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e46bd8d3deb4c3d" /><Relationship Type="http://schemas.openxmlformats.org/officeDocument/2006/relationships/extended-properties" Target="/docProps/app.xml" Id="R7558461b97fc4db7" /><Relationship Type="http://schemas.openxmlformats.org/officeDocument/2006/relationships/officeDocument" Target="/ppt/presentation.xml" Id="R9f1b56ddc9084e65" /></Relationships>
</file>

<file path=ppt/presentation.xml><?xml version="1.0" encoding="utf-8"?>
<p:presentation xmlns:p="http://schemas.openxmlformats.org/presentationml/2006/main">
  <p:sldMasterIdLst>
    <p:sldMasterId xmlns:r="http://schemas.openxmlformats.org/officeDocument/2006/relationships" id="2147483648" r:id="R7a9071150b9f42b5"/>
  </p:sldMasterIdLst>
  <p:notesMasterIdLst>
    <p:notesMasterId xmlns:r="http://schemas.openxmlformats.org/officeDocument/2006/relationships" r:id="R4006a72fc7734152"/>
  </p:notesMasterIdLst>
  <p:sldIdLst>
    <p:sldId xmlns:r="http://schemas.openxmlformats.org/officeDocument/2006/relationships" id="256" r:id="Rbe08cc24e0254715"/>
    <p:sldId xmlns:r="http://schemas.openxmlformats.org/officeDocument/2006/relationships" id="257" r:id="Ra87ec5e3c9f3480a"/>
    <p:sldId xmlns:r="http://schemas.openxmlformats.org/officeDocument/2006/relationships" id="258" r:id="Rcebe559fd10f4f03"/>
    <p:sldId xmlns:r="http://schemas.openxmlformats.org/officeDocument/2006/relationships" id="259" r:id="R2457aa17c7f24b3b"/>
    <p:sldId xmlns:r="http://schemas.openxmlformats.org/officeDocument/2006/relationships" id="260" r:id="R03b800a7075f4bd5"/>
    <p:sldId xmlns:r="http://schemas.openxmlformats.org/officeDocument/2006/relationships" id="261" r:id="R2bb5537e2f194468"/>
    <p:sldId xmlns:r="http://schemas.openxmlformats.org/officeDocument/2006/relationships" id="262" r:id="R3f418e81c123405b"/>
    <p:sldId xmlns:r="http://schemas.openxmlformats.org/officeDocument/2006/relationships" id="263" r:id="R9b48bffcceb04072"/>
    <p:sldId xmlns:r="http://schemas.openxmlformats.org/officeDocument/2006/relationships" id="264" r:id="R2996e606cc004ee1"/>
    <p:sldId xmlns:r="http://schemas.openxmlformats.org/officeDocument/2006/relationships" id="265" r:id="R3feb66a616804049"/>
    <p:sldId xmlns:r="http://schemas.openxmlformats.org/officeDocument/2006/relationships" id="266" r:id="R298f816ff3e44097"/>
    <p:sldId xmlns:r="http://schemas.openxmlformats.org/officeDocument/2006/relationships" id="267" r:id="Re7e4bceb338e4b15"/>
    <p:sldId xmlns:r="http://schemas.openxmlformats.org/officeDocument/2006/relationships" id="268" r:id="R08aa989fadfe4003"/>
    <p:sldId xmlns:r="http://schemas.openxmlformats.org/officeDocument/2006/relationships" id="269" r:id="Rf8c1bbbb25b842d5"/>
    <p:sldId xmlns:r="http://schemas.openxmlformats.org/officeDocument/2006/relationships" id="270" r:id="R3a93158c239b4347"/>
    <p:sldId xmlns:r="http://schemas.openxmlformats.org/officeDocument/2006/relationships" id="271" r:id="R111321cc090744e6"/>
    <p:sldId xmlns:r="http://schemas.openxmlformats.org/officeDocument/2006/relationships" id="272" r:id="R8b0e3f3b2ff741b4"/>
    <p:sldId xmlns:r="http://schemas.openxmlformats.org/officeDocument/2006/relationships" id="273" r:id="R81294b041fd14932"/>
    <p:sldId xmlns:r="http://schemas.openxmlformats.org/officeDocument/2006/relationships" id="274" r:id="Rd71275168fac421f"/>
    <p:sldId xmlns:r="http://schemas.openxmlformats.org/officeDocument/2006/relationships" id="275" r:id="R0a6961d38ff3475b"/>
    <p:sldId xmlns:r="http://schemas.openxmlformats.org/officeDocument/2006/relationships" id="276" r:id="Rdebe882e7a76496d"/>
    <p:sldId xmlns:r="http://schemas.openxmlformats.org/officeDocument/2006/relationships" id="277" r:id="Rd3128ef88d09453b"/>
    <p:sldId xmlns:r="http://schemas.openxmlformats.org/officeDocument/2006/relationships" id="278" r:id="R36f1e68ff08e4f52"/>
    <p:sldId xmlns:r="http://schemas.openxmlformats.org/officeDocument/2006/relationships" id="279" r:id="R1b592f7d24a34697"/>
    <p:sldId xmlns:r="http://schemas.openxmlformats.org/officeDocument/2006/relationships" id="280" r:id="Rcb4604fbe7724bcf"/>
    <p:sldId xmlns:r="http://schemas.openxmlformats.org/officeDocument/2006/relationships" id="281" r:id="R25622547b4cf4787"/>
    <p:sldId xmlns:r="http://schemas.openxmlformats.org/officeDocument/2006/relationships" id="282" r:id="Rd05f69290f7940fb"/>
    <p:sldId xmlns:r="http://schemas.openxmlformats.org/officeDocument/2006/relationships" id="283" r:id="Rbc987b4b801e4d74"/>
    <p:sldId xmlns:r="http://schemas.openxmlformats.org/officeDocument/2006/relationships" id="284" r:id="R97ada0746616486c"/>
    <p:sldId xmlns:r="http://schemas.openxmlformats.org/officeDocument/2006/relationships" id="285" r:id="R495a2bd829a14c29"/>
    <p:sldId xmlns:r="http://schemas.openxmlformats.org/officeDocument/2006/relationships" id="286" r:id="R15c2e490a25b437a"/>
    <p:sldId xmlns:r="http://schemas.openxmlformats.org/officeDocument/2006/relationships" id="287" r:id="R133c9d5050344564"/>
    <p:sldId xmlns:r="http://schemas.openxmlformats.org/officeDocument/2006/relationships" id="288" r:id="R07edff2a645747c2"/>
    <p:sldId xmlns:r="http://schemas.openxmlformats.org/officeDocument/2006/relationships" id="289" r:id="R8beeedf26ad847db"/>
    <p:sldId xmlns:r="http://schemas.openxmlformats.org/officeDocument/2006/relationships" id="290" r:id="Rf1bb0efead894cfe"/>
    <p:sldId xmlns:r="http://schemas.openxmlformats.org/officeDocument/2006/relationships" id="291" r:id="Ra99d839ae49c4377"/>
    <p:sldId xmlns:r="http://schemas.openxmlformats.org/officeDocument/2006/relationships" id="292" r:id="Rd316b4cb97094199"/>
    <p:sldId xmlns:r="http://schemas.openxmlformats.org/officeDocument/2006/relationships" id="293" r:id="Rdf98ce07452e41ae"/>
    <p:sldId xmlns:r="http://schemas.openxmlformats.org/officeDocument/2006/relationships" id="294" r:id="R7c74f62ceb994c0d"/>
    <p:sldId xmlns:r="http://schemas.openxmlformats.org/officeDocument/2006/relationships" id="295" r:id="Rfceff557b9fc4345"/>
    <p:sldId xmlns:r="http://schemas.openxmlformats.org/officeDocument/2006/relationships" id="296" r:id="Rc58c05a8b90e4178"/>
    <p:sldId xmlns:r="http://schemas.openxmlformats.org/officeDocument/2006/relationships" id="297" r:id="Rf5a94c29c9ef434a"/>
    <p:sldId xmlns:r="http://schemas.openxmlformats.org/officeDocument/2006/relationships" id="298" r:id="R8b199dca807844f7"/>
    <p:sldId xmlns:r="http://schemas.openxmlformats.org/officeDocument/2006/relationships" id="299" r:id="Ra1e232fb2cfc439e"/>
    <p:sldId xmlns:r="http://schemas.openxmlformats.org/officeDocument/2006/relationships" id="300" r:id="Rc29d8665a8e84458"/>
    <p:sldId xmlns:r="http://schemas.openxmlformats.org/officeDocument/2006/relationships" id="301" r:id="R1274d0211d7041af"/>
    <p:sldId xmlns:r="http://schemas.openxmlformats.org/officeDocument/2006/relationships" id="302" r:id="R1ee620457bbe466c"/>
    <p:sldId xmlns:r="http://schemas.openxmlformats.org/officeDocument/2006/relationships" id="303" r:id="Rbbe2d2e6ce324812"/>
    <p:sldId xmlns:r="http://schemas.openxmlformats.org/officeDocument/2006/relationships" id="304" r:id="R0c289487528542f7"/>
    <p:sldId xmlns:r="http://schemas.openxmlformats.org/officeDocument/2006/relationships" id="305" r:id="R05fb20f03ec34bb6"/>
    <p:sldId xmlns:r="http://schemas.openxmlformats.org/officeDocument/2006/relationships" id="306" r:id="Rf5a11f18db584970"/>
    <p:sldId xmlns:r="http://schemas.openxmlformats.org/officeDocument/2006/relationships" id="307" r:id="R20868912ccdf49bc"/>
    <p:sldId xmlns:r="http://schemas.openxmlformats.org/officeDocument/2006/relationships" id="308" r:id="Re04154562f6d4b8f"/>
    <p:sldId xmlns:r="http://schemas.openxmlformats.org/officeDocument/2006/relationships" id="309" r:id="R1a1a10fb1b0f453f"/>
    <p:sldId xmlns:r="http://schemas.openxmlformats.org/officeDocument/2006/relationships" id="310" r:id="R4a8c19f8c5494cde"/>
    <p:sldId xmlns:r="http://schemas.openxmlformats.org/officeDocument/2006/relationships" id="311" r:id="R3bac20a24ad74dab"/>
    <p:sldId xmlns:r="http://schemas.openxmlformats.org/officeDocument/2006/relationships" id="312" r:id="Rf6dc65e8dd6b4582"/>
    <p:sldId xmlns:r="http://schemas.openxmlformats.org/officeDocument/2006/relationships" id="313" r:id="R0d149a81de684bff"/>
    <p:sldId xmlns:r="http://schemas.openxmlformats.org/officeDocument/2006/relationships" id="314" r:id="Rd3e23d9c80114c45"/>
    <p:sldId xmlns:r="http://schemas.openxmlformats.org/officeDocument/2006/relationships" id="315" r:id="R263b9a04cf714f09"/>
    <p:sldId xmlns:r="http://schemas.openxmlformats.org/officeDocument/2006/relationships" id="316" r:id="R2e957519196b474f"/>
    <p:sldId xmlns:r="http://schemas.openxmlformats.org/officeDocument/2006/relationships" id="317" r:id="Rb7d87b9452644e68"/>
    <p:sldId xmlns:r="http://schemas.openxmlformats.org/officeDocument/2006/relationships" id="318" r:id="R8fc94a23903a45d9"/>
    <p:sldId xmlns:r="http://schemas.openxmlformats.org/officeDocument/2006/relationships" id="319" r:id="Re026a27639fa403f"/>
    <p:sldId xmlns:r="http://schemas.openxmlformats.org/officeDocument/2006/relationships" id="320" r:id="Rf15588c80387491b"/>
    <p:sldId xmlns:r="http://schemas.openxmlformats.org/officeDocument/2006/relationships" id="321" r:id="R7f04b60ce69e4f4f"/>
    <p:sldId xmlns:r="http://schemas.openxmlformats.org/officeDocument/2006/relationships" id="322" r:id="Rfb4c6113ea024bd3"/>
    <p:sldId xmlns:r="http://schemas.openxmlformats.org/officeDocument/2006/relationships" id="323" r:id="Rf3ca51c5a6964955"/>
    <p:sldId xmlns:r="http://schemas.openxmlformats.org/officeDocument/2006/relationships" id="324" r:id="R912a5167ca354dd2"/>
    <p:sldId xmlns:r="http://schemas.openxmlformats.org/officeDocument/2006/relationships" id="325" r:id="R4404169ccfbc4fab"/>
    <p:sldId xmlns:r="http://schemas.openxmlformats.org/officeDocument/2006/relationships" id="326" r:id="R55336aa46a7a471c"/>
    <p:sldId xmlns:r="http://schemas.openxmlformats.org/officeDocument/2006/relationships" id="327" r:id="Rdc1a3fb4004143be"/>
    <p:sldId xmlns:r="http://schemas.openxmlformats.org/officeDocument/2006/relationships" id="328" r:id="R84cc986ad70f4a21"/>
    <p:sldId xmlns:r="http://schemas.openxmlformats.org/officeDocument/2006/relationships" id="329" r:id="R88be23c63e8e4c3f"/>
    <p:sldId xmlns:r="http://schemas.openxmlformats.org/officeDocument/2006/relationships" id="330" r:id="Rc6c3e65d2c1248c0"/>
    <p:sldId xmlns:r="http://schemas.openxmlformats.org/officeDocument/2006/relationships" id="331" r:id="Ra7592613d3354167"/>
    <p:sldId xmlns:r="http://schemas.openxmlformats.org/officeDocument/2006/relationships" id="332" r:id="R8c50d581802b4748"/>
    <p:sldId xmlns:r="http://schemas.openxmlformats.org/officeDocument/2006/relationships" id="333" r:id="R6e14c99ef05f4014"/>
    <p:sldId xmlns:r="http://schemas.openxmlformats.org/officeDocument/2006/relationships" id="334" r:id="Ra8fc3ef5f6f44a64"/>
    <p:sldId xmlns:r="http://schemas.openxmlformats.org/officeDocument/2006/relationships" id="335" r:id="R6f20141aa67643ac"/>
    <p:sldId xmlns:r="http://schemas.openxmlformats.org/officeDocument/2006/relationships" id="336" r:id="R891e2de670fb4133"/>
    <p:sldId xmlns:r="http://schemas.openxmlformats.org/officeDocument/2006/relationships" id="337" r:id="Rb59b4d268cbf4bd1"/>
    <p:sldId xmlns:r="http://schemas.openxmlformats.org/officeDocument/2006/relationships" id="338" r:id="Rb893ff403e334427"/>
    <p:sldId xmlns:r="http://schemas.openxmlformats.org/officeDocument/2006/relationships" id="339" r:id="Rd9728af6c9c241d4"/>
    <p:sldId xmlns:r="http://schemas.openxmlformats.org/officeDocument/2006/relationships" id="340" r:id="Rac43d9d05cab45df"/>
    <p:sldId xmlns:r="http://schemas.openxmlformats.org/officeDocument/2006/relationships" id="341" r:id="Rf5b6f984b227448f"/>
    <p:sldId xmlns:r="http://schemas.openxmlformats.org/officeDocument/2006/relationships" id="342" r:id="Rc5fa60f0477d4946"/>
    <p:sldId xmlns:r="http://schemas.openxmlformats.org/officeDocument/2006/relationships" id="343" r:id="R92db5c3c378d44bd"/>
    <p:sldId xmlns:r="http://schemas.openxmlformats.org/officeDocument/2006/relationships" id="344" r:id="Rcf7e755dd21b44c2"/>
    <p:sldId xmlns:r="http://schemas.openxmlformats.org/officeDocument/2006/relationships" id="345" r:id="Rf6cdc9c2ed684322"/>
    <p:sldId xmlns:r="http://schemas.openxmlformats.org/officeDocument/2006/relationships" id="346" r:id="R1e95103665ab4f60"/>
    <p:sldId xmlns:r="http://schemas.openxmlformats.org/officeDocument/2006/relationships" id="347" r:id="Rc33b73c172b741dc"/>
    <p:sldId xmlns:r="http://schemas.openxmlformats.org/officeDocument/2006/relationships" id="348" r:id="Re53f2cc21ba541b7"/>
    <p:sldId xmlns:r="http://schemas.openxmlformats.org/officeDocument/2006/relationships" id="349" r:id="R5175562e38104081"/>
    <p:sldId xmlns:r="http://schemas.openxmlformats.org/officeDocument/2006/relationships" id="350" r:id="R6f9d7333315b466c"/>
    <p:sldId xmlns:r="http://schemas.openxmlformats.org/officeDocument/2006/relationships" id="351" r:id="R03d50f336ef44f77"/>
    <p:sldId xmlns:r="http://schemas.openxmlformats.org/officeDocument/2006/relationships" id="352" r:id="R76c249a0be8d4368"/>
    <p:sldId xmlns:r="http://schemas.openxmlformats.org/officeDocument/2006/relationships" id="353" r:id="Rec698e57918b4a27"/>
    <p:sldId xmlns:r="http://schemas.openxmlformats.org/officeDocument/2006/relationships" id="354" r:id="Rdbbc8bcde8a5412b"/>
    <p:sldId xmlns:r="http://schemas.openxmlformats.org/officeDocument/2006/relationships" id="355" r:id="R3287176537094daa"/>
    <p:sldId xmlns:r="http://schemas.openxmlformats.org/officeDocument/2006/relationships" id="356" r:id="R4e84a0e88b924859"/>
    <p:sldId xmlns:r="http://schemas.openxmlformats.org/officeDocument/2006/relationships" id="357" r:id="Rb6ca33ca13514571"/>
    <p:sldId xmlns:r="http://schemas.openxmlformats.org/officeDocument/2006/relationships" id="358" r:id="Rae84dbc4bcb14b6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8706c66404e4cc2" /><Relationship Type="http://schemas.openxmlformats.org/officeDocument/2006/relationships/slideMaster" Target="/ppt/slideMasters/slideMaster1.xml" Id="R7a9071150b9f42b5" /><Relationship Type="http://schemas.openxmlformats.org/officeDocument/2006/relationships/notesMaster" Target="/ppt/notesMasters/notesMaster1.xml" Id="R4006a72fc7734152" /><Relationship Type="http://schemas.openxmlformats.org/officeDocument/2006/relationships/presProps" Target="/ppt/presProps.xml" Id="Re563e07eac364652" /><Relationship Type="http://schemas.openxmlformats.org/officeDocument/2006/relationships/tableStyles" Target="/ppt/tableStyles.xml" Id="R3d6f2fe42e464a45" /><Relationship Type="http://schemas.openxmlformats.org/officeDocument/2006/relationships/slide" Target="/ppt/slides/slide1.xml" Id="Rbe08cc24e0254715" /><Relationship Type="http://schemas.openxmlformats.org/officeDocument/2006/relationships/slide" Target="/ppt/slides/slide2.xml" Id="Ra87ec5e3c9f3480a" /><Relationship Type="http://schemas.openxmlformats.org/officeDocument/2006/relationships/slide" Target="/ppt/slides/slide3.xml" Id="Rcebe559fd10f4f03" /><Relationship Type="http://schemas.openxmlformats.org/officeDocument/2006/relationships/slide" Target="/ppt/slides/slide4.xml" Id="R2457aa17c7f24b3b" /><Relationship Type="http://schemas.openxmlformats.org/officeDocument/2006/relationships/slide" Target="/ppt/slides/slide5.xml" Id="R03b800a7075f4bd5" /><Relationship Type="http://schemas.openxmlformats.org/officeDocument/2006/relationships/slide" Target="/ppt/slides/slide6.xml" Id="R2bb5537e2f194468" /><Relationship Type="http://schemas.openxmlformats.org/officeDocument/2006/relationships/slide" Target="/ppt/slides/slide7.xml" Id="R3f418e81c123405b" /><Relationship Type="http://schemas.openxmlformats.org/officeDocument/2006/relationships/slide" Target="/ppt/slides/slide8.xml" Id="R9b48bffcceb04072" /><Relationship Type="http://schemas.openxmlformats.org/officeDocument/2006/relationships/slide" Target="/ppt/slides/slide9.xml" Id="R2996e606cc004ee1" /><Relationship Type="http://schemas.openxmlformats.org/officeDocument/2006/relationships/slide" Target="/ppt/slides/slide10.xml" Id="R3feb66a616804049" /><Relationship Type="http://schemas.openxmlformats.org/officeDocument/2006/relationships/slide" Target="/ppt/slides/slide11.xml" Id="R298f816ff3e44097" /><Relationship Type="http://schemas.openxmlformats.org/officeDocument/2006/relationships/slide" Target="/ppt/slides/slide12.xml" Id="Re7e4bceb338e4b15" /><Relationship Type="http://schemas.openxmlformats.org/officeDocument/2006/relationships/slide" Target="/ppt/slides/slide13.xml" Id="R08aa989fadfe4003" /><Relationship Type="http://schemas.openxmlformats.org/officeDocument/2006/relationships/slide" Target="/ppt/slides/slide14.xml" Id="Rf8c1bbbb25b842d5" /><Relationship Type="http://schemas.openxmlformats.org/officeDocument/2006/relationships/slide" Target="/ppt/slides/slide15.xml" Id="R3a93158c239b4347" /><Relationship Type="http://schemas.openxmlformats.org/officeDocument/2006/relationships/slide" Target="/ppt/slides/slide16.xml" Id="R111321cc090744e6" /><Relationship Type="http://schemas.openxmlformats.org/officeDocument/2006/relationships/slide" Target="/ppt/slides/slide17.xml" Id="R8b0e3f3b2ff741b4" /><Relationship Type="http://schemas.openxmlformats.org/officeDocument/2006/relationships/slide" Target="/ppt/slides/slide18.xml" Id="R81294b041fd14932" /><Relationship Type="http://schemas.openxmlformats.org/officeDocument/2006/relationships/slide" Target="/ppt/slides/slide19.xml" Id="Rd71275168fac421f" /><Relationship Type="http://schemas.openxmlformats.org/officeDocument/2006/relationships/slide" Target="/ppt/slides/slide20.xml" Id="R0a6961d38ff3475b" /><Relationship Type="http://schemas.openxmlformats.org/officeDocument/2006/relationships/slide" Target="/ppt/slides/slide21.xml" Id="Rdebe882e7a76496d" /><Relationship Type="http://schemas.openxmlformats.org/officeDocument/2006/relationships/slide" Target="/ppt/slides/slide22.xml" Id="Rd3128ef88d09453b" /><Relationship Type="http://schemas.openxmlformats.org/officeDocument/2006/relationships/slide" Target="/ppt/slides/slide23.xml" Id="R36f1e68ff08e4f52" /><Relationship Type="http://schemas.openxmlformats.org/officeDocument/2006/relationships/slide" Target="/ppt/slides/slide24.xml" Id="R1b592f7d24a34697" /><Relationship Type="http://schemas.openxmlformats.org/officeDocument/2006/relationships/slide" Target="/ppt/slides/slide25.xml" Id="Rcb4604fbe7724bcf" /><Relationship Type="http://schemas.openxmlformats.org/officeDocument/2006/relationships/slide" Target="/ppt/slides/slide26.xml" Id="R25622547b4cf4787" /><Relationship Type="http://schemas.openxmlformats.org/officeDocument/2006/relationships/slide" Target="/ppt/slides/slide27.xml" Id="Rd05f69290f7940fb" /><Relationship Type="http://schemas.openxmlformats.org/officeDocument/2006/relationships/slide" Target="/ppt/slides/slide28.xml" Id="Rbc987b4b801e4d74" /><Relationship Type="http://schemas.openxmlformats.org/officeDocument/2006/relationships/slide" Target="/ppt/slides/slide29.xml" Id="R97ada0746616486c" /><Relationship Type="http://schemas.openxmlformats.org/officeDocument/2006/relationships/slide" Target="/ppt/slides/slide30.xml" Id="R495a2bd829a14c29" /><Relationship Type="http://schemas.openxmlformats.org/officeDocument/2006/relationships/slide" Target="/ppt/slides/slide31.xml" Id="R15c2e490a25b437a" /><Relationship Type="http://schemas.openxmlformats.org/officeDocument/2006/relationships/slide" Target="/ppt/slides/slide32.xml" Id="R133c9d5050344564" /><Relationship Type="http://schemas.openxmlformats.org/officeDocument/2006/relationships/slide" Target="/ppt/slides/slide33.xml" Id="R07edff2a645747c2" /><Relationship Type="http://schemas.openxmlformats.org/officeDocument/2006/relationships/slide" Target="/ppt/slides/slide34.xml" Id="R8beeedf26ad847db" /><Relationship Type="http://schemas.openxmlformats.org/officeDocument/2006/relationships/slide" Target="/ppt/slides/slide35.xml" Id="Rf1bb0efead894cfe" /><Relationship Type="http://schemas.openxmlformats.org/officeDocument/2006/relationships/slide" Target="/ppt/slides/slide36.xml" Id="Ra99d839ae49c4377" /><Relationship Type="http://schemas.openxmlformats.org/officeDocument/2006/relationships/slide" Target="/ppt/slides/slide37.xml" Id="Rd316b4cb97094199" /><Relationship Type="http://schemas.openxmlformats.org/officeDocument/2006/relationships/slide" Target="/ppt/slides/slide38.xml" Id="Rdf98ce07452e41ae" /><Relationship Type="http://schemas.openxmlformats.org/officeDocument/2006/relationships/slide" Target="/ppt/slides/slide39.xml" Id="R7c74f62ceb994c0d" /><Relationship Type="http://schemas.openxmlformats.org/officeDocument/2006/relationships/slide" Target="/ppt/slides/slide40.xml" Id="Rfceff557b9fc4345" /><Relationship Type="http://schemas.openxmlformats.org/officeDocument/2006/relationships/slide" Target="/ppt/slides/slide41.xml" Id="Rc58c05a8b90e4178" /><Relationship Type="http://schemas.openxmlformats.org/officeDocument/2006/relationships/slide" Target="/ppt/slides/slide42.xml" Id="Rf5a94c29c9ef434a" /><Relationship Type="http://schemas.openxmlformats.org/officeDocument/2006/relationships/slide" Target="/ppt/slides/slide43.xml" Id="R8b199dca807844f7" /><Relationship Type="http://schemas.openxmlformats.org/officeDocument/2006/relationships/slide" Target="/ppt/slides/slide44.xml" Id="Ra1e232fb2cfc439e" /><Relationship Type="http://schemas.openxmlformats.org/officeDocument/2006/relationships/slide" Target="/ppt/slides/slide45.xml" Id="Rc29d8665a8e84458" /><Relationship Type="http://schemas.openxmlformats.org/officeDocument/2006/relationships/slide" Target="/ppt/slides/slide46.xml" Id="R1274d0211d7041af" /><Relationship Type="http://schemas.openxmlformats.org/officeDocument/2006/relationships/slide" Target="/ppt/slides/slide47.xml" Id="R1ee620457bbe466c" /><Relationship Type="http://schemas.openxmlformats.org/officeDocument/2006/relationships/slide" Target="/ppt/slides/slide48.xml" Id="Rbbe2d2e6ce324812" /><Relationship Type="http://schemas.openxmlformats.org/officeDocument/2006/relationships/slide" Target="/ppt/slides/slide49.xml" Id="R0c289487528542f7" /><Relationship Type="http://schemas.openxmlformats.org/officeDocument/2006/relationships/slide" Target="/ppt/slides/slide50.xml" Id="R05fb20f03ec34bb6" /><Relationship Type="http://schemas.openxmlformats.org/officeDocument/2006/relationships/slide" Target="/ppt/slides/slide51.xml" Id="Rf5a11f18db584970" /><Relationship Type="http://schemas.openxmlformats.org/officeDocument/2006/relationships/slide" Target="/ppt/slides/slide52.xml" Id="R20868912ccdf49bc" /><Relationship Type="http://schemas.openxmlformats.org/officeDocument/2006/relationships/slide" Target="/ppt/slides/slide53.xml" Id="Re04154562f6d4b8f" /><Relationship Type="http://schemas.openxmlformats.org/officeDocument/2006/relationships/slide" Target="/ppt/slides/slide54.xml" Id="R1a1a10fb1b0f453f" /><Relationship Type="http://schemas.openxmlformats.org/officeDocument/2006/relationships/slide" Target="/ppt/slides/slide55.xml" Id="R4a8c19f8c5494cde" /><Relationship Type="http://schemas.openxmlformats.org/officeDocument/2006/relationships/slide" Target="/ppt/slides/slide56.xml" Id="R3bac20a24ad74dab" /><Relationship Type="http://schemas.openxmlformats.org/officeDocument/2006/relationships/slide" Target="/ppt/slides/slide57.xml" Id="Rf6dc65e8dd6b4582" /><Relationship Type="http://schemas.openxmlformats.org/officeDocument/2006/relationships/slide" Target="/ppt/slides/slide58.xml" Id="R0d149a81de684bff" /><Relationship Type="http://schemas.openxmlformats.org/officeDocument/2006/relationships/slide" Target="/ppt/slides/slide59.xml" Id="Rd3e23d9c80114c45" /><Relationship Type="http://schemas.openxmlformats.org/officeDocument/2006/relationships/slide" Target="/ppt/slides/slide60.xml" Id="R263b9a04cf714f09" /><Relationship Type="http://schemas.openxmlformats.org/officeDocument/2006/relationships/slide" Target="/ppt/slides/slide61.xml" Id="R2e957519196b474f" /><Relationship Type="http://schemas.openxmlformats.org/officeDocument/2006/relationships/slide" Target="/ppt/slides/slide62.xml" Id="Rb7d87b9452644e68" /><Relationship Type="http://schemas.openxmlformats.org/officeDocument/2006/relationships/slide" Target="/ppt/slides/slide63.xml" Id="R8fc94a23903a45d9" /><Relationship Type="http://schemas.openxmlformats.org/officeDocument/2006/relationships/slide" Target="/ppt/slides/slide64.xml" Id="Re026a27639fa403f" /><Relationship Type="http://schemas.openxmlformats.org/officeDocument/2006/relationships/slide" Target="/ppt/slides/slide65.xml" Id="Rf15588c80387491b" /><Relationship Type="http://schemas.openxmlformats.org/officeDocument/2006/relationships/slide" Target="/ppt/slides/slide66.xml" Id="R7f04b60ce69e4f4f" /><Relationship Type="http://schemas.openxmlformats.org/officeDocument/2006/relationships/slide" Target="/ppt/slides/slide67.xml" Id="Rfb4c6113ea024bd3" /><Relationship Type="http://schemas.openxmlformats.org/officeDocument/2006/relationships/slide" Target="/ppt/slides/slide68.xml" Id="Rf3ca51c5a6964955" /><Relationship Type="http://schemas.openxmlformats.org/officeDocument/2006/relationships/slide" Target="/ppt/slides/slide69.xml" Id="R912a5167ca354dd2" /><Relationship Type="http://schemas.openxmlformats.org/officeDocument/2006/relationships/slide" Target="/ppt/slides/slide70.xml" Id="R4404169ccfbc4fab" /><Relationship Type="http://schemas.openxmlformats.org/officeDocument/2006/relationships/slide" Target="/ppt/slides/slide71.xml" Id="R55336aa46a7a471c" /><Relationship Type="http://schemas.openxmlformats.org/officeDocument/2006/relationships/slide" Target="/ppt/slides/slide72.xml" Id="Rdc1a3fb4004143be" /><Relationship Type="http://schemas.openxmlformats.org/officeDocument/2006/relationships/slide" Target="/ppt/slides/slide73.xml" Id="R84cc986ad70f4a21" /><Relationship Type="http://schemas.openxmlformats.org/officeDocument/2006/relationships/slide" Target="/ppt/slides/slide74.xml" Id="R88be23c63e8e4c3f" /><Relationship Type="http://schemas.openxmlformats.org/officeDocument/2006/relationships/slide" Target="/ppt/slides/slide75.xml" Id="Rc6c3e65d2c1248c0" /><Relationship Type="http://schemas.openxmlformats.org/officeDocument/2006/relationships/slide" Target="/ppt/slides/slide76.xml" Id="Ra7592613d3354167" /><Relationship Type="http://schemas.openxmlformats.org/officeDocument/2006/relationships/slide" Target="/ppt/slides/slide77.xml" Id="R8c50d581802b4748" /><Relationship Type="http://schemas.openxmlformats.org/officeDocument/2006/relationships/slide" Target="/ppt/slides/slide78.xml" Id="R6e14c99ef05f4014" /><Relationship Type="http://schemas.openxmlformats.org/officeDocument/2006/relationships/slide" Target="/ppt/slides/slide79.xml" Id="Ra8fc3ef5f6f44a64" /><Relationship Type="http://schemas.openxmlformats.org/officeDocument/2006/relationships/slide" Target="/ppt/slides/slide80.xml" Id="R6f20141aa67643ac" /><Relationship Type="http://schemas.openxmlformats.org/officeDocument/2006/relationships/slide" Target="/ppt/slides/slide81.xml" Id="R891e2de670fb4133" /><Relationship Type="http://schemas.openxmlformats.org/officeDocument/2006/relationships/slide" Target="/ppt/slides/slide82.xml" Id="Rb59b4d268cbf4bd1" /><Relationship Type="http://schemas.openxmlformats.org/officeDocument/2006/relationships/slide" Target="/ppt/slides/slide83.xml" Id="Rb893ff403e334427" /><Relationship Type="http://schemas.openxmlformats.org/officeDocument/2006/relationships/slide" Target="/ppt/slides/slide84.xml" Id="Rd9728af6c9c241d4" /><Relationship Type="http://schemas.openxmlformats.org/officeDocument/2006/relationships/slide" Target="/ppt/slides/slide85.xml" Id="Rac43d9d05cab45df" /><Relationship Type="http://schemas.openxmlformats.org/officeDocument/2006/relationships/slide" Target="/ppt/slides/slide86.xml" Id="Rf5b6f984b227448f" /><Relationship Type="http://schemas.openxmlformats.org/officeDocument/2006/relationships/slide" Target="/ppt/slides/slide87.xml" Id="Rc5fa60f0477d4946" /><Relationship Type="http://schemas.openxmlformats.org/officeDocument/2006/relationships/slide" Target="/ppt/slides/slide88.xml" Id="R92db5c3c378d44bd" /><Relationship Type="http://schemas.openxmlformats.org/officeDocument/2006/relationships/slide" Target="/ppt/slides/slide89.xml" Id="Rcf7e755dd21b44c2" /><Relationship Type="http://schemas.openxmlformats.org/officeDocument/2006/relationships/slide" Target="/ppt/slides/slide90.xml" Id="Rf6cdc9c2ed684322" /><Relationship Type="http://schemas.openxmlformats.org/officeDocument/2006/relationships/slide" Target="/ppt/slides/slide91.xml" Id="R1e95103665ab4f60" /><Relationship Type="http://schemas.openxmlformats.org/officeDocument/2006/relationships/slide" Target="/ppt/slides/slide92.xml" Id="Rc33b73c172b741dc" /><Relationship Type="http://schemas.openxmlformats.org/officeDocument/2006/relationships/slide" Target="/ppt/slides/slide93.xml" Id="Re53f2cc21ba541b7" /><Relationship Type="http://schemas.openxmlformats.org/officeDocument/2006/relationships/slide" Target="/ppt/slides/slide94.xml" Id="R5175562e38104081" /><Relationship Type="http://schemas.openxmlformats.org/officeDocument/2006/relationships/slide" Target="/ppt/slides/slide95.xml" Id="R6f9d7333315b466c" /><Relationship Type="http://schemas.openxmlformats.org/officeDocument/2006/relationships/slide" Target="/ppt/slides/slide96.xml" Id="R03d50f336ef44f77" /><Relationship Type="http://schemas.openxmlformats.org/officeDocument/2006/relationships/slide" Target="/ppt/slides/slide97.xml" Id="R76c249a0be8d4368" /><Relationship Type="http://schemas.openxmlformats.org/officeDocument/2006/relationships/slide" Target="/ppt/slides/slide98.xml" Id="Rec698e57918b4a27" /><Relationship Type="http://schemas.openxmlformats.org/officeDocument/2006/relationships/slide" Target="/ppt/slides/slide99.xml" Id="Rdbbc8bcde8a5412b" /><Relationship Type="http://schemas.openxmlformats.org/officeDocument/2006/relationships/slide" Target="/ppt/slides/slide100.xml" Id="R3287176537094daa" /><Relationship Type="http://schemas.openxmlformats.org/officeDocument/2006/relationships/slide" Target="/ppt/slides/slide101.xml" Id="R4e84a0e88b924859" /><Relationship Type="http://schemas.openxmlformats.org/officeDocument/2006/relationships/slide" Target="/ppt/slides/slide102.xml" Id="Rb6ca33ca13514571" /><Relationship Type="http://schemas.openxmlformats.org/officeDocument/2006/relationships/slide" Target="/ppt/slides/slide103.xml" Id="Rae84dbc4bcb14b6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390fa987cea4c0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89cd0b9f9b3470a" /><Relationship Type="http://schemas.openxmlformats.org/officeDocument/2006/relationships/notesMaster" Target="/ppt/notesMasters/notesMaster1.xml" Id="R46cb0f816f5742f0" /></Relationships>
</file>

<file path=ppt/notesSlides/_rels/notesSlide2.xml.rels>&#65279;<?xml version="1.0" encoding="utf-8"?><Relationships xmlns="http://schemas.openxmlformats.org/package/2006/relationships"><Relationship Type="http://schemas.openxmlformats.org/officeDocument/2006/relationships/slide" Target="/ppt/slides/slide2.xml" Id="R198fb17c525f4e33" /><Relationship Type="http://schemas.openxmlformats.org/officeDocument/2006/relationships/notesMaster" Target="/ppt/notesMasters/notesMaster1.xml" Id="R56679061158b4126" /></Relationships>
</file>

<file path=ppt/notesSlides/_rels/notesSlide3.xml.rels>&#65279;<?xml version="1.0" encoding="utf-8"?><Relationships xmlns="http://schemas.openxmlformats.org/package/2006/relationships"><Relationship Type="http://schemas.openxmlformats.org/officeDocument/2006/relationships/slide" Target="/ppt/slides/slide3.xml" Id="R200153f8b3b44082" /><Relationship Type="http://schemas.openxmlformats.org/officeDocument/2006/relationships/notesMaster" Target="/ppt/notesMasters/notesMaster1.xml" Id="R812d7be61f97428f" /></Relationships>
</file>

<file path=ppt/notesSlides/_rels/notesSlide4.xml.rels>&#65279;<?xml version="1.0" encoding="utf-8"?><Relationships xmlns="http://schemas.openxmlformats.org/package/2006/relationships"><Relationship Type="http://schemas.openxmlformats.org/officeDocument/2006/relationships/slide" Target="/ppt/slides/slide4.xml" Id="R12808a9c94464df6" /><Relationship Type="http://schemas.openxmlformats.org/officeDocument/2006/relationships/notesMaster" Target="/ppt/notesMasters/notesMaster1.xml" Id="R0bc3444c67334067" /></Relationships>
</file>

<file path=ppt/notesSlides/_rels/notesSlide5.xml.rels>&#65279;<?xml version="1.0" encoding="utf-8"?><Relationships xmlns="http://schemas.openxmlformats.org/package/2006/relationships"><Relationship Type="http://schemas.openxmlformats.org/officeDocument/2006/relationships/slide" Target="/ppt/slides/slide5.xml" Id="R20c46addba2b47b5" /><Relationship Type="http://schemas.openxmlformats.org/officeDocument/2006/relationships/notesMaster" Target="/ppt/notesMasters/notesMaster1.xml" Id="R890de82e3744448a" /></Relationships>
</file>

<file path=ppt/notesSlides/_rels/notesSlide6.xml.rels>&#65279;<?xml version="1.0" encoding="utf-8"?><Relationships xmlns="http://schemas.openxmlformats.org/package/2006/relationships"><Relationship Type="http://schemas.openxmlformats.org/officeDocument/2006/relationships/slide" Target="/ppt/slides/slide6.xml" Id="R69457372b69249a5" /><Relationship Type="http://schemas.openxmlformats.org/officeDocument/2006/relationships/notesMaster" Target="/ppt/notesMasters/notesMaster1.xml" Id="R4b7f0ba7930149db" /></Relationships>
</file>

<file path=ppt/notesSlides/_rels/notesSlide7.xml.rels>&#65279;<?xml version="1.0" encoding="utf-8"?><Relationships xmlns="http://schemas.openxmlformats.org/package/2006/relationships"><Relationship Type="http://schemas.openxmlformats.org/officeDocument/2006/relationships/slide" Target="/ppt/slides/slide7.xml" Id="R404d2ab0afdf4769" /><Relationship Type="http://schemas.openxmlformats.org/officeDocument/2006/relationships/notesMaster" Target="/ppt/notesMasters/notesMaster1.xml" Id="R269dad922b9946d7" /></Relationships>
</file>

<file path=ppt/notesSlides/_rels/notesSlide8.xml.rels>&#65279;<?xml version="1.0" encoding="utf-8"?><Relationships xmlns="http://schemas.openxmlformats.org/package/2006/relationships"><Relationship Type="http://schemas.openxmlformats.org/officeDocument/2006/relationships/slide" Target="/ppt/slides/slide8.xml" Id="Ra672df8f996543b6" /><Relationship Type="http://schemas.openxmlformats.org/officeDocument/2006/relationships/notesMaster" Target="/ppt/notesMasters/notesMaster1.xml" Id="R6e4fe2627e184485" /></Relationships>
</file>

<file path=ppt/notesSlides/_rels/notesSlide9.xml.rels>&#65279;<?xml version="1.0" encoding="utf-8"?><Relationships xmlns="http://schemas.openxmlformats.org/package/2006/relationships"><Relationship Type="http://schemas.openxmlformats.org/officeDocument/2006/relationships/slide" Target="/ppt/slides/slide9.xml" Id="R8008bb0d4f6b4155" /><Relationship Type="http://schemas.openxmlformats.org/officeDocument/2006/relationships/notesMaster" Target="/ppt/notesMasters/notesMaster1.xml" Id="R41eb539ab3c844e2"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ddd294f36c24b6b" /><Relationship Type="http://schemas.openxmlformats.org/officeDocument/2006/relationships/notesMaster" Target="/ppt/notesMasters/notesMaster1.xml" Id="Rc83e3c280046400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954f96231ff4d99" /><Relationship Type="http://schemas.openxmlformats.org/officeDocument/2006/relationships/notesMaster" Target="/ppt/notesMasters/notesMaster1.xml" Id="R0f52c52807c34202"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7d7160218c846c9" /><Relationship Type="http://schemas.openxmlformats.org/officeDocument/2006/relationships/notesMaster" Target="/ppt/notesMasters/notesMaster1.xml" Id="Ra904cd1140944b5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bc1ee798e0f148e0" /><Relationship Type="http://schemas.openxmlformats.org/officeDocument/2006/relationships/notesMaster" Target="/ppt/notesMasters/notesMaster1.xml" Id="Rd4aece4f50a64a6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66213ac8042d4730" /><Relationship Type="http://schemas.openxmlformats.org/officeDocument/2006/relationships/notesMaster" Target="/ppt/notesMasters/notesMaster1.xml" Id="Rd52ceb33b4c54a6f"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1d415e334cda4134" /><Relationship Type="http://schemas.openxmlformats.org/officeDocument/2006/relationships/notesMaster" Target="/ppt/notesMasters/notesMaster1.xml" Id="R6520c8c82a5b4839"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ff890ee23584cfa" /><Relationship Type="http://schemas.openxmlformats.org/officeDocument/2006/relationships/notesMaster" Target="/ppt/notesMasters/notesMaster1.xml" Id="R881925d058824f67"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6c33821610f4234" /><Relationship Type="http://schemas.openxmlformats.org/officeDocument/2006/relationships/notesMaster" Target="/ppt/notesMasters/notesMaster1.xml" Id="Rf34787bda5064079"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b6445537727b4c1a" /><Relationship Type="http://schemas.openxmlformats.org/officeDocument/2006/relationships/notesMaster" Target="/ppt/notesMasters/notesMaster1.xml" Id="Rcf3292c1bfe84869"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a21592284c2048aa" /><Relationship Type="http://schemas.openxmlformats.org/officeDocument/2006/relationships/notesMaster" Target="/ppt/notesMasters/notesMaster1.xml" Id="R9318e8bbb7a44af6"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c821365e58024f54" /><Relationship Type="http://schemas.openxmlformats.org/officeDocument/2006/relationships/notesMaster" Target="/ppt/notesMasters/notesMaster1.xml" Id="Rb4217da0ad3640b0"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5ef226f2f69d4981" /><Relationship Type="http://schemas.openxmlformats.org/officeDocument/2006/relationships/notesMaster" Target="/ppt/notesMasters/notesMaster1.xml" Id="R5ed4d6a96a94484b"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c369d9126b6e482f" /><Relationship Type="http://schemas.openxmlformats.org/officeDocument/2006/relationships/notesMaster" Target="/ppt/notesMasters/notesMaster1.xml" Id="R3b064571f8ab45d7"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0f496faeab0347be" /><Relationship Type="http://schemas.openxmlformats.org/officeDocument/2006/relationships/notesMaster" Target="/ppt/notesMasters/notesMaster1.xml" Id="Rceac89d1c1f0413c"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abec76feefcc4775" /><Relationship Type="http://schemas.openxmlformats.org/officeDocument/2006/relationships/notesMaster" Target="/ppt/notesMasters/notesMaster1.xml" Id="Rf69bdd1dfdd74bb9"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8b1394113998428d" /><Relationship Type="http://schemas.openxmlformats.org/officeDocument/2006/relationships/notesMaster" Target="/ppt/notesMasters/notesMaster1.xml" Id="R849b3285ddb34e44"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eedca9906eb94a3a" /><Relationship Type="http://schemas.openxmlformats.org/officeDocument/2006/relationships/notesMaster" Target="/ppt/notesMasters/notesMaster1.xml" Id="R718b4ddd550941ae"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a6320dcdd8b64ccd" /><Relationship Type="http://schemas.openxmlformats.org/officeDocument/2006/relationships/notesMaster" Target="/ppt/notesMasters/notesMaster1.xml" Id="R9759140f0a034b99"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287da54759814b80" /><Relationship Type="http://schemas.openxmlformats.org/officeDocument/2006/relationships/notesMaster" Target="/ppt/notesMasters/notesMaster1.xml" Id="R4f559fd185ed406d"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bc3800ece85c431d" /><Relationship Type="http://schemas.openxmlformats.org/officeDocument/2006/relationships/notesMaster" Target="/ppt/notesMasters/notesMaster1.xml" Id="R8e456f2a668d41fa"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0b6aee710980444d" /><Relationship Type="http://schemas.openxmlformats.org/officeDocument/2006/relationships/notesMaster" Target="/ppt/notesMasters/notesMaster1.xml" Id="Rb7b0678963d6499c"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358d50e1952e47eb" /><Relationship Type="http://schemas.openxmlformats.org/officeDocument/2006/relationships/notesMaster" Target="/ppt/notesMasters/notesMaster1.xml" Id="R81e0e82d088b455d"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05426b49f85e46c6" /><Relationship Type="http://schemas.openxmlformats.org/officeDocument/2006/relationships/notesMaster" Target="/ppt/notesMasters/notesMaster1.xml" Id="R27b358fa52544339"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2f346e0cff8040ed" /><Relationship Type="http://schemas.openxmlformats.org/officeDocument/2006/relationships/notesMaster" Target="/ppt/notesMasters/notesMaster1.xml" Id="R83a6e4f693ad4636"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c7b3b421f47b4b2b" /><Relationship Type="http://schemas.openxmlformats.org/officeDocument/2006/relationships/notesMaster" Target="/ppt/notesMasters/notesMaster1.xml" Id="Rd4411c54a1084997"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78dcaa999e734d75" /><Relationship Type="http://schemas.openxmlformats.org/officeDocument/2006/relationships/notesMaster" Target="/ppt/notesMasters/notesMaster1.xml" Id="R260487788eea469b"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918bac27070f4975" /><Relationship Type="http://schemas.openxmlformats.org/officeDocument/2006/relationships/notesMaster" Target="/ppt/notesMasters/notesMaster1.xml" Id="R4a20787cc3214f74"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ee4c46a5cde4445b" /><Relationship Type="http://schemas.openxmlformats.org/officeDocument/2006/relationships/notesMaster" Target="/ppt/notesMasters/notesMaster1.xml" Id="Rc04603fe4a334d7c"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d47a1d59d2034f25" /><Relationship Type="http://schemas.openxmlformats.org/officeDocument/2006/relationships/notesMaster" Target="/ppt/notesMasters/notesMaster1.xml" Id="R30503f1d93964aa5"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bab9044a647e493d" /><Relationship Type="http://schemas.openxmlformats.org/officeDocument/2006/relationships/notesMaster" Target="/ppt/notesMasters/notesMaster1.xml" Id="Rfc4fd175a2194882"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42a711c5d1174118" /><Relationship Type="http://schemas.openxmlformats.org/officeDocument/2006/relationships/notesMaster" Target="/ppt/notesMasters/notesMaster1.xml" Id="R5628823e8f2e45ec"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a320c3d4b6324c18" /><Relationship Type="http://schemas.openxmlformats.org/officeDocument/2006/relationships/notesMaster" Target="/ppt/notesMasters/notesMaster1.xml" Id="R484c2647d41442b8"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3e08d5413ed545fd" /><Relationship Type="http://schemas.openxmlformats.org/officeDocument/2006/relationships/notesMaster" Target="/ppt/notesMasters/notesMaster1.xml" Id="R94c4d9018aa94570"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508b62fa3d3e485a" /><Relationship Type="http://schemas.openxmlformats.org/officeDocument/2006/relationships/notesMaster" Target="/ppt/notesMasters/notesMaster1.xml" Id="R1a7bdcd1e08c4aed"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fe3a7cf58b734563" /><Relationship Type="http://schemas.openxmlformats.org/officeDocument/2006/relationships/notesMaster" Target="/ppt/notesMasters/notesMaster1.xml" Id="R00e8c6db816849e1"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0efe8adf37d74f3c" /><Relationship Type="http://schemas.openxmlformats.org/officeDocument/2006/relationships/notesMaster" Target="/ppt/notesMasters/notesMaster1.xml" Id="R7e2efa30261548db"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c71470a829594c66" /><Relationship Type="http://schemas.openxmlformats.org/officeDocument/2006/relationships/notesMaster" Target="/ppt/notesMasters/notesMaster1.xml" Id="R28201a8fb0ac4e84"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5a57929748454af7" /><Relationship Type="http://schemas.openxmlformats.org/officeDocument/2006/relationships/notesMaster" Target="/ppt/notesMasters/notesMaster1.xml" Id="R4787340bf6184ba5"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52caa94782874aef" /><Relationship Type="http://schemas.openxmlformats.org/officeDocument/2006/relationships/notesMaster" Target="/ppt/notesMasters/notesMaster1.xml" Id="Rde18cd060f234a87"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68e863493ba946f0" /><Relationship Type="http://schemas.openxmlformats.org/officeDocument/2006/relationships/notesMaster" Target="/ppt/notesMasters/notesMaster1.xml" Id="R28d09d5fd12f4f42"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d97ce3c9836749fe" /><Relationship Type="http://schemas.openxmlformats.org/officeDocument/2006/relationships/notesMaster" Target="/ppt/notesMasters/notesMaster1.xml" Id="R96cf0ebfc3a44289"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5e1568170c504b3d" /><Relationship Type="http://schemas.openxmlformats.org/officeDocument/2006/relationships/notesMaster" Target="/ppt/notesMasters/notesMaster1.xml" Id="Rfd33d3bcd3c548ea"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612a5184db7e4af9" /><Relationship Type="http://schemas.openxmlformats.org/officeDocument/2006/relationships/notesMaster" Target="/ppt/notesMasters/notesMaster1.xml" Id="R95ee356aa46a45ca"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eb97f15c32f24299" /><Relationship Type="http://schemas.openxmlformats.org/officeDocument/2006/relationships/notesMaster" Target="/ppt/notesMasters/notesMaster1.xml" Id="R5366044c8a014fca" /></Relationships>
</file>

<file path=ppt/notesSlides/_rels/notesSlide54.xml.rels>&#65279;<?xml version="1.0" encoding="utf-8"?><Relationships xmlns="http://schemas.openxmlformats.org/package/2006/relationships"><Relationship Type="http://schemas.openxmlformats.org/officeDocument/2006/relationships/slide" Target="/ppt/slides/slide54.xml" Id="Rb8afb6ff0fe8490e" /><Relationship Type="http://schemas.openxmlformats.org/officeDocument/2006/relationships/notesMaster" Target="/ppt/notesMasters/notesMaster1.xml" Id="Rf8975ec2690a454a" /></Relationships>
</file>

<file path=ppt/notesSlides/_rels/notesSlide55.xml.rels>&#65279;<?xml version="1.0" encoding="utf-8"?><Relationships xmlns="http://schemas.openxmlformats.org/package/2006/relationships"><Relationship Type="http://schemas.openxmlformats.org/officeDocument/2006/relationships/slide" Target="/ppt/slides/slide55.xml" Id="R9d391361d59f48fb" /><Relationship Type="http://schemas.openxmlformats.org/officeDocument/2006/relationships/notesMaster" Target="/ppt/notesMasters/notesMaster1.xml" Id="R9715f779b2cd4f92" /></Relationships>
</file>

<file path=ppt/notesSlides/_rels/notesSlide56.xml.rels>&#65279;<?xml version="1.0" encoding="utf-8"?><Relationships xmlns="http://schemas.openxmlformats.org/package/2006/relationships"><Relationship Type="http://schemas.openxmlformats.org/officeDocument/2006/relationships/slide" Target="/ppt/slides/slide56.xml" Id="R32b88e62869548c6" /><Relationship Type="http://schemas.openxmlformats.org/officeDocument/2006/relationships/notesMaster" Target="/ppt/notesMasters/notesMaster1.xml" Id="R1b4ef91594394746" /></Relationships>
</file>

<file path=ppt/notesSlides/_rels/notesSlide57.xml.rels>&#65279;<?xml version="1.0" encoding="utf-8"?><Relationships xmlns="http://schemas.openxmlformats.org/package/2006/relationships"><Relationship Type="http://schemas.openxmlformats.org/officeDocument/2006/relationships/slide" Target="/ppt/slides/slide57.xml" Id="Re9cb231a96dd4e66" /><Relationship Type="http://schemas.openxmlformats.org/officeDocument/2006/relationships/notesMaster" Target="/ppt/notesMasters/notesMaster1.xml" Id="R61247b944f1d4bfd" /></Relationships>
</file>

<file path=ppt/notesSlides/_rels/notesSlide58.xml.rels>&#65279;<?xml version="1.0" encoding="utf-8"?><Relationships xmlns="http://schemas.openxmlformats.org/package/2006/relationships"><Relationship Type="http://schemas.openxmlformats.org/officeDocument/2006/relationships/slide" Target="/ppt/slides/slide58.xml" Id="Rec76a998deae4601" /><Relationship Type="http://schemas.openxmlformats.org/officeDocument/2006/relationships/notesMaster" Target="/ppt/notesMasters/notesMaster1.xml" Id="R18b1cf5d65ec4d64" /></Relationships>
</file>

<file path=ppt/notesSlides/_rels/notesSlide59.xml.rels>&#65279;<?xml version="1.0" encoding="utf-8"?><Relationships xmlns="http://schemas.openxmlformats.org/package/2006/relationships"><Relationship Type="http://schemas.openxmlformats.org/officeDocument/2006/relationships/slide" Target="/ppt/slides/slide59.xml" Id="R137b4ecec3c84eba" /><Relationship Type="http://schemas.openxmlformats.org/officeDocument/2006/relationships/notesMaster" Target="/ppt/notesMasters/notesMaster1.xml" Id="Rae32f561dd27478a" /></Relationships>
</file>

<file path=ppt/notesSlides/_rels/notesSlide60.xml.rels>&#65279;<?xml version="1.0" encoding="utf-8"?><Relationships xmlns="http://schemas.openxmlformats.org/package/2006/relationships"><Relationship Type="http://schemas.openxmlformats.org/officeDocument/2006/relationships/slide" Target="/ppt/slides/slide60.xml" Id="R1a37e14105534cb8" /><Relationship Type="http://schemas.openxmlformats.org/officeDocument/2006/relationships/notesMaster" Target="/ppt/notesMasters/notesMaster1.xml" Id="Rc23af42542324068" /></Relationships>
</file>

<file path=ppt/notesSlides/_rels/notesSlide61.xml.rels>&#65279;<?xml version="1.0" encoding="utf-8"?><Relationships xmlns="http://schemas.openxmlformats.org/package/2006/relationships"><Relationship Type="http://schemas.openxmlformats.org/officeDocument/2006/relationships/slide" Target="/ppt/slides/slide61.xml" Id="Rfdbcd33d040c4aa1" /><Relationship Type="http://schemas.openxmlformats.org/officeDocument/2006/relationships/notesMaster" Target="/ppt/notesMasters/notesMaster1.xml" Id="R86540cd8e80e4727" /></Relationships>
</file>

<file path=ppt/notesSlides/_rels/notesSlide62.xml.rels>&#65279;<?xml version="1.0" encoding="utf-8"?><Relationships xmlns="http://schemas.openxmlformats.org/package/2006/relationships"><Relationship Type="http://schemas.openxmlformats.org/officeDocument/2006/relationships/slide" Target="/ppt/slides/slide62.xml" Id="R7277916cf5504ca3" /><Relationship Type="http://schemas.openxmlformats.org/officeDocument/2006/relationships/notesMaster" Target="/ppt/notesMasters/notesMaster1.xml" Id="R5ac5dcfb0de34932" /></Relationships>
</file>

<file path=ppt/notesSlides/_rels/notesSlide63.xml.rels>&#65279;<?xml version="1.0" encoding="utf-8"?><Relationships xmlns="http://schemas.openxmlformats.org/package/2006/relationships"><Relationship Type="http://schemas.openxmlformats.org/officeDocument/2006/relationships/slide" Target="/ppt/slides/slide63.xml" Id="R8e5048fee6b14782" /><Relationship Type="http://schemas.openxmlformats.org/officeDocument/2006/relationships/notesMaster" Target="/ppt/notesMasters/notesMaster1.xml" Id="R602f4b724d1148d3" /></Relationships>
</file>

<file path=ppt/notesSlides/_rels/notesSlide64.xml.rels>&#65279;<?xml version="1.0" encoding="utf-8"?><Relationships xmlns="http://schemas.openxmlformats.org/package/2006/relationships"><Relationship Type="http://schemas.openxmlformats.org/officeDocument/2006/relationships/slide" Target="/ppt/slides/slide64.xml" Id="R5c50a21e3a5943e8" /><Relationship Type="http://schemas.openxmlformats.org/officeDocument/2006/relationships/notesMaster" Target="/ppt/notesMasters/notesMaster1.xml" Id="Rb77366e63af843b6" /></Relationships>
</file>

<file path=ppt/notesSlides/_rels/notesSlide65.xml.rels>&#65279;<?xml version="1.0" encoding="utf-8"?><Relationships xmlns="http://schemas.openxmlformats.org/package/2006/relationships"><Relationship Type="http://schemas.openxmlformats.org/officeDocument/2006/relationships/slide" Target="/ppt/slides/slide65.xml" Id="R377a2a558eb549c8" /><Relationship Type="http://schemas.openxmlformats.org/officeDocument/2006/relationships/notesMaster" Target="/ppt/notesMasters/notesMaster1.xml" Id="R5d97f31b203f44d7" /></Relationships>
</file>

<file path=ppt/notesSlides/_rels/notesSlide66.xml.rels>&#65279;<?xml version="1.0" encoding="utf-8"?><Relationships xmlns="http://schemas.openxmlformats.org/package/2006/relationships"><Relationship Type="http://schemas.openxmlformats.org/officeDocument/2006/relationships/slide" Target="/ppt/slides/slide66.xml" Id="R3acbde275ef74663" /><Relationship Type="http://schemas.openxmlformats.org/officeDocument/2006/relationships/notesMaster" Target="/ppt/notesMasters/notesMaster1.xml" Id="R43721ae2eef341ea" /></Relationships>
</file>

<file path=ppt/notesSlides/_rels/notesSlide67.xml.rels>&#65279;<?xml version="1.0" encoding="utf-8"?><Relationships xmlns="http://schemas.openxmlformats.org/package/2006/relationships"><Relationship Type="http://schemas.openxmlformats.org/officeDocument/2006/relationships/slide" Target="/ppt/slides/slide67.xml" Id="R0a344b136abb47c3" /><Relationship Type="http://schemas.openxmlformats.org/officeDocument/2006/relationships/notesMaster" Target="/ppt/notesMasters/notesMaster1.xml" Id="R9f03c3d3174f44c2" /></Relationships>
</file>

<file path=ppt/notesSlides/_rels/notesSlide68.xml.rels>&#65279;<?xml version="1.0" encoding="utf-8"?><Relationships xmlns="http://schemas.openxmlformats.org/package/2006/relationships"><Relationship Type="http://schemas.openxmlformats.org/officeDocument/2006/relationships/slide" Target="/ppt/slides/slide68.xml" Id="Rde42aecc79f34927" /><Relationship Type="http://schemas.openxmlformats.org/officeDocument/2006/relationships/notesMaster" Target="/ppt/notesMasters/notesMaster1.xml" Id="Rc8fc1aa8ebaf44bb" /></Relationships>
</file>

<file path=ppt/notesSlides/_rels/notesSlide69.xml.rels>&#65279;<?xml version="1.0" encoding="utf-8"?><Relationships xmlns="http://schemas.openxmlformats.org/package/2006/relationships"><Relationship Type="http://schemas.openxmlformats.org/officeDocument/2006/relationships/slide" Target="/ppt/slides/slide69.xml" Id="R0509a06837b9446e" /><Relationship Type="http://schemas.openxmlformats.org/officeDocument/2006/relationships/notesMaster" Target="/ppt/notesMasters/notesMaster1.xml" Id="Re5b03c30d664431b" /></Relationships>
</file>

<file path=ppt/notesSlides/_rels/notesSlide70.xml.rels>&#65279;<?xml version="1.0" encoding="utf-8"?><Relationships xmlns="http://schemas.openxmlformats.org/package/2006/relationships"><Relationship Type="http://schemas.openxmlformats.org/officeDocument/2006/relationships/slide" Target="/ppt/slides/slide70.xml" Id="R2297bfaf8fec4b12" /><Relationship Type="http://schemas.openxmlformats.org/officeDocument/2006/relationships/notesMaster" Target="/ppt/notesMasters/notesMaster1.xml" Id="R5897830441ed4009" /></Relationships>
</file>

<file path=ppt/notesSlides/_rels/notesSlide71.xml.rels>&#65279;<?xml version="1.0" encoding="utf-8"?><Relationships xmlns="http://schemas.openxmlformats.org/package/2006/relationships"><Relationship Type="http://schemas.openxmlformats.org/officeDocument/2006/relationships/slide" Target="/ppt/slides/slide71.xml" Id="Rd00ed075deb74ced" /><Relationship Type="http://schemas.openxmlformats.org/officeDocument/2006/relationships/notesMaster" Target="/ppt/notesMasters/notesMaster1.xml" Id="R36c430a649514639" /></Relationships>
</file>

<file path=ppt/notesSlides/_rels/notesSlide72.xml.rels>&#65279;<?xml version="1.0" encoding="utf-8"?><Relationships xmlns="http://schemas.openxmlformats.org/package/2006/relationships"><Relationship Type="http://schemas.openxmlformats.org/officeDocument/2006/relationships/slide" Target="/ppt/slides/slide72.xml" Id="R85a2a8daa007460f" /><Relationship Type="http://schemas.openxmlformats.org/officeDocument/2006/relationships/notesMaster" Target="/ppt/notesMasters/notesMaster1.xml" Id="Rb3fed39eaa1142a4" /></Relationships>
</file>

<file path=ppt/notesSlides/_rels/notesSlide73.xml.rels>&#65279;<?xml version="1.0" encoding="utf-8"?><Relationships xmlns="http://schemas.openxmlformats.org/package/2006/relationships"><Relationship Type="http://schemas.openxmlformats.org/officeDocument/2006/relationships/slide" Target="/ppt/slides/slide73.xml" Id="Re6fd7f8347914a92" /><Relationship Type="http://schemas.openxmlformats.org/officeDocument/2006/relationships/notesMaster" Target="/ppt/notesMasters/notesMaster1.xml" Id="Rc58b03f597fe4b98" /></Relationships>
</file>

<file path=ppt/notesSlides/_rels/notesSlide74.xml.rels>&#65279;<?xml version="1.0" encoding="utf-8"?><Relationships xmlns="http://schemas.openxmlformats.org/package/2006/relationships"><Relationship Type="http://schemas.openxmlformats.org/officeDocument/2006/relationships/slide" Target="/ppt/slides/slide74.xml" Id="R93569e672dfc4b99" /><Relationship Type="http://schemas.openxmlformats.org/officeDocument/2006/relationships/notesMaster" Target="/ppt/notesMasters/notesMaster1.xml" Id="R29a1f1d5551a4686" /></Relationships>
</file>

<file path=ppt/notesSlides/_rels/notesSlide75.xml.rels>&#65279;<?xml version="1.0" encoding="utf-8"?><Relationships xmlns="http://schemas.openxmlformats.org/package/2006/relationships"><Relationship Type="http://schemas.openxmlformats.org/officeDocument/2006/relationships/slide" Target="/ppt/slides/slide75.xml" Id="R4698234129374da3" /><Relationship Type="http://schemas.openxmlformats.org/officeDocument/2006/relationships/notesMaster" Target="/ppt/notesMasters/notesMaster1.xml" Id="Rce4acc74ca964390" /></Relationships>
</file>

<file path=ppt/notesSlides/_rels/notesSlide76.xml.rels>&#65279;<?xml version="1.0" encoding="utf-8"?><Relationships xmlns="http://schemas.openxmlformats.org/package/2006/relationships"><Relationship Type="http://schemas.openxmlformats.org/officeDocument/2006/relationships/slide" Target="/ppt/slides/slide76.xml" Id="R320cafb737064299" /><Relationship Type="http://schemas.openxmlformats.org/officeDocument/2006/relationships/notesMaster" Target="/ppt/notesMasters/notesMaster1.xml" Id="R495b16a209e5430a" /></Relationships>
</file>

<file path=ppt/notesSlides/_rels/notesSlide77.xml.rels>&#65279;<?xml version="1.0" encoding="utf-8"?><Relationships xmlns="http://schemas.openxmlformats.org/package/2006/relationships"><Relationship Type="http://schemas.openxmlformats.org/officeDocument/2006/relationships/slide" Target="/ppt/slides/slide77.xml" Id="R67edd9ba8a9a49f1" /><Relationship Type="http://schemas.openxmlformats.org/officeDocument/2006/relationships/notesMaster" Target="/ppt/notesMasters/notesMaster1.xml" Id="R2be38e6993b34b9e" /></Relationships>
</file>

<file path=ppt/notesSlides/_rels/notesSlide78.xml.rels>&#65279;<?xml version="1.0" encoding="utf-8"?><Relationships xmlns="http://schemas.openxmlformats.org/package/2006/relationships"><Relationship Type="http://schemas.openxmlformats.org/officeDocument/2006/relationships/slide" Target="/ppt/slides/slide78.xml" Id="R1df139b2f34e42a7" /><Relationship Type="http://schemas.openxmlformats.org/officeDocument/2006/relationships/notesMaster" Target="/ppt/notesMasters/notesMaster1.xml" Id="Rafad534ff7f0405a" /></Relationships>
</file>

<file path=ppt/notesSlides/_rels/notesSlide79.xml.rels>&#65279;<?xml version="1.0" encoding="utf-8"?><Relationships xmlns="http://schemas.openxmlformats.org/package/2006/relationships"><Relationship Type="http://schemas.openxmlformats.org/officeDocument/2006/relationships/slide" Target="/ppt/slides/slide79.xml" Id="Re2630f68303b442e" /><Relationship Type="http://schemas.openxmlformats.org/officeDocument/2006/relationships/notesMaster" Target="/ppt/notesMasters/notesMaster1.xml" Id="Rd85ace633e51435f" /></Relationships>
</file>

<file path=ppt/notesSlides/_rels/notesSlide80.xml.rels>&#65279;<?xml version="1.0" encoding="utf-8"?><Relationships xmlns="http://schemas.openxmlformats.org/package/2006/relationships"><Relationship Type="http://schemas.openxmlformats.org/officeDocument/2006/relationships/slide" Target="/ppt/slides/slide80.xml" Id="R31754e1f70d64172" /><Relationship Type="http://schemas.openxmlformats.org/officeDocument/2006/relationships/notesMaster" Target="/ppt/notesMasters/notesMaster1.xml" Id="Rf0c3797f06a247c4" /></Relationships>
</file>

<file path=ppt/notesSlides/_rels/notesSlide81.xml.rels>&#65279;<?xml version="1.0" encoding="utf-8"?><Relationships xmlns="http://schemas.openxmlformats.org/package/2006/relationships"><Relationship Type="http://schemas.openxmlformats.org/officeDocument/2006/relationships/slide" Target="/ppt/slides/slide81.xml" Id="R63790a1aa10e4643" /><Relationship Type="http://schemas.openxmlformats.org/officeDocument/2006/relationships/notesMaster" Target="/ppt/notesMasters/notesMaster1.xml" Id="R660c71816e604aa1" /></Relationships>
</file>

<file path=ppt/notesSlides/_rels/notesSlide82.xml.rels>&#65279;<?xml version="1.0" encoding="utf-8"?><Relationships xmlns="http://schemas.openxmlformats.org/package/2006/relationships"><Relationship Type="http://schemas.openxmlformats.org/officeDocument/2006/relationships/slide" Target="/ppt/slides/slide82.xml" Id="R9e3bde1b9fd44ea5" /><Relationship Type="http://schemas.openxmlformats.org/officeDocument/2006/relationships/notesMaster" Target="/ppt/notesMasters/notesMaster1.xml" Id="R73f21e049cd24d8f" /></Relationships>
</file>

<file path=ppt/notesSlides/_rels/notesSlide83.xml.rels>&#65279;<?xml version="1.0" encoding="utf-8"?><Relationships xmlns="http://schemas.openxmlformats.org/package/2006/relationships"><Relationship Type="http://schemas.openxmlformats.org/officeDocument/2006/relationships/slide" Target="/ppt/slides/slide83.xml" Id="Rf36887addcda4b75" /><Relationship Type="http://schemas.openxmlformats.org/officeDocument/2006/relationships/notesMaster" Target="/ppt/notesMasters/notesMaster1.xml" Id="R8f111b9b44f54efb" /></Relationships>
</file>

<file path=ppt/notesSlides/_rels/notesSlide84.xml.rels>&#65279;<?xml version="1.0" encoding="utf-8"?><Relationships xmlns="http://schemas.openxmlformats.org/package/2006/relationships"><Relationship Type="http://schemas.openxmlformats.org/officeDocument/2006/relationships/slide" Target="/ppt/slides/slide84.xml" Id="R316abc2867dd4288" /><Relationship Type="http://schemas.openxmlformats.org/officeDocument/2006/relationships/notesMaster" Target="/ppt/notesMasters/notesMaster1.xml" Id="R89f8056d914c4627" /></Relationships>
</file>

<file path=ppt/notesSlides/_rels/notesSlide85.xml.rels>&#65279;<?xml version="1.0" encoding="utf-8"?><Relationships xmlns="http://schemas.openxmlformats.org/package/2006/relationships"><Relationship Type="http://schemas.openxmlformats.org/officeDocument/2006/relationships/slide" Target="/ppt/slides/slide85.xml" Id="R8749e80de6664213" /><Relationship Type="http://schemas.openxmlformats.org/officeDocument/2006/relationships/notesMaster" Target="/ppt/notesMasters/notesMaster1.xml" Id="R0c07fc8d748b477c" /></Relationships>
</file>

<file path=ppt/notesSlides/_rels/notesSlide86.xml.rels>&#65279;<?xml version="1.0" encoding="utf-8"?><Relationships xmlns="http://schemas.openxmlformats.org/package/2006/relationships"><Relationship Type="http://schemas.openxmlformats.org/officeDocument/2006/relationships/slide" Target="/ppt/slides/slide86.xml" Id="Rbfd56cf2a7de4ad5" /><Relationship Type="http://schemas.openxmlformats.org/officeDocument/2006/relationships/notesMaster" Target="/ppt/notesMasters/notesMaster1.xml" Id="Rf07060dfc6504aaa" /></Relationships>
</file>

<file path=ppt/notesSlides/_rels/notesSlide87.xml.rels>&#65279;<?xml version="1.0" encoding="utf-8"?><Relationships xmlns="http://schemas.openxmlformats.org/package/2006/relationships"><Relationship Type="http://schemas.openxmlformats.org/officeDocument/2006/relationships/slide" Target="/ppt/slides/slide87.xml" Id="R201e84d2b8d547e2" /><Relationship Type="http://schemas.openxmlformats.org/officeDocument/2006/relationships/notesMaster" Target="/ppt/notesMasters/notesMaster1.xml" Id="Recc1dfdd83ce4973" /></Relationships>
</file>

<file path=ppt/notesSlides/_rels/notesSlide88.xml.rels>&#65279;<?xml version="1.0" encoding="utf-8"?><Relationships xmlns="http://schemas.openxmlformats.org/package/2006/relationships"><Relationship Type="http://schemas.openxmlformats.org/officeDocument/2006/relationships/slide" Target="/ppt/slides/slide88.xml" Id="R746eefd4891145fd" /><Relationship Type="http://schemas.openxmlformats.org/officeDocument/2006/relationships/notesMaster" Target="/ppt/notesMasters/notesMaster1.xml" Id="Rb00e26d662114a35" /></Relationships>
</file>

<file path=ppt/notesSlides/_rels/notesSlide89.xml.rels>&#65279;<?xml version="1.0" encoding="utf-8"?><Relationships xmlns="http://schemas.openxmlformats.org/package/2006/relationships"><Relationship Type="http://schemas.openxmlformats.org/officeDocument/2006/relationships/slide" Target="/ppt/slides/slide89.xml" Id="R4ab5a4c9f48445c9" /><Relationship Type="http://schemas.openxmlformats.org/officeDocument/2006/relationships/notesMaster" Target="/ppt/notesMasters/notesMaster1.xml" Id="Rf1d729fd069f41de" /></Relationships>
</file>

<file path=ppt/notesSlides/_rels/notesSlide90.xml.rels>&#65279;<?xml version="1.0" encoding="utf-8"?><Relationships xmlns="http://schemas.openxmlformats.org/package/2006/relationships"><Relationship Type="http://schemas.openxmlformats.org/officeDocument/2006/relationships/slide" Target="/ppt/slides/slide90.xml" Id="Rf6c764f3b813468e" /><Relationship Type="http://schemas.openxmlformats.org/officeDocument/2006/relationships/notesMaster" Target="/ppt/notesMasters/notesMaster1.xml" Id="Redf5fcdae4f648b9" /></Relationships>
</file>

<file path=ppt/notesSlides/_rels/notesSlide91.xml.rels>&#65279;<?xml version="1.0" encoding="utf-8"?><Relationships xmlns="http://schemas.openxmlformats.org/package/2006/relationships"><Relationship Type="http://schemas.openxmlformats.org/officeDocument/2006/relationships/slide" Target="/ppt/slides/slide91.xml" Id="Rb25cc20159fc4192" /><Relationship Type="http://schemas.openxmlformats.org/officeDocument/2006/relationships/notesMaster" Target="/ppt/notesMasters/notesMaster1.xml" Id="R71e34c7e65634bb8" /></Relationships>
</file>

<file path=ppt/notesSlides/_rels/notesSlide92.xml.rels>&#65279;<?xml version="1.0" encoding="utf-8"?><Relationships xmlns="http://schemas.openxmlformats.org/package/2006/relationships"><Relationship Type="http://schemas.openxmlformats.org/officeDocument/2006/relationships/slide" Target="/ppt/slides/slide92.xml" Id="R3fdd7d24ae5d4bdf" /><Relationship Type="http://schemas.openxmlformats.org/officeDocument/2006/relationships/notesMaster" Target="/ppt/notesMasters/notesMaster1.xml" Id="R91145085f4754ae4" /></Relationships>
</file>

<file path=ppt/notesSlides/_rels/notesSlide93.xml.rels>&#65279;<?xml version="1.0" encoding="utf-8"?><Relationships xmlns="http://schemas.openxmlformats.org/package/2006/relationships"><Relationship Type="http://schemas.openxmlformats.org/officeDocument/2006/relationships/slide" Target="/ppt/slides/slide93.xml" Id="R73c427050f274385" /><Relationship Type="http://schemas.openxmlformats.org/officeDocument/2006/relationships/notesMaster" Target="/ppt/notesMasters/notesMaster1.xml" Id="R70573d505f3a4636" /></Relationships>
</file>

<file path=ppt/notesSlides/_rels/notesSlide94.xml.rels>&#65279;<?xml version="1.0" encoding="utf-8"?><Relationships xmlns="http://schemas.openxmlformats.org/package/2006/relationships"><Relationship Type="http://schemas.openxmlformats.org/officeDocument/2006/relationships/slide" Target="/ppt/slides/slide94.xml" Id="Rfff33dd072da427e" /><Relationship Type="http://schemas.openxmlformats.org/officeDocument/2006/relationships/notesMaster" Target="/ppt/notesMasters/notesMaster1.xml" Id="Rc8678ab4816040c2" /></Relationships>
</file>

<file path=ppt/notesSlides/_rels/notesSlide95.xml.rels>&#65279;<?xml version="1.0" encoding="utf-8"?><Relationships xmlns="http://schemas.openxmlformats.org/package/2006/relationships"><Relationship Type="http://schemas.openxmlformats.org/officeDocument/2006/relationships/slide" Target="/ppt/slides/slide95.xml" Id="R000da4e960ff4fe5" /><Relationship Type="http://schemas.openxmlformats.org/officeDocument/2006/relationships/notesMaster" Target="/ppt/notesMasters/notesMaster1.xml" Id="R6aee0f0941574a66" /></Relationships>
</file>

<file path=ppt/notesSlides/_rels/notesSlide96.xml.rels>&#65279;<?xml version="1.0" encoding="utf-8"?><Relationships xmlns="http://schemas.openxmlformats.org/package/2006/relationships"><Relationship Type="http://schemas.openxmlformats.org/officeDocument/2006/relationships/slide" Target="/ppt/slides/slide96.xml" Id="Rf38071d2d2de4814" /><Relationship Type="http://schemas.openxmlformats.org/officeDocument/2006/relationships/notesMaster" Target="/ppt/notesMasters/notesMaster1.xml" Id="R86fcaa54c855426a" /></Relationships>
</file>

<file path=ppt/notesSlides/_rels/notesSlide97.xml.rels>&#65279;<?xml version="1.0" encoding="utf-8"?><Relationships xmlns="http://schemas.openxmlformats.org/package/2006/relationships"><Relationship Type="http://schemas.openxmlformats.org/officeDocument/2006/relationships/slide" Target="/ppt/slides/slide97.xml" Id="Rd0fcac4ff9b64f68" /><Relationship Type="http://schemas.openxmlformats.org/officeDocument/2006/relationships/notesMaster" Target="/ppt/notesMasters/notesMaster1.xml" Id="Re79c1f6244644922" /></Relationships>
</file>

<file path=ppt/notesSlides/_rels/notesSlide98.xml.rels>&#65279;<?xml version="1.0" encoding="utf-8"?><Relationships xmlns="http://schemas.openxmlformats.org/package/2006/relationships"><Relationship Type="http://schemas.openxmlformats.org/officeDocument/2006/relationships/slide" Target="/ppt/slides/slide98.xml" Id="Rdc8dece188ed4959" /><Relationship Type="http://schemas.openxmlformats.org/officeDocument/2006/relationships/notesMaster" Target="/ppt/notesMasters/notesMaster1.xml" Id="Rb1de155f56864ad6" /></Relationships>
</file>

<file path=ppt/notesSlides/_rels/notesSlide99.xml.rels>&#65279;<?xml version="1.0" encoding="utf-8"?><Relationships xmlns="http://schemas.openxmlformats.org/package/2006/relationships"><Relationship Type="http://schemas.openxmlformats.org/officeDocument/2006/relationships/slide" Target="/ppt/slides/slide99.xml" Id="R5b34622fb41a4ee0" /><Relationship Type="http://schemas.openxmlformats.org/officeDocument/2006/relationships/notesMaster" Target="/ppt/notesMasters/notesMaster1.xml" Id="Rc4135c15610d4c73" /></Relationships>
</file>

<file path=ppt/notesSlides/_rels/notesSlide100.xml.rels>&#65279;<?xml version="1.0" encoding="utf-8"?><Relationships xmlns="http://schemas.openxmlformats.org/package/2006/relationships"><Relationship Type="http://schemas.openxmlformats.org/officeDocument/2006/relationships/slide" Target="/ppt/slides/slide100.xml" Id="Rc0d579b6659d486c" /><Relationship Type="http://schemas.openxmlformats.org/officeDocument/2006/relationships/notesMaster" Target="/ppt/notesMasters/notesMaster1.xml" Id="R3c2ee43d4c454393" /></Relationships>
</file>

<file path=ppt/notesSlides/_rels/notesSlide101.xml.rels>&#65279;<?xml version="1.0" encoding="utf-8"?><Relationships xmlns="http://schemas.openxmlformats.org/package/2006/relationships"><Relationship Type="http://schemas.openxmlformats.org/officeDocument/2006/relationships/slide" Target="/ppt/slides/slide101.xml" Id="R6eb73ffb3a51435b" /><Relationship Type="http://schemas.openxmlformats.org/officeDocument/2006/relationships/notesMaster" Target="/ppt/notesMasters/notesMaster1.xml" Id="R3b09a55729a44350" /></Relationships>
</file>

<file path=ppt/notesSlides/_rels/notesSlide102.xml.rels>&#65279;<?xml version="1.0" encoding="utf-8"?><Relationships xmlns="http://schemas.openxmlformats.org/package/2006/relationships"><Relationship Type="http://schemas.openxmlformats.org/officeDocument/2006/relationships/slide" Target="/ppt/slides/slide102.xml" Id="R1d65b6d568cd4dd4" /><Relationship Type="http://schemas.openxmlformats.org/officeDocument/2006/relationships/notesMaster" Target="/ppt/notesMasters/notesMaster1.xml" Id="Ra1968343fbed4538" /></Relationships>
</file>

<file path=ppt/notesSlides/_rels/notesSlide103.xml.rels>&#65279;<?xml version="1.0" encoding="utf-8"?><Relationships xmlns="http://schemas.openxmlformats.org/package/2006/relationships"><Relationship Type="http://schemas.openxmlformats.org/officeDocument/2006/relationships/slide" Target="/ppt/slides/slide103.xml" Id="Rdcb0957e4f5a489f" /><Relationship Type="http://schemas.openxmlformats.org/officeDocument/2006/relationships/notesMaster" Target="/ppt/notesMasters/notesMaster1.xml" Id="R8538fbbb6b37467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across multiple lessons following the chapter route. Invite predictions before showing worked reasoning. The chapter PDF contains the complete student handout.</a:t>
            </a:r>
          </a:p>
          <a:p xmlns:a="http://schemas.openxmlformats.org/drawingml/2006/main">
            <a:r>
              <a:t>E:\teaching\output\pdf\Rebuilt_Chapter_Notes\11_Electric_Circuits_Notes.pdf</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Teaching order follows the original notes.</a:t>
            </a:r>
          </a:p>
          <a:p xmlns:a="http://schemas.openxmlformats.org/drawingml/2006/main">
            <a:r>
              <a:t>E:\teaching\output\pdf\Rebuilt_Chapter_Notes\11_Electric_Circuits_Notes.pdf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2.</a:t>
            </a:r>
          </a:p>
          <a:p xmlns:a="http://schemas.openxmlformats.org/drawingml/2006/main">
            <a:r>
              <a:t>Original source: N02 p.4; N03 p.1; teacher explanation of the original analogy</a:t>
            </a:r>
          </a:p>
          <a:p xmlns:a="http://schemas.openxmlformats.org/drawingml/2006/main">
            <a:r>
              <a:t>CED: 11.1-11.2</a:t>
            </a:r>
          </a:p>
          <a:p xmlns:a="http://schemas.openxmlformats.org/drawingml/2006/main">
            <a:r>
              <a:t/>
            </a:r>
          </a:p>
          <a:p xmlns:a="http://schemas.openxmlformats.org/drawingml/2006/main">
            <a:r>
              <a:t>A person lifts water from a low pool to a high pool. Each kilogram raised through the same height gains the same gravitational potential energy per unit mass. With the valve open, water flows down the rough vertical pipe and returns to the low pool. Viscous dissipation transfers the gravitational energy to thermal energy.</a:t>
            </a:r>
          </a:p>
          <a:p xmlns:a="http://schemas.openxmlformats.org/drawingml/2006/main">
            <a:r>
              <a:t/>
            </a:r>
          </a:p>
          <a:p xmlns:a="http://schemas.openxmlformats.org/drawingml/2006/main">
            <a:r>
              <a:t>water_battery The person supplies energy, like a battery. The valve is an on/off switch. The rough vertical pipe dissipates gravitational potential energy as thermal energy, like a resistor.</a:t>
            </a:r>
          </a:p>
          <a:p xmlns:a="http://schemas.openxmlformats.org/drawingml/2006/main">
            <a:r>
              <a:t/>
            </a:r>
          </a:p>
          <a:p xmlns:a="http://schemas.openxmlformats.org/drawingml/2006/main">
            <a:r>
              <a:t>Water: ΔU_g/m = gΔh, measured in J/kg</a:t>
            </a:r>
          </a:p>
          <a:p xmlns:a="http://schemas.openxmlformats.org/drawingml/2006/main">
            <a:r>
              <a:t>Electric source: ε = W_source/q, measured in J/C = V</a:t>
            </a:r>
          </a:p>
          <a:p xmlns:a="http://schemas.openxmlformats.org/drawingml/2006/main">
            <a:r>
              <a:t/>
            </a:r>
          </a:p>
          <a:p xmlns:a="http://schemas.openxmlformats.org/drawingml/2006/main">
            <a:r>
              <a:t>A 1.5 V ideal battery supplies 1.5 J of energy per coulomb transported through its internal source process. Two coulombs receive 3.0 J. The voltage is the energy supplied per charge, not the total energy and not the amount of charge flowing each second.</a:t>
            </a:r>
          </a:p>
          <a:p xmlns:a="http://schemas.openxmlformats.org/drawingml/2006/main">
            <a:r>
              <a:t/>
            </a:r>
          </a:p>
          <a:p xmlns:a="http://schemas.openxmlformats.org/drawingml/2006/main">
            <a:r>
              <a:t>EMF IS AN ENERGY-PER-CHARGE QUANTITY The historical name electromotive force does not make ε a mechanical force. Like the person maintaining a water-height difference, the battery uses chemical energy to maintain charge separation and a potential difference. The source does not create charge.</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2.</a:t>
            </a:r>
          </a:p>
          <a:p xmlns:a="http://schemas.openxmlformats.org/drawingml/2006/main">
            <a:r>
              <a:t>Original source: N02 p.4; N03 p.1; teacher explanation of the original analogy</a:t>
            </a:r>
          </a:p>
          <a:p xmlns:a="http://schemas.openxmlformats.org/drawingml/2006/main">
            <a:r>
              <a:t>CED: 11.1-11.2</a:t>
            </a:r>
          </a:p>
          <a:p xmlns:a="http://schemas.openxmlformats.org/drawingml/2006/main">
            <a:r>
              <a:t/>
            </a:r>
          </a:p>
          <a:p xmlns:a="http://schemas.openxmlformats.org/drawingml/2006/main">
            <a:r>
              <a:t>A person lifts water from a low pool to a high pool. Each kilogram raised through the same height gains the same gravitational potential energy per unit mass. With the valve open, water flows down the rough vertical pipe and returns to the low pool. Viscous dissipation transfers the gravitational energy to thermal energy.</a:t>
            </a:r>
          </a:p>
          <a:p xmlns:a="http://schemas.openxmlformats.org/drawingml/2006/main">
            <a:r>
              <a:t/>
            </a:r>
          </a:p>
          <a:p xmlns:a="http://schemas.openxmlformats.org/drawingml/2006/main">
            <a:r>
              <a:t>water_battery The person supplies energy, like a battery. The valve is an on/off switch. The rough vertical pipe dissipates gravitational potential energy as thermal energy, like a resistor.</a:t>
            </a:r>
          </a:p>
          <a:p xmlns:a="http://schemas.openxmlformats.org/drawingml/2006/main">
            <a:r>
              <a:t/>
            </a:r>
          </a:p>
          <a:p xmlns:a="http://schemas.openxmlformats.org/drawingml/2006/main">
            <a:r>
              <a:t>Water: ΔU_g/m = gΔh, measured in J/kg</a:t>
            </a:r>
          </a:p>
          <a:p xmlns:a="http://schemas.openxmlformats.org/drawingml/2006/main">
            <a:r>
              <a:t>Electric source: ε = W_source/q, measured in J/C = V</a:t>
            </a:r>
          </a:p>
          <a:p xmlns:a="http://schemas.openxmlformats.org/drawingml/2006/main">
            <a:r>
              <a:t/>
            </a:r>
          </a:p>
          <a:p xmlns:a="http://schemas.openxmlformats.org/drawingml/2006/main">
            <a:r>
              <a:t>A 1.5 V ideal battery supplies 1.5 J of energy per coulomb transported through its internal source process. Two coulombs receive 3.0 J. The voltage is the energy supplied per charge, not the total energy and not the amount of charge flowing each second.</a:t>
            </a:r>
          </a:p>
          <a:p xmlns:a="http://schemas.openxmlformats.org/drawingml/2006/main">
            <a:r>
              <a:t/>
            </a:r>
          </a:p>
          <a:p xmlns:a="http://schemas.openxmlformats.org/drawingml/2006/main">
            <a:r>
              <a:t>EMF IS AN ENERGY-PER-CHARGE QUANTITY The historical name electromotive force does not make ε a mechanical force. Like the person maintaining a water-height difference, the battery uses chemical energy to maintain charge separation and a potential difference. The source does not create charge.</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2.</a:t>
            </a:r>
          </a:p>
          <a:p xmlns:a="http://schemas.openxmlformats.org/drawingml/2006/main">
            <a:r>
              <a:t>Original source: N02 p.4; N03 p.1; teacher explanation of the original analogy</a:t>
            </a:r>
          </a:p>
          <a:p xmlns:a="http://schemas.openxmlformats.org/drawingml/2006/main">
            <a:r>
              <a:t>CED: 11.1-11.2</a:t>
            </a:r>
          </a:p>
          <a:p xmlns:a="http://schemas.openxmlformats.org/drawingml/2006/main">
            <a:r>
              <a:t/>
            </a:r>
          </a:p>
          <a:p xmlns:a="http://schemas.openxmlformats.org/drawingml/2006/main">
            <a:r>
              <a:t>A person lifts water from a low pool to a high pool. Each kilogram raised through the same height gains the same gravitational potential energy per unit mass. With the valve open, water flows down the rough vertical pipe and returns to the low pool. Viscous dissipation transfers the gravitational energy to thermal energy.</a:t>
            </a:r>
          </a:p>
          <a:p xmlns:a="http://schemas.openxmlformats.org/drawingml/2006/main">
            <a:r>
              <a:t/>
            </a:r>
          </a:p>
          <a:p xmlns:a="http://schemas.openxmlformats.org/drawingml/2006/main">
            <a:r>
              <a:t>water_battery The person supplies energy, like a battery. The valve is an on/off switch. The rough vertical pipe dissipates gravitational potential energy as thermal energy, like a resistor.</a:t>
            </a:r>
          </a:p>
          <a:p xmlns:a="http://schemas.openxmlformats.org/drawingml/2006/main">
            <a:r>
              <a:t/>
            </a:r>
          </a:p>
          <a:p xmlns:a="http://schemas.openxmlformats.org/drawingml/2006/main">
            <a:r>
              <a:t>Water: ΔU_g/m = gΔh, measured in J/kg</a:t>
            </a:r>
          </a:p>
          <a:p xmlns:a="http://schemas.openxmlformats.org/drawingml/2006/main">
            <a:r>
              <a:t>Electric source: ε = W_source/q, measured in J/C = V</a:t>
            </a:r>
          </a:p>
          <a:p xmlns:a="http://schemas.openxmlformats.org/drawingml/2006/main">
            <a:r>
              <a:t/>
            </a:r>
          </a:p>
          <a:p xmlns:a="http://schemas.openxmlformats.org/drawingml/2006/main">
            <a:r>
              <a:t>A 1.5 V ideal battery supplies 1.5 J of energy per coulomb transported through its internal source process. Two coulombs receive 3.0 J. The voltage is the energy supplied per charge, not the total energy and not the amount of charge flowing each second.</a:t>
            </a:r>
          </a:p>
          <a:p xmlns:a="http://schemas.openxmlformats.org/drawingml/2006/main">
            <a:r>
              <a:t/>
            </a:r>
          </a:p>
          <a:p xmlns:a="http://schemas.openxmlformats.org/drawingml/2006/main">
            <a:r>
              <a:t>EMF IS AN ENERGY-PER-CHARGE QUANTITY The historical name electromotive force does not make ε a mechanical force. Like the person maintaining a water-height difference, the battery uses chemical energy to maintain charge separation and a potential difference. The source does not create charge.</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2.</a:t>
            </a:r>
          </a:p>
          <a:p xmlns:a="http://schemas.openxmlformats.org/drawingml/2006/main">
            <a:r>
              <a:t>Original source: N02 p.4; N03 p.1; teacher explanation of the original analogy</a:t>
            </a:r>
          </a:p>
          <a:p xmlns:a="http://schemas.openxmlformats.org/drawingml/2006/main">
            <a:r>
              <a:t>CED: 11.1-11.2</a:t>
            </a:r>
          </a:p>
          <a:p xmlns:a="http://schemas.openxmlformats.org/drawingml/2006/main">
            <a:r>
              <a:t/>
            </a:r>
          </a:p>
          <a:p xmlns:a="http://schemas.openxmlformats.org/drawingml/2006/main">
            <a:r>
              <a:t>A person lifts water from a low pool to a high pool. Each kilogram raised through the same height gains the same gravitational potential energy per unit mass. With the valve open, water flows down the rough vertical pipe and returns to the low pool. Viscous dissipation transfers the gravitational energy to thermal energy.</a:t>
            </a:r>
          </a:p>
          <a:p xmlns:a="http://schemas.openxmlformats.org/drawingml/2006/main">
            <a:r>
              <a:t/>
            </a:r>
          </a:p>
          <a:p xmlns:a="http://schemas.openxmlformats.org/drawingml/2006/main">
            <a:r>
              <a:t>water_battery The person supplies energy, like a battery. The valve is an on/off switch. The rough vertical pipe dissipates gravitational potential energy as thermal energy, like a resistor.</a:t>
            </a:r>
          </a:p>
          <a:p xmlns:a="http://schemas.openxmlformats.org/drawingml/2006/main">
            <a:r>
              <a:t/>
            </a:r>
          </a:p>
          <a:p xmlns:a="http://schemas.openxmlformats.org/drawingml/2006/main">
            <a:r>
              <a:t>Water: ΔU_g/m = gΔh, measured in J/kg</a:t>
            </a:r>
          </a:p>
          <a:p xmlns:a="http://schemas.openxmlformats.org/drawingml/2006/main">
            <a:r>
              <a:t>Electric source: ε = W_source/q, measured in J/C = V</a:t>
            </a:r>
          </a:p>
          <a:p xmlns:a="http://schemas.openxmlformats.org/drawingml/2006/main">
            <a:r>
              <a:t/>
            </a:r>
          </a:p>
          <a:p xmlns:a="http://schemas.openxmlformats.org/drawingml/2006/main">
            <a:r>
              <a:t>A 1.5 V ideal battery supplies 1.5 J of energy per coulomb transported through its internal source process. Two coulombs receive 3.0 J. The voltage is the energy supplied per charge, not the total energy and not the amount of charge flowing each second.</a:t>
            </a:r>
          </a:p>
          <a:p xmlns:a="http://schemas.openxmlformats.org/drawingml/2006/main">
            <a:r>
              <a:t/>
            </a:r>
          </a:p>
          <a:p xmlns:a="http://schemas.openxmlformats.org/drawingml/2006/main">
            <a:r>
              <a:t>EMF IS AN ENERGY-PER-CHARGE QUANTITY The historical name electromotive force does not make ε a mechanical force. Like the person maintaining a water-height difference, the battery uses chemical energy to maintain charge separation and a potential difference. The source does not create charge.</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3.</a:t>
            </a:r>
          </a:p>
          <a:p xmlns:a="http://schemas.openxmlformats.org/drawingml/2006/main">
            <a:r>
              <a:t>Original source: N02 p.4; N03 p.1; analogy limits made explicit</a:t>
            </a:r>
          </a:p>
          <a:p xmlns:a="http://schemas.openxmlformats.org/drawingml/2006/main">
            <a:r>
              <a:t>CED: 11.1-11.4</a:t>
            </a:r>
          </a:p>
          <a:p xmlns:a="http://schemas.openxmlformats.org/drawingml/2006/main">
            <a:r>
              <a:t/>
            </a:r>
          </a:p>
          <a:p xmlns:a="http://schemas.openxmlformats.org/drawingml/2006/main">
            <a:r>
              <a:t>[['Water circuit', 'Electrical circuit', 'Meaning'], ['Mass transported each second', 'Charge transported each second', 'Current I = ΔQ/Δt'], ['Energy gained per kilogram', 'Energy supplied per coulomb', 'Height energy gΔh corresponds to emf ε'], ['Valve: open / closed', 'Switch: closed / open', 'Allows / stops steady flow; valve OPEN corresponds to switch CLOSED'], ['Rough vertical pipe', 'Resistor', 'Dissipates energy as heat; water and charge are conserved'], ['Water loses height energy on return', 'Charge transfers energy in a load', 'Energy moves to the environment; water/charge is conserved'], ['Person supplies power', 'Battery supplies power', 'Power = energy per transported amount × transport rate']] [160, 157, 194] 9</a:t>
            </a:r>
          </a:p>
          <a:p xmlns:a="http://schemas.openxmlformats.org/drawingml/2006/main">
            <a:r>
              <a:t/>
            </a:r>
          </a:p>
          <a:p xmlns:a="http://schemas.openxmlformats.org/drawingml/2006/main">
            <a:r>
              <a:t>P_source = εI = (J/C)(C/s) = J/s</a:t>
            </a:r>
          </a:p>
          <a:p xmlns:a="http://schemas.openxmlformats.org/drawingml/2006/main">
            <a:r>
              <a:t/>
            </a:r>
          </a:p>
          <a:p xmlns:a="http://schemas.openxmlformats.org/drawingml/2006/main">
            <a:r>
              <a:t>Example: a 1.5 V ideal cell supplies 0.20 A. Each coulomb gains 1.5 J; 0.20 C passes each second. The source transfers 0.30 J each second, or 0.30 W.</a:t>
            </a:r>
          </a:p>
          <a:p xmlns:a="http://schemas.openxmlformats.org/drawingml/2006/main">
            <a:r>
              <a:t/>
            </a:r>
          </a:p>
          <a:p xmlns:a="http://schemas.openxmlformats.org/drawingml/2006/main">
            <a:r>
              <a:t>Analogy limits: water moves because of gravity, while circuit charge responds to electric fields. In a metal, electrons drift opposite conventional current. A battery is not literally a bucket carrying positive charges through a metal, and water height is not electric potential in SI units.</a:t>
            </a:r>
          </a:p>
          <a:p xmlns:a="http://schemas.openxmlformats.org/drawingml/2006/main">
            <a:r>
              <a:t/>
            </a:r>
          </a:p>
          <a:p xmlns:a="http://schemas.openxmlformats.org/drawingml/2006/main">
            <a:r>
              <a:t>PAUSE AND EXPLAIN An open valve permits water flow, just as a closed electrical switch permits current. A closed valve stops steady flow, just as an open switch stops current. With the valve fully open and the height difference fixed, greater pipe resistance reduces the flow rate; it does not change gΔh per kilogram. Likewise, at fixed ideal-source voltage, larger load resistance reduces current without changing the energy supplied per coulomb.</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3.</a:t>
            </a:r>
          </a:p>
          <a:p xmlns:a="http://schemas.openxmlformats.org/drawingml/2006/main">
            <a:r>
              <a:t>Original source: N02 p.4; N03 p.1; analogy limits made explicit</a:t>
            </a:r>
          </a:p>
          <a:p xmlns:a="http://schemas.openxmlformats.org/drawingml/2006/main">
            <a:r>
              <a:t>CED: 11.1-11.4</a:t>
            </a:r>
          </a:p>
          <a:p xmlns:a="http://schemas.openxmlformats.org/drawingml/2006/main">
            <a:r>
              <a:t/>
            </a:r>
          </a:p>
          <a:p xmlns:a="http://schemas.openxmlformats.org/drawingml/2006/main">
            <a:r>
              <a:t>[['Water circuit', 'Electrical circuit', 'Meaning'], ['Mass transported each second', 'Charge transported each second', 'Current I = ΔQ/Δt'], ['Energy gained per kilogram', 'Energy supplied per coulomb', 'Height energy gΔh corresponds to emf ε'], ['Valve: open / closed', 'Switch: closed / open', 'Allows / stops steady flow; valve OPEN corresponds to switch CLOSED'], ['Rough vertical pipe', 'Resistor', 'Dissipates energy as heat; water and charge are conserved'], ['Water loses height energy on return', 'Charge transfers energy in a load', 'Energy moves to the environment; water/charge is conserved'], ['Person supplies power', 'Battery supplies power', 'Power = energy per transported amount × transport rate']] [160, 157, 194] 9</a:t>
            </a:r>
          </a:p>
          <a:p xmlns:a="http://schemas.openxmlformats.org/drawingml/2006/main">
            <a:r>
              <a:t/>
            </a:r>
          </a:p>
          <a:p xmlns:a="http://schemas.openxmlformats.org/drawingml/2006/main">
            <a:r>
              <a:t>P_source = εI = (J/C)(C/s) = J/s</a:t>
            </a:r>
          </a:p>
          <a:p xmlns:a="http://schemas.openxmlformats.org/drawingml/2006/main">
            <a:r>
              <a:t/>
            </a:r>
          </a:p>
          <a:p xmlns:a="http://schemas.openxmlformats.org/drawingml/2006/main">
            <a:r>
              <a:t>Example: a 1.5 V ideal cell supplies 0.20 A. Each coulomb gains 1.5 J; 0.20 C passes each second. The source transfers 0.30 J each second, or 0.30 W.</a:t>
            </a:r>
          </a:p>
          <a:p xmlns:a="http://schemas.openxmlformats.org/drawingml/2006/main">
            <a:r>
              <a:t/>
            </a:r>
          </a:p>
          <a:p xmlns:a="http://schemas.openxmlformats.org/drawingml/2006/main">
            <a:r>
              <a:t>Analogy limits: water moves because of gravity, while circuit charge responds to electric fields. In a metal, electrons drift opposite conventional current. A battery is not literally a bucket carrying positive charges through a metal, and water height is not electric potential in SI units.</a:t>
            </a:r>
          </a:p>
          <a:p xmlns:a="http://schemas.openxmlformats.org/drawingml/2006/main">
            <a:r>
              <a:t/>
            </a:r>
          </a:p>
          <a:p xmlns:a="http://schemas.openxmlformats.org/drawingml/2006/main">
            <a:r>
              <a:t>PAUSE AND EXPLAIN An open valve permits water flow, just as a closed electrical switch permits current. A closed valve stops steady flow, just as an open switch stops current. With the valve fully open and the height difference fixed, greater pipe resistance reduces the flow rate; it does not change gΔh per kilogram. Likewise, at fixed ideal-source voltage, larger load resistance reduces current without changing the energy supplied per coulomb.</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3.</a:t>
            </a:r>
          </a:p>
          <a:p xmlns:a="http://schemas.openxmlformats.org/drawingml/2006/main">
            <a:r>
              <a:t>Original source: N02 p.4; N03 p.1; analogy limits made explicit</a:t>
            </a:r>
          </a:p>
          <a:p xmlns:a="http://schemas.openxmlformats.org/drawingml/2006/main">
            <a:r>
              <a:t>CED: 11.1-11.4</a:t>
            </a:r>
          </a:p>
          <a:p xmlns:a="http://schemas.openxmlformats.org/drawingml/2006/main">
            <a:r>
              <a:t/>
            </a:r>
          </a:p>
          <a:p xmlns:a="http://schemas.openxmlformats.org/drawingml/2006/main">
            <a:r>
              <a:t>[['Water circuit', 'Electrical circuit', 'Meaning'], ['Mass transported each second', 'Charge transported each second', 'Current I = ΔQ/Δt'], ['Energy gained per kilogram', 'Energy supplied per coulomb', 'Height energy gΔh corresponds to emf ε'], ['Valve: open / closed', 'Switch: closed / open', 'Allows / stops steady flow; valve OPEN corresponds to switch CLOSED'], ['Rough vertical pipe', 'Resistor', 'Dissipates energy as heat; water and charge are conserved'], ['Water loses height energy on return', 'Charge transfers energy in a load', 'Energy moves to the environment; water/charge is conserved'], ['Person supplies power', 'Battery supplies power', 'Power = energy per transported amount × transport rate']] [160, 157, 194] 9</a:t>
            </a:r>
          </a:p>
          <a:p xmlns:a="http://schemas.openxmlformats.org/drawingml/2006/main">
            <a:r>
              <a:t/>
            </a:r>
          </a:p>
          <a:p xmlns:a="http://schemas.openxmlformats.org/drawingml/2006/main">
            <a:r>
              <a:t>P_source = εI = (J/C)(C/s) = J/s</a:t>
            </a:r>
          </a:p>
          <a:p xmlns:a="http://schemas.openxmlformats.org/drawingml/2006/main">
            <a:r>
              <a:t/>
            </a:r>
          </a:p>
          <a:p xmlns:a="http://schemas.openxmlformats.org/drawingml/2006/main">
            <a:r>
              <a:t>Example: a 1.5 V ideal cell supplies 0.20 A. Each coulomb gains 1.5 J; 0.20 C passes each second. The source transfers 0.30 J each second, or 0.30 W.</a:t>
            </a:r>
          </a:p>
          <a:p xmlns:a="http://schemas.openxmlformats.org/drawingml/2006/main">
            <a:r>
              <a:t/>
            </a:r>
          </a:p>
          <a:p xmlns:a="http://schemas.openxmlformats.org/drawingml/2006/main">
            <a:r>
              <a:t>Analogy limits: water moves because of gravity, while circuit charge responds to electric fields. In a metal, electrons drift opposite conventional current. A battery is not literally a bucket carrying positive charges through a metal, and water height is not electric potential in SI units.</a:t>
            </a:r>
          </a:p>
          <a:p xmlns:a="http://schemas.openxmlformats.org/drawingml/2006/main">
            <a:r>
              <a:t/>
            </a:r>
          </a:p>
          <a:p xmlns:a="http://schemas.openxmlformats.org/drawingml/2006/main">
            <a:r>
              <a:t>PAUSE AND EXPLAIN An open valve permits water flow, just as a closed electrical switch permits current. A closed valve stops steady flow, just as an open switch stops current. With the valve fully open and the height difference fixed, greater pipe resistance reduces the flow rate; it does not change gΔh per kilogram. Likewise, at fixed ideal-source voltage, larger load resistance reduces current without changing the energy supplied per coulomb.</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3.</a:t>
            </a:r>
          </a:p>
          <a:p xmlns:a="http://schemas.openxmlformats.org/drawingml/2006/main">
            <a:r>
              <a:t>Original source: N02 p.4; N03 p.1; analogy limits made explicit</a:t>
            </a:r>
          </a:p>
          <a:p xmlns:a="http://schemas.openxmlformats.org/drawingml/2006/main">
            <a:r>
              <a:t>CED: 11.1-11.4</a:t>
            </a:r>
          </a:p>
          <a:p xmlns:a="http://schemas.openxmlformats.org/drawingml/2006/main">
            <a:r>
              <a:t/>
            </a:r>
          </a:p>
          <a:p xmlns:a="http://schemas.openxmlformats.org/drawingml/2006/main">
            <a:r>
              <a:t>[['Water circuit', 'Electrical circuit', 'Meaning'], ['Mass transported each second', 'Charge transported each second', 'Current I = ΔQ/Δt'], ['Energy gained per kilogram', 'Energy supplied per coulomb', 'Height energy gΔh corresponds to emf ε'], ['Valve: open / closed', 'Switch: closed / open', 'Allows / stops steady flow; valve OPEN corresponds to switch CLOSED'], ['Rough vertical pipe', 'Resistor', 'Dissipates energy as heat; water and charge are conserved'], ['Water loses height energy on return', 'Charge transfers energy in a load', 'Energy moves to the environment; water/charge is conserved'], ['Person supplies power', 'Battery supplies power', 'Power = energy per transported amount × transport rate']] [160, 157, 194] 9</a:t>
            </a:r>
          </a:p>
          <a:p xmlns:a="http://schemas.openxmlformats.org/drawingml/2006/main">
            <a:r>
              <a:t/>
            </a:r>
          </a:p>
          <a:p xmlns:a="http://schemas.openxmlformats.org/drawingml/2006/main">
            <a:r>
              <a:t>P_source = εI = (J/C)(C/s) = J/s</a:t>
            </a:r>
          </a:p>
          <a:p xmlns:a="http://schemas.openxmlformats.org/drawingml/2006/main">
            <a:r>
              <a:t/>
            </a:r>
          </a:p>
          <a:p xmlns:a="http://schemas.openxmlformats.org/drawingml/2006/main">
            <a:r>
              <a:t>Example: a 1.5 V ideal cell supplies 0.20 A. Each coulomb gains 1.5 J; 0.20 C passes each second. The source transfers 0.30 J each second, or 0.30 W.</a:t>
            </a:r>
          </a:p>
          <a:p xmlns:a="http://schemas.openxmlformats.org/drawingml/2006/main">
            <a:r>
              <a:t/>
            </a:r>
          </a:p>
          <a:p xmlns:a="http://schemas.openxmlformats.org/drawingml/2006/main">
            <a:r>
              <a:t>Analogy limits: water moves because of gravity, while circuit charge responds to electric fields. In a metal, electrons drift opposite conventional current. A battery is not literally a bucket carrying positive charges through a metal, and water height is not electric potential in SI units.</a:t>
            </a:r>
          </a:p>
          <a:p xmlns:a="http://schemas.openxmlformats.org/drawingml/2006/main">
            <a:r>
              <a:t/>
            </a:r>
          </a:p>
          <a:p xmlns:a="http://schemas.openxmlformats.org/drawingml/2006/main">
            <a:r>
              <a:t>PAUSE AND EXPLAIN An open valve permits water flow, just as a closed electrical switch permits current. A closed valve stops steady flow, just as an open switch stops current. With the valve fully open and the height difference fixed, greater pipe resistance reduces the flow rate; it does not change gΔh per kilogram. Likewise, at fixed ideal-source voltage, larger load resistance reduces current without changing the energy supplied per coulomb.</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4.</a:t>
            </a:r>
          </a:p>
          <a:p xmlns:a="http://schemas.openxmlformats.org/drawingml/2006/main">
            <a:r>
              <a:t>Original source: N02 p.4; CED 11.1</a:t>
            </a:r>
          </a:p>
          <a:p xmlns:a="http://schemas.openxmlformats.org/drawingml/2006/main">
            <a:r>
              <a:t>CED: 11.1 + 11.2</a:t>
            </a:r>
          </a:p>
          <a:p xmlns:a="http://schemas.openxmlformats.org/drawingml/2006/main">
            <a:r>
              <a:t/>
            </a:r>
          </a:p>
          <a:p xmlns:a="http://schemas.openxmlformats.org/drawingml/2006/main">
            <a:r>
              <a:t>I = ΔQ/Δt; 1 A = 1 C/s</a:t>
            </a:r>
          </a:p>
          <a:p xmlns:a="http://schemas.openxmlformats.org/drawingml/2006/main">
            <a:r>
              <a:t>Conventional current points in the direction positive charge would move. Electron drift in a metal is opposite that direction.</a:t>
            </a:r>
          </a:p>
          <a:p xmlns:a="http://schemas.openxmlformats.org/drawingml/2006/main">
            <a:r>
              <a:t/>
            </a:r>
          </a:p>
          <a:p xmlns:a="http://schemas.openxmlformats.org/drawingml/2006/main">
            <a:r>
              <a:t>A current requires net transport of charge. Individual electrons can have thermal motion even when there is no current; random motions average to zero net charge flow. A potential difference establishes an electric field in a resistive conductor and produces a small directed drift superimposed on that motion. Current is a signed rate associated with a chosen branch direction, not a spatial vector added by the parallelogram rule.</a:t>
            </a:r>
          </a:p>
          <a:p xmlns:a="http://schemas.openxmlformats.org/drawingml/2006/main">
            <a:r>
              <a:t/>
            </a:r>
          </a:p>
          <a:p xmlns:a="http://schemas.openxmlformats.org/drawingml/2006/main">
            <a:r>
              <a:t>circuit The two resistors connect across the same pair of nodes. Both have the battery’s voltage, while the branch currents need not be equal.</a:t>
            </a:r>
          </a:p>
          <a:p xmlns:a="http://schemas.openxmlformats.org/drawingml/2006/main">
            <a:r>
              <a:t/>
            </a:r>
          </a:p>
          <a:p xmlns:a="http://schemas.openxmlformats.org/drawingml/2006/main">
            <a:r>
              <a:t>A node is a set of points joined by ideal wire, all at the same potential. A branch is a path between nodes containing one or more components. A loop is a closed route. Redrawing a wire without changing its connections does not change the circuit. Label nodes before deciding whether components are in series or parallel.</a:t>
            </a:r>
          </a:p>
          <a:p xmlns:a="http://schemas.openxmlformats.org/drawingml/2006/main">
            <a:r>
              <a:t/>
            </a:r>
          </a:p>
          <a:p xmlns:a="http://schemas.openxmlformats.org/drawingml/2006/main">
            <a:r>
              <a:t>Worked example A steady current of 0.25 A flows for 40 s. The transferred charge is Q = It = 10 C, corresponding to 6.25 × 10¹⁹ electrons passing a cross-section. These electrons are not used up by the resistor; energy is transferred from the electrical system to the resistor and surroundings.</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4.</a:t>
            </a:r>
          </a:p>
          <a:p xmlns:a="http://schemas.openxmlformats.org/drawingml/2006/main">
            <a:r>
              <a:t>Original source: N02 p.4; CED 11.1</a:t>
            </a:r>
          </a:p>
          <a:p xmlns:a="http://schemas.openxmlformats.org/drawingml/2006/main">
            <a:r>
              <a:t>CED: 11.1 + 11.2</a:t>
            </a:r>
          </a:p>
          <a:p xmlns:a="http://schemas.openxmlformats.org/drawingml/2006/main">
            <a:r>
              <a:t/>
            </a:r>
          </a:p>
          <a:p xmlns:a="http://schemas.openxmlformats.org/drawingml/2006/main">
            <a:r>
              <a:t>I = ΔQ/Δt; 1 A = 1 C/s</a:t>
            </a:r>
          </a:p>
          <a:p xmlns:a="http://schemas.openxmlformats.org/drawingml/2006/main">
            <a:r>
              <a:t>Conventional current points in the direction positive charge would move. Electron drift in a metal is opposite that direction.</a:t>
            </a:r>
          </a:p>
          <a:p xmlns:a="http://schemas.openxmlformats.org/drawingml/2006/main">
            <a:r>
              <a:t/>
            </a:r>
          </a:p>
          <a:p xmlns:a="http://schemas.openxmlformats.org/drawingml/2006/main">
            <a:r>
              <a:t>A current requires net transport of charge. Individual electrons can have thermal motion even when there is no current; random motions average to zero net charge flow. A potential difference establishes an electric field in a resistive conductor and produces a small directed drift superimposed on that motion. Current is a signed rate associated with a chosen branch direction, not a spatial vector added by the parallelogram rule.</a:t>
            </a:r>
          </a:p>
          <a:p xmlns:a="http://schemas.openxmlformats.org/drawingml/2006/main">
            <a:r>
              <a:t/>
            </a:r>
          </a:p>
          <a:p xmlns:a="http://schemas.openxmlformats.org/drawingml/2006/main">
            <a:r>
              <a:t>circuit The two resistors connect across the same pair of nodes. Both have the battery’s voltage, while the branch currents need not be equal.</a:t>
            </a:r>
          </a:p>
          <a:p xmlns:a="http://schemas.openxmlformats.org/drawingml/2006/main">
            <a:r>
              <a:t/>
            </a:r>
          </a:p>
          <a:p xmlns:a="http://schemas.openxmlformats.org/drawingml/2006/main">
            <a:r>
              <a:t>A node is a set of points joined by ideal wire, all at the same potential. A branch is a path between nodes containing one or more components. A loop is a closed route. Redrawing a wire without changing its connections does not change the circuit. Label nodes before deciding whether components are in series or parallel.</a:t>
            </a:r>
          </a:p>
          <a:p xmlns:a="http://schemas.openxmlformats.org/drawingml/2006/main">
            <a:r>
              <a:t/>
            </a:r>
          </a:p>
          <a:p xmlns:a="http://schemas.openxmlformats.org/drawingml/2006/main">
            <a:r>
              <a:t>Worked example A steady current of 0.25 A flows for 40 s. The transferred charge is Q = It = 10 C, corresponding to 6.25 × 10¹⁹ electrons passing a cross-section. These electrons are not used up by the resistor; energy is transferred from the electrical system to the resistor and surroundings.</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4.</a:t>
            </a:r>
          </a:p>
          <a:p xmlns:a="http://schemas.openxmlformats.org/drawingml/2006/main">
            <a:r>
              <a:t>Original source: N02 p.4; CED 11.1</a:t>
            </a:r>
          </a:p>
          <a:p xmlns:a="http://schemas.openxmlformats.org/drawingml/2006/main">
            <a:r>
              <a:t>CED: 11.1 + 11.2</a:t>
            </a:r>
          </a:p>
          <a:p xmlns:a="http://schemas.openxmlformats.org/drawingml/2006/main">
            <a:r>
              <a:t/>
            </a:r>
          </a:p>
          <a:p xmlns:a="http://schemas.openxmlformats.org/drawingml/2006/main">
            <a:r>
              <a:t>I = ΔQ/Δt; 1 A = 1 C/s</a:t>
            </a:r>
          </a:p>
          <a:p xmlns:a="http://schemas.openxmlformats.org/drawingml/2006/main">
            <a:r>
              <a:t>Conventional current points in the direction positive charge would move. Electron drift in a metal is opposite that direction.</a:t>
            </a:r>
          </a:p>
          <a:p xmlns:a="http://schemas.openxmlformats.org/drawingml/2006/main">
            <a:r>
              <a:t/>
            </a:r>
          </a:p>
          <a:p xmlns:a="http://schemas.openxmlformats.org/drawingml/2006/main">
            <a:r>
              <a:t>A current requires net transport of charge. Individual electrons can have thermal motion even when there is no current; random motions average to zero net charge flow. A potential difference establishes an electric field in a resistive conductor and produces a small directed drift superimposed on that motion. Current is a signed rate associated with a chosen branch direction, not a spatial vector added by the parallelogram rule.</a:t>
            </a:r>
          </a:p>
          <a:p xmlns:a="http://schemas.openxmlformats.org/drawingml/2006/main">
            <a:r>
              <a:t/>
            </a:r>
          </a:p>
          <a:p xmlns:a="http://schemas.openxmlformats.org/drawingml/2006/main">
            <a:r>
              <a:t>circuit The two resistors connect across the same pair of nodes. Both have the battery’s voltage, while the branch currents need not be equal.</a:t>
            </a:r>
          </a:p>
          <a:p xmlns:a="http://schemas.openxmlformats.org/drawingml/2006/main">
            <a:r>
              <a:t/>
            </a:r>
          </a:p>
          <a:p xmlns:a="http://schemas.openxmlformats.org/drawingml/2006/main">
            <a:r>
              <a:t>A node is a set of points joined by ideal wire, all at the same potential. A branch is a path between nodes containing one or more components. A loop is a closed route. Redrawing a wire without changing its connections does not change the circuit. Label nodes before deciding whether components are in series or parallel.</a:t>
            </a:r>
          </a:p>
          <a:p xmlns:a="http://schemas.openxmlformats.org/drawingml/2006/main">
            <a:r>
              <a:t/>
            </a:r>
          </a:p>
          <a:p xmlns:a="http://schemas.openxmlformats.org/drawingml/2006/main">
            <a:r>
              <a:t>Worked example A steady current of 0.25 A flows for 40 s. The transferred charge is Q = It = 10 C, corresponding to 6.25 × 10¹⁹ electrons passing a cross-section. These electrons are not used up by the resistor; energy is transferred from the electrical system to the resistor and surroundings.</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5.</a:t>
            </a:r>
          </a:p>
          <a:p xmlns:a="http://schemas.openxmlformats.org/drawingml/2006/main">
            <a:r>
              <a:t>Original source: N02 pp.4-6; CED 11.2 symbols</a:t>
            </a:r>
          </a:p>
          <a:p xmlns:a="http://schemas.openxmlformats.org/drawingml/2006/main">
            <a:r>
              <a:t>CED: 11.2</a:t>
            </a:r>
          </a:p>
          <a:p xmlns:a="http://schemas.openxmlformats.org/drawingml/2006/main">
            <a:r>
              <a:t/>
            </a:r>
          </a:p>
          <a:p xmlns:a="http://schemas.openxmlformats.org/drawingml/2006/main">
            <a:r>
              <a:t>A schematic preserves electrical connections rather than the physical appearance of apparatus. Trace uninterrupted conducting paths first, then mark branches and nodes. A component shared by two loops is still one physical component.</a:t>
            </a:r>
          </a:p>
          <a:p xmlns:a="http://schemas.openxmlformats.org/drawingml/2006/main">
            <a:r>
              <a:t/>
            </a:r>
          </a:p>
          <a:p xmlns:a="http://schemas.openxmlformats.org/drawingml/2006/main">
            <a:r>
              <a:t>symbols Common circuit symbols. A rectangular resistor is used here; a zigzag resistor is also conventional. The longer battery line marks the positive terminal. A diagonal arrow indicates an adjustable component.</a:t>
            </a:r>
          </a:p>
          <a:p xmlns:a="http://schemas.openxmlformats.org/drawingml/2006/main">
            <a:r>
              <a:t/>
            </a:r>
          </a:p>
          <a:p xmlns:a="http://schemas.openxmlformats.org/drawingml/2006/main">
            <a:r>
              <a:t>[['Drawing feature', 'Interpretation'], ['Filled dot at a junction', 'The connected wires share an electrical node.'], ['Crossing with a bridge or no junction mark', 'Usually no connection; follow the diagram’s stated convention.'], ['Ideal wire bent into a new shape', 'Connectivity and circuit behavior are unchanged.'], ['Two elements in a single unbranched path', 'Same current: a series connection.'], ['Both ends of two elements join the same two nodes', 'Same potential difference: a parallel connection.']]</a:t>
            </a:r>
          </a:p>
          <a:p xmlns:a="http://schemas.openxmlformats.org/drawingml/2006/main">
            <a:r>
              <a:t/>
            </a:r>
          </a:p>
          <a:p xmlns:a="http://schemas.openxmlformats.org/drawingml/2006/main">
            <a:r>
              <a:t>A reliable redrawing method Give each node a letter. List the two nodes joined by each component. Draw a simpler arrangement that preserves this list. Visual closeness on the page does not make components parallel, and a shared wire alone does not make them series.</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5.</a:t>
            </a:r>
          </a:p>
          <a:p xmlns:a="http://schemas.openxmlformats.org/drawingml/2006/main">
            <a:r>
              <a:t>Original source: N02 pp.4-6; CED 11.2 symbols</a:t>
            </a:r>
          </a:p>
          <a:p xmlns:a="http://schemas.openxmlformats.org/drawingml/2006/main">
            <a:r>
              <a:t>CED: 11.2</a:t>
            </a:r>
          </a:p>
          <a:p xmlns:a="http://schemas.openxmlformats.org/drawingml/2006/main">
            <a:r>
              <a:t/>
            </a:r>
          </a:p>
          <a:p xmlns:a="http://schemas.openxmlformats.org/drawingml/2006/main">
            <a:r>
              <a:t>A schematic preserves electrical connections rather than the physical appearance of apparatus. Trace uninterrupted conducting paths first, then mark branches and nodes. A component shared by two loops is still one physical component.</a:t>
            </a:r>
          </a:p>
          <a:p xmlns:a="http://schemas.openxmlformats.org/drawingml/2006/main">
            <a:r>
              <a:t/>
            </a:r>
          </a:p>
          <a:p xmlns:a="http://schemas.openxmlformats.org/drawingml/2006/main">
            <a:r>
              <a:t>symbols Common circuit symbols. A rectangular resistor is used here; a zigzag resistor is also conventional. The longer battery line marks the positive terminal. A diagonal arrow indicates an adjustable component.</a:t>
            </a:r>
          </a:p>
          <a:p xmlns:a="http://schemas.openxmlformats.org/drawingml/2006/main">
            <a:r>
              <a:t/>
            </a:r>
          </a:p>
          <a:p xmlns:a="http://schemas.openxmlformats.org/drawingml/2006/main">
            <a:r>
              <a:t>[['Drawing feature', 'Interpretation'], ['Filled dot at a junction', 'The connected wires share an electrical node.'], ['Crossing with a bridge or no junction mark', 'Usually no connection; follow the diagram’s stated convention.'], ['Ideal wire bent into a new shape', 'Connectivity and circuit behavior are unchanged.'], ['Two elements in a single unbranched path', 'Same current: a series connection.'], ['Both ends of two elements join the same two nodes', 'Same potential difference: a parallel connection.']]</a:t>
            </a:r>
          </a:p>
          <a:p xmlns:a="http://schemas.openxmlformats.org/drawingml/2006/main">
            <a:r>
              <a:t/>
            </a:r>
          </a:p>
          <a:p xmlns:a="http://schemas.openxmlformats.org/drawingml/2006/main">
            <a:r>
              <a:t>A reliable redrawing method Give each node a letter. List the two nodes joined by each component. Draw a simpler arrangement that preserves this list. Visual closeness on the page does not make components parallel, and a shared wire alone does not make them series.</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5.</a:t>
            </a:r>
          </a:p>
          <a:p xmlns:a="http://schemas.openxmlformats.org/drawingml/2006/main">
            <a:r>
              <a:t>Original source: N02 pp.4-6; CED 11.2 symbols</a:t>
            </a:r>
          </a:p>
          <a:p xmlns:a="http://schemas.openxmlformats.org/drawingml/2006/main">
            <a:r>
              <a:t>CED: 11.2</a:t>
            </a:r>
          </a:p>
          <a:p xmlns:a="http://schemas.openxmlformats.org/drawingml/2006/main">
            <a:r>
              <a:t/>
            </a:r>
          </a:p>
          <a:p xmlns:a="http://schemas.openxmlformats.org/drawingml/2006/main">
            <a:r>
              <a:t>A schematic preserves electrical connections rather than the physical appearance of apparatus. Trace uninterrupted conducting paths first, then mark branches and nodes. A component shared by two loops is still one physical component.</a:t>
            </a:r>
          </a:p>
          <a:p xmlns:a="http://schemas.openxmlformats.org/drawingml/2006/main">
            <a:r>
              <a:t/>
            </a:r>
          </a:p>
          <a:p xmlns:a="http://schemas.openxmlformats.org/drawingml/2006/main">
            <a:r>
              <a:t>symbols Common circuit symbols. A rectangular resistor is used here; a zigzag resistor is also conventional. The longer battery line marks the positive terminal. A diagonal arrow indicates an adjustable component.</a:t>
            </a:r>
          </a:p>
          <a:p xmlns:a="http://schemas.openxmlformats.org/drawingml/2006/main">
            <a:r>
              <a:t/>
            </a:r>
          </a:p>
          <a:p xmlns:a="http://schemas.openxmlformats.org/drawingml/2006/main">
            <a:r>
              <a:t>[['Drawing feature', 'Interpretation'], ['Filled dot at a junction', 'The connected wires share an electrical node.'], ['Crossing with a bridge or no junction mark', 'Usually no connection; follow the diagram’s stated convention.'], ['Ideal wire bent into a new shape', 'Connectivity and circuit behavior are unchanged.'], ['Two elements in a single unbranched path', 'Same current: a series connection.'], ['Both ends of two elements join the same two nodes', 'Same potential difference: a parallel connection.']]</a:t>
            </a:r>
          </a:p>
          <a:p xmlns:a="http://schemas.openxmlformats.org/drawingml/2006/main">
            <a:r>
              <a:t/>
            </a:r>
          </a:p>
          <a:p xmlns:a="http://schemas.openxmlformats.org/drawingml/2006/main">
            <a:r>
              <a:t>A reliable redrawing method Give each node a letter. List the two nodes joined by each component. Draw a simpler arrangement that preserves this list. Visual closeness on the page does not make components parallel, and a shared wire alone does not make them series.</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5.</a:t>
            </a:r>
          </a:p>
          <a:p xmlns:a="http://schemas.openxmlformats.org/drawingml/2006/main">
            <a:r>
              <a:t>Original source: N02 pp.4-6; CED 11.2 symbols</a:t>
            </a:r>
          </a:p>
          <a:p xmlns:a="http://schemas.openxmlformats.org/drawingml/2006/main">
            <a:r>
              <a:t>CED: 11.2</a:t>
            </a:r>
          </a:p>
          <a:p xmlns:a="http://schemas.openxmlformats.org/drawingml/2006/main">
            <a:r>
              <a:t/>
            </a:r>
          </a:p>
          <a:p xmlns:a="http://schemas.openxmlformats.org/drawingml/2006/main">
            <a:r>
              <a:t>A schematic preserves electrical connections rather than the physical appearance of apparatus. Trace uninterrupted conducting paths first, then mark branches and nodes. A component shared by two loops is still one physical component.</a:t>
            </a:r>
          </a:p>
          <a:p xmlns:a="http://schemas.openxmlformats.org/drawingml/2006/main">
            <a:r>
              <a:t/>
            </a:r>
          </a:p>
          <a:p xmlns:a="http://schemas.openxmlformats.org/drawingml/2006/main">
            <a:r>
              <a:t>symbols Common circuit symbols. A rectangular resistor is used here; a zigzag resistor is also conventional. The longer battery line marks the positive terminal. A diagonal arrow indicates an adjustable component.</a:t>
            </a:r>
          </a:p>
          <a:p xmlns:a="http://schemas.openxmlformats.org/drawingml/2006/main">
            <a:r>
              <a:t/>
            </a:r>
          </a:p>
          <a:p xmlns:a="http://schemas.openxmlformats.org/drawingml/2006/main">
            <a:r>
              <a:t>[['Drawing feature', 'Interpretation'], ['Filled dot at a junction', 'The connected wires share an electrical node.'], ['Crossing with a bridge or no junction mark', 'Usually no connection; follow the diagram’s stated convention.'], ['Ideal wire bent into a new shape', 'Connectivity and circuit behavior are unchanged.'], ['Two elements in a single unbranched path', 'Same current: a series connection.'], ['Both ends of two elements join the same two nodes', 'Same potential difference: a parallel connection.']]</a:t>
            </a:r>
          </a:p>
          <a:p xmlns:a="http://schemas.openxmlformats.org/drawingml/2006/main">
            <a:r>
              <a:t/>
            </a:r>
          </a:p>
          <a:p xmlns:a="http://schemas.openxmlformats.org/drawingml/2006/main">
            <a:r>
              <a:t>A reliable redrawing method Give each node a letter. List the two nodes joined by each component. Draw a simpler arrangement that preserves this list. Visual closeness on the page does not make components parallel, and a shared wire alone does not make them series.</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6.</a:t>
            </a:r>
          </a:p>
          <a:p xmlns:a="http://schemas.openxmlformats.org/drawingml/2006/main">
            <a:r>
              <a:t>Original source: N02 p.4; N03 p.3; N04 p.1</a:t>
            </a:r>
          </a:p>
          <a:p xmlns:a="http://schemas.openxmlformats.org/drawingml/2006/main">
            <a:r>
              <a:t>CED: 11.3</a:t>
            </a:r>
          </a:p>
          <a:p xmlns:a="http://schemas.openxmlformats.org/drawingml/2006/main">
            <a:r>
              <a:t/>
            </a:r>
          </a:p>
          <a:p xmlns:a="http://schemas.openxmlformats.org/drawingml/2006/main">
            <a:r>
              <a:t>R = ρL/A; ΔV = IR for an ohmic element</a:t>
            </a:r>
          </a:p>
          <a:p xmlns:a="http://schemas.openxmlformats.org/drawingml/2006/main">
            <a:r>
              <a:t>R: Ω; resistivity ρ: Ω·m. In a cylindrical wire, A = πr².</a:t>
            </a:r>
          </a:p>
          <a:p xmlns:a="http://schemas.openxmlformats.org/drawingml/2006/main">
            <a:r>
              <a:t/>
            </a:r>
          </a:p>
          <a:p xmlns:a="http://schemas.openxmlformats.org/drawingml/2006/main">
            <a:r>
              <a:t>Resistance describes a particular object. Resistivity describes its material in a specified state, including temperature. A longer wire creates more opposition; a larger cross-section provides more parallel paths for charge. Do not confuse radius with area: doubling radius multiplies area by four and divides resistance by four if all other properties stay fixed.</a:t>
            </a:r>
          </a:p>
          <a:p xmlns:a="http://schemas.openxmlformats.org/drawingml/2006/main">
            <a:r>
              <a:t/>
            </a:r>
          </a:p>
          <a:p xmlns:a="http://schemas.openxmlformats.org/drawingml/2006/main">
            <a:r>
              <a:t>iv For I plotted vertically versus V horizontally, the slope is 1/R. For V versus I, the slope is R. Always read the axes before using a slope.</a:t>
            </a:r>
          </a:p>
          <a:p xmlns:a="http://schemas.openxmlformats.org/drawingml/2006/main">
            <a:r>
              <a:t/>
            </a:r>
          </a:p>
          <a:p xmlns:a="http://schemas.openxmlformats.org/drawingml/2006/main">
            <a:r>
              <a:t>An ideal ohmic resistor has a linear I-V relation through the origin with constant resistance in the model. Real metallic resistivity usually rises as temperature rises. A filament bulb heats as current rises and can therefore have a curved I-V relation. “Ohmic” should not be used to claim that every real metal’s resistance is independent of temperature.</a:t>
            </a:r>
          </a:p>
          <a:p xmlns:a="http://schemas.openxmlformats.org/drawingml/2006/main">
            <a:r>
              <a:t/>
            </a:r>
          </a:p>
          <a:p xmlns:a="http://schemas.openxmlformats.org/drawingml/2006/main">
            <a:r>
              <a:t>Worked example A uniform wire has L = 2.0 m, A = 0.50 mm² = 5.0 × 10⁻⁷ m² and ρ = 1.7 × 10⁻⁸ Ω·m. R = 0.068 Ω. Stretch it to twice its length while keeping volume and resistivity fixed: area halves, so R becomes 4R = 0.272 Ω.</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6.</a:t>
            </a:r>
          </a:p>
          <a:p xmlns:a="http://schemas.openxmlformats.org/drawingml/2006/main">
            <a:r>
              <a:t>Original source: N02 p.4; N03 p.3; N04 p.1</a:t>
            </a:r>
          </a:p>
          <a:p xmlns:a="http://schemas.openxmlformats.org/drawingml/2006/main">
            <a:r>
              <a:t>CED: 11.3</a:t>
            </a:r>
          </a:p>
          <a:p xmlns:a="http://schemas.openxmlformats.org/drawingml/2006/main">
            <a:r>
              <a:t/>
            </a:r>
          </a:p>
          <a:p xmlns:a="http://schemas.openxmlformats.org/drawingml/2006/main">
            <a:r>
              <a:t>R = ρL/A; ΔV = IR for an ohmic element</a:t>
            </a:r>
          </a:p>
          <a:p xmlns:a="http://schemas.openxmlformats.org/drawingml/2006/main">
            <a:r>
              <a:t>R: Ω; resistivity ρ: Ω·m. In a cylindrical wire, A = πr².</a:t>
            </a:r>
          </a:p>
          <a:p xmlns:a="http://schemas.openxmlformats.org/drawingml/2006/main">
            <a:r>
              <a:t/>
            </a:r>
          </a:p>
          <a:p xmlns:a="http://schemas.openxmlformats.org/drawingml/2006/main">
            <a:r>
              <a:t>Resistance describes a particular object. Resistivity describes its material in a specified state, including temperature. A longer wire creates more opposition; a larger cross-section provides more parallel paths for charge. Do not confuse radius with area: doubling radius multiplies area by four and divides resistance by four if all other properties stay fixed.</a:t>
            </a:r>
          </a:p>
          <a:p xmlns:a="http://schemas.openxmlformats.org/drawingml/2006/main">
            <a:r>
              <a:t/>
            </a:r>
          </a:p>
          <a:p xmlns:a="http://schemas.openxmlformats.org/drawingml/2006/main">
            <a:r>
              <a:t>iv For I plotted vertically versus V horizontally, the slope is 1/R. For V versus I, the slope is R. Always read the axes before using a slope.</a:t>
            </a:r>
          </a:p>
          <a:p xmlns:a="http://schemas.openxmlformats.org/drawingml/2006/main">
            <a:r>
              <a:t/>
            </a:r>
          </a:p>
          <a:p xmlns:a="http://schemas.openxmlformats.org/drawingml/2006/main">
            <a:r>
              <a:t>An ideal ohmic resistor has a linear I-V relation through the origin with constant resistance in the model. Real metallic resistivity usually rises as temperature rises. A filament bulb heats as current rises and can therefore have a curved I-V relation. “Ohmic” should not be used to claim that every real metal’s resistance is independent of temperature.</a:t>
            </a:r>
          </a:p>
          <a:p xmlns:a="http://schemas.openxmlformats.org/drawingml/2006/main">
            <a:r>
              <a:t/>
            </a:r>
          </a:p>
          <a:p xmlns:a="http://schemas.openxmlformats.org/drawingml/2006/main">
            <a:r>
              <a:t>Worked example A uniform wire has L = 2.0 m, A = 0.50 mm² = 5.0 × 10⁻⁷ m² and ρ = 1.7 × 10⁻⁸ Ω·m. R = 0.068 Ω. Stretch it to twice its length while keeping volume and resistivity fixed: area halves, so R becomes 4R = 0.272 Ω.</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6.</a:t>
            </a:r>
          </a:p>
          <a:p xmlns:a="http://schemas.openxmlformats.org/drawingml/2006/main">
            <a:r>
              <a:t>Original source: N02 p.4; N03 p.3; N04 p.1</a:t>
            </a:r>
          </a:p>
          <a:p xmlns:a="http://schemas.openxmlformats.org/drawingml/2006/main">
            <a:r>
              <a:t>CED: 11.3</a:t>
            </a:r>
          </a:p>
          <a:p xmlns:a="http://schemas.openxmlformats.org/drawingml/2006/main">
            <a:r>
              <a:t/>
            </a:r>
          </a:p>
          <a:p xmlns:a="http://schemas.openxmlformats.org/drawingml/2006/main">
            <a:r>
              <a:t>R = ρL/A; ΔV = IR for an ohmic element</a:t>
            </a:r>
          </a:p>
          <a:p xmlns:a="http://schemas.openxmlformats.org/drawingml/2006/main">
            <a:r>
              <a:t>R: Ω; resistivity ρ: Ω·m. In a cylindrical wire, A = πr².</a:t>
            </a:r>
          </a:p>
          <a:p xmlns:a="http://schemas.openxmlformats.org/drawingml/2006/main">
            <a:r>
              <a:t/>
            </a:r>
          </a:p>
          <a:p xmlns:a="http://schemas.openxmlformats.org/drawingml/2006/main">
            <a:r>
              <a:t>Resistance describes a particular object. Resistivity describes its material in a specified state, including temperature. A longer wire creates more opposition; a larger cross-section provides more parallel paths for charge. Do not confuse radius with area: doubling radius multiplies area by four and divides resistance by four if all other properties stay fixed.</a:t>
            </a:r>
          </a:p>
          <a:p xmlns:a="http://schemas.openxmlformats.org/drawingml/2006/main">
            <a:r>
              <a:t/>
            </a:r>
          </a:p>
          <a:p xmlns:a="http://schemas.openxmlformats.org/drawingml/2006/main">
            <a:r>
              <a:t>iv For I plotted vertically versus V horizontally, the slope is 1/R. For V versus I, the slope is R. Always read the axes before using a slope.</a:t>
            </a:r>
          </a:p>
          <a:p xmlns:a="http://schemas.openxmlformats.org/drawingml/2006/main">
            <a:r>
              <a:t/>
            </a:r>
          </a:p>
          <a:p xmlns:a="http://schemas.openxmlformats.org/drawingml/2006/main">
            <a:r>
              <a:t>An ideal ohmic resistor has a linear I-V relation through the origin with constant resistance in the model. Real metallic resistivity usually rises as temperature rises. A filament bulb heats as current rises and can therefore have a curved I-V relation. “Ohmic” should not be used to claim that every real metal’s resistance is independent of temperature.</a:t>
            </a:r>
          </a:p>
          <a:p xmlns:a="http://schemas.openxmlformats.org/drawingml/2006/main">
            <a:r>
              <a:t/>
            </a:r>
          </a:p>
          <a:p xmlns:a="http://schemas.openxmlformats.org/drawingml/2006/main">
            <a:r>
              <a:t>Worked example A uniform wire has L = 2.0 m, A = 0.50 mm² = 5.0 × 10⁻⁷ m² and ρ = 1.7 × 10⁻⁸ Ω·m. R = 0.068 Ω. Stretch it to twice its length while keeping volume and resistivity fixed: area halves, so R becomes 4R = 0.272 Ω.</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7.</a:t>
            </a:r>
          </a:p>
          <a:p xmlns:a="http://schemas.openxmlformats.org/drawingml/2006/main">
            <a:r>
              <a:t>Original source: N02 p.5</a:t>
            </a:r>
          </a:p>
          <a:p xmlns:a="http://schemas.openxmlformats.org/drawingml/2006/main">
            <a:r>
              <a:t>CED: 11.5</a:t>
            </a:r>
          </a:p>
          <a:p xmlns:a="http://schemas.openxmlformats.org/drawingml/2006/main">
            <a:r>
              <a:t/>
            </a:r>
          </a:p>
          <a:p xmlns:a="http://schemas.openxmlformats.org/drawingml/2006/main">
            <a:r>
              <a:t>Every charge that passes one series resistor must pass the other. Both resistors therefore carry the same current. The source energy per coulomb is shared between the resistor drops.</a:t>
            </a:r>
          </a:p>
          <a:p xmlns:a="http://schemas.openxmlformats.org/drawingml/2006/main">
            <a:r>
              <a:t/>
            </a:r>
          </a:p>
          <a:p xmlns:a="http://schemas.openxmlformats.org/drawingml/2006/main">
            <a:r>
              <a:t>series_parallel Left: series resistors share current. Right: parallel branches share the potential difference between nodes A and B.</a:t>
            </a:r>
          </a:p>
          <a:p xmlns:a="http://schemas.openxmlformats.org/drawingml/2006/main">
            <a:r>
              <a:t/>
            </a:r>
          </a:p>
          <a:p xmlns:a="http://schemas.openxmlformats.org/drawingml/2006/main">
            <a:r>
              <a:t>Series: I₁ = I₂ = I</a:t>
            </a:r>
          </a:p>
          <a:p xmlns:a="http://schemas.openxmlformats.org/drawingml/2006/main">
            <a:r>
              <a:t>V = IR₁ + IR₂; R_eq = R₁ + R₂</a:t>
            </a:r>
          </a:p>
          <a:p xmlns:a="http://schemas.openxmlformats.org/drawingml/2006/main">
            <a:r>
              <a:t>V₁/V₂ = R₁/R₂</a:t>
            </a:r>
          </a:p>
          <a:p xmlns:a="http://schemas.openxmlformats.org/drawingml/2006/main">
            <a:r>
              <a:t/>
            </a:r>
          </a:p>
          <a:p xmlns:a="http://schemas.openxmlformats.org/drawingml/2006/main">
            <a:r>
              <a:t>Original numerical pair: put 3 Ω and 7 Ω in series across 100 V. I = 100/10 = 10 A; the drops are 30 V and 70 V. Replace 7 Ω with 2 Ω: I becomes 100/5 = 20 A, and the drops become 60 V and 40 V.</a:t>
            </a:r>
          </a:p>
          <a:p xmlns:a="http://schemas.openxmlformats.org/drawingml/2006/main">
            <a:r>
              <a:t/>
            </a:r>
          </a:p>
          <a:p xmlns:a="http://schemas.openxmlformats.org/drawingml/2006/main">
            <a:r>
              <a:t>THE COMPARISON The 3 Ω resistor did not change, but its voltage did because changing the other resistor changed the loop current. “The voltage divides in the resistance ratio” is useful only after identifying the common current.</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7.</a:t>
            </a:r>
          </a:p>
          <a:p xmlns:a="http://schemas.openxmlformats.org/drawingml/2006/main">
            <a:r>
              <a:t>Original source: N02 p.5</a:t>
            </a:r>
          </a:p>
          <a:p xmlns:a="http://schemas.openxmlformats.org/drawingml/2006/main">
            <a:r>
              <a:t>CED: 11.5</a:t>
            </a:r>
          </a:p>
          <a:p xmlns:a="http://schemas.openxmlformats.org/drawingml/2006/main">
            <a:r>
              <a:t/>
            </a:r>
          </a:p>
          <a:p xmlns:a="http://schemas.openxmlformats.org/drawingml/2006/main">
            <a:r>
              <a:t>Every charge that passes one series resistor must pass the other. Both resistors therefore carry the same current. The source energy per coulomb is shared between the resistor drops.</a:t>
            </a:r>
          </a:p>
          <a:p xmlns:a="http://schemas.openxmlformats.org/drawingml/2006/main">
            <a:r>
              <a:t/>
            </a:r>
          </a:p>
          <a:p xmlns:a="http://schemas.openxmlformats.org/drawingml/2006/main">
            <a:r>
              <a:t>series_parallel Left: series resistors share current. Right: parallel branches share the potential difference between nodes A and B.</a:t>
            </a:r>
          </a:p>
          <a:p xmlns:a="http://schemas.openxmlformats.org/drawingml/2006/main">
            <a:r>
              <a:t/>
            </a:r>
          </a:p>
          <a:p xmlns:a="http://schemas.openxmlformats.org/drawingml/2006/main">
            <a:r>
              <a:t>Series: I₁ = I₂ = I</a:t>
            </a:r>
          </a:p>
          <a:p xmlns:a="http://schemas.openxmlformats.org/drawingml/2006/main">
            <a:r>
              <a:t>V = IR₁ + IR₂; R_eq = R₁ + R₂</a:t>
            </a:r>
          </a:p>
          <a:p xmlns:a="http://schemas.openxmlformats.org/drawingml/2006/main">
            <a:r>
              <a:t>V₁/V₂ = R₁/R₂</a:t>
            </a:r>
          </a:p>
          <a:p xmlns:a="http://schemas.openxmlformats.org/drawingml/2006/main">
            <a:r>
              <a:t/>
            </a:r>
          </a:p>
          <a:p xmlns:a="http://schemas.openxmlformats.org/drawingml/2006/main">
            <a:r>
              <a:t>Original numerical pair: put 3 Ω and 7 Ω in series across 100 V. I = 100/10 = 10 A; the drops are 30 V and 70 V. Replace 7 Ω with 2 Ω: I becomes 100/5 = 20 A, and the drops become 60 V and 40 V.</a:t>
            </a:r>
          </a:p>
          <a:p xmlns:a="http://schemas.openxmlformats.org/drawingml/2006/main">
            <a:r>
              <a:t/>
            </a:r>
          </a:p>
          <a:p xmlns:a="http://schemas.openxmlformats.org/drawingml/2006/main">
            <a:r>
              <a:t>THE COMPARISON The 3 Ω resistor did not change, but its voltage did because changing the other resistor changed the loop current. “The voltage divides in the resistance ratio” is useful only after identifying the common current.</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7.</a:t>
            </a:r>
          </a:p>
          <a:p xmlns:a="http://schemas.openxmlformats.org/drawingml/2006/main">
            <a:r>
              <a:t>Original source: N02 p.5</a:t>
            </a:r>
          </a:p>
          <a:p xmlns:a="http://schemas.openxmlformats.org/drawingml/2006/main">
            <a:r>
              <a:t>CED: 11.5</a:t>
            </a:r>
          </a:p>
          <a:p xmlns:a="http://schemas.openxmlformats.org/drawingml/2006/main">
            <a:r>
              <a:t/>
            </a:r>
          </a:p>
          <a:p xmlns:a="http://schemas.openxmlformats.org/drawingml/2006/main">
            <a:r>
              <a:t>Every charge that passes one series resistor must pass the other. Both resistors therefore carry the same current. The source energy per coulomb is shared between the resistor drops.</a:t>
            </a:r>
          </a:p>
          <a:p xmlns:a="http://schemas.openxmlformats.org/drawingml/2006/main">
            <a:r>
              <a:t/>
            </a:r>
          </a:p>
          <a:p xmlns:a="http://schemas.openxmlformats.org/drawingml/2006/main">
            <a:r>
              <a:t>series_parallel Left: series resistors share current. Right: parallel branches share the potential difference between nodes A and B.</a:t>
            </a:r>
          </a:p>
          <a:p xmlns:a="http://schemas.openxmlformats.org/drawingml/2006/main">
            <a:r>
              <a:t/>
            </a:r>
          </a:p>
          <a:p xmlns:a="http://schemas.openxmlformats.org/drawingml/2006/main">
            <a:r>
              <a:t>Series: I₁ = I₂ = I</a:t>
            </a:r>
          </a:p>
          <a:p xmlns:a="http://schemas.openxmlformats.org/drawingml/2006/main">
            <a:r>
              <a:t>V = IR₁ + IR₂; R_eq = R₁ + R₂</a:t>
            </a:r>
          </a:p>
          <a:p xmlns:a="http://schemas.openxmlformats.org/drawingml/2006/main">
            <a:r>
              <a:t>V₁/V₂ = R₁/R₂</a:t>
            </a:r>
          </a:p>
          <a:p xmlns:a="http://schemas.openxmlformats.org/drawingml/2006/main">
            <a:r>
              <a:t/>
            </a:r>
          </a:p>
          <a:p xmlns:a="http://schemas.openxmlformats.org/drawingml/2006/main">
            <a:r>
              <a:t>Original numerical pair: put 3 Ω and 7 Ω in series across 100 V. I = 100/10 = 10 A; the drops are 30 V and 70 V. Replace 7 Ω with 2 Ω: I becomes 100/5 = 20 A, and the drops become 60 V and 40 V.</a:t>
            </a:r>
          </a:p>
          <a:p xmlns:a="http://schemas.openxmlformats.org/drawingml/2006/main">
            <a:r>
              <a:t/>
            </a:r>
          </a:p>
          <a:p xmlns:a="http://schemas.openxmlformats.org/drawingml/2006/main">
            <a:r>
              <a:t>THE COMPARISON The 3 Ω resistor did not change, but its voltage did because changing the other resistor changed the loop current. “The voltage divides in the resistance ratio” is useful only after identifying the common current.</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8.</a:t>
            </a:r>
          </a:p>
          <a:p xmlns:a="http://schemas.openxmlformats.org/drawingml/2006/main">
            <a:r>
              <a:t>Original source: N02 p.6</a:t>
            </a:r>
          </a:p>
          <a:p xmlns:a="http://schemas.openxmlformats.org/drawingml/2006/main">
            <a:r>
              <a:t>CED: 11.5, 11.7</a:t>
            </a:r>
          </a:p>
          <a:p xmlns:a="http://schemas.openxmlformats.org/drawingml/2006/main">
            <a:r>
              <a:t/>
            </a:r>
          </a:p>
          <a:p xmlns:a="http://schemas.openxmlformats.org/drawingml/2006/main">
            <a:r>
              <a:t>V₁ = V₂ = V</a:t>
            </a:r>
          </a:p>
          <a:p xmlns:a="http://schemas.openxmlformats.org/drawingml/2006/main">
            <a:r>
              <a:t>I = I₁ + I₂ = V/R₁ + V/R₂</a:t>
            </a:r>
          </a:p>
          <a:p xmlns:a="http://schemas.openxmlformats.org/drawingml/2006/main">
            <a:r>
              <a:t>1/R_eq = 1/R₁ + 1/R₂</a:t>
            </a:r>
          </a:p>
          <a:p xmlns:a="http://schemas.openxmlformats.org/drawingml/2006/main">
            <a:r>
              <a:t/>
            </a:r>
          </a:p>
          <a:p xmlns:a="http://schemas.openxmlformats.org/drawingml/2006/main">
            <a:r>
              <a:t>[['Original configuration', 'Equivalent resistance', 'Reason'], ['Two 10 Ω resistors in parallel', '5 Ω', '1/Req = 1/10 + 1/10'], ['Three 6 Ω resistors in parallel', '2 Ω', '1/Req = 3/6'], ['N identical resistors R in parallel', 'R/N', 'N identical current paths share V'], ['Two unequal parallel resistors', 'I1/I2 = R2/R1', 'Current is inversely proportional to R at fixed V']] None 9</a:t>
            </a:r>
          </a:p>
          <a:p xmlns:a="http://schemas.openxmlformats.org/drawingml/2006/main">
            <a:r>
              <a:t/>
            </a:r>
          </a:p>
          <a:p xmlns:a="http://schemas.openxmlformats.org/drawingml/2006/main">
            <a:r>
              <a:t>Adding a parallel branch to an ideal battery increases total current. It does not force an unchanged total current to divide between more branches. The existing branch currents stay unchanged if their resistances and the battery voltage stay fixed.</a:t>
            </a:r>
          </a:p>
          <a:p xmlns:a="http://schemas.openxmlformats.org/drawingml/2006/main">
            <a:r>
              <a:t/>
            </a:r>
          </a:p>
          <a:p xmlns:a="http://schemas.openxmlformats.org/drawingml/2006/main">
            <a:r>
              <a:t>PAUSE AND EXPLAIN Two identical bulbs are lit in parallel on an ideal battery. A third identical branch is added. What changes? Total source current and power increase. Each original bulb has the same voltage and therefore the same power in the constant-resistance model.</a:t>
            </a:r>
          </a:p>
          <a:p xmlns:a="http://schemas.openxmlformats.org/drawingml/2006/main">
            <a:r>
              <a:t/>
            </a:r>
          </a:p>
          <a:p xmlns:a="http://schemas.openxmlformats.org/drawingml/2006/main">
            <a:r>
              <a:t>A real battery can lose terminal voltage as total current rises. That later refinement changes the prediction for the original branches.</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8.</a:t>
            </a:r>
          </a:p>
          <a:p xmlns:a="http://schemas.openxmlformats.org/drawingml/2006/main">
            <a:r>
              <a:t>Original source: N02 p.6</a:t>
            </a:r>
          </a:p>
          <a:p xmlns:a="http://schemas.openxmlformats.org/drawingml/2006/main">
            <a:r>
              <a:t>CED: 11.5, 11.7</a:t>
            </a:r>
          </a:p>
          <a:p xmlns:a="http://schemas.openxmlformats.org/drawingml/2006/main">
            <a:r>
              <a:t/>
            </a:r>
          </a:p>
          <a:p xmlns:a="http://schemas.openxmlformats.org/drawingml/2006/main">
            <a:r>
              <a:t>V₁ = V₂ = V</a:t>
            </a:r>
          </a:p>
          <a:p xmlns:a="http://schemas.openxmlformats.org/drawingml/2006/main">
            <a:r>
              <a:t>I = I₁ + I₂ = V/R₁ + V/R₂</a:t>
            </a:r>
          </a:p>
          <a:p xmlns:a="http://schemas.openxmlformats.org/drawingml/2006/main">
            <a:r>
              <a:t>1/R_eq = 1/R₁ + 1/R₂</a:t>
            </a:r>
          </a:p>
          <a:p xmlns:a="http://schemas.openxmlformats.org/drawingml/2006/main">
            <a:r>
              <a:t/>
            </a:r>
          </a:p>
          <a:p xmlns:a="http://schemas.openxmlformats.org/drawingml/2006/main">
            <a:r>
              <a:t>[['Original configuration', 'Equivalent resistance', 'Reason'], ['Two 10 Ω resistors in parallel', '5 Ω', '1/Req = 1/10 + 1/10'], ['Three 6 Ω resistors in parallel', '2 Ω', '1/Req = 3/6'], ['N identical resistors R in parallel', 'R/N', 'N identical current paths share V'], ['Two unequal parallel resistors', 'I1/I2 = R2/R1', 'Current is inversely proportional to R at fixed V']] None 9</a:t>
            </a:r>
          </a:p>
          <a:p xmlns:a="http://schemas.openxmlformats.org/drawingml/2006/main">
            <a:r>
              <a:t/>
            </a:r>
          </a:p>
          <a:p xmlns:a="http://schemas.openxmlformats.org/drawingml/2006/main">
            <a:r>
              <a:t>Adding a parallel branch to an ideal battery increases total current. It does not force an unchanged total current to divide between more branches. The existing branch currents stay unchanged if their resistances and the battery voltage stay fixed.</a:t>
            </a:r>
          </a:p>
          <a:p xmlns:a="http://schemas.openxmlformats.org/drawingml/2006/main">
            <a:r>
              <a:t/>
            </a:r>
          </a:p>
          <a:p xmlns:a="http://schemas.openxmlformats.org/drawingml/2006/main">
            <a:r>
              <a:t>PAUSE AND EXPLAIN Two identical bulbs are lit in parallel on an ideal battery. A third identical branch is added. What changes? Total source current and power increase. Each original bulb has the same voltage and therefore the same power in the constant-resistance model.</a:t>
            </a:r>
          </a:p>
          <a:p xmlns:a="http://schemas.openxmlformats.org/drawingml/2006/main">
            <a:r>
              <a:t/>
            </a:r>
          </a:p>
          <a:p xmlns:a="http://schemas.openxmlformats.org/drawingml/2006/main">
            <a:r>
              <a:t>A real battery can lose terminal voltage as total current rises. That later refinement changes the prediction for the original branches.</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8.</a:t>
            </a:r>
          </a:p>
          <a:p xmlns:a="http://schemas.openxmlformats.org/drawingml/2006/main">
            <a:r>
              <a:t>Original source: N02 p.6</a:t>
            </a:r>
          </a:p>
          <a:p xmlns:a="http://schemas.openxmlformats.org/drawingml/2006/main">
            <a:r>
              <a:t>CED: 11.5, 11.7</a:t>
            </a:r>
          </a:p>
          <a:p xmlns:a="http://schemas.openxmlformats.org/drawingml/2006/main">
            <a:r>
              <a:t/>
            </a:r>
          </a:p>
          <a:p xmlns:a="http://schemas.openxmlformats.org/drawingml/2006/main">
            <a:r>
              <a:t>V₁ = V₂ = V</a:t>
            </a:r>
          </a:p>
          <a:p xmlns:a="http://schemas.openxmlformats.org/drawingml/2006/main">
            <a:r>
              <a:t>I = I₁ + I₂ = V/R₁ + V/R₂</a:t>
            </a:r>
          </a:p>
          <a:p xmlns:a="http://schemas.openxmlformats.org/drawingml/2006/main">
            <a:r>
              <a:t>1/R_eq = 1/R₁ + 1/R₂</a:t>
            </a:r>
          </a:p>
          <a:p xmlns:a="http://schemas.openxmlformats.org/drawingml/2006/main">
            <a:r>
              <a:t/>
            </a:r>
          </a:p>
          <a:p xmlns:a="http://schemas.openxmlformats.org/drawingml/2006/main">
            <a:r>
              <a:t>[['Original configuration', 'Equivalent resistance', 'Reason'], ['Two 10 Ω resistors in parallel', '5 Ω', '1/Req = 1/10 + 1/10'], ['Three 6 Ω resistors in parallel', '2 Ω', '1/Req = 3/6'], ['N identical resistors R in parallel', 'R/N', 'N identical current paths share V'], ['Two unequal parallel resistors', 'I1/I2 = R2/R1', 'Current is inversely proportional to R at fixed V']] None 9</a:t>
            </a:r>
          </a:p>
          <a:p xmlns:a="http://schemas.openxmlformats.org/drawingml/2006/main">
            <a:r>
              <a:t/>
            </a:r>
          </a:p>
          <a:p xmlns:a="http://schemas.openxmlformats.org/drawingml/2006/main">
            <a:r>
              <a:t>Adding a parallel branch to an ideal battery increases total current. It does not force an unchanged total current to divide between more branches. The existing branch currents stay unchanged if their resistances and the battery voltage stay fixed.</a:t>
            </a:r>
          </a:p>
          <a:p xmlns:a="http://schemas.openxmlformats.org/drawingml/2006/main">
            <a:r>
              <a:t/>
            </a:r>
          </a:p>
          <a:p xmlns:a="http://schemas.openxmlformats.org/drawingml/2006/main">
            <a:r>
              <a:t>PAUSE AND EXPLAIN Two identical bulbs are lit in parallel on an ideal battery. A third identical branch is added. What changes? Total source current and power increase. Each original bulb has the same voltage and therefore the same power in the constant-resistance model.</a:t>
            </a:r>
          </a:p>
          <a:p xmlns:a="http://schemas.openxmlformats.org/drawingml/2006/main">
            <a:r>
              <a:t/>
            </a:r>
          </a:p>
          <a:p xmlns:a="http://schemas.openxmlformats.org/drawingml/2006/main">
            <a:r>
              <a:t>A real battery can lose terminal voltage as total current rises. That later refinement changes the prediction for the original branches.</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8.</a:t>
            </a:r>
          </a:p>
          <a:p xmlns:a="http://schemas.openxmlformats.org/drawingml/2006/main">
            <a:r>
              <a:t>Original source: N02 p.6</a:t>
            </a:r>
          </a:p>
          <a:p xmlns:a="http://schemas.openxmlformats.org/drawingml/2006/main">
            <a:r>
              <a:t>CED: 11.5, 11.7</a:t>
            </a:r>
          </a:p>
          <a:p xmlns:a="http://schemas.openxmlformats.org/drawingml/2006/main">
            <a:r>
              <a:t/>
            </a:r>
          </a:p>
          <a:p xmlns:a="http://schemas.openxmlformats.org/drawingml/2006/main">
            <a:r>
              <a:t>V₁ = V₂ = V</a:t>
            </a:r>
          </a:p>
          <a:p xmlns:a="http://schemas.openxmlformats.org/drawingml/2006/main">
            <a:r>
              <a:t>I = I₁ + I₂ = V/R₁ + V/R₂</a:t>
            </a:r>
          </a:p>
          <a:p xmlns:a="http://schemas.openxmlformats.org/drawingml/2006/main">
            <a:r>
              <a:t>1/R_eq = 1/R₁ + 1/R₂</a:t>
            </a:r>
          </a:p>
          <a:p xmlns:a="http://schemas.openxmlformats.org/drawingml/2006/main">
            <a:r>
              <a:t/>
            </a:r>
          </a:p>
          <a:p xmlns:a="http://schemas.openxmlformats.org/drawingml/2006/main">
            <a:r>
              <a:t>[['Original configuration', 'Equivalent resistance', 'Reason'], ['Two 10 Ω resistors in parallel', '5 Ω', '1/Req = 1/10 + 1/10'], ['Three 6 Ω resistors in parallel', '2 Ω', '1/Req = 3/6'], ['N identical resistors R in parallel', 'R/N', 'N identical current paths share V'], ['Two unequal parallel resistors', 'I1/I2 = R2/R1', 'Current is inversely proportional to R at fixed V']] None 9</a:t>
            </a:r>
          </a:p>
          <a:p xmlns:a="http://schemas.openxmlformats.org/drawingml/2006/main">
            <a:r>
              <a:t/>
            </a:r>
          </a:p>
          <a:p xmlns:a="http://schemas.openxmlformats.org/drawingml/2006/main">
            <a:r>
              <a:t>Adding a parallel branch to an ideal battery increases total current. It does not force an unchanged total current to divide between more branches. The existing branch currents stay unchanged if their resistances and the battery voltage stay fixed.</a:t>
            </a:r>
          </a:p>
          <a:p xmlns:a="http://schemas.openxmlformats.org/drawingml/2006/main">
            <a:r>
              <a:t/>
            </a:r>
          </a:p>
          <a:p xmlns:a="http://schemas.openxmlformats.org/drawingml/2006/main">
            <a:r>
              <a:t>PAUSE AND EXPLAIN Two identical bulbs are lit in parallel on an ideal battery. A third identical branch is added. What changes? Total source current and power increase. Each original bulb has the same voltage and therefore the same power in the constant-resistance model.</a:t>
            </a:r>
          </a:p>
          <a:p xmlns:a="http://schemas.openxmlformats.org/drawingml/2006/main">
            <a:r>
              <a:t/>
            </a:r>
          </a:p>
          <a:p xmlns:a="http://schemas.openxmlformats.org/drawingml/2006/main">
            <a:r>
              <a:t>A real battery can lose terminal voltage as total current rises. That later refinement changes the prediction for the original branches.</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8.</a:t>
            </a:r>
          </a:p>
          <a:p xmlns:a="http://schemas.openxmlformats.org/drawingml/2006/main">
            <a:r>
              <a:t>Original source: N02 p.6</a:t>
            </a:r>
          </a:p>
          <a:p xmlns:a="http://schemas.openxmlformats.org/drawingml/2006/main">
            <a:r>
              <a:t>CED: 11.5, 11.7</a:t>
            </a:r>
          </a:p>
          <a:p xmlns:a="http://schemas.openxmlformats.org/drawingml/2006/main">
            <a:r>
              <a:t/>
            </a:r>
          </a:p>
          <a:p xmlns:a="http://schemas.openxmlformats.org/drawingml/2006/main">
            <a:r>
              <a:t>V₁ = V₂ = V</a:t>
            </a:r>
          </a:p>
          <a:p xmlns:a="http://schemas.openxmlformats.org/drawingml/2006/main">
            <a:r>
              <a:t>I = I₁ + I₂ = V/R₁ + V/R₂</a:t>
            </a:r>
          </a:p>
          <a:p xmlns:a="http://schemas.openxmlformats.org/drawingml/2006/main">
            <a:r>
              <a:t>1/R_eq = 1/R₁ + 1/R₂</a:t>
            </a:r>
          </a:p>
          <a:p xmlns:a="http://schemas.openxmlformats.org/drawingml/2006/main">
            <a:r>
              <a:t/>
            </a:r>
          </a:p>
          <a:p xmlns:a="http://schemas.openxmlformats.org/drawingml/2006/main">
            <a:r>
              <a:t>[['Original configuration', 'Equivalent resistance', 'Reason'], ['Two 10 Ω resistors in parallel', '5 Ω', '1/Req = 1/10 + 1/10'], ['Three 6 Ω resistors in parallel', '2 Ω', '1/Req = 3/6'], ['N identical resistors R in parallel', 'R/N', 'N identical current paths share V'], ['Two unequal parallel resistors', 'I1/I2 = R2/R1', 'Current is inversely proportional to R at fixed V']] None 9</a:t>
            </a:r>
          </a:p>
          <a:p xmlns:a="http://schemas.openxmlformats.org/drawingml/2006/main">
            <a:r>
              <a:t/>
            </a:r>
          </a:p>
          <a:p xmlns:a="http://schemas.openxmlformats.org/drawingml/2006/main">
            <a:r>
              <a:t>Adding a parallel branch to an ideal battery increases total current. It does not force an unchanged total current to divide between more branches. The existing branch currents stay unchanged if their resistances and the battery voltage stay fixed.</a:t>
            </a:r>
          </a:p>
          <a:p xmlns:a="http://schemas.openxmlformats.org/drawingml/2006/main">
            <a:r>
              <a:t/>
            </a:r>
          </a:p>
          <a:p xmlns:a="http://schemas.openxmlformats.org/drawingml/2006/main">
            <a:r>
              <a:t>PAUSE AND EXPLAIN Two identical bulbs are lit in parallel on an ideal battery. A third identical branch is added. What changes? Total source current and power increase. Each original bulb has the same voltage and therefore the same power in the constant-resistance model.</a:t>
            </a:r>
          </a:p>
          <a:p xmlns:a="http://schemas.openxmlformats.org/drawingml/2006/main">
            <a:r>
              <a:t/>
            </a:r>
          </a:p>
          <a:p xmlns:a="http://schemas.openxmlformats.org/drawingml/2006/main">
            <a:r>
              <a:t>A real battery can lose terminal voltage as total current rises. That later refinement changes the prediction for the original branches.</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8.</a:t>
            </a:r>
          </a:p>
          <a:p xmlns:a="http://schemas.openxmlformats.org/drawingml/2006/main">
            <a:r>
              <a:t>Original source: N02 p.6</a:t>
            </a:r>
          </a:p>
          <a:p xmlns:a="http://schemas.openxmlformats.org/drawingml/2006/main">
            <a:r>
              <a:t>CED: 11.5, 11.7</a:t>
            </a:r>
          </a:p>
          <a:p xmlns:a="http://schemas.openxmlformats.org/drawingml/2006/main">
            <a:r>
              <a:t/>
            </a:r>
          </a:p>
          <a:p xmlns:a="http://schemas.openxmlformats.org/drawingml/2006/main">
            <a:r>
              <a:t>V₁ = V₂ = V</a:t>
            </a:r>
          </a:p>
          <a:p xmlns:a="http://schemas.openxmlformats.org/drawingml/2006/main">
            <a:r>
              <a:t>I = I₁ + I₂ = V/R₁ + V/R₂</a:t>
            </a:r>
          </a:p>
          <a:p xmlns:a="http://schemas.openxmlformats.org/drawingml/2006/main">
            <a:r>
              <a:t>1/R_eq = 1/R₁ + 1/R₂</a:t>
            </a:r>
          </a:p>
          <a:p xmlns:a="http://schemas.openxmlformats.org/drawingml/2006/main">
            <a:r>
              <a:t/>
            </a:r>
          </a:p>
          <a:p xmlns:a="http://schemas.openxmlformats.org/drawingml/2006/main">
            <a:r>
              <a:t>[['Original configuration', 'Equivalent resistance', 'Reason'], ['Two 10 Ω resistors in parallel', '5 Ω', '1/Req = 1/10 + 1/10'], ['Three 6 Ω resistors in parallel', '2 Ω', '1/Req = 3/6'], ['N identical resistors R in parallel', 'R/N', 'N identical current paths share V'], ['Two unequal parallel resistors', 'I1/I2 = R2/R1', 'Current is inversely proportional to R at fixed V']] None 9</a:t>
            </a:r>
          </a:p>
          <a:p xmlns:a="http://schemas.openxmlformats.org/drawingml/2006/main">
            <a:r>
              <a:t/>
            </a:r>
          </a:p>
          <a:p xmlns:a="http://schemas.openxmlformats.org/drawingml/2006/main">
            <a:r>
              <a:t>Adding a parallel branch to an ideal battery increases total current. It does not force an unchanged total current to divide between more branches. The existing branch currents stay unchanged if their resistances and the battery voltage stay fixed.</a:t>
            </a:r>
          </a:p>
          <a:p xmlns:a="http://schemas.openxmlformats.org/drawingml/2006/main">
            <a:r>
              <a:t/>
            </a:r>
          </a:p>
          <a:p xmlns:a="http://schemas.openxmlformats.org/drawingml/2006/main">
            <a:r>
              <a:t>PAUSE AND EXPLAIN Two identical bulbs are lit in parallel on an ideal battery. A third identical branch is added. What changes? Total source current and power increase. Each original bulb has the same voltage and therefore the same power in the constant-resistance model.</a:t>
            </a:r>
          </a:p>
          <a:p xmlns:a="http://schemas.openxmlformats.org/drawingml/2006/main">
            <a:r>
              <a:t/>
            </a:r>
          </a:p>
          <a:p xmlns:a="http://schemas.openxmlformats.org/drawingml/2006/main">
            <a:r>
              <a:t>A real battery can lose terminal voltage as total current rises. That later refinement changes the prediction for the original branches.</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9.</a:t>
            </a:r>
          </a:p>
          <a:p xmlns:a="http://schemas.openxmlformats.org/drawingml/2006/main">
            <a:r>
              <a:t>Original source: N02 pp.5-6; N03 pp.7-9</a:t>
            </a:r>
          </a:p>
          <a:p xmlns:a="http://schemas.openxmlformats.org/drawingml/2006/main">
            <a:r>
              <a:t>CED: 11.5</a:t>
            </a:r>
          </a:p>
          <a:p xmlns:a="http://schemas.openxmlformats.org/drawingml/2006/main">
            <a:r>
              <a:t/>
            </a:r>
          </a:p>
          <a:p xmlns:a="http://schemas.openxmlformats.org/drawingml/2006/main">
            <a:r>
              <a:t>Series: R_eq = R₁ + R₂ + … (same current)</a:t>
            </a:r>
          </a:p>
          <a:p xmlns:a="http://schemas.openxmlformats.org/drawingml/2006/main">
            <a:r>
              <a:t>Parallel: 1/R_eq = 1/R₁ + 1/R₂ + … (same voltage)</a:t>
            </a:r>
          </a:p>
          <a:p xmlns:a="http://schemas.openxmlformats.org/drawingml/2006/main">
            <a:r>
              <a:t/>
            </a:r>
          </a:p>
          <a:p xmlns:a="http://schemas.openxmlformats.org/drawingml/2006/main">
            <a:r>
              <a:t>Two resistors are in series only if the junction between them has no alternative current path. They are in parallel only if both endpoints share the same two nodes. A visually vertical or horizontal arrangement proves neither condition. A bridge circuit may not reduce to a simple series-parallel combination; use node/loop equations instead.</a:t>
            </a:r>
          </a:p>
          <a:p xmlns:a="http://schemas.openxmlformats.org/drawingml/2006/main">
            <a:r>
              <a:t/>
            </a:r>
          </a:p>
          <a:p xmlns:a="http://schemas.openxmlformats.org/drawingml/2006/main">
            <a:r>
              <a:t>network A 6 Ω and 3 Ω parallel pair has R = 2 Ω. Adding branches lowers equivalent resistance because the same applied voltage produces a greater total current.</a:t>
            </a:r>
          </a:p>
          <a:p xmlns:a="http://schemas.openxmlformats.org/drawingml/2006/main">
            <a:r>
              <a:t/>
            </a:r>
          </a:p>
          <a:p xmlns:a="http://schemas.openxmlformats.org/drawingml/2006/main">
            <a:r>
              <a:t>Worked example: reduce, then expand A 4.0 Ω resistor is in series with a parallel combination of 6.0 Ω and 3.0 Ω on 12 V. First R_parallel = 2.0 Ω, so total R = 6.0 Ω and I = 2.0 A. The 4 Ω drop is 8.0 V, leaving 4.0 V across each branch. Branch currents are 2/3 A and 4/3 A. They sum to 2.0 A.</a:t>
            </a:r>
          </a:p>
          <a:p xmlns:a="http://schemas.openxmlformats.org/drawingml/2006/main">
            <a:r>
              <a:t/>
            </a:r>
          </a:p>
          <a:p xmlns:a="http://schemas.openxmlformats.org/drawingml/2006/main">
            <a:r>
              <a:t>For two parallel resistors, I₁/I₂ = R₂/R₁. For two series resistors, V₁/V₂ = R₁/R₂. Derive these ratios from the shared quantity rather than memorizing an unlabeled current-divider rule.</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9.</a:t>
            </a:r>
          </a:p>
          <a:p xmlns:a="http://schemas.openxmlformats.org/drawingml/2006/main">
            <a:r>
              <a:t>Original source: N02 pp.5-6; N03 pp.7-9</a:t>
            </a:r>
          </a:p>
          <a:p xmlns:a="http://schemas.openxmlformats.org/drawingml/2006/main">
            <a:r>
              <a:t>CED: 11.5</a:t>
            </a:r>
          </a:p>
          <a:p xmlns:a="http://schemas.openxmlformats.org/drawingml/2006/main">
            <a:r>
              <a:t/>
            </a:r>
          </a:p>
          <a:p xmlns:a="http://schemas.openxmlformats.org/drawingml/2006/main">
            <a:r>
              <a:t>Series: R_eq = R₁ + R₂ + … (same current)</a:t>
            </a:r>
          </a:p>
          <a:p xmlns:a="http://schemas.openxmlformats.org/drawingml/2006/main">
            <a:r>
              <a:t>Parallel: 1/R_eq = 1/R₁ + 1/R₂ + … (same voltage)</a:t>
            </a:r>
          </a:p>
          <a:p xmlns:a="http://schemas.openxmlformats.org/drawingml/2006/main">
            <a:r>
              <a:t/>
            </a:r>
          </a:p>
          <a:p xmlns:a="http://schemas.openxmlformats.org/drawingml/2006/main">
            <a:r>
              <a:t>Two resistors are in series only if the junction between them has no alternative current path. They are in parallel only if both endpoints share the same two nodes. A visually vertical or horizontal arrangement proves neither condition. A bridge circuit may not reduce to a simple series-parallel combination; use node/loop equations instead.</a:t>
            </a:r>
          </a:p>
          <a:p xmlns:a="http://schemas.openxmlformats.org/drawingml/2006/main">
            <a:r>
              <a:t/>
            </a:r>
          </a:p>
          <a:p xmlns:a="http://schemas.openxmlformats.org/drawingml/2006/main">
            <a:r>
              <a:t>network A 6 Ω and 3 Ω parallel pair has R = 2 Ω. Adding branches lowers equivalent resistance because the same applied voltage produces a greater total current.</a:t>
            </a:r>
          </a:p>
          <a:p xmlns:a="http://schemas.openxmlformats.org/drawingml/2006/main">
            <a:r>
              <a:t/>
            </a:r>
          </a:p>
          <a:p xmlns:a="http://schemas.openxmlformats.org/drawingml/2006/main">
            <a:r>
              <a:t>Worked example: reduce, then expand A 4.0 Ω resistor is in series with a parallel combination of 6.0 Ω and 3.0 Ω on 12 V. First R_parallel = 2.0 Ω, so total R = 6.0 Ω and I = 2.0 A. The 4 Ω drop is 8.0 V, leaving 4.0 V across each branch. Branch currents are 2/3 A and 4/3 A. They sum to 2.0 A.</a:t>
            </a:r>
          </a:p>
          <a:p xmlns:a="http://schemas.openxmlformats.org/drawingml/2006/main">
            <a:r>
              <a:t/>
            </a:r>
          </a:p>
          <a:p xmlns:a="http://schemas.openxmlformats.org/drawingml/2006/main">
            <a:r>
              <a:t>For two parallel resistors, I₁/I₂ = R₂/R₁. For two series resistors, V₁/V₂ = R₁/R₂. Derive these ratios from the shared quantity rather than memorizing an unlabeled current-divider rule.</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9.</a:t>
            </a:r>
          </a:p>
          <a:p xmlns:a="http://schemas.openxmlformats.org/drawingml/2006/main">
            <a:r>
              <a:t>Original source: N02 pp.5-6; N03 pp.7-9</a:t>
            </a:r>
          </a:p>
          <a:p xmlns:a="http://schemas.openxmlformats.org/drawingml/2006/main">
            <a:r>
              <a:t>CED: 11.5</a:t>
            </a:r>
          </a:p>
          <a:p xmlns:a="http://schemas.openxmlformats.org/drawingml/2006/main">
            <a:r>
              <a:t/>
            </a:r>
          </a:p>
          <a:p xmlns:a="http://schemas.openxmlformats.org/drawingml/2006/main">
            <a:r>
              <a:t>Series: R_eq = R₁ + R₂ + … (same current)</a:t>
            </a:r>
          </a:p>
          <a:p xmlns:a="http://schemas.openxmlformats.org/drawingml/2006/main">
            <a:r>
              <a:t>Parallel: 1/R_eq = 1/R₁ + 1/R₂ + … (same voltage)</a:t>
            </a:r>
          </a:p>
          <a:p xmlns:a="http://schemas.openxmlformats.org/drawingml/2006/main">
            <a:r>
              <a:t/>
            </a:r>
          </a:p>
          <a:p xmlns:a="http://schemas.openxmlformats.org/drawingml/2006/main">
            <a:r>
              <a:t>Two resistors are in series only if the junction between them has no alternative current path. They are in parallel only if both endpoints share the same two nodes. A visually vertical or horizontal arrangement proves neither condition. A bridge circuit may not reduce to a simple series-parallel combination; use node/loop equations instead.</a:t>
            </a:r>
          </a:p>
          <a:p xmlns:a="http://schemas.openxmlformats.org/drawingml/2006/main">
            <a:r>
              <a:t/>
            </a:r>
          </a:p>
          <a:p xmlns:a="http://schemas.openxmlformats.org/drawingml/2006/main">
            <a:r>
              <a:t>network A 6 Ω and 3 Ω parallel pair has R = 2 Ω. Adding branches lowers equivalent resistance because the same applied voltage produces a greater total current.</a:t>
            </a:r>
          </a:p>
          <a:p xmlns:a="http://schemas.openxmlformats.org/drawingml/2006/main">
            <a:r>
              <a:t/>
            </a:r>
          </a:p>
          <a:p xmlns:a="http://schemas.openxmlformats.org/drawingml/2006/main">
            <a:r>
              <a:t>Worked example: reduce, then expand A 4.0 Ω resistor is in series with a parallel combination of 6.0 Ω and 3.0 Ω on 12 V. First R_parallel = 2.0 Ω, so total R = 6.0 Ω and I = 2.0 A. The 4 Ω drop is 8.0 V, leaving 4.0 V across each branch. Branch currents are 2/3 A and 4/3 A. They sum to 2.0 A.</a:t>
            </a:r>
          </a:p>
          <a:p xmlns:a="http://schemas.openxmlformats.org/drawingml/2006/main">
            <a:r>
              <a:t/>
            </a:r>
          </a:p>
          <a:p xmlns:a="http://schemas.openxmlformats.org/drawingml/2006/main">
            <a:r>
              <a:t>For two parallel resistors, I₁/I₂ = R₂/R₁. For two series resistors, V₁/V₂ = R₁/R₂. Derive these ratios from the shared quantity rather than memorizing an unlabeled current-divider rule.</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10.</a:t>
            </a:r>
          </a:p>
          <a:p xmlns:a="http://schemas.openxmlformats.org/drawingml/2006/main">
            <a:r>
              <a:t>Original source: N03 p.2; N04 p.1</a:t>
            </a:r>
          </a:p>
          <a:p xmlns:a="http://schemas.openxmlformats.org/drawingml/2006/main">
            <a:r>
              <a:t>CED: 11.4</a:t>
            </a:r>
          </a:p>
          <a:p xmlns:a="http://schemas.openxmlformats.org/drawingml/2006/main">
            <a:r>
              <a:t/>
            </a:r>
          </a:p>
          <a:p xmlns:a="http://schemas.openxmlformats.org/drawingml/2006/main">
            <a:r>
              <a:t>P = IΔV = I²R = (ΔV)²/R for a resistor</a:t>
            </a:r>
          </a:p>
          <a:p xmlns:a="http://schemas.openxmlformats.org/drawingml/2006/main">
            <a:r>
              <a:t>Energy transferred in a constant-power interval: E = PΔt. 1 W = 1 J/s.</a:t>
            </a:r>
          </a:p>
          <a:p xmlns:a="http://schemas.openxmlformats.org/drawingml/2006/main">
            <a:r>
              <a:t/>
            </a:r>
          </a:p>
          <a:p xmlns:a="http://schemas.openxmlformats.org/drawingml/2006/main">
            <a:r>
              <a:t>The energy transferred per unit charge is the voltage drop; the charge transferred per unit time is current. Their product is power. Resistive elements transfer electrical energy into thermal energy and sometimes light. Bulb brightness is usually compared through electrical power for identical bulbs, while remembering that real filament resistance can change with temperature.</a:t>
            </a:r>
          </a:p>
          <a:p xmlns:a="http://schemas.openxmlformats.org/drawingml/2006/main">
            <a:r>
              <a:t/>
            </a:r>
          </a:p>
          <a:p xmlns:a="http://schemas.openxmlformats.org/drawingml/2006/main">
            <a:r>
              <a:t>[['Constraint', 'Useful equation', 'Effect of increasing R'], ['Fixed current', 'P = I²R', 'Power increases.'], ['Fixed voltage', 'P = V²/R', 'Power decreases.'], ['Two identical bulbs in series', 'Same current', 'Same power; dimmer than one alone on the same ideal battery.'], ['Two identical bulbs in parallel', 'Same voltage', 'Each matches one alone on the same ideal battery.']]</a:t>
            </a:r>
          </a:p>
          <a:p xmlns:a="http://schemas.openxmlformats.org/drawingml/2006/main">
            <a:r>
              <a:t/>
            </a:r>
          </a:p>
          <a:p xmlns:a="http://schemas.openxmlformats.org/drawingml/2006/main">
            <a:r>
              <a:t>Worked example: compare connections Two 6.0 Ω resistors use a 12 V ideal battery. Series: R_eq = 12 Ω, I = 1.0 A, each P = 6.0 W; total 12 W. Parallel: each has 12 V, I = 2.0 A, P = 24 W; total current 4.0 A and total power 48 W.</a:t>
            </a:r>
          </a:p>
          <a:p xmlns:a="http://schemas.openxmlformats.org/drawingml/2006/main">
            <a:r>
              <a:t/>
            </a:r>
          </a:p>
          <a:p xmlns:a="http://schemas.openxmlformats.org/drawingml/2006/main">
            <a:r>
              <a:t>Conservation of energy provides a numerical check: power supplied by the source equals total power dissipated plus the rate at which energy is stored in components. In a purely resistive steady circuit, ΣP_resistors = εI for an ideal battery. In an RC transient, some of the source power increases stored capacitor energy.</a:t>
            </a:r>
          </a:p>
          <a:p xmlns:a="http://schemas.openxmlformats.org/drawingml/2006/main">
            <a:r>
              <a:t/>
            </a:r>
          </a:p>
          <a:p xmlns:a="http://schemas.openxmlformats.org/drawingml/2006/main">
            <a:r>
              <a:t>Common trap A larger resistance does not by itself determine brightness. State what stays fixed. Adding a parallel branch increases total current from an ideal battery; it does not divide a fixed total current unless a current source is specified. True</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10.</a:t>
            </a:r>
          </a:p>
          <a:p xmlns:a="http://schemas.openxmlformats.org/drawingml/2006/main">
            <a:r>
              <a:t>Original source: N03 p.2; N04 p.1</a:t>
            </a:r>
          </a:p>
          <a:p xmlns:a="http://schemas.openxmlformats.org/drawingml/2006/main">
            <a:r>
              <a:t>CED: 11.4</a:t>
            </a:r>
          </a:p>
          <a:p xmlns:a="http://schemas.openxmlformats.org/drawingml/2006/main">
            <a:r>
              <a:t/>
            </a:r>
          </a:p>
          <a:p xmlns:a="http://schemas.openxmlformats.org/drawingml/2006/main">
            <a:r>
              <a:t>P = IΔV = I²R = (ΔV)²/R for a resistor</a:t>
            </a:r>
          </a:p>
          <a:p xmlns:a="http://schemas.openxmlformats.org/drawingml/2006/main">
            <a:r>
              <a:t>Energy transferred in a constant-power interval: E = PΔt. 1 W = 1 J/s.</a:t>
            </a:r>
          </a:p>
          <a:p xmlns:a="http://schemas.openxmlformats.org/drawingml/2006/main">
            <a:r>
              <a:t/>
            </a:r>
          </a:p>
          <a:p xmlns:a="http://schemas.openxmlformats.org/drawingml/2006/main">
            <a:r>
              <a:t>The energy transferred per unit charge is the voltage drop; the charge transferred per unit time is current. Their product is power. Resistive elements transfer electrical energy into thermal energy and sometimes light. Bulb brightness is usually compared through electrical power for identical bulbs, while remembering that real filament resistance can change with temperature.</a:t>
            </a:r>
          </a:p>
          <a:p xmlns:a="http://schemas.openxmlformats.org/drawingml/2006/main">
            <a:r>
              <a:t/>
            </a:r>
          </a:p>
          <a:p xmlns:a="http://schemas.openxmlformats.org/drawingml/2006/main">
            <a:r>
              <a:t>[['Constraint', 'Useful equation', 'Effect of increasing R'], ['Fixed current', 'P = I²R', 'Power increases.'], ['Fixed voltage', 'P = V²/R', 'Power decreases.'], ['Two identical bulbs in series', 'Same current', 'Same power; dimmer than one alone on the same ideal battery.'], ['Two identical bulbs in parallel', 'Same voltage', 'Each matches one alone on the same ideal battery.']]</a:t>
            </a:r>
          </a:p>
          <a:p xmlns:a="http://schemas.openxmlformats.org/drawingml/2006/main">
            <a:r>
              <a:t/>
            </a:r>
          </a:p>
          <a:p xmlns:a="http://schemas.openxmlformats.org/drawingml/2006/main">
            <a:r>
              <a:t>Worked example: compare connections Two 6.0 Ω resistors use a 12 V ideal battery. Series: R_eq = 12 Ω, I = 1.0 A, each P = 6.0 W; total 12 W. Parallel: each has 12 V, I = 2.0 A, P = 24 W; total current 4.0 A and total power 48 W.</a:t>
            </a:r>
          </a:p>
          <a:p xmlns:a="http://schemas.openxmlformats.org/drawingml/2006/main">
            <a:r>
              <a:t/>
            </a:r>
          </a:p>
          <a:p xmlns:a="http://schemas.openxmlformats.org/drawingml/2006/main">
            <a:r>
              <a:t>Conservation of energy provides a numerical check: power supplied by the source equals total power dissipated plus the rate at which energy is stored in components. In a purely resistive steady circuit, ΣP_resistors = εI for an ideal battery. In an RC transient, some of the source power increases stored capacitor energy.</a:t>
            </a:r>
          </a:p>
          <a:p xmlns:a="http://schemas.openxmlformats.org/drawingml/2006/main">
            <a:r>
              <a:t/>
            </a:r>
          </a:p>
          <a:p xmlns:a="http://schemas.openxmlformats.org/drawingml/2006/main">
            <a:r>
              <a:t>Common trap A larger resistance does not by itself determine brightness. State what stays fixed. Adding a parallel branch increases total current from an ideal battery; it does not divide a fixed total current unless a current source is specified. True</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10.</a:t>
            </a:r>
          </a:p>
          <a:p xmlns:a="http://schemas.openxmlformats.org/drawingml/2006/main">
            <a:r>
              <a:t>Original source: N03 p.2; N04 p.1</a:t>
            </a:r>
          </a:p>
          <a:p xmlns:a="http://schemas.openxmlformats.org/drawingml/2006/main">
            <a:r>
              <a:t>CED: 11.4</a:t>
            </a:r>
          </a:p>
          <a:p xmlns:a="http://schemas.openxmlformats.org/drawingml/2006/main">
            <a:r>
              <a:t/>
            </a:r>
          </a:p>
          <a:p xmlns:a="http://schemas.openxmlformats.org/drawingml/2006/main">
            <a:r>
              <a:t>P = IΔV = I²R = (ΔV)²/R for a resistor</a:t>
            </a:r>
          </a:p>
          <a:p xmlns:a="http://schemas.openxmlformats.org/drawingml/2006/main">
            <a:r>
              <a:t>Energy transferred in a constant-power interval: E = PΔt. 1 W = 1 J/s.</a:t>
            </a:r>
          </a:p>
          <a:p xmlns:a="http://schemas.openxmlformats.org/drawingml/2006/main">
            <a:r>
              <a:t/>
            </a:r>
          </a:p>
          <a:p xmlns:a="http://schemas.openxmlformats.org/drawingml/2006/main">
            <a:r>
              <a:t>The energy transferred per unit charge is the voltage drop; the charge transferred per unit time is current. Their product is power. Resistive elements transfer electrical energy into thermal energy and sometimes light. Bulb brightness is usually compared through electrical power for identical bulbs, while remembering that real filament resistance can change with temperature.</a:t>
            </a:r>
          </a:p>
          <a:p xmlns:a="http://schemas.openxmlformats.org/drawingml/2006/main">
            <a:r>
              <a:t/>
            </a:r>
          </a:p>
          <a:p xmlns:a="http://schemas.openxmlformats.org/drawingml/2006/main">
            <a:r>
              <a:t>[['Constraint', 'Useful equation', 'Effect of increasing R'], ['Fixed current', 'P = I²R', 'Power increases.'], ['Fixed voltage', 'P = V²/R', 'Power decreases.'], ['Two identical bulbs in series', 'Same current', 'Same power; dimmer than one alone on the same ideal battery.'], ['Two identical bulbs in parallel', 'Same voltage', 'Each matches one alone on the same ideal battery.']]</a:t>
            </a:r>
          </a:p>
          <a:p xmlns:a="http://schemas.openxmlformats.org/drawingml/2006/main">
            <a:r>
              <a:t/>
            </a:r>
          </a:p>
          <a:p xmlns:a="http://schemas.openxmlformats.org/drawingml/2006/main">
            <a:r>
              <a:t>Worked example: compare connections Two 6.0 Ω resistors use a 12 V ideal battery. Series: R_eq = 12 Ω, I = 1.0 A, each P = 6.0 W; total 12 W. Parallel: each has 12 V, I = 2.0 A, P = 24 W; total current 4.0 A and total power 48 W.</a:t>
            </a:r>
          </a:p>
          <a:p xmlns:a="http://schemas.openxmlformats.org/drawingml/2006/main">
            <a:r>
              <a:t/>
            </a:r>
          </a:p>
          <a:p xmlns:a="http://schemas.openxmlformats.org/drawingml/2006/main">
            <a:r>
              <a:t>Conservation of energy provides a numerical check: power supplied by the source equals total power dissipated plus the rate at which energy is stored in components. In a purely resistive steady circuit, ΣP_resistors = εI for an ideal battery. In an RC transient, some of the source power increases stored capacitor energy.</a:t>
            </a:r>
          </a:p>
          <a:p xmlns:a="http://schemas.openxmlformats.org/drawingml/2006/main">
            <a:r>
              <a:t/>
            </a:r>
          </a:p>
          <a:p xmlns:a="http://schemas.openxmlformats.org/drawingml/2006/main">
            <a:r>
              <a:t>Common trap A larger resistance does not by itself determine brightness. State what stays fixed. Adding a parallel branch increases total current from an ideal battery; it does not divide a fixed total current unless a current source is specified. True</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10.</a:t>
            </a:r>
          </a:p>
          <a:p xmlns:a="http://schemas.openxmlformats.org/drawingml/2006/main">
            <a:r>
              <a:t>Original source: N03 p.2; N04 p.1</a:t>
            </a:r>
          </a:p>
          <a:p xmlns:a="http://schemas.openxmlformats.org/drawingml/2006/main">
            <a:r>
              <a:t>CED: 11.4</a:t>
            </a:r>
          </a:p>
          <a:p xmlns:a="http://schemas.openxmlformats.org/drawingml/2006/main">
            <a:r>
              <a:t/>
            </a:r>
          </a:p>
          <a:p xmlns:a="http://schemas.openxmlformats.org/drawingml/2006/main">
            <a:r>
              <a:t>P = IΔV = I²R = (ΔV)²/R for a resistor</a:t>
            </a:r>
          </a:p>
          <a:p xmlns:a="http://schemas.openxmlformats.org/drawingml/2006/main">
            <a:r>
              <a:t>Energy transferred in a constant-power interval: E = PΔt. 1 W = 1 J/s.</a:t>
            </a:r>
          </a:p>
          <a:p xmlns:a="http://schemas.openxmlformats.org/drawingml/2006/main">
            <a:r>
              <a:t/>
            </a:r>
          </a:p>
          <a:p xmlns:a="http://schemas.openxmlformats.org/drawingml/2006/main">
            <a:r>
              <a:t>The energy transferred per unit charge is the voltage drop; the charge transferred per unit time is current. Their product is power. Resistive elements transfer electrical energy into thermal energy and sometimes light. Bulb brightness is usually compared through electrical power for identical bulbs, while remembering that real filament resistance can change with temperature.</a:t>
            </a:r>
          </a:p>
          <a:p xmlns:a="http://schemas.openxmlformats.org/drawingml/2006/main">
            <a:r>
              <a:t/>
            </a:r>
          </a:p>
          <a:p xmlns:a="http://schemas.openxmlformats.org/drawingml/2006/main">
            <a:r>
              <a:t>[['Constraint', 'Useful equation', 'Effect of increasing R'], ['Fixed current', 'P = I²R', 'Power increases.'], ['Fixed voltage', 'P = V²/R', 'Power decreases.'], ['Two identical bulbs in series', 'Same current', 'Same power; dimmer than one alone on the same ideal battery.'], ['Two identical bulbs in parallel', 'Same voltage', 'Each matches one alone on the same ideal battery.']]</a:t>
            </a:r>
          </a:p>
          <a:p xmlns:a="http://schemas.openxmlformats.org/drawingml/2006/main">
            <a:r>
              <a:t/>
            </a:r>
          </a:p>
          <a:p xmlns:a="http://schemas.openxmlformats.org/drawingml/2006/main">
            <a:r>
              <a:t>Worked example: compare connections Two 6.0 Ω resistors use a 12 V ideal battery. Series: R_eq = 12 Ω, I = 1.0 A, each P = 6.0 W; total 12 W. Parallel: each has 12 V, I = 2.0 A, P = 24 W; total current 4.0 A and total power 48 W.</a:t>
            </a:r>
          </a:p>
          <a:p xmlns:a="http://schemas.openxmlformats.org/drawingml/2006/main">
            <a:r>
              <a:t/>
            </a:r>
          </a:p>
          <a:p xmlns:a="http://schemas.openxmlformats.org/drawingml/2006/main">
            <a:r>
              <a:t>Conservation of energy provides a numerical check: power supplied by the source equals total power dissipated plus the rate at which energy is stored in components. In a purely resistive steady circuit, ΣP_resistors = εI for an ideal battery. In an RC transient, some of the source power increases stored capacitor energy.</a:t>
            </a:r>
          </a:p>
          <a:p xmlns:a="http://schemas.openxmlformats.org/drawingml/2006/main">
            <a:r>
              <a:t/>
            </a:r>
          </a:p>
          <a:p xmlns:a="http://schemas.openxmlformats.org/drawingml/2006/main">
            <a:r>
              <a:t>Common trap A larger resistance does not by itself determine brightness. State what stays fixed. Adding a parallel branch increases total current from an ideal battery; it does not divide a fixed total current unless a current source is specified. True</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11.</a:t>
            </a:r>
          </a:p>
          <a:p xmlns:a="http://schemas.openxmlformats.org/drawingml/2006/main">
            <a:r>
              <a:t>Original source: N03 pp.1,3; N04 p.1</a:t>
            </a:r>
          </a:p>
          <a:p xmlns:a="http://schemas.openxmlformats.org/drawingml/2006/main">
            <a:r>
              <a:t>CED: 11.2 + 11.5</a:t>
            </a:r>
          </a:p>
          <a:p xmlns:a="http://schemas.openxmlformats.org/drawingml/2006/main">
            <a:r>
              <a:t/>
            </a:r>
          </a:p>
          <a:p xmlns:a="http://schemas.openxmlformats.org/drawingml/2006/main">
            <a:r>
              <a:t>[['Ideal element or condition', 'Model', 'Reasoning consequence'], ['Wire / closed switch', 'Negligible resistance', 'Same potential along connected wire.'], ['Open switch', 'No conducting path', 'No steady current across the opening; voltage may be nonzero.'], ['Short across a component', 'Zero-resistance bypass', 'The bypass imposes zero voltage across that component.'], ['Ammeter', 'Zero resistance, in series', 'Measures branch current without an ideal voltage drop.'], ['Voltmeter', 'Infinite resistance, in parallel', 'Measures a potential difference without ideal current draw.']]</a:t>
            </a:r>
          </a:p>
          <a:p xmlns:a="http://schemas.openxmlformats.org/drawingml/2006/main">
            <a:r>
              <a:t/>
            </a:r>
          </a:p>
          <a:p xmlns:a="http://schemas.openxmlformats.org/drawingml/2006/main">
            <a:r>
              <a:t>meters The ammeter lies in the main current path; the voltmeter bridges two nodes. In the ideal model neither changes the circuit it is intended to measure.</a:t>
            </a:r>
          </a:p>
          <a:p xmlns:a="http://schemas.openxmlformats.org/drawingml/2006/main">
            <a:r>
              <a:t/>
            </a:r>
          </a:p>
          <a:p xmlns:a="http://schemas.openxmlformats.org/drawingml/2006/main">
            <a:r>
              <a:t>A real ammeter adds series resistance and can reduce the current. A real voltmeter draws some parallel current and can change the voltage being measured. The size and direction of the resulting change depend on the rest of the circuit. Connecting an ideal ammeter directly across a battery creates a short, so the ideal model would predict an unbounded current; real internal and wire resistance limit it.</a:t>
            </a:r>
          </a:p>
          <a:p xmlns:a="http://schemas.openxmlformats.org/drawingml/2006/main">
            <a:r>
              <a:t/>
            </a:r>
          </a:p>
          <a:p xmlns:a="http://schemas.openxmlformats.org/drawingml/2006/main">
            <a:r>
              <a:t>Checkpoint An open switch has I = 0. Does it necessarily have ΔV = 0? No. It can support the full battery voltage. Conversely, an ideal wire can carry current while its potential drop is zero. True</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11.</a:t>
            </a:r>
          </a:p>
          <a:p xmlns:a="http://schemas.openxmlformats.org/drawingml/2006/main">
            <a:r>
              <a:t>Original source: N03 pp.1,3; N04 p.1</a:t>
            </a:r>
          </a:p>
          <a:p xmlns:a="http://schemas.openxmlformats.org/drawingml/2006/main">
            <a:r>
              <a:t>CED: 11.2 + 11.5</a:t>
            </a:r>
          </a:p>
          <a:p xmlns:a="http://schemas.openxmlformats.org/drawingml/2006/main">
            <a:r>
              <a:t/>
            </a:r>
          </a:p>
          <a:p xmlns:a="http://schemas.openxmlformats.org/drawingml/2006/main">
            <a:r>
              <a:t>[['Ideal element or condition', 'Model', 'Reasoning consequence'], ['Wire / closed switch', 'Negligible resistance', 'Same potential along connected wire.'], ['Open switch', 'No conducting path', 'No steady current across the opening; voltage may be nonzero.'], ['Short across a component', 'Zero-resistance bypass', 'The bypass imposes zero voltage across that component.'], ['Ammeter', 'Zero resistance, in series', 'Measures branch current without an ideal voltage drop.'], ['Voltmeter', 'Infinite resistance, in parallel', 'Measures a potential difference without ideal current draw.']]</a:t>
            </a:r>
          </a:p>
          <a:p xmlns:a="http://schemas.openxmlformats.org/drawingml/2006/main">
            <a:r>
              <a:t/>
            </a:r>
          </a:p>
          <a:p xmlns:a="http://schemas.openxmlformats.org/drawingml/2006/main">
            <a:r>
              <a:t>meters The ammeter lies in the main current path; the voltmeter bridges two nodes. In the ideal model neither changes the circuit it is intended to measure.</a:t>
            </a:r>
          </a:p>
          <a:p xmlns:a="http://schemas.openxmlformats.org/drawingml/2006/main">
            <a:r>
              <a:t/>
            </a:r>
          </a:p>
          <a:p xmlns:a="http://schemas.openxmlformats.org/drawingml/2006/main">
            <a:r>
              <a:t>A real ammeter adds series resistance and can reduce the current. A real voltmeter draws some parallel current and can change the voltage being measured. The size and direction of the resulting change depend on the rest of the circuit. Connecting an ideal ammeter directly across a battery creates a short, so the ideal model would predict an unbounded current; real internal and wire resistance limit it.</a:t>
            </a:r>
          </a:p>
          <a:p xmlns:a="http://schemas.openxmlformats.org/drawingml/2006/main">
            <a:r>
              <a:t/>
            </a:r>
          </a:p>
          <a:p xmlns:a="http://schemas.openxmlformats.org/drawingml/2006/main">
            <a:r>
              <a:t>Checkpoint An open switch has I = 0. Does it necessarily have ΔV = 0? No. It can support the full battery voltage. Conversely, an ideal wire can carry current while its potential drop is zero. True</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11.</a:t>
            </a:r>
          </a:p>
          <a:p xmlns:a="http://schemas.openxmlformats.org/drawingml/2006/main">
            <a:r>
              <a:t>Original source: N03 pp.1,3; N04 p.1</a:t>
            </a:r>
          </a:p>
          <a:p xmlns:a="http://schemas.openxmlformats.org/drawingml/2006/main">
            <a:r>
              <a:t>CED: 11.2 + 11.5</a:t>
            </a:r>
          </a:p>
          <a:p xmlns:a="http://schemas.openxmlformats.org/drawingml/2006/main">
            <a:r>
              <a:t/>
            </a:r>
          </a:p>
          <a:p xmlns:a="http://schemas.openxmlformats.org/drawingml/2006/main">
            <a:r>
              <a:t>[['Ideal element or condition', 'Model', 'Reasoning consequence'], ['Wire / closed switch', 'Negligible resistance', 'Same potential along connected wire.'], ['Open switch', 'No conducting path', 'No steady current across the opening; voltage may be nonzero.'], ['Short across a component', 'Zero-resistance bypass', 'The bypass imposes zero voltage across that component.'], ['Ammeter', 'Zero resistance, in series', 'Measures branch current without an ideal voltage drop.'], ['Voltmeter', 'Infinite resistance, in parallel', 'Measures a potential difference without ideal current draw.']]</a:t>
            </a:r>
          </a:p>
          <a:p xmlns:a="http://schemas.openxmlformats.org/drawingml/2006/main">
            <a:r>
              <a:t/>
            </a:r>
          </a:p>
          <a:p xmlns:a="http://schemas.openxmlformats.org/drawingml/2006/main">
            <a:r>
              <a:t>meters The ammeter lies in the main current path; the voltmeter bridges two nodes. In the ideal model neither changes the circuit it is intended to measure.</a:t>
            </a:r>
          </a:p>
          <a:p xmlns:a="http://schemas.openxmlformats.org/drawingml/2006/main">
            <a:r>
              <a:t/>
            </a:r>
          </a:p>
          <a:p xmlns:a="http://schemas.openxmlformats.org/drawingml/2006/main">
            <a:r>
              <a:t>A real ammeter adds series resistance and can reduce the current. A real voltmeter draws some parallel current and can change the voltage being measured. The size and direction of the resulting change depend on the rest of the circuit. Connecting an ideal ammeter directly across a battery creates a short, so the ideal model would predict an unbounded current; real internal and wire resistance limit it.</a:t>
            </a:r>
          </a:p>
          <a:p xmlns:a="http://schemas.openxmlformats.org/drawingml/2006/main">
            <a:r>
              <a:t/>
            </a:r>
          </a:p>
          <a:p xmlns:a="http://schemas.openxmlformats.org/drawingml/2006/main">
            <a:r>
              <a:t>Checkpoint An open switch has I = 0. Does it necessarily have ΔV = 0? No. It can support the full battery voltage. Conversely, an ideal wire can carry current while its potential drop is zero. True</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11.</a:t>
            </a:r>
          </a:p>
          <a:p xmlns:a="http://schemas.openxmlformats.org/drawingml/2006/main">
            <a:r>
              <a:t>Original source: N03 pp.1,3; N04 p.1</a:t>
            </a:r>
          </a:p>
          <a:p xmlns:a="http://schemas.openxmlformats.org/drawingml/2006/main">
            <a:r>
              <a:t>CED: 11.2 + 11.5</a:t>
            </a:r>
          </a:p>
          <a:p xmlns:a="http://schemas.openxmlformats.org/drawingml/2006/main">
            <a:r>
              <a:t/>
            </a:r>
          </a:p>
          <a:p xmlns:a="http://schemas.openxmlformats.org/drawingml/2006/main">
            <a:r>
              <a:t>[['Ideal element or condition', 'Model', 'Reasoning consequence'], ['Wire / closed switch', 'Negligible resistance', 'Same potential along connected wire.'], ['Open switch', 'No conducting path', 'No steady current across the opening; voltage may be nonzero.'], ['Short across a component', 'Zero-resistance bypass', 'The bypass imposes zero voltage across that component.'], ['Ammeter', 'Zero resistance, in series', 'Measures branch current without an ideal voltage drop.'], ['Voltmeter', 'Infinite resistance, in parallel', 'Measures a potential difference without ideal current draw.']]</a:t>
            </a:r>
          </a:p>
          <a:p xmlns:a="http://schemas.openxmlformats.org/drawingml/2006/main">
            <a:r>
              <a:t/>
            </a:r>
          </a:p>
          <a:p xmlns:a="http://schemas.openxmlformats.org/drawingml/2006/main">
            <a:r>
              <a:t>meters The ammeter lies in the main current path; the voltmeter bridges two nodes. In the ideal model neither changes the circuit it is intended to measure.</a:t>
            </a:r>
          </a:p>
          <a:p xmlns:a="http://schemas.openxmlformats.org/drawingml/2006/main">
            <a:r>
              <a:t/>
            </a:r>
          </a:p>
          <a:p xmlns:a="http://schemas.openxmlformats.org/drawingml/2006/main">
            <a:r>
              <a:t>A real ammeter adds series resistance and can reduce the current. A real voltmeter draws some parallel current and can change the voltage being measured. The size and direction of the resulting change depend on the rest of the circuit. Connecting an ideal ammeter directly across a battery creates a short, so the ideal model would predict an unbounded current; real internal and wire resistance limit it.</a:t>
            </a:r>
          </a:p>
          <a:p xmlns:a="http://schemas.openxmlformats.org/drawingml/2006/main">
            <a:r>
              <a:t/>
            </a:r>
          </a:p>
          <a:p xmlns:a="http://schemas.openxmlformats.org/drawingml/2006/main">
            <a:r>
              <a:t>Checkpoint An open switch has I = 0. Does it necessarily have ΔV = 0? No. It can support the full battery voltage. Conversely, an ideal wire can carry current while its potential drop is zero. True</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11.</a:t>
            </a:r>
          </a:p>
          <a:p xmlns:a="http://schemas.openxmlformats.org/drawingml/2006/main">
            <a:r>
              <a:t>Original source: N03 pp.1,3; N04 p.1</a:t>
            </a:r>
          </a:p>
          <a:p xmlns:a="http://schemas.openxmlformats.org/drawingml/2006/main">
            <a:r>
              <a:t>CED: 11.2 + 11.5</a:t>
            </a:r>
          </a:p>
          <a:p xmlns:a="http://schemas.openxmlformats.org/drawingml/2006/main">
            <a:r>
              <a:t/>
            </a:r>
          </a:p>
          <a:p xmlns:a="http://schemas.openxmlformats.org/drawingml/2006/main">
            <a:r>
              <a:t>[['Ideal element or condition', 'Model', 'Reasoning consequence'], ['Wire / closed switch', 'Negligible resistance', 'Same potential along connected wire.'], ['Open switch', 'No conducting path', 'No steady current across the opening; voltage may be nonzero.'], ['Short across a component', 'Zero-resistance bypass', 'The bypass imposes zero voltage across that component.'], ['Ammeter', 'Zero resistance, in series', 'Measures branch current without an ideal voltage drop.'], ['Voltmeter', 'Infinite resistance, in parallel', 'Measures a potential difference without ideal current draw.']]</a:t>
            </a:r>
          </a:p>
          <a:p xmlns:a="http://schemas.openxmlformats.org/drawingml/2006/main">
            <a:r>
              <a:t/>
            </a:r>
          </a:p>
          <a:p xmlns:a="http://schemas.openxmlformats.org/drawingml/2006/main">
            <a:r>
              <a:t>meters The ammeter lies in the main current path; the voltmeter bridges two nodes. In the ideal model neither changes the circuit it is intended to measure.</a:t>
            </a:r>
          </a:p>
          <a:p xmlns:a="http://schemas.openxmlformats.org/drawingml/2006/main">
            <a:r>
              <a:t/>
            </a:r>
          </a:p>
          <a:p xmlns:a="http://schemas.openxmlformats.org/drawingml/2006/main">
            <a:r>
              <a:t>A real ammeter adds series resistance and can reduce the current. A real voltmeter draws some parallel current and can change the voltage being measured. The size and direction of the resulting change depend on the rest of the circuit. Connecting an ideal ammeter directly across a battery creates a short, so the ideal model would predict an unbounded current; real internal and wire resistance limit it.</a:t>
            </a:r>
          </a:p>
          <a:p xmlns:a="http://schemas.openxmlformats.org/drawingml/2006/main">
            <a:r>
              <a:t/>
            </a:r>
          </a:p>
          <a:p xmlns:a="http://schemas.openxmlformats.org/drawingml/2006/main">
            <a:r>
              <a:t>Checkpoint An open switch has I = 0. Does it necessarily have ΔV = 0? No. It can support the full battery voltage. Conversely, an ideal wire can carry current while its potential drop is zero. True</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11.</a:t>
            </a:r>
          </a:p>
          <a:p xmlns:a="http://schemas.openxmlformats.org/drawingml/2006/main">
            <a:r>
              <a:t>Original source: N03 pp.1,3; N04 p.1</a:t>
            </a:r>
          </a:p>
          <a:p xmlns:a="http://schemas.openxmlformats.org/drawingml/2006/main">
            <a:r>
              <a:t>CED: 11.2 + 11.5</a:t>
            </a:r>
          </a:p>
          <a:p xmlns:a="http://schemas.openxmlformats.org/drawingml/2006/main">
            <a:r>
              <a:t/>
            </a:r>
          </a:p>
          <a:p xmlns:a="http://schemas.openxmlformats.org/drawingml/2006/main">
            <a:r>
              <a:t>[['Ideal element or condition', 'Model', 'Reasoning consequence'], ['Wire / closed switch', 'Negligible resistance', 'Same potential along connected wire.'], ['Open switch', 'No conducting path', 'No steady current across the opening; voltage may be nonzero.'], ['Short across a component', 'Zero-resistance bypass', 'The bypass imposes zero voltage across that component.'], ['Ammeter', 'Zero resistance, in series', 'Measures branch current without an ideal voltage drop.'], ['Voltmeter', 'Infinite resistance, in parallel', 'Measures a potential difference without ideal current draw.']]</a:t>
            </a:r>
          </a:p>
          <a:p xmlns:a="http://schemas.openxmlformats.org/drawingml/2006/main">
            <a:r>
              <a:t/>
            </a:r>
          </a:p>
          <a:p xmlns:a="http://schemas.openxmlformats.org/drawingml/2006/main">
            <a:r>
              <a:t>meters The ammeter lies in the main current path; the voltmeter bridges two nodes. In the ideal model neither changes the circuit it is intended to measure.</a:t>
            </a:r>
          </a:p>
          <a:p xmlns:a="http://schemas.openxmlformats.org/drawingml/2006/main">
            <a:r>
              <a:t/>
            </a:r>
          </a:p>
          <a:p xmlns:a="http://schemas.openxmlformats.org/drawingml/2006/main">
            <a:r>
              <a:t>A real ammeter adds series resistance and can reduce the current. A real voltmeter draws some parallel current and can change the voltage being measured. The size and direction of the resulting change depend on the rest of the circuit. Connecting an ideal ammeter directly across a battery creates a short, so the ideal model would predict an unbounded current; real internal and wire resistance limit it.</a:t>
            </a:r>
          </a:p>
          <a:p xmlns:a="http://schemas.openxmlformats.org/drawingml/2006/main">
            <a:r>
              <a:t/>
            </a:r>
          </a:p>
          <a:p xmlns:a="http://schemas.openxmlformats.org/drawingml/2006/main">
            <a:r>
              <a:t>Checkpoint An open switch has I = 0. Does it necessarily have ΔV = 0? No. It can support the full battery voltage. Conversely, an ideal wire can carry current while its potential drop is zero. True</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12.</a:t>
            </a:r>
          </a:p>
          <a:p xmlns:a="http://schemas.openxmlformats.org/drawingml/2006/main">
            <a:r>
              <a:t>Original source: N03 pp.4-6</a:t>
            </a:r>
          </a:p>
          <a:p xmlns:a="http://schemas.openxmlformats.org/drawingml/2006/main">
            <a:r>
              <a:t>CED: 11.5</a:t>
            </a:r>
          </a:p>
          <a:p xmlns:a="http://schemas.openxmlformats.org/drawingml/2006/main">
            <a:r>
              <a:t/>
            </a:r>
          </a:p>
          <a:p xmlns:a="http://schemas.openxmlformats.org/drawingml/2006/main">
            <a:r>
              <a:t>Discharging battery: V_terminal = ε - Ir</a:t>
            </a:r>
          </a:p>
          <a:p xmlns:a="http://schemas.openxmlformats.org/drawingml/2006/main">
            <a:r>
              <a:t>With external resistance R: I = ε/(R + r)</a:t>
            </a:r>
          </a:p>
          <a:p xmlns:a="http://schemas.openxmlformats.org/drawingml/2006/main">
            <a:r>
              <a:t>Power balance: εI = I²R + I²r.</a:t>
            </a:r>
          </a:p>
          <a:p xmlns:a="http://schemas.openxmlformats.org/drawingml/2006/main">
            <a:r>
              <a:t/>
            </a:r>
          </a:p>
          <a:p xmlns:a="http://schemas.openxmlformats.org/drawingml/2006/main">
            <a:r>
              <a:t>The emf ε is the energy supplied by the battery’s internal processes per unit charge. It is a voltage, despite the name “electromotive force.” Model the battery as an ideal source in series with an internal resistor r. Its terminal voltage equals ε at zero current and falls below ε while delivering current. A voltmeter across the disconnected battery approximates this open-circuit emf.</a:t>
            </a:r>
          </a:p>
          <a:p xmlns:a="http://schemas.openxmlformats.org/drawingml/2006/main">
            <a:r>
              <a:t/>
            </a:r>
          </a:p>
          <a:p xmlns:a="http://schemas.openxmlformats.org/drawingml/2006/main">
            <a:r>
              <a:t>Worked example A 12.0 V battery with r = 1.0 Ω drives R = 5.0 Ω. I = 2.0 A; terminal voltage = 10.0 V. The load receives 20 W, while 4.0 W is dissipated internally. The chemical source supplies 24 W.</a:t>
            </a:r>
          </a:p>
          <a:p xmlns:a="http://schemas.openxmlformats.org/drawingml/2006/main">
            <a:r>
              <a:t/>
            </a:r>
          </a:p>
          <a:p xmlns:a="http://schemas.openxmlformats.org/drawingml/2006/main">
            <a:r>
              <a:t>Plot terminal voltage V vertically against discharge current I horizontally: the intercept is ε and the slope is -r. Do not call a reduced terminal voltage evidence that the battery’s emf itself changed during one idealized measurement. Conversely, real batteries can change emf with state of charge, so the model assumes stable conditions over the experiment.</a:t>
            </a:r>
          </a:p>
          <a:p xmlns:a="http://schemas.openxmlformats.org/drawingml/2006/main">
            <a:r>
              <a:t/>
            </a:r>
          </a:p>
          <a:p xmlns:a="http://schemas.openxmlformats.org/drawingml/2006/main">
            <a:r>
              <a:t>Extension: a charging battery When current is forced into the positive terminal, the external terminal voltage must exceed the emf in the simple model: V_terminal = ε + Ir, with I now the positive charging-current magnitude. The minus-sign discharge formula cannot be reused without defining current direction.</a:t>
            </a:r>
          </a:p>
          <a:p xmlns:a="http://schemas.openxmlformats.org/drawingml/2006/main">
            <a:r>
              <a:t/>
            </a:r>
          </a:p>
          <a:p xmlns:a="http://schemas.openxmlformats.org/drawingml/2006/main">
            <a:r>
              <a:t>Do not connect ideal batteries of unequal emf directly in parallel. The ideal constraints conflict, and the supplied CED excludes this assessment case. With real sources, internal resistance and additional physics determine the circulating currents.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12.</a:t>
            </a:r>
          </a:p>
          <a:p xmlns:a="http://schemas.openxmlformats.org/drawingml/2006/main">
            <a:r>
              <a:t>Original source: N03 pp.4-6</a:t>
            </a:r>
          </a:p>
          <a:p xmlns:a="http://schemas.openxmlformats.org/drawingml/2006/main">
            <a:r>
              <a:t>CED: 11.5</a:t>
            </a:r>
          </a:p>
          <a:p xmlns:a="http://schemas.openxmlformats.org/drawingml/2006/main">
            <a:r>
              <a:t/>
            </a:r>
          </a:p>
          <a:p xmlns:a="http://schemas.openxmlformats.org/drawingml/2006/main">
            <a:r>
              <a:t>Discharging battery: V_terminal = ε - Ir</a:t>
            </a:r>
          </a:p>
          <a:p xmlns:a="http://schemas.openxmlformats.org/drawingml/2006/main">
            <a:r>
              <a:t>With external resistance R: I = ε/(R + r)</a:t>
            </a:r>
          </a:p>
          <a:p xmlns:a="http://schemas.openxmlformats.org/drawingml/2006/main">
            <a:r>
              <a:t>Power balance: εI = I²R + I²r.</a:t>
            </a:r>
          </a:p>
          <a:p xmlns:a="http://schemas.openxmlformats.org/drawingml/2006/main">
            <a:r>
              <a:t/>
            </a:r>
          </a:p>
          <a:p xmlns:a="http://schemas.openxmlformats.org/drawingml/2006/main">
            <a:r>
              <a:t>The emf ε is the energy supplied by the battery’s internal processes per unit charge. It is a voltage, despite the name “electromotive force.” Model the battery as an ideal source in series with an internal resistor r. Its terminal voltage equals ε at zero current and falls below ε while delivering current. A voltmeter across the disconnected battery approximates this open-circuit emf.</a:t>
            </a:r>
          </a:p>
          <a:p xmlns:a="http://schemas.openxmlformats.org/drawingml/2006/main">
            <a:r>
              <a:t/>
            </a:r>
          </a:p>
          <a:p xmlns:a="http://schemas.openxmlformats.org/drawingml/2006/main">
            <a:r>
              <a:t>Worked example A 12.0 V battery with r = 1.0 Ω drives R = 5.0 Ω. I = 2.0 A; terminal voltage = 10.0 V. The load receives 20 W, while 4.0 W is dissipated internally. The chemical source supplies 24 W.</a:t>
            </a:r>
          </a:p>
          <a:p xmlns:a="http://schemas.openxmlformats.org/drawingml/2006/main">
            <a:r>
              <a:t/>
            </a:r>
          </a:p>
          <a:p xmlns:a="http://schemas.openxmlformats.org/drawingml/2006/main">
            <a:r>
              <a:t>Plot terminal voltage V vertically against discharge current I horizontally: the intercept is ε and the slope is -r. Do not call a reduced terminal voltage evidence that the battery’s emf itself changed during one idealized measurement. Conversely, real batteries can change emf with state of charge, so the model assumes stable conditions over the experiment.</a:t>
            </a:r>
          </a:p>
          <a:p xmlns:a="http://schemas.openxmlformats.org/drawingml/2006/main">
            <a:r>
              <a:t/>
            </a:r>
          </a:p>
          <a:p xmlns:a="http://schemas.openxmlformats.org/drawingml/2006/main">
            <a:r>
              <a:t>Extension: a charging battery When current is forced into the positive terminal, the external terminal voltage must exceed the emf in the simple model: V_terminal = ε + Ir, with I now the positive charging-current magnitude. The minus-sign discharge formula cannot be reused without defining current direction.</a:t>
            </a:r>
          </a:p>
          <a:p xmlns:a="http://schemas.openxmlformats.org/drawingml/2006/main">
            <a:r>
              <a:t/>
            </a:r>
          </a:p>
          <a:p xmlns:a="http://schemas.openxmlformats.org/drawingml/2006/main">
            <a:r>
              <a:t>Do not connect ideal batteries of unequal emf directly in parallel. The ideal constraints conflict, and the supplied CED excludes this assessment case. With real sources, internal resistance and additional physics determine the circulating currents.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12.</a:t>
            </a:r>
          </a:p>
          <a:p xmlns:a="http://schemas.openxmlformats.org/drawingml/2006/main">
            <a:r>
              <a:t>Original source: N03 pp.4-6</a:t>
            </a:r>
          </a:p>
          <a:p xmlns:a="http://schemas.openxmlformats.org/drawingml/2006/main">
            <a:r>
              <a:t>CED: 11.5</a:t>
            </a:r>
          </a:p>
          <a:p xmlns:a="http://schemas.openxmlformats.org/drawingml/2006/main">
            <a:r>
              <a:t/>
            </a:r>
          </a:p>
          <a:p xmlns:a="http://schemas.openxmlformats.org/drawingml/2006/main">
            <a:r>
              <a:t>Discharging battery: V_terminal = ε - Ir</a:t>
            </a:r>
          </a:p>
          <a:p xmlns:a="http://schemas.openxmlformats.org/drawingml/2006/main">
            <a:r>
              <a:t>With external resistance R: I = ε/(R + r)</a:t>
            </a:r>
          </a:p>
          <a:p xmlns:a="http://schemas.openxmlformats.org/drawingml/2006/main">
            <a:r>
              <a:t>Power balance: εI = I²R + I²r.</a:t>
            </a:r>
          </a:p>
          <a:p xmlns:a="http://schemas.openxmlformats.org/drawingml/2006/main">
            <a:r>
              <a:t/>
            </a:r>
          </a:p>
          <a:p xmlns:a="http://schemas.openxmlformats.org/drawingml/2006/main">
            <a:r>
              <a:t>The emf ε is the energy supplied by the battery’s internal processes per unit charge. It is a voltage, despite the name “electromotive force.” Model the battery as an ideal source in series with an internal resistor r. Its terminal voltage equals ε at zero current and falls below ε while delivering current. A voltmeter across the disconnected battery approximates this open-circuit emf.</a:t>
            </a:r>
          </a:p>
          <a:p xmlns:a="http://schemas.openxmlformats.org/drawingml/2006/main">
            <a:r>
              <a:t/>
            </a:r>
          </a:p>
          <a:p xmlns:a="http://schemas.openxmlformats.org/drawingml/2006/main">
            <a:r>
              <a:t>Worked example A 12.0 V battery with r = 1.0 Ω drives R = 5.0 Ω. I = 2.0 A; terminal voltage = 10.0 V. The load receives 20 W, while 4.0 W is dissipated internally. The chemical source supplies 24 W.</a:t>
            </a:r>
          </a:p>
          <a:p xmlns:a="http://schemas.openxmlformats.org/drawingml/2006/main">
            <a:r>
              <a:t/>
            </a:r>
          </a:p>
          <a:p xmlns:a="http://schemas.openxmlformats.org/drawingml/2006/main">
            <a:r>
              <a:t>Plot terminal voltage V vertically against discharge current I horizontally: the intercept is ε and the slope is -r. Do not call a reduced terminal voltage evidence that the battery’s emf itself changed during one idealized measurement. Conversely, real batteries can change emf with state of charge, so the model assumes stable conditions over the experiment.</a:t>
            </a:r>
          </a:p>
          <a:p xmlns:a="http://schemas.openxmlformats.org/drawingml/2006/main">
            <a:r>
              <a:t/>
            </a:r>
          </a:p>
          <a:p xmlns:a="http://schemas.openxmlformats.org/drawingml/2006/main">
            <a:r>
              <a:t>Extension: a charging battery When current is forced into the positive terminal, the external terminal voltage must exceed the emf in the simple model: V_terminal = ε + Ir, with I now the positive charging-current magnitude. The minus-sign discharge formula cannot be reused without defining current direction.</a:t>
            </a:r>
          </a:p>
          <a:p xmlns:a="http://schemas.openxmlformats.org/drawingml/2006/main">
            <a:r>
              <a:t/>
            </a:r>
          </a:p>
          <a:p xmlns:a="http://schemas.openxmlformats.org/drawingml/2006/main">
            <a:r>
              <a:t>Do not connect ideal batteries of unequal emf directly in parallel. The ideal constraints conflict, and the supplied CED excludes this assessment case. With real sources, internal resistance and additional physics determine the circulating currents.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12.</a:t>
            </a:r>
          </a:p>
          <a:p xmlns:a="http://schemas.openxmlformats.org/drawingml/2006/main">
            <a:r>
              <a:t>Original source: N03 pp.4-6</a:t>
            </a:r>
          </a:p>
          <a:p xmlns:a="http://schemas.openxmlformats.org/drawingml/2006/main">
            <a:r>
              <a:t>CED: 11.5</a:t>
            </a:r>
          </a:p>
          <a:p xmlns:a="http://schemas.openxmlformats.org/drawingml/2006/main">
            <a:r>
              <a:t/>
            </a:r>
          </a:p>
          <a:p xmlns:a="http://schemas.openxmlformats.org/drawingml/2006/main">
            <a:r>
              <a:t>Discharging battery: V_terminal = ε - Ir</a:t>
            </a:r>
          </a:p>
          <a:p xmlns:a="http://schemas.openxmlformats.org/drawingml/2006/main">
            <a:r>
              <a:t>With external resistance R: I = ε/(R + r)</a:t>
            </a:r>
          </a:p>
          <a:p xmlns:a="http://schemas.openxmlformats.org/drawingml/2006/main">
            <a:r>
              <a:t>Power balance: εI = I²R + I²r.</a:t>
            </a:r>
          </a:p>
          <a:p xmlns:a="http://schemas.openxmlformats.org/drawingml/2006/main">
            <a:r>
              <a:t/>
            </a:r>
          </a:p>
          <a:p xmlns:a="http://schemas.openxmlformats.org/drawingml/2006/main">
            <a:r>
              <a:t>The emf ε is the energy supplied by the battery’s internal processes per unit charge. It is a voltage, despite the name “electromotive force.” Model the battery as an ideal source in series with an internal resistor r. Its terminal voltage equals ε at zero current and falls below ε while delivering current. A voltmeter across the disconnected battery approximates this open-circuit emf.</a:t>
            </a:r>
          </a:p>
          <a:p xmlns:a="http://schemas.openxmlformats.org/drawingml/2006/main">
            <a:r>
              <a:t/>
            </a:r>
          </a:p>
          <a:p xmlns:a="http://schemas.openxmlformats.org/drawingml/2006/main">
            <a:r>
              <a:t>Worked example A 12.0 V battery with r = 1.0 Ω drives R = 5.0 Ω. I = 2.0 A; terminal voltage = 10.0 V. The load receives 20 W, while 4.0 W is dissipated internally. The chemical source supplies 24 W.</a:t>
            </a:r>
          </a:p>
          <a:p xmlns:a="http://schemas.openxmlformats.org/drawingml/2006/main">
            <a:r>
              <a:t/>
            </a:r>
          </a:p>
          <a:p xmlns:a="http://schemas.openxmlformats.org/drawingml/2006/main">
            <a:r>
              <a:t>Plot terminal voltage V vertically against discharge current I horizontally: the intercept is ε and the slope is -r. Do not call a reduced terminal voltage evidence that the battery’s emf itself changed during one idealized measurement. Conversely, real batteries can change emf with state of charge, so the model assumes stable conditions over the experiment.</a:t>
            </a:r>
          </a:p>
          <a:p xmlns:a="http://schemas.openxmlformats.org/drawingml/2006/main">
            <a:r>
              <a:t/>
            </a:r>
          </a:p>
          <a:p xmlns:a="http://schemas.openxmlformats.org/drawingml/2006/main">
            <a:r>
              <a:t>Extension: a charging battery When current is forced into the positive terminal, the external terminal voltage must exceed the emf in the simple model: V_terminal = ε + Ir, with I now the positive charging-current magnitude. The minus-sign discharge formula cannot be reused without defining current direction.</a:t>
            </a:r>
          </a:p>
          <a:p xmlns:a="http://schemas.openxmlformats.org/drawingml/2006/main">
            <a:r>
              <a:t/>
            </a:r>
          </a:p>
          <a:p xmlns:a="http://schemas.openxmlformats.org/drawingml/2006/main">
            <a:r>
              <a:t>Do not connect ideal batteries of unequal emf directly in parallel. The ideal constraints conflict, and the supplied CED excludes this assessment case. With real sources, internal resistance and additional physics determine the circulating currents.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13.</a:t>
            </a:r>
          </a:p>
          <a:p xmlns:a="http://schemas.openxmlformats.org/drawingml/2006/main">
            <a:r>
              <a:t>Original source: N03 p.5; N36 p.5</a:t>
            </a:r>
          </a:p>
          <a:p xmlns:a="http://schemas.openxmlformats.org/drawingml/2006/main">
            <a:r>
              <a:t>CED: 11.5</a:t>
            </a:r>
          </a:p>
          <a:p xmlns:a="http://schemas.openxmlformats.org/drawingml/2006/main">
            <a:r>
              <a:t/>
            </a:r>
          </a:p>
          <a:p xmlns:a="http://schemas.openxmlformats.org/drawingml/2006/main">
            <a:r>
              <a:t>battery_graph The same battery model on two sets of axes. Swapping the axes changes the slope from -r to -1/r.</a:t>
            </a:r>
          </a:p>
          <a:p xmlns:a="http://schemas.openxmlformats.org/drawingml/2006/main">
            <a:r>
              <a:t/>
            </a:r>
          </a:p>
          <a:p xmlns:a="http://schemas.openxmlformats.org/drawingml/2006/main">
            <a:r>
              <a:t>[['Graph axes', 'Equation', 'Slope', 'Intercept'], ['V vertical, I horizontal', 'V = ε - rI', '-r', 'V-intercept ε'], ['I vertical, V horizontal', 'I = ε/r - V/r', '-1/r', 'I-intercept ε/r']] [151, 155, 100, 105] 9</a:t>
            </a:r>
          </a:p>
          <a:p xmlns:a="http://schemas.openxmlformats.org/drawingml/2006/main">
            <a:r>
              <a:t/>
            </a:r>
          </a:p>
          <a:p xmlns:a="http://schemas.openxmlformats.org/drawingml/2006/main">
            <a:r>
              <a:t>Worked comparison: a line V = 1.50 - 0.80I in SI units means ε = 1.50 V and r = 0.80 Ω. If plotted as I versus V instead, the slope is -1.25 A/V and the vertical intercept is 1.875 A.</a:t>
            </a:r>
          </a:p>
          <a:p xmlns:a="http://schemas.openxmlformats.org/drawingml/2006/main">
            <a:r>
              <a:t/>
            </a:r>
          </a:p>
          <a:p xmlns:a="http://schemas.openxmlformats.org/drawingml/2006/main">
            <a:r>
              <a:t>THE SOURCE QUESTION ABOUT A SMALLER r For an I-versus-V graph with the same ε and smaller r, both the magnitude of the negative slope and the vertical intercept increase. The horizontal intercept stays ε. For V versus I, the vertical intercept stays ε and the slope becomes less steep.</a:t>
            </a:r>
          </a:p>
          <a:p xmlns:a="http://schemas.openxmlformats.org/drawingml/2006/main">
            <a:r>
              <a:t/>
            </a:r>
          </a:p>
          <a:p xmlns:a="http://schemas.openxmlformats.org/drawingml/2006/main">
            <a:r>
              <a:t>The large-current intercept is an extrapolation of a simple model. It is not a recommendation to short-circuit a real battery.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13.</a:t>
            </a:r>
          </a:p>
          <a:p xmlns:a="http://schemas.openxmlformats.org/drawingml/2006/main">
            <a:r>
              <a:t>Original source: N03 p.5; N36 p.5</a:t>
            </a:r>
          </a:p>
          <a:p xmlns:a="http://schemas.openxmlformats.org/drawingml/2006/main">
            <a:r>
              <a:t>CED: 11.5</a:t>
            </a:r>
          </a:p>
          <a:p xmlns:a="http://schemas.openxmlformats.org/drawingml/2006/main">
            <a:r>
              <a:t/>
            </a:r>
          </a:p>
          <a:p xmlns:a="http://schemas.openxmlformats.org/drawingml/2006/main">
            <a:r>
              <a:t>battery_graph The same battery model on two sets of axes. Swapping the axes changes the slope from -r to -1/r.</a:t>
            </a:r>
          </a:p>
          <a:p xmlns:a="http://schemas.openxmlformats.org/drawingml/2006/main">
            <a:r>
              <a:t/>
            </a:r>
          </a:p>
          <a:p xmlns:a="http://schemas.openxmlformats.org/drawingml/2006/main">
            <a:r>
              <a:t>[['Graph axes', 'Equation', 'Slope', 'Intercept'], ['V vertical, I horizontal', 'V = ε - rI', '-r', 'V-intercept ε'], ['I vertical, V horizontal', 'I = ε/r - V/r', '-1/r', 'I-intercept ε/r']] [151, 155, 100, 105] 9</a:t>
            </a:r>
          </a:p>
          <a:p xmlns:a="http://schemas.openxmlformats.org/drawingml/2006/main">
            <a:r>
              <a:t/>
            </a:r>
          </a:p>
          <a:p xmlns:a="http://schemas.openxmlformats.org/drawingml/2006/main">
            <a:r>
              <a:t>Worked comparison: a line V = 1.50 - 0.80I in SI units means ε = 1.50 V and r = 0.80 Ω. If plotted as I versus V instead, the slope is -1.25 A/V and the vertical intercept is 1.875 A.</a:t>
            </a:r>
          </a:p>
          <a:p xmlns:a="http://schemas.openxmlformats.org/drawingml/2006/main">
            <a:r>
              <a:t/>
            </a:r>
          </a:p>
          <a:p xmlns:a="http://schemas.openxmlformats.org/drawingml/2006/main">
            <a:r>
              <a:t>THE SOURCE QUESTION ABOUT A SMALLER r For an I-versus-V graph with the same ε and smaller r, both the magnitude of the negative slope and the vertical intercept increase. The horizontal intercept stays ε. For V versus I, the vertical intercept stays ε and the slope becomes less steep.</a:t>
            </a:r>
          </a:p>
          <a:p xmlns:a="http://schemas.openxmlformats.org/drawingml/2006/main">
            <a:r>
              <a:t/>
            </a:r>
          </a:p>
          <a:p xmlns:a="http://schemas.openxmlformats.org/drawingml/2006/main">
            <a:r>
              <a:t>The large-current intercept is an extrapolation of a simple model. It is not a recommendation to short-circuit a real battery.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13.</a:t>
            </a:r>
          </a:p>
          <a:p xmlns:a="http://schemas.openxmlformats.org/drawingml/2006/main">
            <a:r>
              <a:t>Original source: N03 p.5; N36 p.5</a:t>
            </a:r>
          </a:p>
          <a:p xmlns:a="http://schemas.openxmlformats.org/drawingml/2006/main">
            <a:r>
              <a:t>CED: 11.5</a:t>
            </a:r>
          </a:p>
          <a:p xmlns:a="http://schemas.openxmlformats.org/drawingml/2006/main">
            <a:r>
              <a:t/>
            </a:r>
          </a:p>
          <a:p xmlns:a="http://schemas.openxmlformats.org/drawingml/2006/main">
            <a:r>
              <a:t>battery_graph The same battery model on two sets of axes. Swapping the axes changes the slope from -r to -1/r.</a:t>
            </a:r>
          </a:p>
          <a:p xmlns:a="http://schemas.openxmlformats.org/drawingml/2006/main">
            <a:r>
              <a:t/>
            </a:r>
          </a:p>
          <a:p xmlns:a="http://schemas.openxmlformats.org/drawingml/2006/main">
            <a:r>
              <a:t>[['Graph axes', 'Equation', 'Slope', 'Intercept'], ['V vertical, I horizontal', 'V = ε - rI', '-r', 'V-intercept ε'], ['I vertical, V horizontal', 'I = ε/r - V/r', '-1/r', 'I-intercept ε/r']] [151, 155, 100, 105] 9</a:t>
            </a:r>
          </a:p>
          <a:p xmlns:a="http://schemas.openxmlformats.org/drawingml/2006/main">
            <a:r>
              <a:t/>
            </a:r>
          </a:p>
          <a:p xmlns:a="http://schemas.openxmlformats.org/drawingml/2006/main">
            <a:r>
              <a:t>Worked comparison: a line V = 1.50 - 0.80I in SI units means ε = 1.50 V and r = 0.80 Ω. If plotted as I versus V instead, the slope is -1.25 A/V and the vertical intercept is 1.875 A.</a:t>
            </a:r>
          </a:p>
          <a:p xmlns:a="http://schemas.openxmlformats.org/drawingml/2006/main">
            <a:r>
              <a:t/>
            </a:r>
          </a:p>
          <a:p xmlns:a="http://schemas.openxmlformats.org/drawingml/2006/main">
            <a:r>
              <a:t>THE SOURCE QUESTION ABOUT A SMALLER r For an I-versus-V graph with the same ε and smaller r, both the magnitude of the negative slope and the vertical intercept increase. The horizontal intercept stays ε. For V versus I, the vertical intercept stays ε and the slope becomes less steep.</a:t>
            </a:r>
          </a:p>
          <a:p xmlns:a="http://schemas.openxmlformats.org/drawingml/2006/main">
            <a:r>
              <a:t/>
            </a:r>
          </a:p>
          <a:p xmlns:a="http://schemas.openxmlformats.org/drawingml/2006/main">
            <a:r>
              <a:t>The large-current intercept is an extrapolation of a simple model. It is not a recommendation to short-circuit a real battery.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13.</a:t>
            </a:r>
          </a:p>
          <a:p xmlns:a="http://schemas.openxmlformats.org/drawingml/2006/main">
            <a:r>
              <a:t>Original source: N03 p.5; N36 p.5</a:t>
            </a:r>
          </a:p>
          <a:p xmlns:a="http://schemas.openxmlformats.org/drawingml/2006/main">
            <a:r>
              <a:t>CED: 11.5</a:t>
            </a:r>
          </a:p>
          <a:p xmlns:a="http://schemas.openxmlformats.org/drawingml/2006/main">
            <a:r>
              <a:t/>
            </a:r>
          </a:p>
          <a:p xmlns:a="http://schemas.openxmlformats.org/drawingml/2006/main">
            <a:r>
              <a:t>battery_graph The same battery model on two sets of axes. Swapping the axes changes the slope from -r to -1/r.</a:t>
            </a:r>
          </a:p>
          <a:p xmlns:a="http://schemas.openxmlformats.org/drawingml/2006/main">
            <a:r>
              <a:t/>
            </a:r>
          </a:p>
          <a:p xmlns:a="http://schemas.openxmlformats.org/drawingml/2006/main">
            <a:r>
              <a:t>[['Graph axes', 'Equation', 'Slope', 'Intercept'], ['V vertical, I horizontal', 'V = ε - rI', '-r', 'V-intercept ε'], ['I vertical, V horizontal', 'I = ε/r - V/r', '-1/r', 'I-intercept ε/r']] [151, 155, 100, 105] 9</a:t>
            </a:r>
          </a:p>
          <a:p xmlns:a="http://schemas.openxmlformats.org/drawingml/2006/main">
            <a:r>
              <a:t/>
            </a:r>
          </a:p>
          <a:p xmlns:a="http://schemas.openxmlformats.org/drawingml/2006/main">
            <a:r>
              <a:t>Worked comparison: a line V = 1.50 - 0.80I in SI units means ε = 1.50 V and r = 0.80 Ω. If plotted as I versus V instead, the slope is -1.25 A/V and the vertical intercept is 1.875 A.</a:t>
            </a:r>
          </a:p>
          <a:p xmlns:a="http://schemas.openxmlformats.org/drawingml/2006/main">
            <a:r>
              <a:t/>
            </a:r>
          </a:p>
          <a:p xmlns:a="http://schemas.openxmlformats.org/drawingml/2006/main">
            <a:r>
              <a:t>THE SOURCE QUESTION ABOUT A SMALLER r For an I-versus-V graph with the same ε and smaller r, both the magnitude of the negative slope and the vertical intercept increase. The horizontal intercept stays ε. For V versus I, the vertical intercept stays ε and the slope becomes less steep.</a:t>
            </a:r>
          </a:p>
          <a:p xmlns:a="http://schemas.openxmlformats.org/drawingml/2006/main">
            <a:r>
              <a:t/>
            </a:r>
          </a:p>
          <a:p xmlns:a="http://schemas.openxmlformats.org/drawingml/2006/main">
            <a:r>
              <a:t>The large-current intercept is an extrapolation of a simple model. It is not a recommendation to short-circuit a real battery.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13.</a:t>
            </a:r>
          </a:p>
          <a:p xmlns:a="http://schemas.openxmlformats.org/drawingml/2006/main">
            <a:r>
              <a:t>Original source: N03 p.5; N36 p.5</a:t>
            </a:r>
          </a:p>
          <a:p xmlns:a="http://schemas.openxmlformats.org/drawingml/2006/main">
            <a:r>
              <a:t>CED: 11.5</a:t>
            </a:r>
          </a:p>
          <a:p xmlns:a="http://schemas.openxmlformats.org/drawingml/2006/main">
            <a:r>
              <a:t/>
            </a:r>
          </a:p>
          <a:p xmlns:a="http://schemas.openxmlformats.org/drawingml/2006/main">
            <a:r>
              <a:t>battery_graph The same battery model on two sets of axes. Swapping the axes changes the slope from -r to -1/r.</a:t>
            </a:r>
          </a:p>
          <a:p xmlns:a="http://schemas.openxmlformats.org/drawingml/2006/main">
            <a:r>
              <a:t/>
            </a:r>
          </a:p>
          <a:p xmlns:a="http://schemas.openxmlformats.org/drawingml/2006/main">
            <a:r>
              <a:t>[['Graph axes', 'Equation', 'Slope', 'Intercept'], ['V vertical, I horizontal', 'V = ε - rI', '-r', 'V-intercept ε'], ['I vertical, V horizontal', 'I = ε/r - V/r', '-1/r', 'I-intercept ε/r']] [151, 155, 100, 105] 9</a:t>
            </a:r>
          </a:p>
          <a:p xmlns:a="http://schemas.openxmlformats.org/drawingml/2006/main">
            <a:r>
              <a:t/>
            </a:r>
          </a:p>
          <a:p xmlns:a="http://schemas.openxmlformats.org/drawingml/2006/main">
            <a:r>
              <a:t>Worked comparison: a line V = 1.50 - 0.80I in SI units means ε = 1.50 V and r = 0.80 Ω. If plotted as I versus V instead, the slope is -1.25 A/V and the vertical intercept is 1.875 A.</a:t>
            </a:r>
          </a:p>
          <a:p xmlns:a="http://schemas.openxmlformats.org/drawingml/2006/main">
            <a:r>
              <a:t/>
            </a:r>
          </a:p>
          <a:p xmlns:a="http://schemas.openxmlformats.org/drawingml/2006/main">
            <a:r>
              <a:t>THE SOURCE QUESTION ABOUT A SMALLER r For an I-versus-V graph with the same ε and smaller r, both the magnitude of the negative slope and the vertical intercept increase. The horizontal intercept stays ε. For V versus I, the vertical intercept stays ε and the slope becomes less steep.</a:t>
            </a:r>
          </a:p>
          <a:p xmlns:a="http://schemas.openxmlformats.org/drawingml/2006/main">
            <a:r>
              <a:t/>
            </a:r>
          </a:p>
          <a:p xmlns:a="http://schemas.openxmlformats.org/drawingml/2006/main">
            <a:r>
              <a:t>The large-current intercept is an extrapolation of a simple model. It is not a recommendation to short-circuit a real battery.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14.</a:t>
            </a:r>
          </a:p>
          <a:p xmlns:a="http://schemas.openxmlformats.org/drawingml/2006/main">
            <a:r>
              <a:t>Original source: N04 pp.1-2</a:t>
            </a:r>
          </a:p>
          <a:p xmlns:a="http://schemas.openxmlformats.org/drawingml/2006/main">
            <a:r>
              <a:t>CED: 11.7, 11.6</a:t>
            </a:r>
          </a:p>
          <a:p xmlns:a="http://schemas.openxmlformats.org/drawingml/2006/main">
            <a:r>
              <a:t/>
            </a:r>
          </a:p>
          <a:p xmlns:a="http://schemas.openxmlformats.org/drawingml/2006/main">
            <a:r>
              <a:t>[['Rule', 'Physical conservation', 'Equation'], ['Junction', 'Charge does not accumulate indefinitely at a node', 'ΣIin = ΣIout'], ['Loop', 'Energy per unit charge returns to its starting value', 'ΣΔV = 0']] None 9</a:t>
            </a:r>
          </a:p>
          <a:p xmlns:a="http://schemas.openxmlformats.org/drawingml/2006/main">
            <a:r>
              <a:t/>
            </a:r>
          </a:p>
          <a:p xmlns:a="http://schemas.openxmlformats.org/drawingml/2006/main">
            <a:r>
              <a:t>Follow the original order: first use the junction rule to relate branch currents, then apply loop equations. Current arrows are initial choices. A negative answer later means that the true current runs opposite the chosen arrow.</a:t>
            </a:r>
          </a:p>
          <a:p xmlns:a="http://schemas.openxmlformats.org/drawingml/2006/main">
            <a:r>
              <a:t/>
            </a:r>
          </a:p>
          <a:p xmlns:a="http://schemas.openxmlformats.org/drawingml/2006/main">
            <a:r>
              <a:t>Across a resistor with the assigned current: ΔV = -IR</a:t>
            </a:r>
          </a:p>
          <a:p xmlns:a="http://schemas.openxmlformats.org/drawingml/2006/main">
            <a:r>
              <a:t>Across a resistor against the assigned current: ΔV = +IR</a:t>
            </a:r>
          </a:p>
          <a:p xmlns:a="http://schemas.openxmlformats.org/drawingml/2006/main">
            <a:r>
              <a:t>Across a source from - to +: ΔV = +ε</a:t>
            </a:r>
          </a:p>
          <a:p xmlns:a="http://schemas.openxmlformats.org/drawingml/2006/main">
            <a:r>
              <a:t/>
            </a:r>
          </a:p>
          <a:p xmlns:a="http://schemas.openxmlformats.org/drawingml/2006/main">
            <a:r>
              <a:t>potential_loop A potential walk rises in the source and falls in the resistors, returning to its starting potential.</a:t>
            </a:r>
          </a:p>
          <a:p xmlns:a="http://schemas.openxmlformats.org/drawingml/2006/main">
            <a:r>
              <a:t/>
            </a:r>
          </a:p>
          <a:p xmlns:a="http://schemas.openxmlformats.org/drawingml/2006/main">
            <a:r>
              <a:t>PAUSE AND EXPLAIN Why is current not used up by a resistor? The same charge enters and leaves in steady state. Each coulomb transfers energy, so the potential changes even though the current does not.</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14.</a:t>
            </a:r>
          </a:p>
          <a:p xmlns:a="http://schemas.openxmlformats.org/drawingml/2006/main">
            <a:r>
              <a:t>Original source: N04 pp.1-2</a:t>
            </a:r>
          </a:p>
          <a:p xmlns:a="http://schemas.openxmlformats.org/drawingml/2006/main">
            <a:r>
              <a:t>CED: 11.7, 11.6</a:t>
            </a:r>
          </a:p>
          <a:p xmlns:a="http://schemas.openxmlformats.org/drawingml/2006/main">
            <a:r>
              <a:t/>
            </a:r>
          </a:p>
          <a:p xmlns:a="http://schemas.openxmlformats.org/drawingml/2006/main">
            <a:r>
              <a:t>[['Rule', 'Physical conservation', 'Equation'], ['Junction', 'Charge does not accumulate indefinitely at a node', 'ΣIin = ΣIout'], ['Loop', 'Energy per unit charge returns to its starting value', 'ΣΔV = 0']] None 9</a:t>
            </a:r>
          </a:p>
          <a:p xmlns:a="http://schemas.openxmlformats.org/drawingml/2006/main">
            <a:r>
              <a:t/>
            </a:r>
          </a:p>
          <a:p xmlns:a="http://schemas.openxmlformats.org/drawingml/2006/main">
            <a:r>
              <a:t>Follow the original order: first use the junction rule to relate branch currents, then apply loop equations. Current arrows are initial choices. A negative answer later means that the true current runs opposite the chosen arrow.</a:t>
            </a:r>
          </a:p>
          <a:p xmlns:a="http://schemas.openxmlformats.org/drawingml/2006/main">
            <a:r>
              <a:t/>
            </a:r>
          </a:p>
          <a:p xmlns:a="http://schemas.openxmlformats.org/drawingml/2006/main">
            <a:r>
              <a:t>Across a resistor with the assigned current: ΔV = -IR</a:t>
            </a:r>
          </a:p>
          <a:p xmlns:a="http://schemas.openxmlformats.org/drawingml/2006/main">
            <a:r>
              <a:t>Across a resistor against the assigned current: ΔV = +IR</a:t>
            </a:r>
          </a:p>
          <a:p xmlns:a="http://schemas.openxmlformats.org/drawingml/2006/main">
            <a:r>
              <a:t>Across a source from - to +: ΔV = +ε</a:t>
            </a:r>
          </a:p>
          <a:p xmlns:a="http://schemas.openxmlformats.org/drawingml/2006/main">
            <a:r>
              <a:t/>
            </a:r>
          </a:p>
          <a:p xmlns:a="http://schemas.openxmlformats.org/drawingml/2006/main">
            <a:r>
              <a:t>potential_loop A potential walk rises in the source and falls in the resistors, returning to its starting potential.</a:t>
            </a:r>
          </a:p>
          <a:p xmlns:a="http://schemas.openxmlformats.org/drawingml/2006/main">
            <a:r>
              <a:t/>
            </a:r>
          </a:p>
          <a:p xmlns:a="http://schemas.openxmlformats.org/drawingml/2006/main">
            <a:r>
              <a:t>PAUSE AND EXPLAIN Why is current not used up by a resistor? The same charge enters and leaves in steady state. Each coulomb transfers energy, so the potential changes even though the current does not.</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14.</a:t>
            </a:r>
          </a:p>
          <a:p xmlns:a="http://schemas.openxmlformats.org/drawingml/2006/main">
            <a:r>
              <a:t>Original source: N04 pp.1-2</a:t>
            </a:r>
          </a:p>
          <a:p xmlns:a="http://schemas.openxmlformats.org/drawingml/2006/main">
            <a:r>
              <a:t>CED: 11.7, 11.6</a:t>
            </a:r>
          </a:p>
          <a:p xmlns:a="http://schemas.openxmlformats.org/drawingml/2006/main">
            <a:r>
              <a:t/>
            </a:r>
          </a:p>
          <a:p xmlns:a="http://schemas.openxmlformats.org/drawingml/2006/main">
            <a:r>
              <a:t>[['Rule', 'Physical conservation', 'Equation'], ['Junction', 'Charge does not accumulate indefinitely at a node', 'ΣIin = ΣIout'], ['Loop', 'Energy per unit charge returns to its starting value', 'ΣΔV = 0']] None 9</a:t>
            </a:r>
          </a:p>
          <a:p xmlns:a="http://schemas.openxmlformats.org/drawingml/2006/main">
            <a:r>
              <a:t/>
            </a:r>
          </a:p>
          <a:p xmlns:a="http://schemas.openxmlformats.org/drawingml/2006/main">
            <a:r>
              <a:t>Follow the original order: first use the junction rule to relate branch currents, then apply loop equations. Current arrows are initial choices. A negative answer later means that the true current runs opposite the chosen arrow.</a:t>
            </a:r>
          </a:p>
          <a:p xmlns:a="http://schemas.openxmlformats.org/drawingml/2006/main">
            <a:r>
              <a:t/>
            </a:r>
          </a:p>
          <a:p xmlns:a="http://schemas.openxmlformats.org/drawingml/2006/main">
            <a:r>
              <a:t>Across a resistor with the assigned current: ΔV = -IR</a:t>
            </a:r>
          </a:p>
          <a:p xmlns:a="http://schemas.openxmlformats.org/drawingml/2006/main">
            <a:r>
              <a:t>Across a resistor against the assigned current: ΔV = +IR</a:t>
            </a:r>
          </a:p>
          <a:p xmlns:a="http://schemas.openxmlformats.org/drawingml/2006/main">
            <a:r>
              <a:t>Across a source from - to +: ΔV = +ε</a:t>
            </a:r>
          </a:p>
          <a:p xmlns:a="http://schemas.openxmlformats.org/drawingml/2006/main">
            <a:r>
              <a:t/>
            </a:r>
          </a:p>
          <a:p xmlns:a="http://schemas.openxmlformats.org/drawingml/2006/main">
            <a:r>
              <a:t>potential_loop A potential walk rises in the source and falls in the resistors, returning to its starting potential.</a:t>
            </a:r>
          </a:p>
          <a:p xmlns:a="http://schemas.openxmlformats.org/drawingml/2006/main">
            <a:r>
              <a:t/>
            </a:r>
          </a:p>
          <a:p xmlns:a="http://schemas.openxmlformats.org/drawingml/2006/main">
            <a:r>
              <a:t>PAUSE AND EXPLAIN Why is current not used up by a resistor? The same charge enters and leaves in steady state. Each coulomb transfers energy, so the potential changes even though the current does not.</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14.</a:t>
            </a:r>
          </a:p>
          <a:p xmlns:a="http://schemas.openxmlformats.org/drawingml/2006/main">
            <a:r>
              <a:t>Original source: N04 pp.1-2</a:t>
            </a:r>
          </a:p>
          <a:p xmlns:a="http://schemas.openxmlformats.org/drawingml/2006/main">
            <a:r>
              <a:t>CED: 11.7, 11.6</a:t>
            </a:r>
          </a:p>
          <a:p xmlns:a="http://schemas.openxmlformats.org/drawingml/2006/main">
            <a:r>
              <a:t/>
            </a:r>
          </a:p>
          <a:p xmlns:a="http://schemas.openxmlformats.org/drawingml/2006/main">
            <a:r>
              <a:t>[['Rule', 'Physical conservation', 'Equation'], ['Junction', 'Charge does not accumulate indefinitely at a node', 'ΣIin = ΣIout'], ['Loop', 'Energy per unit charge returns to its starting value', 'ΣΔV = 0']] None 9</a:t>
            </a:r>
          </a:p>
          <a:p xmlns:a="http://schemas.openxmlformats.org/drawingml/2006/main">
            <a:r>
              <a:t/>
            </a:r>
          </a:p>
          <a:p xmlns:a="http://schemas.openxmlformats.org/drawingml/2006/main">
            <a:r>
              <a:t>Follow the original order: first use the junction rule to relate branch currents, then apply loop equations. Current arrows are initial choices. A negative answer later means that the true current runs opposite the chosen arrow.</a:t>
            </a:r>
          </a:p>
          <a:p xmlns:a="http://schemas.openxmlformats.org/drawingml/2006/main">
            <a:r>
              <a:t/>
            </a:r>
          </a:p>
          <a:p xmlns:a="http://schemas.openxmlformats.org/drawingml/2006/main">
            <a:r>
              <a:t>Across a resistor with the assigned current: ΔV = -IR</a:t>
            </a:r>
          </a:p>
          <a:p xmlns:a="http://schemas.openxmlformats.org/drawingml/2006/main">
            <a:r>
              <a:t>Across a resistor against the assigned current: ΔV = +IR</a:t>
            </a:r>
          </a:p>
          <a:p xmlns:a="http://schemas.openxmlformats.org/drawingml/2006/main">
            <a:r>
              <a:t>Across a source from - to +: ΔV = +ε</a:t>
            </a:r>
          </a:p>
          <a:p xmlns:a="http://schemas.openxmlformats.org/drawingml/2006/main">
            <a:r>
              <a:t/>
            </a:r>
          </a:p>
          <a:p xmlns:a="http://schemas.openxmlformats.org/drawingml/2006/main">
            <a:r>
              <a:t>potential_loop A potential walk rises in the source and falls in the resistors, returning to its starting potential.</a:t>
            </a:r>
          </a:p>
          <a:p xmlns:a="http://schemas.openxmlformats.org/drawingml/2006/main">
            <a:r>
              <a:t/>
            </a:r>
          </a:p>
          <a:p xmlns:a="http://schemas.openxmlformats.org/drawingml/2006/main">
            <a:r>
              <a:t>PAUSE AND EXPLAIN Why is current not used up by a resistor? The same charge enters and leaves in steady state. Each coulomb transfers energy, so the potential changes even though the current does not.</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14.</a:t>
            </a:r>
          </a:p>
          <a:p xmlns:a="http://schemas.openxmlformats.org/drawingml/2006/main">
            <a:r>
              <a:t>Original source: N04 pp.1-2</a:t>
            </a:r>
          </a:p>
          <a:p xmlns:a="http://schemas.openxmlformats.org/drawingml/2006/main">
            <a:r>
              <a:t>CED: 11.7, 11.6</a:t>
            </a:r>
          </a:p>
          <a:p xmlns:a="http://schemas.openxmlformats.org/drawingml/2006/main">
            <a:r>
              <a:t/>
            </a:r>
          </a:p>
          <a:p xmlns:a="http://schemas.openxmlformats.org/drawingml/2006/main">
            <a:r>
              <a:t>[['Rule', 'Physical conservation', 'Equation'], ['Junction', 'Charge does not accumulate indefinitely at a node', 'ΣIin = ΣIout'], ['Loop', 'Energy per unit charge returns to its starting value', 'ΣΔV = 0']] None 9</a:t>
            </a:r>
          </a:p>
          <a:p xmlns:a="http://schemas.openxmlformats.org/drawingml/2006/main">
            <a:r>
              <a:t/>
            </a:r>
          </a:p>
          <a:p xmlns:a="http://schemas.openxmlformats.org/drawingml/2006/main">
            <a:r>
              <a:t>Follow the original order: first use the junction rule to relate branch currents, then apply loop equations. Current arrows are initial choices. A negative answer later means that the true current runs opposite the chosen arrow.</a:t>
            </a:r>
          </a:p>
          <a:p xmlns:a="http://schemas.openxmlformats.org/drawingml/2006/main">
            <a:r>
              <a:t/>
            </a:r>
          </a:p>
          <a:p xmlns:a="http://schemas.openxmlformats.org/drawingml/2006/main">
            <a:r>
              <a:t>Across a resistor with the assigned current: ΔV = -IR</a:t>
            </a:r>
          </a:p>
          <a:p xmlns:a="http://schemas.openxmlformats.org/drawingml/2006/main">
            <a:r>
              <a:t>Across a resistor against the assigned current: ΔV = +IR</a:t>
            </a:r>
          </a:p>
          <a:p xmlns:a="http://schemas.openxmlformats.org/drawingml/2006/main">
            <a:r>
              <a:t>Across a source from - to +: ΔV = +ε</a:t>
            </a:r>
          </a:p>
          <a:p xmlns:a="http://schemas.openxmlformats.org/drawingml/2006/main">
            <a:r>
              <a:t/>
            </a:r>
          </a:p>
          <a:p xmlns:a="http://schemas.openxmlformats.org/drawingml/2006/main">
            <a:r>
              <a:t>potential_loop A potential walk rises in the source and falls in the resistors, returning to its starting potential.</a:t>
            </a:r>
          </a:p>
          <a:p xmlns:a="http://schemas.openxmlformats.org/drawingml/2006/main">
            <a:r>
              <a:t/>
            </a:r>
          </a:p>
          <a:p xmlns:a="http://schemas.openxmlformats.org/drawingml/2006/main">
            <a:r>
              <a:t>PAUSE AND EXPLAIN Why is current not used up by a resistor? The same charge enters and leaves in steady state. Each coulomb transfers energy, so the potential changes even though the current does not.</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15.</a:t>
            </a:r>
          </a:p>
          <a:p xmlns:a="http://schemas.openxmlformats.org/drawingml/2006/main">
            <a:r>
              <a:t>Original source: N04 pp.3-4</a:t>
            </a:r>
          </a:p>
          <a:p xmlns:a="http://schemas.openxmlformats.org/drawingml/2006/main">
            <a:r>
              <a:t>CED: 11.6-11.7</a:t>
            </a:r>
          </a:p>
          <a:p xmlns:a="http://schemas.openxmlformats.org/drawingml/2006/main">
            <a:r>
              <a:t/>
            </a:r>
          </a:p>
          <a:p xmlns:a="http://schemas.openxmlformats.org/drawingml/2006/main">
            <a:r>
              <a:t>two_batteries The lower 9 V source fixes VA - VB = 9 V. The upper branch contains the 12 V source and 10 Ω resistor. The middle resistor is 20 Ω.</a:t>
            </a:r>
          </a:p>
          <a:p xmlns:a="http://schemas.openxmlformats.org/drawingml/2006/main">
            <a:r>
              <a:t/>
            </a:r>
          </a:p>
          <a:p xmlns:a="http://schemas.openxmlformats.org/drawingml/2006/main">
            <a:r>
              <a:t>Choose I₁ into A from the upper branch, I₂ into A from the lower branch, and I₃ from A to B through 20 Ω.</a:t>
            </a:r>
          </a:p>
          <a:p xmlns:a="http://schemas.openxmlformats.org/drawingml/2006/main">
            <a:r>
              <a:t>I₁ + I₂ = I₃</a:t>
            </a:r>
          </a:p>
          <a:p xmlns:a="http://schemas.openxmlformats.org/drawingml/2006/main">
            <a:r>
              <a:t/>
            </a:r>
          </a:p>
          <a:p xmlns:a="http://schemas.openxmlformats.org/drawingml/2006/main">
            <a:r>
              <a:t>Lower loop: 9 - 20I₃ = 0, so I₃ = 0.45 A.</a:t>
            </a:r>
          </a:p>
          <a:p xmlns:a="http://schemas.openxmlformats.org/drawingml/2006/main">
            <a:r>
              <a:t>Upper loop: 12 - 20I₃ - 10I₁ = 0, so I₁ = 0.30 A.</a:t>
            </a:r>
          </a:p>
          <a:p xmlns:a="http://schemas.openxmlformats.org/drawingml/2006/main">
            <a:r>
              <a:t>Then I₂ = 0.45 - 0.30 = 0.15 A.</a:t>
            </a:r>
          </a:p>
          <a:p xmlns:a="http://schemas.openxmlformats.org/drawingml/2006/main">
            <a:r>
              <a:t/>
            </a:r>
          </a:p>
          <a:p xmlns:a="http://schemas.openxmlformats.org/drawingml/2006/main">
            <a:r>
              <a:t>Choose a second set of arrows: J₃ points from B to A through the middle branch, and J₂ points from A to B through the lower branch. Keep I₁ entering A along the upper branch. The junction rule becomes I₁ + J₃ = J₂. The same physical currents are J₃ = -0.45 A and J₂ = -0.15 A; both negative signs mean that the chosen arrows oppose the actual currents.</a:t>
            </a:r>
          </a:p>
          <a:p xmlns:a="http://schemas.openxmlformats.org/drawingml/2006/main">
            <a:r>
              <a:t/>
            </a:r>
          </a:p>
          <a:p xmlns:a="http://schemas.openxmlformats.org/drawingml/2006/main">
            <a:r>
              <a:t>POWER CHECK Sources supply 12(0.30) + 9(0.15) = 4.95 W. Resistors dissipate (0.30)²(10) + (0.45)²(20) = 0.90 + 4.05 = 4.95 W. Both current descriptions represent the same energy balance.</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15.</a:t>
            </a:r>
          </a:p>
          <a:p xmlns:a="http://schemas.openxmlformats.org/drawingml/2006/main">
            <a:r>
              <a:t>Original source: N04 pp.3-4</a:t>
            </a:r>
          </a:p>
          <a:p xmlns:a="http://schemas.openxmlformats.org/drawingml/2006/main">
            <a:r>
              <a:t>CED: 11.6-11.7</a:t>
            </a:r>
          </a:p>
          <a:p xmlns:a="http://schemas.openxmlformats.org/drawingml/2006/main">
            <a:r>
              <a:t/>
            </a:r>
          </a:p>
          <a:p xmlns:a="http://schemas.openxmlformats.org/drawingml/2006/main">
            <a:r>
              <a:t>two_batteries The lower 9 V source fixes VA - VB = 9 V. The upper branch contains the 12 V source and 10 Ω resistor. The middle resistor is 20 Ω.</a:t>
            </a:r>
          </a:p>
          <a:p xmlns:a="http://schemas.openxmlformats.org/drawingml/2006/main">
            <a:r>
              <a:t/>
            </a:r>
          </a:p>
          <a:p xmlns:a="http://schemas.openxmlformats.org/drawingml/2006/main">
            <a:r>
              <a:t>Choose I₁ into A from the upper branch, I₂ into A from the lower branch, and I₃ from A to B through 20 Ω.</a:t>
            </a:r>
          </a:p>
          <a:p xmlns:a="http://schemas.openxmlformats.org/drawingml/2006/main">
            <a:r>
              <a:t>I₁ + I₂ = I₃</a:t>
            </a:r>
          </a:p>
          <a:p xmlns:a="http://schemas.openxmlformats.org/drawingml/2006/main">
            <a:r>
              <a:t/>
            </a:r>
          </a:p>
          <a:p xmlns:a="http://schemas.openxmlformats.org/drawingml/2006/main">
            <a:r>
              <a:t>Lower loop: 9 - 20I₃ = 0, so I₃ = 0.45 A.</a:t>
            </a:r>
          </a:p>
          <a:p xmlns:a="http://schemas.openxmlformats.org/drawingml/2006/main">
            <a:r>
              <a:t>Upper loop: 12 - 20I₃ - 10I₁ = 0, so I₁ = 0.30 A.</a:t>
            </a:r>
          </a:p>
          <a:p xmlns:a="http://schemas.openxmlformats.org/drawingml/2006/main">
            <a:r>
              <a:t>Then I₂ = 0.45 - 0.30 = 0.15 A.</a:t>
            </a:r>
          </a:p>
          <a:p xmlns:a="http://schemas.openxmlformats.org/drawingml/2006/main">
            <a:r>
              <a:t/>
            </a:r>
          </a:p>
          <a:p xmlns:a="http://schemas.openxmlformats.org/drawingml/2006/main">
            <a:r>
              <a:t>Choose a second set of arrows: J₃ points from B to A through the middle branch, and J₂ points from A to B through the lower branch. Keep I₁ entering A along the upper branch. The junction rule becomes I₁ + J₃ = J₂. The same physical currents are J₃ = -0.45 A and J₂ = -0.15 A; both negative signs mean that the chosen arrows oppose the actual currents.</a:t>
            </a:r>
          </a:p>
          <a:p xmlns:a="http://schemas.openxmlformats.org/drawingml/2006/main">
            <a:r>
              <a:t/>
            </a:r>
          </a:p>
          <a:p xmlns:a="http://schemas.openxmlformats.org/drawingml/2006/main">
            <a:r>
              <a:t>POWER CHECK Sources supply 12(0.30) + 9(0.15) = 4.95 W. Resistors dissipate (0.30)²(10) + (0.45)²(20) = 0.90 + 4.05 = 4.95 W. Both current descriptions represent the same energy balance.</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15.</a:t>
            </a:r>
          </a:p>
          <a:p xmlns:a="http://schemas.openxmlformats.org/drawingml/2006/main">
            <a:r>
              <a:t>Original source: N04 pp.3-4</a:t>
            </a:r>
          </a:p>
          <a:p xmlns:a="http://schemas.openxmlformats.org/drawingml/2006/main">
            <a:r>
              <a:t>CED: 11.6-11.7</a:t>
            </a:r>
          </a:p>
          <a:p xmlns:a="http://schemas.openxmlformats.org/drawingml/2006/main">
            <a:r>
              <a:t/>
            </a:r>
          </a:p>
          <a:p xmlns:a="http://schemas.openxmlformats.org/drawingml/2006/main">
            <a:r>
              <a:t>two_batteries The lower 9 V source fixes VA - VB = 9 V. The upper branch contains the 12 V source and 10 Ω resistor. The middle resistor is 20 Ω.</a:t>
            </a:r>
          </a:p>
          <a:p xmlns:a="http://schemas.openxmlformats.org/drawingml/2006/main">
            <a:r>
              <a:t/>
            </a:r>
          </a:p>
          <a:p xmlns:a="http://schemas.openxmlformats.org/drawingml/2006/main">
            <a:r>
              <a:t>Choose I₁ into A from the upper branch, I₂ into A from the lower branch, and I₃ from A to B through 20 Ω.</a:t>
            </a:r>
          </a:p>
          <a:p xmlns:a="http://schemas.openxmlformats.org/drawingml/2006/main">
            <a:r>
              <a:t>I₁ + I₂ = I₃</a:t>
            </a:r>
          </a:p>
          <a:p xmlns:a="http://schemas.openxmlformats.org/drawingml/2006/main">
            <a:r>
              <a:t/>
            </a:r>
          </a:p>
          <a:p xmlns:a="http://schemas.openxmlformats.org/drawingml/2006/main">
            <a:r>
              <a:t>Lower loop: 9 - 20I₃ = 0, so I₃ = 0.45 A.</a:t>
            </a:r>
          </a:p>
          <a:p xmlns:a="http://schemas.openxmlformats.org/drawingml/2006/main">
            <a:r>
              <a:t>Upper loop: 12 - 20I₃ - 10I₁ = 0, so I₁ = 0.30 A.</a:t>
            </a:r>
          </a:p>
          <a:p xmlns:a="http://schemas.openxmlformats.org/drawingml/2006/main">
            <a:r>
              <a:t>Then I₂ = 0.45 - 0.30 = 0.15 A.</a:t>
            </a:r>
          </a:p>
          <a:p xmlns:a="http://schemas.openxmlformats.org/drawingml/2006/main">
            <a:r>
              <a:t/>
            </a:r>
          </a:p>
          <a:p xmlns:a="http://schemas.openxmlformats.org/drawingml/2006/main">
            <a:r>
              <a:t>Choose a second set of arrows: J₃ points from B to A through the middle branch, and J₂ points from A to B through the lower branch. Keep I₁ entering A along the upper branch. The junction rule becomes I₁ + J₃ = J₂. The same physical currents are J₃ = -0.45 A and J₂ = -0.15 A; both negative signs mean that the chosen arrows oppose the actual currents.</a:t>
            </a:r>
          </a:p>
          <a:p xmlns:a="http://schemas.openxmlformats.org/drawingml/2006/main">
            <a:r>
              <a:t/>
            </a:r>
          </a:p>
          <a:p xmlns:a="http://schemas.openxmlformats.org/drawingml/2006/main">
            <a:r>
              <a:t>POWER CHECK Sources supply 12(0.30) + 9(0.15) = 4.95 W. Resistors dissipate (0.30)²(10) + (0.45)²(20) = 0.90 + 4.05 = 4.95 W. Both current descriptions represent the same energy balance.</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16.</a:t>
            </a:r>
          </a:p>
          <a:p xmlns:a="http://schemas.openxmlformats.org/drawingml/2006/main">
            <a:r>
              <a:t>Original source: N03 p.6; N04 pp.2-5</a:t>
            </a:r>
          </a:p>
          <a:p xmlns:a="http://schemas.openxmlformats.org/drawingml/2006/main">
            <a:r>
              <a:t>CED: 11.6</a:t>
            </a:r>
          </a:p>
          <a:p xmlns:a="http://schemas.openxmlformats.org/drawingml/2006/main">
            <a:r>
              <a:t/>
            </a:r>
          </a:p>
          <a:p xmlns:a="http://schemas.openxmlformats.org/drawingml/2006/main">
            <a:r>
              <a:t>ΣΔV around a closed loop = 0</a:t>
            </a:r>
          </a:p>
          <a:p xmlns:a="http://schemas.openxmlformats.org/drawingml/2006/main">
            <a:r>
              <a:t>Battery: - terminal → + terminal gives +ε.</a:t>
            </a:r>
          </a:p>
          <a:p xmlns:a="http://schemas.openxmlformats.org/drawingml/2006/main">
            <a:r>
              <a:t>Resistor: traverse with assigned current → -IR; against current → +IR.</a:t>
            </a:r>
          </a:p>
          <a:p xmlns:a="http://schemas.openxmlformats.org/drawingml/2006/main">
            <a:r>
              <a:t/>
            </a:r>
          </a:p>
          <a:p xmlns:a="http://schemas.openxmlformats.org/drawingml/2006/main">
            <a:r>
              <a:t>potential_loop This potential walk rises by 12 V across the battery and drops by 4 V and 8 V across two resistors. It returns to its starting potential.</a:t>
            </a:r>
          </a:p>
          <a:p xmlns:a="http://schemas.openxmlformats.org/drawingml/2006/main">
            <a:r>
              <a:t/>
            </a:r>
          </a:p>
          <a:p xmlns:a="http://schemas.openxmlformats.org/drawingml/2006/main">
            <a:r>
              <a:t>Choose a loop direction and record each signed potential change in order. Reversing the loop direction reverses every sign and produces the same physical solution. A resistor is always dissipative even when its voltage term is positive along your chosen traversal: that sign reflects your traversal direction, not energy creation.</a:t>
            </a:r>
          </a:p>
          <a:p xmlns:a="http://schemas.openxmlformats.org/drawingml/2006/main">
            <a:r>
              <a:t/>
            </a:r>
          </a:p>
          <a:p xmlns:a="http://schemas.openxmlformats.org/drawingml/2006/main">
            <a:r>
              <a:t>Worked example: opposing batteries Two ideal batteries of 12 V and 4 V oppose one another in a single loop containing 2 Ω and 6 Ω resistors. Assign current in the direction driven by 12 V. The equation is 12 - 2I - 6I - 4 = 0, so I = 1.0 A. If the second battery aided the first, its term would be +4 V and I would be 2.0 A.</a:t>
            </a:r>
          </a:p>
          <a:p xmlns:a="http://schemas.openxmlformats.org/drawingml/2006/main">
            <a:r>
              <a:t/>
            </a:r>
          </a:p>
          <a:p xmlns:a="http://schemas.openxmlformats.org/drawingml/2006/main">
            <a:r>
              <a:t>Scope of the model For the ordinary lumped DC circuits here, loop voltage accounting expresses conservation of energy. If a changing external magnetic flux induces an emf, include that emf consistently; do not apply an electrostatic-only loop statement while ignoring induction. True</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16.</a:t>
            </a:r>
          </a:p>
          <a:p xmlns:a="http://schemas.openxmlformats.org/drawingml/2006/main">
            <a:r>
              <a:t>Original source: N03 p.6; N04 pp.2-5</a:t>
            </a:r>
          </a:p>
          <a:p xmlns:a="http://schemas.openxmlformats.org/drawingml/2006/main">
            <a:r>
              <a:t>CED: 11.6</a:t>
            </a:r>
          </a:p>
          <a:p xmlns:a="http://schemas.openxmlformats.org/drawingml/2006/main">
            <a:r>
              <a:t/>
            </a:r>
          </a:p>
          <a:p xmlns:a="http://schemas.openxmlformats.org/drawingml/2006/main">
            <a:r>
              <a:t>ΣΔV around a closed loop = 0</a:t>
            </a:r>
          </a:p>
          <a:p xmlns:a="http://schemas.openxmlformats.org/drawingml/2006/main">
            <a:r>
              <a:t>Battery: - terminal → + terminal gives +ε.</a:t>
            </a:r>
          </a:p>
          <a:p xmlns:a="http://schemas.openxmlformats.org/drawingml/2006/main">
            <a:r>
              <a:t>Resistor: traverse with assigned current → -IR; against current → +IR.</a:t>
            </a:r>
          </a:p>
          <a:p xmlns:a="http://schemas.openxmlformats.org/drawingml/2006/main">
            <a:r>
              <a:t/>
            </a:r>
          </a:p>
          <a:p xmlns:a="http://schemas.openxmlformats.org/drawingml/2006/main">
            <a:r>
              <a:t>potential_loop This potential walk rises by 12 V across the battery and drops by 4 V and 8 V across two resistors. It returns to its starting potential.</a:t>
            </a:r>
          </a:p>
          <a:p xmlns:a="http://schemas.openxmlformats.org/drawingml/2006/main">
            <a:r>
              <a:t/>
            </a:r>
          </a:p>
          <a:p xmlns:a="http://schemas.openxmlformats.org/drawingml/2006/main">
            <a:r>
              <a:t>Choose a loop direction and record each signed potential change in order. Reversing the loop direction reverses every sign and produces the same physical solution. A resistor is always dissipative even when its voltage term is positive along your chosen traversal: that sign reflects your traversal direction, not energy creation.</a:t>
            </a:r>
          </a:p>
          <a:p xmlns:a="http://schemas.openxmlformats.org/drawingml/2006/main">
            <a:r>
              <a:t/>
            </a:r>
          </a:p>
          <a:p xmlns:a="http://schemas.openxmlformats.org/drawingml/2006/main">
            <a:r>
              <a:t>Worked example: opposing batteries Two ideal batteries of 12 V and 4 V oppose one another in a single loop containing 2 Ω and 6 Ω resistors. Assign current in the direction driven by 12 V. The equation is 12 - 2I - 6I - 4 = 0, so I = 1.0 A. If the second battery aided the first, its term would be +4 V and I would be 2.0 A.</a:t>
            </a:r>
          </a:p>
          <a:p xmlns:a="http://schemas.openxmlformats.org/drawingml/2006/main">
            <a:r>
              <a:t/>
            </a:r>
          </a:p>
          <a:p xmlns:a="http://schemas.openxmlformats.org/drawingml/2006/main">
            <a:r>
              <a:t>Scope of the model For the ordinary lumped DC circuits here, loop voltage accounting expresses conservation of energy. If a changing external magnetic flux induces an emf, include that emf consistently; do not apply an electrostatic-only loop statement while ignoring induction. True</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16.</a:t>
            </a:r>
          </a:p>
          <a:p xmlns:a="http://schemas.openxmlformats.org/drawingml/2006/main">
            <a:r>
              <a:t>Original source: N03 p.6; N04 pp.2-5</a:t>
            </a:r>
          </a:p>
          <a:p xmlns:a="http://schemas.openxmlformats.org/drawingml/2006/main">
            <a:r>
              <a:t>CED: 11.6</a:t>
            </a:r>
          </a:p>
          <a:p xmlns:a="http://schemas.openxmlformats.org/drawingml/2006/main">
            <a:r>
              <a:t/>
            </a:r>
          </a:p>
          <a:p xmlns:a="http://schemas.openxmlformats.org/drawingml/2006/main">
            <a:r>
              <a:t>ΣΔV around a closed loop = 0</a:t>
            </a:r>
          </a:p>
          <a:p xmlns:a="http://schemas.openxmlformats.org/drawingml/2006/main">
            <a:r>
              <a:t>Battery: - terminal → + terminal gives +ε.</a:t>
            </a:r>
          </a:p>
          <a:p xmlns:a="http://schemas.openxmlformats.org/drawingml/2006/main">
            <a:r>
              <a:t>Resistor: traverse with assigned current → -IR; against current → +IR.</a:t>
            </a:r>
          </a:p>
          <a:p xmlns:a="http://schemas.openxmlformats.org/drawingml/2006/main">
            <a:r>
              <a:t/>
            </a:r>
          </a:p>
          <a:p xmlns:a="http://schemas.openxmlformats.org/drawingml/2006/main">
            <a:r>
              <a:t>potential_loop This potential walk rises by 12 V across the battery and drops by 4 V and 8 V across two resistors. It returns to its starting potential.</a:t>
            </a:r>
          </a:p>
          <a:p xmlns:a="http://schemas.openxmlformats.org/drawingml/2006/main">
            <a:r>
              <a:t/>
            </a:r>
          </a:p>
          <a:p xmlns:a="http://schemas.openxmlformats.org/drawingml/2006/main">
            <a:r>
              <a:t>Choose a loop direction and record each signed potential change in order. Reversing the loop direction reverses every sign and produces the same physical solution. A resistor is always dissipative even when its voltage term is positive along your chosen traversal: that sign reflects your traversal direction, not energy creation.</a:t>
            </a:r>
          </a:p>
          <a:p xmlns:a="http://schemas.openxmlformats.org/drawingml/2006/main">
            <a:r>
              <a:t/>
            </a:r>
          </a:p>
          <a:p xmlns:a="http://schemas.openxmlformats.org/drawingml/2006/main">
            <a:r>
              <a:t>Worked example: opposing batteries Two ideal batteries of 12 V and 4 V oppose one another in a single loop containing 2 Ω and 6 Ω resistors. Assign current in the direction driven by 12 V. The equation is 12 - 2I - 6I - 4 = 0, so I = 1.0 A. If the second battery aided the first, its term would be +4 V and I would be 2.0 A.</a:t>
            </a:r>
          </a:p>
          <a:p xmlns:a="http://schemas.openxmlformats.org/drawingml/2006/main">
            <a:r>
              <a:t/>
            </a:r>
          </a:p>
          <a:p xmlns:a="http://schemas.openxmlformats.org/drawingml/2006/main">
            <a:r>
              <a:t>Scope of the model For the ordinary lumped DC circuits here, loop voltage accounting expresses conservation of energy. If a changing external magnetic flux induces an emf, include that emf consistently; do not apply an electrostatic-only loop statement while ignoring induction. True</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16.</a:t>
            </a:r>
          </a:p>
          <a:p xmlns:a="http://schemas.openxmlformats.org/drawingml/2006/main">
            <a:r>
              <a:t>Original source: N03 p.6; N04 pp.2-5</a:t>
            </a:r>
          </a:p>
          <a:p xmlns:a="http://schemas.openxmlformats.org/drawingml/2006/main">
            <a:r>
              <a:t>CED: 11.6</a:t>
            </a:r>
          </a:p>
          <a:p xmlns:a="http://schemas.openxmlformats.org/drawingml/2006/main">
            <a:r>
              <a:t/>
            </a:r>
          </a:p>
          <a:p xmlns:a="http://schemas.openxmlformats.org/drawingml/2006/main">
            <a:r>
              <a:t>ΣΔV around a closed loop = 0</a:t>
            </a:r>
          </a:p>
          <a:p xmlns:a="http://schemas.openxmlformats.org/drawingml/2006/main">
            <a:r>
              <a:t>Battery: - terminal → + terminal gives +ε.</a:t>
            </a:r>
          </a:p>
          <a:p xmlns:a="http://schemas.openxmlformats.org/drawingml/2006/main">
            <a:r>
              <a:t>Resistor: traverse with assigned current → -IR; against current → +IR.</a:t>
            </a:r>
          </a:p>
          <a:p xmlns:a="http://schemas.openxmlformats.org/drawingml/2006/main">
            <a:r>
              <a:t/>
            </a:r>
          </a:p>
          <a:p xmlns:a="http://schemas.openxmlformats.org/drawingml/2006/main">
            <a:r>
              <a:t>potential_loop This potential walk rises by 12 V across the battery and drops by 4 V and 8 V across two resistors. It returns to its starting potential.</a:t>
            </a:r>
          </a:p>
          <a:p xmlns:a="http://schemas.openxmlformats.org/drawingml/2006/main">
            <a:r>
              <a:t/>
            </a:r>
          </a:p>
          <a:p xmlns:a="http://schemas.openxmlformats.org/drawingml/2006/main">
            <a:r>
              <a:t>Choose a loop direction and record each signed potential change in order. Reversing the loop direction reverses every sign and produces the same physical solution. A resistor is always dissipative even when its voltage term is positive along your chosen traversal: that sign reflects your traversal direction, not energy creation.</a:t>
            </a:r>
          </a:p>
          <a:p xmlns:a="http://schemas.openxmlformats.org/drawingml/2006/main">
            <a:r>
              <a:t/>
            </a:r>
          </a:p>
          <a:p xmlns:a="http://schemas.openxmlformats.org/drawingml/2006/main">
            <a:r>
              <a:t>Worked example: opposing batteries Two ideal batteries of 12 V and 4 V oppose one another in a single loop containing 2 Ω and 6 Ω resistors. Assign current in the direction driven by 12 V. The equation is 12 - 2I - 6I - 4 = 0, so I = 1.0 A. If the second battery aided the first, its term would be +4 V and I would be 2.0 A.</a:t>
            </a:r>
          </a:p>
          <a:p xmlns:a="http://schemas.openxmlformats.org/drawingml/2006/main">
            <a:r>
              <a:t/>
            </a:r>
          </a:p>
          <a:p xmlns:a="http://schemas.openxmlformats.org/drawingml/2006/main">
            <a:r>
              <a:t>Scope of the model For the ordinary lumped DC circuits here, loop voltage accounting expresses conservation of energy. If a changing external magnetic flux induces an emf, include that emf consistently; do not apply an electrostatic-only loop statement while ignoring induction. True</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17.</a:t>
            </a:r>
          </a:p>
          <a:p xmlns:a="http://schemas.openxmlformats.org/drawingml/2006/main">
            <a:r>
              <a:t>Original source: N05 p.4</a:t>
            </a:r>
          </a:p>
          <a:p xmlns:a="http://schemas.openxmlformats.org/drawingml/2006/main">
            <a:r>
              <a:t>CED: 11.5-11.7</a:t>
            </a:r>
          </a:p>
          <a:p xmlns:a="http://schemas.openxmlformats.org/drawingml/2006/main">
            <a:r>
              <a:t/>
            </a:r>
          </a:p>
          <a:p xmlns:a="http://schemas.openxmlformats.org/drawingml/2006/main">
            <a:r>
              <a:t>balanced_bridge Original values: upper branch 1 Ω then 3 Ω, lower branch 3 Ω then 9 Ω, with a 100 V source across both branches.</a:t>
            </a:r>
          </a:p>
          <a:p xmlns:a="http://schemas.openxmlformats.org/drawingml/2006/main">
            <a:r>
              <a:t/>
            </a:r>
          </a:p>
          <a:p xmlns:a="http://schemas.openxmlformats.org/drawingml/2006/main">
            <a:r>
              <a:t>Choose the right-hand node as 0 V and the left-hand node as 100 V. The upper current is 100/(1 + 3) = 25 A, so the upper midpoint is 100 - 25(1) = 75 V. The lower current is 100/(3 + 9) = 25/3 A, so its midpoint is also 100 - (25/3)(3) = 75 V.</a:t>
            </a:r>
          </a:p>
          <a:p xmlns:a="http://schemas.openxmlformats.org/drawingml/2006/main">
            <a:r>
              <a:t/>
            </a:r>
          </a:p>
          <a:p xmlns:a="http://schemas.openxmlformats.org/drawingml/2006/main">
            <a:r>
              <a:t>ΔV_midpoints = 75 - 75 = 0</a:t>
            </a:r>
          </a:p>
          <a:p xmlns:a="http://schemas.openxmlformats.org/drawingml/2006/main">
            <a:r>
              <a:t>Any finite-resistance connecting branch carries I = 0.</a:t>
            </a:r>
          </a:p>
          <a:p xmlns:a="http://schemas.openxmlformats.org/drawingml/2006/main">
            <a:r>
              <a:t/>
            </a:r>
          </a:p>
          <a:p xmlns:a="http://schemas.openxmlformats.org/drawingml/2006/main">
            <a:r>
              <a:t>The middle bulb is dark even though both midpoints are at a high potential relative to the chosen zero. Current through the bulb depends on the difference between its terminals. Adding the balanced link does not change the branch currents in the ideal network.</a:t>
            </a:r>
          </a:p>
          <a:p xmlns:a="http://schemas.openxmlformats.org/drawingml/2006/main">
            <a:r>
              <a:t/>
            </a:r>
          </a:p>
          <a:p xmlns:a="http://schemas.openxmlformats.org/drawingml/2006/main">
            <a:r>
              <a:t>GENERAL CONDITION A bridge balances when the resistance ratio on the upper branch equals that on the lower branch: R_left,top/R_right,top = R_left,bottom/R_right,bottom. Here 1/3 = 3/9. Compare ratios or midpoint potentials, not visual symmetry.</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17.</a:t>
            </a:r>
          </a:p>
          <a:p xmlns:a="http://schemas.openxmlformats.org/drawingml/2006/main">
            <a:r>
              <a:t>Original source: N05 p.4</a:t>
            </a:r>
          </a:p>
          <a:p xmlns:a="http://schemas.openxmlformats.org/drawingml/2006/main">
            <a:r>
              <a:t>CED: 11.5-11.7</a:t>
            </a:r>
          </a:p>
          <a:p xmlns:a="http://schemas.openxmlformats.org/drawingml/2006/main">
            <a:r>
              <a:t/>
            </a:r>
          </a:p>
          <a:p xmlns:a="http://schemas.openxmlformats.org/drawingml/2006/main">
            <a:r>
              <a:t>balanced_bridge Original values: upper branch 1 Ω then 3 Ω, lower branch 3 Ω then 9 Ω, with a 100 V source across both branches.</a:t>
            </a:r>
          </a:p>
          <a:p xmlns:a="http://schemas.openxmlformats.org/drawingml/2006/main">
            <a:r>
              <a:t/>
            </a:r>
          </a:p>
          <a:p xmlns:a="http://schemas.openxmlformats.org/drawingml/2006/main">
            <a:r>
              <a:t>Choose the right-hand node as 0 V and the left-hand node as 100 V. The upper current is 100/(1 + 3) = 25 A, so the upper midpoint is 100 - 25(1) = 75 V. The lower current is 100/(3 + 9) = 25/3 A, so its midpoint is also 100 - (25/3)(3) = 75 V.</a:t>
            </a:r>
          </a:p>
          <a:p xmlns:a="http://schemas.openxmlformats.org/drawingml/2006/main">
            <a:r>
              <a:t/>
            </a:r>
          </a:p>
          <a:p xmlns:a="http://schemas.openxmlformats.org/drawingml/2006/main">
            <a:r>
              <a:t>ΔV_midpoints = 75 - 75 = 0</a:t>
            </a:r>
          </a:p>
          <a:p xmlns:a="http://schemas.openxmlformats.org/drawingml/2006/main">
            <a:r>
              <a:t>Any finite-resistance connecting branch carries I = 0.</a:t>
            </a:r>
          </a:p>
          <a:p xmlns:a="http://schemas.openxmlformats.org/drawingml/2006/main">
            <a:r>
              <a:t/>
            </a:r>
          </a:p>
          <a:p xmlns:a="http://schemas.openxmlformats.org/drawingml/2006/main">
            <a:r>
              <a:t>The middle bulb is dark even though both midpoints are at a high potential relative to the chosen zero. Current through the bulb depends on the difference between its terminals. Adding the balanced link does not change the branch currents in the ideal network.</a:t>
            </a:r>
          </a:p>
          <a:p xmlns:a="http://schemas.openxmlformats.org/drawingml/2006/main">
            <a:r>
              <a:t/>
            </a:r>
          </a:p>
          <a:p xmlns:a="http://schemas.openxmlformats.org/drawingml/2006/main">
            <a:r>
              <a:t>GENERAL CONDITION A bridge balances when the resistance ratio on the upper branch equals that on the lower branch: R_left,top/R_right,top = R_left,bottom/R_right,bottom. Here 1/3 = 3/9. Compare ratios or midpoint potentials, not visual symmetry.</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17.</a:t>
            </a:r>
          </a:p>
          <a:p xmlns:a="http://schemas.openxmlformats.org/drawingml/2006/main">
            <a:r>
              <a:t>Original source: N05 p.4</a:t>
            </a:r>
          </a:p>
          <a:p xmlns:a="http://schemas.openxmlformats.org/drawingml/2006/main">
            <a:r>
              <a:t>CED: 11.5-11.7</a:t>
            </a:r>
          </a:p>
          <a:p xmlns:a="http://schemas.openxmlformats.org/drawingml/2006/main">
            <a:r>
              <a:t/>
            </a:r>
          </a:p>
          <a:p xmlns:a="http://schemas.openxmlformats.org/drawingml/2006/main">
            <a:r>
              <a:t>balanced_bridge Original values: upper branch 1 Ω then 3 Ω, lower branch 3 Ω then 9 Ω, with a 100 V source across both branches.</a:t>
            </a:r>
          </a:p>
          <a:p xmlns:a="http://schemas.openxmlformats.org/drawingml/2006/main">
            <a:r>
              <a:t/>
            </a:r>
          </a:p>
          <a:p xmlns:a="http://schemas.openxmlformats.org/drawingml/2006/main">
            <a:r>
              <a:t>Choose the right-hand node as 0 V and the left-hand node as 100 V. The upper current is 100/(1 + 3) = 25 A, so the upper midpoint is 100 - 25(1) = 75 V. The lower current is 100/(3 + 9) = 25/3 A, so its midpoint is also 100 - (25/3)(3) = 75 V.</a:t>
            </a:r>
          </a:p>
          <a:p xmlns:a="http://schemas.openxmlformats.org/drawingml/2006/main">
            <a:r>
              <a:t/>
            </a:r>
          </a:p>
          <a:p xmlns:a="http://schemas.openxmlformats.org/drawingml/2006/main">
            <a:r>
              <a:t>ΔV_midpoints = 75 - 75 = 0</a:t>
            </a:r>
          </a:p>
          <a:p xmlns:a="http://schemas.openxmlformats.org/drawingml/2006/main">
            <a:r>
              <a:t>Any finite-resistance connecting branch carries I = 0.</a:t>
            </a:r>
          </a:p>
          <a:p xmlns:a="http://schemas.openxmlformats.org/drawingml/2006/main">
            <a:r>
              <a:t/>
            </a:r>
          </a:p>
          <a:p xmlns:a="http://schemas.openxmlformats.org/drawingml/2006/main">
            <a:r>
              <a:t>The middle bulb is dark even though both midpoints are at a high potential relative to the chosen zero. Current through the bulb depends on the difference between its terminals. Adding the balanced link does not change the branch currents in the ideal network.</a:t>
            </a:r>
          </a:p>
          <a:p xmlns:a="http://schemas.openxmlformats.org/drawingml/2006/main">
            <a:r>
              <a:t/>
            </a:r>
          </a:p>
          <a:p xmlns:a="http://schemas.openxmlformats.org/drawingml/2006/main">
            <a:r>
              <a:t>GENERAL CONDITION A bridge balances when the resistance ratio on the upper branch equals that on the lower branch: R_left,top/R_right,top = R_left,bottom/R_right,bottom. Here 1/3 = 3/9. Compare ratios or midpoint potentials, not visual symmetry.</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18.</a:t>
            </a:r>
          </a:p>
          <a:p xmlns:a="http://schemas.openxmlformats.org/drawingml/2006/main">
            <a:r>
              <a:t>Original source: N04 p.8; N05 pp.2-3</a:t>
            </a:r>
          </a:p>
          <a:p xmlns:a="http://schemas.openxmlformats.org/drawingml/2006/main">
            <a:r>
              <a:t>CED: 11.8</a:t>
            </a:r>
          </a:p>
          <a:p xmlns:a="http://schemas.openxmlformats.org/drawingml/2006/main">
            <a:r>
              <a:t/>
            </a:r>
          </a:p>
          <a:p xmlns:a="http://schemas.openxmlformats.org/drawingml/2006/main">
            <a:r>
              <a:t>Parallel: C_eq = ΣC_i (same voltage)</a:t>
            </a:r>
          </a:p>
          <a:p xmlns:a="http://schemas.openxmlformats.org/drawingml/2006/main">
            <a:r>
              <a:t>Series: 1/C_eq = Σ1/C_i (equal charge magnitude for initially neutral intermediate conductors)</a:t>
            </a:r>
          </a:p>
          <a:p xmlns:a="http://schemas.openxmlformats.org/drawingml/2006/main">
            <a:r>
              <a:t/>
            </a:r>
          </a:p>
          <a:p xmlns:a="http://schemas.openxmlformats.org/drawingml/2006/main">
            <a:r>
              <a:t>For parallel capacitors, total delivered charge is the sum of individual plate charges. At a common V, Q_total = ΣC_iV, giving the sum rule. For capacitors in series, a neutral isolated intermediate conductor cannot acquire net charge; its opposite faces acquire equal and opposite charges, giving the same charge magnitude on the adjacent capacitors.</a:t>
            </a:r>
          </a:p>
          <a:p xmlns:a="http://schemas.openxmlformats.org/drawingml/2006/main">
            <a:r>
              <a:t/>
            </a:r>
          </a:p>
          <a:p xmlns:a="http://schemas.openxmlformats.org/drawingml/2006/main">
            <a:r>
              <a:t>[['Connection', 'Shared quantity', 'Equivalent capacitance', 'Useful check'], ['Parallel', 'Voltage', 'Sum', 'Larger than any component.'], ['Series', 'Charge magnitude*', 'Reciprocal sum', 'Smaller than any component.']]</a:t>
            </a:r>
          </a:p>
          <a:p xmlns:a="http://schemas.openxmlformats.org/drawingml/2006/main">
            <a:r>
              <a:t/>
            </a:r>
          </a:p>
          <a:p xmlns:a="http://schemas.openxmlformats.org/drawingml/2006/main">
            <a:r>
              <a:t>*If intermediate conductors initially carry nonzero net charge, a more general charge-conservation analysis is needed. Equal charge is the standard initially uncharged-series model, not an unconditional statement about any precharged network. small</a:t>
            </a:r>
          </a:p>
          <a:p xmlns:a="http://schemas.openxmlformats.org/drawingml/2006/main">
            <a:r>
              <a:t/>
            </a:r>
          </a:p>
          <a:p xmlns:a="http://schemas.openxmlformats.org/drawingml/2006/main">
            <a:r>
              <a:t>Worked example Connect 3.0 μF and 6.0 μF in series across 12 V. C_eq = 2.0 μF, so each capacitor carries 24 μC. Voltages are 8.0 V and 4.0 V. Energies are 96 μJ and 48 μJ; total 144 μJ = ½C_eqV². In parallel, C_eq = 9.0 μF and both capacitors have 12 V.</a:t>
            </a:r>
          </a:p>
          <a:p xmlns:a="http://schemas.openxmlformats.org/drawingml/2006/main">
            <a:r>
              <a:t/>
            </a:r>
          </a:p>
          <a:p xmlns:a="http://schemas.openxmlformats.org/drawingml/2006/main">
            <a:r>
              <a:t>Checkpoint In a series pair, the smaller capacitor has the larger voltage because V = Q/C and the charge magnitudes match. Equal charge does not mean equal voltage. True</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18.</a:t>
            </a:r>
          </a:p>
          <a:p xmlns:a="http://schemas.openxmlformats.org/drawingml/2006/main">
            <a:r>
              <a:t>Original source: N04 p.8; N05 pp.2-3</a:t>
            </a:r>
          </a:p>
          <a:p xmlns:a="http://schemas.openxmlformats.org/drawingml/2006/main">
            <a:r>
              <a:t>CED: 11.8</a:t>
            </a:r>
          </a:p>
          <a:p xmlns:a="http://schemas.openxmlformats.org/drawingml/2006/main">
            <a:r>
              <a:t/>
            </a:r>
          </a:p>
          <a:p xmlns:a="http://schemas.openxmlformats.org/drawingml/2006/main">
            <a:r>
              <a:t>Parallel: C_eq = ΣC_i (same voltage)</a:t>
            </a:r>
          </a:p>
          <a:p xmlns:a="http://schemas.openxmlformats.org/drawingml/2006/main">
            <a:r>
              <a:t>Series: 1/C_eq = Σ1/C_i (equal charge magnitude for initially neutral intermediate conductors)</a:t>
            </a:r>
          </a:p>
          <a:p xmlns:a="http://schemas.openxmlformats.org/drawingml/2006/main">
            <a:r>
              <a:t/>
            </a:r>
          </a:p>
          <a:p xmlns:a="http://schemas.openxmlformats.org/drawingml/2006/main">
            <a:r>
              <a:t>For parallel capacitors, total delivered charge is the sum of individual plate charges. At a common V, Q_total = ΣC_iV, giving the sum rule. For capacitors in series, a neutral isolated intermediate conductor cannot acquire net charge; its opposite faces acquire equal and opposite charges, giving the same charge magnitude on the adjacent capacitors.</a:t>
            </a:r>
          </a:p>
          <a:p xmlns:a="http://schemas.openxmlformats.org/drawingml/2006/main">
            <a:r>
              <a:t/>
            </a:r>
          </a:p>
          <a:p xmlns:a="http://schemas.openxmlformats.org/drawingml/2006/main">
            <a:r>
              <a:t>[['Connection', 'Shared quantity', 'Equivalent capacitance', 'Useful check'], ['Parallel', 'Voltage', 'Sum', 'Larger than any component.'], ['Series', 'Charge magnitude*', 'Reciprocal sum', 'Smaller than any component.']]</a:t>
            </a:r>
          </a:p>
          <a:p xmlns:a="http://schemas.openxmlformats.org/drawingml/2006/main">
            <a:r>
              <a:t/>
            </a:r>
          </a:p>
          <a:p xmlns:a="http://schemas.openxmlformats.org/drawingml/2006/main">
            <a:r>
              <a:t>*If intermediate conductors initially carry nonzero net charge, a more general charge-conservation analysis is needed. Equal charge is the standard initially uncharged-series model, not an unconditional statement about any precharged network. small</a:t>
            </a:r>
          </a:p>
          <a:p xmlns:a="http://schemas.openxmlformats.org/drawingml/2006/main">
            <a:r>
              <a:t/>
            </a:r>
          </a:p>
          <a:p xmlns:a="http://schemas.openxmlformats.org/drawingml/2006/main">
            <a:r>
              <a:t>Worked example Connect 3.0 μF and 6.0 μF in series across 12 V. C_eq = 2.0 μF, so each capacitor carries 24 μC. Voltages are 8.0 V and 4.0 V. Energies are 96 μJ and 48 μJ; total 144 μJ = ½C_eqV². In parallel, C_eq = 9.0 μF and both capacitors have 12 V.</a:t>
            </a:r>
          </a:p>
          <a:p xmlns:a="http://schemas.openxmlformats.org/drawingml/2006/main">
            <a:r>
              <a:t/>
            </a:r>
          </a:p>
          <a:p xmlns:a="http://schemas.openxmlformats.org/drawingml/2006/main">
            <a:r>
              <a:t>Checkpoint In a series pair, the smaller capacitor has the larger voltage because V = Q/C and the charge magnitudes match. Equal charge does not mean equal voltage. True</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18.</a:t>
            </a:r>
          </a:p>
          <a:p xmlns:a="http://schemas.openxmlformats.org/drawingml/2006/main">
            <a:r>
              <a:t>Original source: N04 p.8; N05 pp.2-3</a:t>
            </a:r>
          </a:p>
          <a:p xmlns:a="http://schemas.openxmlformats.org/drawingml/2006/main">
            <a:r>
              <a:t>CED: 11.8</a:t>
            </a:r>
          </a:p>
          <a:p xmlns:a="http://schemas.openxmlformats.org/drawingml/2006/main">
            <a:r>
              <a:t/>
            </a:r>
          </a:p>
          <a:p xmlns:a="http://schemas.openxmlformats.org/drawingml/2006/main">
            <a:r>
              <a:t>Parallel: C_eq = ΣC_i (same voltage)</a:t>
            </a:r>
          </a:p>
          <a:p xmlns:a="http://schemas.openxmlformats.org/drawingml/2006/main">
            <a:r>
              <a:t>Series: 1/C_eq = Σ1/C_i (equal charge magnitude for initially neutral intermediate conductors)</a:t>
            </a:r>
          </a:p>
          <a:p xmlns:a="http://schemas.openxmlformats.org/drawingml/2006/main">
            <a:r>
              <a:t/>
            </a:r>
          </a:p>
          <a:p xmlns:a="http://schemas.openxmlformats.org/drawingml/2006/main">
            <a:r>
              <a:t>For parallel capacitors, total delivered charge is the sum of individual plate charges. At a common V, Q_total = ΣC_iV, giving the sum rule. For capacitors in series, a neutral isolated intermediate conductor cannot acquire net charge; its opposite faces acquire equal and opposite charges, giving the same charge magnitude on the adjacent capacitors.</a:t>
            </a:r>
          </a:p>
          <a:p xmlns:a="http://schemas.openxmlformats.org/drawingml/2006/main">
            <a:r>
              <a:t/>
            </a:r>
          </a:p>
          <a:p xmlns:a="http://schemas.openxmlformats.org/drawingml/2006/main">
            <a:r>
              <a:t>[['Connection', 'Shared quantity', 'Equivalent capacitance', 'Useful check'], ['Parallel', 'Voltage', 'Sum', 'Larger than any component.'], ['Series', 'Charge magnitude*', 'Reciprocal sum', 'Smaller than any component.']]</a:t>
            </a:r>
          </a:p>
          <a:p xmlns:a="http://schemas.openxmlformats.org/drawingml/2006/main">
            <a:r>
              <a:t/>
            </a:r>
          </a:p>
          <a:p xmlns:a="http://schemas.openxmlformats.org/drawingml/2006/main">
            <a:r>
              <a:t>*If intermediate conductors initially carry nonzero net charge, a more general charge-conservation analysis is needed. Equal charge is the standard initially uncharged-series model, not an unconditional statement about any precharged network. small</a:t>
            </a:r>
          </a:p>
          <a:p xmlns:a="http://schemas.openxmlformats.org/drawingml/2006/main">
            <a:r>
              <a:t/>
            </a:r>
          </a:p>
          <a:p xmlns:a="http://schemas.openxmlformats.org/drawingml/2006/main">
            <a:r>
              <a:t>Worked example Connect 3.0 μF and 6.0 μF in series across 12 V. C_eq = 2.0 μF, so each capacitor carries 24 μC. Voltages are 8.0 V and 4.0 V. Energies are 96 μJ and 48 μJ; total 144 μJ = ½C_eqV². In parallel, C_eq = 9.0 μF and both capacitors have 12 V.</a:t>
            </a:r>
          </a:p>
          <a:p xmlns:a="http://schemas.openxmlformats.org/drawingml/2006/main">
            <a:r>
              <a:t/>
            </a:r>
          </a:p>
          <a:p xmlns:a="http://schemas.openxmlformats.org/drawingml/2006/main">
            <a:r>
              <a:t>Checkpoint In a series pair, the smaller capacitor has the larger voltage because V = Q/C and the charge magnitudes match. Equal charge does not mean equal voltage. True</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18.</a:t>
            </a:r>
          </a:p>
          <a:p xmlns:a="http://schemas.openxmlformats.org/drawingml/2006/main">
            <a:r>
              <a:t>Original source: N04 p.8; N05 pp.2-3</a:t>
            </a:r>
          </a:p>
          <a:p xmlns:a="http://schemas.openxmlformats.org/drawingml/2006/main">
            <a:r>
              <a:t>CED: 11.8</a:t>
            </a:r>
          </a:p>
          <a:p xmlns:a="http://schemas.openxmlformats.org/drawingml/2006/main">
            <a:r>
              <a:t/>
            </a:r>
          </a:p>
          <a:p xmlns:a="http://schemas.openxmlformats.org/drawingml/2006/main">
            <a:r>
              <a:t>Parallel: C_eq = ΣC_i (same voltage)</a:t>
            </a:r>
          </a:p>
          <a:p xmlns:a="http://schemas.openxmlformats.org/drawingml/2006/main">
            <a:r>
              <a:t>Series: 1/C_eq = Σ1/C_i (equal charge magnitude for initially neutral intermediate conductors)</a:t>
            </a:r>
          </a:p>
          <a:p xmlns:a="http://schemas.openxmlformats.org/drawingml/2006/main">
            <a:r>
              <a:t/>
            </a:r>
          </a:p>
          <a:p xmlns:a="http://schemas.openxmlformats.org/drawingml/2006/main">
            <a:r>
              <a:t>For parallel capacitors, total delivered charge is the sum of individual plate charges. At a common V, Q_total = ΣC_iV, giving the sum rule. For capacitors in series, a neutral isolated intermediate conductor cannot acquire net charge; its opposite faces acquire equal and opposite charges, giving the same charge magnitude on the adjacent capacitors.</a:t>
            </a:r>
          </a:p>
          <a:p xmlns:a="http://schemas.openxmlformats.org/drawingml/2006/main">
            <a:r>
              <a:t/>
            </a:r>
          </a:p>
          <a:p xmlns:a="http://schemas.openxmlformats.org/drawingml/2006/main">
            <a:r>
              <a:t>[['Connection', 'Shared quantity', 'Equivalent capacitance', 'Useful check'], ['Parallel', 'Voltage', 'Sum', 'Larger than any component.'], ['Series', 'Charge magnitude*', 'Reciprocal sum', 'Smaller than any component.']]</a:t>
            </a:r>
          </a:p>
          <a:p xmlns:a="http://schemas.openxmlformats.org/drawingml/2006/main">
            <a:r>
              <a:t/>
            </a:r>
          </a:p>
          <a:p xmlns:a="http://schemas.openxmlformats.org/drawingml/2006/main">
            <a:r>
              <a:t>*If intermediate conductors initially carry nonzero net charge, a more general charge-conservation analysis is needed. Equal charge is the standard initially uncharged-series model, not an unconditional statement about any precharged network. small</a:t>
            </a:r>
          </a:p>
          <a:p xmlns:a="http://schemas.openxmlformats.org/drawingml/2006/main">
            <a:r>
              <a:t/>
            </a:r>
          </a:p>
          <a:p xmlns:a="http://schemas.openxmlformats.org/drawingml/2006/main">
            <a:r>
              <a:t>Worked example Connect 3.0 μF and 6.0 μF in series across 12 V. C_eq = 2.0 μF, so each capacitor carries 24 μC. Voltages are 8.0 V and 4.0 V. Energies are 96 μJ and 48 μJ; total 144 μJ = ½C_eqV². In parallel, C_eq = 9.0 μF and both capacitors have 12 V.</a:t>
            </a:r>
          </a:p>
          <a:p xmlns:a="http://schemas.openxmlformats.org/drawingml/2006/main">
            <a:r>
              <a:t/>
            </a:r>
          </a:p>
          <a:p xmlns:a="http://schemas.openxmlformats.org/drawingml/2006/main">
            <a:r>
              <a:t>Checkpoint In a series pair, the smaller capacitor has the larger voltage because V = Q/C and the charge magnitudes match. Equal charge does not mean equal voltage. True</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19.</a:t>
            </a:r>
          </a:p>
          <a:p xmlns:a="http://schemas.openxmlformats.org/drawingml/2006/main">
            <a:r>
              <a:t>Original source: N04 p.8; N05 pp.2-3; N29 p.1</a:t>
            </a:r>
          </a:p>
          <a:p xmlns:a="http://schemas.openxmlformats.org/drawingml/2006/main">
            <a:r>
              <a:t>CED: 11.5, 11.8</a:t>
            </a:r>
          </a:p>
          <a:p xmlns:a="http://schemas.openxmlformats.org/drawingml/2006/main">
            <a:r>
              <a:t/>
            </a:r>
          </a:p>
          <a:p xmlns:a="http://schemas.openxmlformats.org/drawingml/2006/main">
            <a:r>
              <a:t>[['Connection', 'Resistors', 'Capacitors'], ['Series constraint', 'Same current', 'Equal plate-charge magnitudes for neutral intermediate nodes'], ['Series combination', 'Req = R1 + R2 + ...', '1/Ceq = 1/C1 + 1/C2 + ...'], ['Parallel constraint', 'Same voltage', 'Same voltage'], ['Parallel combination', '1/Req = 1/R1 + 1/R2 + ...', 'Ceq = C1 + C2 + ...'], ['N identical units in series', 'Req = NR', 'Ceq = C/N'], ['N identical units in parallel', 'Req = R/N', 'Ceq = NC']] [145, 183, 183] 9</a:t>
            </a:r>
          </a:p>
          <a:p xmlns:a="http://schemas.openxmlformats.org/drawingml/2006/main">
            <a:r>
              <a:t/>
            </a:r>
          </a:p>
          <a:p xmlns:a="http://schemas.openxmlformats.org/drawingml/2006/main">
            <a:r>
              <a:t>The original notes place these rules side by side. Derive each from its shared quantity: series resistors add voltage drops at the same current, while parallel capacitors add plate charge at the same voltage. The formulas reverse because the defining relationships differ.</a:t>
            </a:r>
          </a:p>
          <a:p xmlns:a="http://schemas.openxmlformats.org/drawingml/2006/main">
            <a:r>
              <a:t/>
            </a:r>
          </a:p>
          <a:p xmlns:a="http://schemas.openxmlformats.org/drawingml/2006/main">
            <a:r>
              <a:t>PAUSE AND EXPLAIN Why does the smaller capacitor in a series pair have the larger voltage? Equal Q and V = Q/C give the result. Why does the larger resistor in a series pair have the larger voltage? Equal I and V = IR give that result.</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19.</a:t>
            </a:r>
          </a:p>
          <a:p xmlns:a="http://schemas.openxmlformats.org/drawingml/2006/main">
            <a:r>
              <a:t>Original source: N04 p.8; N05 pp.2-3; N29 p.1</a:t>
            </a:r>
          </a:p>
          <a:p xmlns:a="http://schemas.openxmlformats.org/drawingml/2006/main">
            <a:r>
              <a:t>CED: 11.5, 11.8</a:t>
            </a:r>
          </a:p>
          <a:p xmlns:a="http://schemas.openxmlformats.org/drawingml/2006/main">
            <a:r>
              <a:t/>
            </a:r>
          </a:p>
          <a:p xmlns:a="http://schemas.openxmlformats.org/drawingml/2006/main">
            <a:r>
              <a:t>[['Connection', 'Resistors', 'Capacitors'], ['Series constraint', 'Same current', 'Equal plate-charge magnitudes for neutral intermediate nodes'], ['Series combination', 'Req = R1 + R2 + ...', '1/Ceq = 1/C1 + 1/C2 + ...'], ['Parallel constraint', 'Same voltage', 'Same voltage'], ['Parallel combination', '1/Req = 1/R1 + 1/R2 + ...', 'Ceq = C1 + C2 + ...'], ['N identical units in series', 'Req = NR', 'Ceq = C/N'], ['N identical units in parallel', 'Req = R/N', 'Ceq = NC']] [145, 183, 183] 9</a:t>
            </a:r>
          </a:p>
          <a:p xmlns:a="http://schemas.openxmlformats.org/drawingml/2006/main">
            <a:r>
              <a:t/>
            </a:r>
          </a:p>
          <a:p xmlns:a="http://schemas.openxmlformats.org/drawingml/2006/main">
            <a:r>
              <a:t>The original notes place these rules side by side. Derive each from its shared quantity: series resistors add voltage drops at the same current, while parallel capacitors add plate charge at the same voltage. The formulas reverse because the defining relationships differ.</a:t>
            </a:r>
          </a:p>
          <a:p xmlns:a="http://schemas.openxmlformats.org/drawingml/2006/main">
            <a:r>
              <a:t/>
            </a:r>
          </a:p>
          <a:p xmlns:a="http://schemas.openxmlformats.org/drawingml/2006/main">
            <a:r>
              <a:t>PAUSE AND EXPLAIN Why does the smaller capacitor in a series pair have the larger voltage? Equal Q and V = Q/C give the result. Why does the larger resistor in a series pair have the larger voltage? Equal I and V = IR give that result.</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19.</a:t>
            </a:r>
          </a:p>
          <a:p xmlns:a="http://schemas.openxmlformats.org/drawingml/2006/main">
            <a:r>
              <a:t>Original source: N04 p.8; N05 pp.2-3; N29 p.1</a:t>
            </a:r>
          </a:p>
          <a:p xmlns:a="http://schemas.openxmlformats.org/drawingml/2006/main">
            <a:r>
              <a:t>CED: 11.5, 11.8</a:t>
            </a:r>
          </a:p>
          <a:p xmlns:a="http://schemas.openxmlformats.org/drawingml/2006/main">
            <a:r>
              <a:t/>
            </a:r>
          </a:p>
          <a:p xmlns:a="http://schemas.openxmlformats.org/drawingml/2006/main">
            <a:r>
              <a:t>[['Connection', 'Resistors', 'Capacitors'], ['Series constraint', 'Same current', 'Equal plate-charge magnitudes for neutral intermediate nodes'], ['Series combination', 'Req = R1 + R2 + ...', '1/Ceq = 1/C1 + 1/C2 + ...'], ['Parallel constraint', 'Same voltage', 'Same voltage'], ['Parallel combination', '1/Req = 1/R1 + 1/R2 + ...', 'Ceq = C1 + C2 + ...'], ['N identical units in series', 'Req = NR', 'Ceq = C/N'], ['N identical units in parallel', 'Req = R/N', 'Ceq = NC']] [145, 183, 183] 9</a:t>
            </a:r>
          </a:p>
          <a:p xmlns:a="http://schemas.openxmlformats.org/drawingml/2006/main">
            <a:r>
              <a:t/>
            </a:r>
          </a:p>
          <a:p xmlns:a="http://schemas.openxmlformats.org/drawingml/2006/main">
            <a:r>
              <a:t>The original notes place these rules side by side. Derive each from its shared quantity: series resistors add voltage drops at the same current, while parallel capacitors add plate charge at the same voltage. The formulas reverse because the defining relationships differ.</a:t>
            </a:r>
          </a:p>
          <a:p xmlns:a="http://schemas.openxmlformats.org/drawingml/2006/main">
            <a:r>
              <a:t/>
            </a:r>
          </a:p>
          <a:p xmlns:a="http://schemas.openxmlformats.org/drawingml/2006/main">
            <a:r>
              <a:t>PAUSE AND EXPLAIN Why does the smaller capacitor in a series pair have the larger voltage? Equal Q and V = Q/C give the result. Why does the larger resistor in a series pair have the larger voltage? Equal I and V = IR give that result.</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19.</a:t>
            </a:r>
          </a:p>
          <a:p xmlns:a="http://schemas.openxmlformats.org/drawingml/2006/main">
            <a:r>
              <a:t>Original source: N04 p.8; N05 pp.2-3; N29 p.1</a:t>
            </a:r>
          </a:p>
          <a:p xmlns:a="http://schemas.openxmlformats.org/drawingml/2006/main">
            <a:r>
              <a:t>CED: 11.5, 11.8</a:t>
            </a:r>
          </a:p>
          <a:p xmlns:a="http://schemas.openxmlformats.org/drawingml/2006/main">
            <a:r>
              <a:t/>
            </a:r>
          </a:p>
          <a:p xmlns:a="http://schemas.openxmlformats.org/drawingml/2006/main">
            <a:r>
              <a:t>[['Connection', 'Resistors', 'Capacitors'], ['Series constraint', 'Same current', 'Equal plate-charge magnitudes for neutral intermediate nodes'], ['Series combination', 'Req = R1 + R2 + ...', '1/Ceq = 1/C1 + 1/C2 + ...'], ['Parallel constraint', 'Same voltage', 'Same voltage'], ['Parallel combination', '1/Req = 1/R1 + 1/R2 + ...', 'Ceq = C1 + C2 + ...'], ['N identical units in series', 'Req = NR', 'Ceq = C/N'], ['N identical units in parallel', 'Req = R/N', 'Ceq = NC']] [145, 183, 183] 9</a:t>
            </a:r>
          </a:p>
          <a:p xmlns:a="http://schemas.openxmlformats.org/drawingml/2006/main">
            <a:r>
              <a:t/>
            </a:r>
          </a:p>
          <a:p xmlns:a="http://schemas.openxmlformats.org/drawingml/2006/main">
            <a:r>
              <a:t>The original notes place these rules side by side. Derive each from its shared quantity: series resistors add voltage drops at the same current, while parallel capacitors add plate charge at the same voltage. The formulas reverse because the defining relationships differ.</a:t>
            </a:r>
          </a:p>
          <a:p xmlns:a="http://schemas.openxmlformats.org/drawingml/2006/main">
            <a:r>
              <a:t/>
            </a:r>
          </a:p>
          <a:p xmlns:a="http://schemas.openxmlformats.org/drawingml/2006/main">
            <a:r>
              <a:t>PAUSE AND EXPLAIN Why does the smaller capacitor in a series pair have the larger voltage? Equal Q and V = Q/C give the result. Why does the larger resistor in a series pair have the larger voltage? Equal I and V = IR give that result.</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20.</a:t>
            </a:r>
          </a:p>
          <a:p xmlns:a="http://schemas.openxmlformats.org/drawingml/2006/main">
            <a:r>
              <a:t>Original source: N05 pp.3,5-6</a:t>
            </a:r>
          </a:p>
          <a:p xmlns:a="http://schemas.openxmlformats.org/drawingml/2006/main">
            <a:r>
              <a:t>CED: 11.8</a:t>
            </a:r>
          </a:p>
          <a:p xmlns:a="http://schemas.openxmlformats.org/drawingml/2006/main">
            <a:r>
              <a:t/>
            </a:r>
          </a:p>
          <a:p xmlns:a="http://schemas.openxmlformats.org/drawingml/2006/main">
            <a:r>
              <a:t>CED boundary: initial/final states, qualitative curves and time-constant meaning are core. The exponential formulas below are a mathematical extension retained to explain the curves; time-dependent algebraic modeling is not required by the supplied CED. small</a:t>
            </a:r>
          </a:p>
          <a:p xmlns:a="http://schemas.openxmlformats.org/drawingml/2006/main">
            <a:r>
              <a:t/>
            </a:r>
          </a:p>
          <a:p xmlns:a="http://schemas.openxmlformats.org/drawingml/2006/main">
            <a:r>
              <a:t>Simple series RC circuit: τ = RC</a:t>
            </a:r>
          </a:p>
          <a:p xmlns:a="http://schemas.openxmlformats.org/drawingml/2006/main">
            <a:r>
              <a:t>Charging from Q = 0: Q = Cε(1 - e^(-t/τ)), I = (ε/R)e^(-t/τ)</a:t>
            </a:r>
          </a:p>
          <a:p xmlns:a="http://schemas.openxmlformats.org/drawingml/2006/main">
            <a:r>
              <a:t>Discharging: Q = Q₀e^(-t/τ), |I| = (V₀/R)e^(-t/τ)</a:t>
            </a:r>
          </a:p>
          <a:p xmlns:a="http://schemas.openxmlformats.org/drawingml/2006/main">
            <a:r>
              <a:t/>
            </a:r>
          </a:p>
          <a:p xmlns:a="http://schemas.openxmlformats.org/drawingml/2006/main">
            <a:r>
              <a:t>rc At t = τ, a charging capacitor reaches 63.2% of its final voltage; a discharging capacitor retains 36.8% of its initial voltage. Exact completion is asymptotic.</a:t>
            </a:r>
          </a:p>
          <a:p xmlns:a="http://schemas.openxmlformats.org/drawingml/2006/main">
            <a:r>
              <a:t/>
            </a:r>
          </a:p>
          <a:p xmlns:a="http://schemas.openxmlformats.org/drawingml/2006/main">
            <a:r>
              <a:t>Immediately after connection, an initially uncharged capacitor has zero voltage and can be modeled as a wire for finding the initial current. After a long time on a DC source, its current tends to zero and that branch acts as an open circuit. A precharged capacitor does not start as a zero-voltage wire: its initial voltage must be retained. The capacitor’s voltage is continuous through switching in a finite-resistance circuit.</a:t>
            </a:r>
          </a:p>
          <a:p xmlns:a="http://schemas.openxmlformats.org/drawingml/2006/main">
            <a:r>
              <a:t/>
            </a:r>
          </a:p>
          <a:p xmlns:a="http://schemas.openxmlformats.org/drawingml/2006/main">
            <a:r>
              <a:t>Worked example For R = 100 kΩ, C = 20 μF and ε = 12 V, τ = 2.0 s. Initial current = 120 μA. At t = 2.0 s, V_C = 7.59 V, Q = 152 μC, and I = 44.1 μA. At long times, Q → 240 μC and I → 0.</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20.</a:t>
            </a:r>
          </a:p>
          <a:p xmlns:a="http://schemas.openxmlformats.org/drawingml/2006/main">
            <a:r>
              <a:t>Original source: N05 pp.3,5-6</a:t>
            </a:r>
          </a:p>
          <a:p xmlns:a="http://schemas.openxmlformats.org/drawingml/2006/main">
            <a:r>
              <a:t>CED: 11.8</a:t>
            </a:r>
          </a:p>
          <a:p xmlns:a="http://schemas.openxmlformats.org/drawingml/2006/main">
            <a:r>
              <a:t/>
            </a:r>
          </a:p>
          <a:p xmlns:a="http://schemas.openxmlformats.org/drawingml/2006/main">
            <a:r>
              <a:t>CED boundary: initial/final states, qualitative curves and time-constant meaning are core. The exponential formulas below are a mathematical extension retained to explain the curves; time-dependent algebraic modeling is not required by the supplied CED. small</a:t>
            </a:r>
          </a:p>
          <a:p xmlns:a="http://schemas.openxmlformats.org/drawingml/2006/main">
            <a:r>
              <a:t/>
            </a:r>
          </a:p>
          <a:p xmlns:a="http://schemas.openxmlformats.org/drawingml/2006/main">
            <a:r>
              <a:t>Simple series RC circuit: τ = RC</a:t>
            </a:r>
          </a:p>
          <a:p xmlns:a="http://schemas.openxmlformats.org/drawingml/2006/main">
            <a:r>
              <a:t>Charging from Q = 0: Q = Cε(1 - e^(-t/τ)), I = (ε/R)e^(-t/τ)</a:t>
            </a:r>
          </a:p>
          <a:p xmlns:a="http://schemas.openxmlformats.org/drawingml/2006/main">
            <a:r>
              <a:t>Discharging: Q = Q₀e^(-t/τ), |I| = (V₀/R)e^(-t/τ)</a:t>
            </a:r>
          </a:p>
          <a:p xmlns:a="http://schemas.openxmlformats.org/drawingml/2006/main">
            <a:r>
              <a:t/>
            </a:r>
          </a:p>
          <a:p xmlns:a="http://schemas.openxmlformats.org/drawingml/2006/main">
            <a:r>
              <a:t>rc At t = τ, a charging capacitor reaches 63.2% of its final voltage; a discharging capacitor retains 36.8% of its initial voltage. Exact completion is asymptotic.</a:t>
            </a:r>
          </a:p>
          <a:p xmlns:a="http://schemas.openxmlformats.org/drawingml/2006/main">
            <a:r>
              <a:t/>
            </a:r>
          </a:p>
          <a:p xmlns:a="http://schemas.openxmlformats.org/drawingml/2006/main">
            <a:r>
              <a:t>Immediately after connection, an initially uncharged capacitor has zero voltage and can be modeled as a wire for finding the initial current. After a long time on a DC source, its current tends to zero and that branch acts as an open circuit. A precharged capacitor does not start as a zero-voltage wire: its initial voltage must be retained. The capacitor’s voltage is continuous through switching in a finite-resistance circuit.</a:t>
            </a:r>
          </a:p>
          <a:p xmlns:a="http://schemas.openxmlformats.org/drawingml/2006/main">
            <a:r>
              <a:t/>
            </a:r>
          </a:p>
          <a:p xmlns:a="http://schemas.openxmlformats.org/drawingml/2006/main">
            <a:r>
              <a:t>Worked example For R = 100 kΩ, C = 20 μF and ε = 12 V, τ = 2.0 s. Initial current = 120 μA. At t = 2.0 s, V_C = 7.59 V, Q = 152 μC, and I = 44.1 μA. At long times, Q → 240 μC and I → 0.</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20.</a:t>
            </a:r>
          </a:p>
          <a:p xmlns:a="http://schemas.openxmlformats.org/drawingml/2006/main">
            <a:r>
              <a:t>Original source: N05 pp.3,5-6</a:t>
            </a:r>
          </a:p>
          <a:p xmlns:a="http://schemas.openxmlformats.org/drawingml/2006/main">
            <a:r>
              <a:t>CED: 11.8</a:t>
            </a:r>
          </a:p>
          <a:p xmlns:a="http://schemas.openxmlformats.org/drawingml/2006/main">
            <a:r>
              <a:t/>
            </a:r>
          </a:p>
          <a:p xmlns:a="http://schemas.openxmlformats.org/drawingml/2006/main">
            <a:r>
              <a:t>CED boundary: initial/final states, qualitative curves and time-constant meaning are core. The exponential formulas below are a mathematical extension retained to explain the curves; time-dependent algebraic modeling is not required by the supplied CED. small</a:t>
            </a:r>
          </a:p>
          <a:p xmlns:a="http://schemas.openxmlformats.org/drawingml/2006/main">
            <a:r>
              <a:t/>
            </a:r>
          </a:p>
          <a:p xmlns:a="http://schemas.openxmlformats.org/drawingml/2006/main">
            <a:r>
              <a:t>Simple series RC circuit: τ = RC</a:t>
            </a:r>
          </a:p>
          <a:p xmlns:a="http://schemas.openxmlformats.org/drawingml/2006/main">
            <a:r>
              <a:t>Charging from Q = 0: Q = Cε(1 - e^(-t/τ)), I = (ε/R)e^(-t/τ)</a:t>
            </a:r>
          </a:p>
          <a:p xmlns:a="http://schemas.openxmlformats.org/drawingml/2006/main">
            <a:r>
              <a:t>Discharging: Q = Q₀e^(-t/τ), |I| = (V₀/R)e^(-t/τ)</a:t>
            </a:r>
          </a:p>
          <a:p xmlns:a="http://schemas.openxmlformats.org/drawingml/2006/main">
            <a:r>
              <a:t/>
            </a:r>
          </a:p>
          <a:p xmlns:a="http://schemas.openxmlformats.org/drawingml/2006/main">
            <a:r>
              <a:t>rc At t = τ, a charging capacitor reaches 63.2% of its final voltage; a discharging capacitor retains 36.8% of its initial voltage. Exact completion is asymptotic.</a:t>
            </a:r>
          </a:p>
          <a:p xmlns:a="http://schemas.openxmlformats.org/drawingml/2006/main">
            <a:r>
              <a:t/>
            </a:r>
          </a:p>
          <a:p xmlns:a="http://schemas.openxmlformats.org/drawingml/2006/main">
            <a:r>
              <a:t>Immediately after connection, an initially uncharged capacitor has zero voltage and can be modeled as a wire for finding the initial current. After a long time on a DC source, its current tends to zero and that branch acts as an open circuit. A precharged capacitor does not start as a zero-voltage wire: its initial voltage must be retained. The capacitor’s voltage is continuous through switching in a finite-resistance circuit.</a:t>
            </a:r>
          </a:p>
          <a:p xmlns:a="http://schemas.openxmlformats.org/drawingml/2006/main">
            <a:r>
              <a:t/>
            </a:r>
          </a:p>
          <a:p xmlns:a="http://schemas.openxmlformats.org/drawingml/2006/main">
            <a:r>
              <a:t>Worked example For R = 100 kΩ, C = 20 μF and ε = 12 V, τ = 2.0 s. Initial current = 120 μA. At t = 2.0 s, V_C = 7.59 V, Q = 152 μC, and I = 44.1 μA. At long times, Q → 240 μC and I → 0.</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20.</a:t>
            </a:r>
          </a:p>
          <a:p xmlns:a="http://schemas.openxmlformats.org/drawingml/2006/main">
            <a:r>
              <a:t>Original source: N05 pp.3,5-6</a:t>
            </a:r>
          </a:p>
          <a:p xmlns:a="http://schemas.openxmlformats.org/drawingml/2006/main">
            <a:r>
              <a:t>CED: 11.8</a:t>
            </a:r>
          </a:p>
          <a:p xmlns:a="http://schemas.openxmlformats.org/drawingml/2006/main">
            <a:r>
              <a:t/>
            </a:r>
          </a:p>
          <a:p xmlns:a="http://schemas.openxmlformats.org/drawingml/2006/main">
            <a:r>
              <a:t>CED boundary: initial/final states, qualitative curves and time-constant meaning are core. The exponential formulas below are a mathematical extension retained to explain the curves; time-dependent algebraic modeling is not required by the supplied CED. small</a:t>
            </a:r>
          </a:p>
          <a:p xmlns:a="http://schemas.openxmlformats.org/drawingml/2006/main">
            <a:r>
              <a:t/>
            </a:r>
          </a:p>
          <a:p xmlns:a="http://schemas.openxmlformats.org/drawingml/2006/main">
            <a:r>
              <a:t>Simple series RC circuit: τ = RC</a:t>
            </a:r>
          </a:p>
          <a:p xmlns:a="http://schemas.openxmlformats.org/drawingml/2006/main">
            <a:r>
              <a:t>Charging from Q = 0: Q = Cε(1 - e^(-t/τ)), I = (ε/R)e^(-t/τ)</a:t>
            </a:r>
          </a:p>
          <a:p xmlns:a="http://schemas.openxmlformats.org/drawingml/2006/main">
            <a:r>
              <a:t>Discharging: Q = Q₀e^(-t/τ), |I| = (V₀/R)e^(-t/τ)</a:t>
            </a:r>
          </a:p>
          <a:p xmlns:a="http://schemas.openxmlformats.org/drawingml/2006/main">
            <a:r>
              <a:t/>
            </a:r>
          </a:p>
          <a:p xmlns:a="http://schemas.openxmlformats.org/drawingml/2006/main">
            <a:r>
              <a:t>rc At t = τ, a charging capacitor reaches 63.2% of its final voltage; a discharging capacitor retains 36.8% of its initial voltage. Exact completion is asymptotic.</a:t>
            </a:r>
          </a:p>
          <a:p xmlns:a="http://schemas.openxmlformats.org/drawingml/2006/main">
            <a:r>
              <a:t/>
            </a:r>
          </a:p>
          <a:p xmlns:a="http://schemas.openxmlformats.org/drawingml/2006/main">
            <a:r>
              <a:t>Immediately after connection, an initially uncharged capacitor has zero voltage and can be modeled as a wire for finding the initial current. After a long time on a DC source, its current tends to zero and that branch acts as an open circuit. A precharged capacitor does not start as a zero-voltage wire: its initial voltage must be retained. The capacitor’s voltage is continuous through switching in a finite-resistance circuit.</a:t>
            </a:r>
          </a:p>
          <a:p xmlns:a="http://schemas.openxmlformats.org/drawingml/2006/main">
            <a:r>
              <a:t/>
            </a:r>
          </a:p>
          <a:p xmlns:a="http://schemas.openxmlformats.org/drawingml/2006/main">
            <a:r>
              <a:t>Worked example For R = 100 kΩ, C = 20 μF and ε = 12 V, τ = 2.0 s. Initial current = 120 μA. At t = 2.0 s, V_C = 7.59 V, Q = 152 μC, and I = 44.1 μA. At long times, Q → 240 μC and I → 0.</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21.</a:t>
            </a:r>
          </a:p>
          <a:p xmlns:a="http://schemas.openxmlformats.org/drawingml/2006/main">
            <a:r>
              <a:t>Original source: N05 pp.3-6</a:t>
            </a:r>
          </a:p>
          <a:p xmlns:a="http://schemas.openxmlformats.org/drawingml/2006/main">
            <a:r>
              <a:t>CED: 11.8</a:t>
            </a:r>
          </a:p>
          <a:p xmlns:a="http://schemas.openxmlformats.org/drawingml/2006/main">
            <a:r>
              <a:t/>
            </a:r>
          </a:p>
          <a:p xmlns:a="http://schemas.openxmlformats.org/drawingml/2006/main">
            <a:r>
              <a:t>[['Quantity', 'Just after closing, uncharged C', 'Long after charging', 'At one τ'], ['Capacitor voltage VC', '0', 'ε in simple series RC', '0.632 ε'], ['Resistor voltage VR', 'ε', '0', '0.368 ε'], ['Current I', 'ε/R', '0', '0.368 I0'], ['Capacitor charge Q', '0', 'Cε', '0.632 Qfinal']] [123, 149, 129, 110] 9</a:t>
            </a:r>
          </a:p>
          <a:p xmlns:a="http://schemas.openxmlformats.org/drawingml/2006/main">
            <a:r>
              <a:t/>
            </a:r>
          </a:p>
          <a:p xmlns:a="http://schemas.openxmlformats.org/drawingml/2006/main">
            <a:r>
              <a:t>For discharge through a resistor, Q, V_C and current magnitude all retain about 37% of their initial values after one τ = RC. A larger R or C gives a longer time scale. Compare initial and final values separately from how quickly the curve moves between them.</a:t>
            </a:r>
          </a:p>
          <a:p xmlns:a="http://schemas.openxmlformats.org/drawingml/2006/main">
            <a:r>
              <a:t/>
            </a:r>
          </a:p>
          <a:p xmlns:a="http://schemas.openxmlformats.org/drawingml/2006/main">
            <a:r>
              <a:t>rc Charging rises toward its final value; discharging falls toward zero. The endpoints are approached asymptotically.</a:t>
            </a:r>
          </a:p>
          <a:p xmlns:a="http://schemas.openxmlformats.org/drawingml/2006/main">
            <a:r>
              <a:t/>
            </a:r>
          </a:p>
          <a:p xmlns:a="http://schemas.openxmlformats.org/drawingml/2006/main">
            <a:r>
              <a:t>INITIAL VOLTAGE MATTERS “A capacitor initially acts like a wire” applies to an initially uncharged capacitor in this model. A precharged capacitor preserves its nonzero voltage at the switching instant. After a long time, its branch carries no DC current, but its terminal voltage need not equal the full battery emf.</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21.</a:t>
            </a:r>
          </a:p>
          <a:p xmlns:a="http://schemas.openxmlformats.org/drawingml/2006/main">
            <a:r>
              <a:t>Original source: N05 pp.3-6</a:t>
            </a:r>
          </a:p>
          <a:p xmlns:a="http://schemas.openxmlformats.org/drawingml/2006/main">
            <a:r>
              <a:t>CED: 11.8</a:t>
            </a:r>
          </a:p>
          <a:p xmlns:a="http://schemas.openxmlformats.org/drawingml/2006/main">
            <a:r>
              <a:t/>
            </a:r>
          </a:p>
          <a:p xmlns:a="http://schemas.openxmlformats.org/drawingml/2006/main">
            <a:r>
              <a:t>[['Quantity', 'Just after closing, uncharged C', 'Long after charging', 'At one τ'], ['Capacitor voltage VC', '0', 'ε in simple series RC', '0.632 ε'], ['Resistor voltage VR', 'ε', '0', '0.368 ε'], ['Current I', 'ε/R', '0', '0.368 I0'], ['Capacitor charge Q', '0', 'Cε', '0.632 Qfinal']] [123, 149, 129, 110] 9</a:t>
            </a:r>
          </a:p>
          <a:p xmlns:a="http://schemas.openxmlformats.org/drawingml/2006/main">
            <a:r>
              <a:t/>
            </a:r>
          </a:p>
          <a:p xmlns:a="http://schemas.openxmlformats.org/drawingml/2006/main">
            <a:r>
              <a:t>For discharge through a resistor, Q, V_C and current magnitude all retain about 37% of their initial values after one τ = RC. A larger R or C gives a longer time scale. Compare initial and final values separately from how quickly the curve moves between them.</a:t>
            </a:r>
          </a:p>
          <a:p xmlns:a="http://schemas.openxmlformats.org/drawingml/2006/main">
            <a:r>
              <a:t/>
            </a:r>
          </a:p>
          <a:p xmlns:a="http://schemas.openxmlformats.org/drawingml/2006/main">
            <a:r>
              <a:t>rc Charging rises toward its final value; discharging falls toward zero. The endpoints are approached asymptotically.</a:t>
            </a:r>
          </a:p>
          <a:p xmlns:a="http://schemas.openxmlformats.org/drawingml/2006/main">
            <a:r>
              <a:t/>
            </a:r>
          </a:p>
          <a:p xmlns:a="http://schemas.openxmlformats.org/drawingml/2006/main">
            <a:r>
              <a:t>INITIAL VOLTAGE MATTERS “A capacitor initially acts like a wire” applies to an initially uncharged capacitor in this model. A precharged capacitor preserves its nonzero voltage at the switching instant. After a long time, its branch carries no DC current, but its terminal voltage need not equal the full battery emf.</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21.</a:t>
            </a:r>
          </a:p>
          <a:p xmlns:a="http://schemas.openxmlformats.org/drawingml/2006/main">
            <a:r>
              <a:t>Original source: N05 pp.3-6</a:t>
            </a:r>
          </a:p>
          <a:p xmlns:a="http://schemas.openxmlformats.org/drawingml/2006/main">
            <a:r>
              <a:t>CED: 11.8</a:t>
            </a:r>
          </a:p>
          <a:p xmlns:a="http://schemas.openxmlformats.org/drawingml/2006/main">
            <a:r>
              <a:t/>
            </a:r>
          </a:p>
          <a:p xmlns:a="http://schemas.openxmlformats.org/drawingml/2006/main">
            <a:r>
              <a:t>[['Quantity', 'Just after closing, uncharged C', 'Long after charging', 'At one τ'], ['Capacitor voltage VC', '0', 'ε in simple series RC', '0.632 ε'], ['Resistor voltage VR', 'ε', '0', '0.368 ε'], ['Current I', 'ε/R', '0', '0.368 I0'], ['Capacitor charge Q', '0', 'Cε', '0.632 Qfinal']] [123, 149, 129, 110] 9</a:t>
            </a:r>
          </a:p>
          <a:p xmlns:a="http://schemas.openxmlformats.org/drawingml/2006/main">
            <a:r>
              <a:t/>
            </a:r>
          </a:p>
          <a:p xmlns:a="http://schemas.openxmlformats.org/drawingml/2006/main">
            <a:r>
              <a:t>For discharge through a resistor, Q, V_C and current magnitude all retain about 37% of their initial values after one τ = RC. A larger R or C gives a longer time scale. Compare initial and final values separately from how quickly the curve moves between them.</a:t>
            </a:r>
          </a:p>
          <a:p xmlns:a="http://schemas.openxmlformats.org/drawingml/2006/main">
            <a:r>
              <a:t/>
            </a:r>
          </a:p>
          <a:p xmlns:a="http://schemas.openxmlformats.org/drawingml/2006/main">
            <a:r>
              <a:t>rc Charging rises toward its final value; discharging falls toward zero. The endpoints are approached asymptotically.</a:t>
            </a:r>
          </a:p>
          <a:p xmlns:a="http://schemas.openxmlformats.org/drawingml/2006/main">
            <a:r>
              <a:t/>
            </a:r>
          </a:p>
          <a:p xmlns:a="http://schemas.openxmlformats.org/drawingml/2006/main">
            <a:r>
              <a:t>INITIAL VOLTAGE MATTERS “A capacitor initially acts like a wire” applies to an initially uncharged capacitor in this model. A precharged capacitor preserves its nonzero voltage at the switching instant. After a long time, its branch carries no DC current, but its terminal voltage need not equal the full battery emf.</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21.</a:t>
            </a:r>
          </a:p>
          <a:p xmlns:a="http://schemas.openxmlformats.org/drawingml/2006/main">
            <a:r>
              <a:t>Original source: N05 pp.3-6</a:t>
            </a:r>
          </a:p>
          <a:p xmlns:a="http://schemas.openxmlformats.org/drawingml/2006/main">
            <a:r>
              <a:t>CED: 11.8</a:t>
            </a:r>
          </a:p>
          <a:p xmlns:a="http://schemas.openxmlformats.org/drawingml/2006/main">
            <a:r>
              <a:t/>
            </a:r>
          </a:p>
          <a:p xmlns:a="http://schemas.openxmlformats.org/drawingml/2006/main">
            <a:r>
              <a:t>[['Quantity', 'Just after closing, uncharged C', 'Long after charging', 'At one τ'], ['Capacitor voltage VC', '0', 'ε in simple series RC', '0.632 ε'], ['Resistor voltage VR', 'ε', '0', '0.368 ε'], ['Current I', 'ε/R', '0', '0.368 I0'], ['Capacitor charge Q', '0', 'Cε', '0.632 Qfinal']] [123, 149, 129, 110] 9</a:t>
            </a:r>
          </a:p>
          <a:p xmlns:a="http://schemas.openxmlformats.org/drawingml/2006/main">
            <a:r>
              <a:t/>
            </a:r>
          </a:p>
          <a:p xmlns:a="http://schemas.openxmlformats.org/drawingml/2006/main">
            <a:r>
              <a:t>For discharge through a resistor, Q, V_C and current magnitude all retain about 37% of their initial values after one τ = RC. A larger R or C gives a longer time scale. Compare initial and final values separately from how quickly the curve moves between them.</a:t>
            </a:r>
          </a:p>
          <a:p xmlns:a="http://schemas.openxmlformats.org/drawingml/2006/main">
            <a:r>
              <a:t/>
            </a:r>
          </a:p>
          <a:p xmlns:a="http://schemas.openxmlformats.org/drawingml/2006/main">
            <a:r>
              <a:t>rc Charging rises toward its final value; discharging falls toward zero. The endpoints are approached asymptotically.</a:t>
            </a:r>
          </a:p>
          <a:p xmlns:a="http://schemas.openxmlformats.org/drawingml/2006/main">
            <a:r>
              <a:t/>
            </a:r>
          </a:p>
          <a:p xmlns:a="http://schemas.openxmlformats.org/drawingml/2006/main">
            <a:r>
              <a:t>INITIAL VOLTAGE MATTERS “A capacitor initially acts like a wire” applies to an initially uncharged capacitor in this model. A precharged capacitor preserves its nonzero voltage at the switching instant. After a long time, its branch carries no DC current, but its terminal voltage need not equal the full battery emf.</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22.</a:t>
            </a:r>
          </a:p>
          <a:p xmlns:a="http://schemas.openxmlformats.org/drawingml/2006/main">
            <a:r>
              <a:t>Original source: N05 pp.4-6; N36 pp.1-4; labeled extensions</a:t>
            </a:r>
          </a:p>
          <a:p xmlns:a="http://schemas.openxmlformats.org/drawingml/2006/main">
            <a:r>
              <a:t>CED: 11.8</a:t>
            </a:r>
          </a:p>
          <a:p xmlns:a="http://schemas.openxmlformats.org/drawingml/2006/main">
            <a:r>
              <a:t/>
            </a:r>
          </a:p>
          <a:p xmlns:a="http://schemas.openxmlformats.org/drawingml/2006/main">
            <a:r>
              <a:t>rc_network An initially uncharged capacitor is connected to the 12 V source at t = 0. The 2 Ω resistor remains in parallel with the capacitor.</a:t>
            </a:r>
          </a:p>
          <a:p xmlns:a="http://schemas.openxmlformats.org/drawingml/2006/main">
            <a:r>
              <a:t/>
            </a:r>
          </a:p>
          <a:p xmlns:a="http://schemas.openxmlformats.org/drawingml/2006/main">
            <a:r>
              <a:t>For a complex switched network, redraw it twice: once at the instant after switching with each capacitor’s initial voltage, and once at long times with each capacitor branch open. Calculate node potentials in each redraw. The voltage of a fully charged capacitor equals the voltage between its own two terminals, which need not equal the battery emf.</a:t>
            </a:r>
          </a:p>
          <a:p xmlns:a="http://schemas.openxmlformats.org/drawingml/2006/main">
            <a:r>
              <a:t/>
            </a:r>
          </a:p>
          <a:p xmlns:a="http://schemas.openxmlformats.org/drawingml/2006/main">
            <a:r>
              <a:t>Worked steady-state example A 12 V battery feeds a 4 Ω resistor followed by a node connected to ground through a 2 Ω resistor. A capacitor is connected from that node to ground. Long after charging, the capacitor draws no current. The resistor current is 12/(4 + 2) = 2 A, so V_C,final = 4 V. If C = 10 μF, Q_final = 40 μC.</a:t>
            </a:r>
          </a:p>
          <a:p xmlns:a="http://schemas.openxmlformats.org/drawingml/2006/main">
            <a:r>
              <a:t/>
            </a:r>
          </a:p>
          <a:p xmlns:a="http://schemas.openxmlformats.org/drawingml/2006/main">
            <a:r>
              <a:t>The time constant uses the effective resistance seen by the capacitor. In the example, set the ideal voltage source to zero (replace it with a wire) and look between the capacitor terminals. The 4 Ω and 2 Ω resistors are then parallel, giving R_effective = 4/3 Ω. Thus τ = (4/3 Ω)(10 μF) = 13.3 μs. This reduction is a useful extension for more complicated single-capacitor circuits.</a:t>
            </a:r>
          </a:p>
          <a:p xmlns:a="http://schemas.openxmlformats.org/drawingml/2006/main">
            <a:r>
              <a:t/>
            </a:r>
          </a:p>
          <a:p xmlns:a="http://schemas.openxmlformats.org/drawingml/2006/main">
            <a:r>
              <a:t>Stored energy: U_C(t) = ½CV_C(t)²</a:t>
            </a:r>
          </a:p>
          <a:p xmlns:a="http://schemas.openxmlformats.org/drawingml/2006/main">
            <a:r>
              <a:t>For discharge, U_C/U₀ = e^(-2t/τ). Energy falls faster than charge.</a:t>
            </a:r>
          </a:p>
          <a:p xmlns:a="http://schemas.openxmlformats.org/drawingml/2006/main">
            <a:r>
              <a:t/>
            </a:r>
          </a:p>
          <a:p xmlns:a="http://schemas.openxmlformats.org/drawingml/2006/main">
            <a:r>
              <a:t>Charging an initially uncharged capacitor from a fixed ideal source through resistance draws total source energy Cε²; the final stored energy is ½Cε². The other half becomes thermal energy in the resistance. Making the resistance smaller shortens the process but does not eliminate this total dissipation in that idealized charging model.</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22.</a:t>
            </a:r>
          </a:p>
          <a:p xmlns:a="http://schemas.openxmlformats.org/drawingml/2006/main">
            <a:r>
              <a:t>Original source: N05 pp.4-6; N36 pp.1-4; labeled extensions</a:t>
            </a:r>
          </a:p>
          <a:p xmlns:a="http://schemas.openxmlformats.org/drawingml/2006/main">
            <a:r>
              <a:t>CED: 11.8</a:t>
            </a:r>
          </a:p>
          <a:p xmlns:a="http://schemas.openxmlformats.org/drawingml/2006/main">
            <a:r>
              <a:t/>
            </a:r>
          </a:p>
          <a:p xmlns:a="http://schemas.openxmlformats.org/drawingml/2006/main">
            <a:r>
              <a:t>rc_network An initially uncharged capacitor is connected to the 12 V source at t = 0. The 2 Ω resistor remains in parallel with the capacitor.</a:t>
            </a:r>
          </a:p>
          <a:p xmlns:a="http://schemas.openxmlformats.org/drawingml/2006/main">
            <a:r>
              <a:t/>
            </a:r>
          </a:p>
          <a:p xmlns:a="http://schemas.openxmlformats.org/drawingml/2006/main">
            <a:r>
              <a:t>For a complex switched network, redraw it twice: once at the instant after switching with each capacitor’s initial voltage, and once at long times with each capacitor branch open. Calculate node potentials in each redraw. The voltage of a fully charged capacitor equals the voltage between its own two terminals, which need not equal the battery emf.</a:t>
            </a:r>
          </a:p>
          <a:p xmlns:a="http://schemas.openxmlformats.org/drawingml/2006/main">
            <a:r>
              <a:t/>
            </a:r>
          </a:p>
          <a:p xmlns:a="http://schemas.openxmlformats.org/drawingml/2006/main">
            <a:r>
              <a:t>Worked steady-state example A 12 V battery feeds a 4 Ω resistor followed by a node connected to ground through a 2 Ω resistor. A capacitor is connected from that node to ground. Long after charging, the capacitor draws no current. The resistor current is 12/(4 + 2) = 2 A, so V_C,final = 4 V. If C = 10 μF, Q_final = 40 μC.</a:t>
            </a:r>
          </a:p>
          <a:p xmlns:a="http://schemas.openxmlformats.org/drawingml/2006/main">
            <a:r>
              <a:t/>
            </a:r>
          </a:p>
          <a:p xmlns:a="http://schemas.openxmlformats.org/drawingml/2006/main">
            <a:r>
              <a:t>The time constant uses the effective resistance seen by the capacitor. In the example, set the ideal voltage source to zero (replace it with a wire) and look between the capacitor terminals. The 4 Ω and 2 Ω resistors are then parallel, giving R_effective = 4/3 Ω. Thus τ = (4/3 Ω)(10 μF) = 13.3 μs. This reduction is a useful extension for more complicated single-capacitor circuits.</a:t>
            </a:r>
          </a:p>
          <a:p xmlns:a="http://schemas.openxmlformats.org/drawingml/2006/main">
            <a:r>
              <a:t/>
            </a:r>
          </a:p>
          <a:p xmlns:a="http://schemas.openxmlformats.org/drawingml/2006/main">
            <a:r>
              <a:t>Stored energy: U_C(t) = ½CV_C(t)²</a:t>
            </a:r>
          </a:p>
          <a:p xmlns:a="http://schemas.openxmlformats.org/drawingml/2006/main">
            <a:r>
              <a:t>For discharge, U_C/U₀ = e^(-2t/τ). Energy falls faster than charge.</a:t>
            </a:r>
          </a:p>
          <a:p xmlns:a="http://schemas.openxmlformats.org/drawingml/2006/main">
            <a:r>
              <a:t/>
            </a:r>
          </a:p>
          <a:p xmlns:a="http://schemas.openxmlformats.org/drawingml/2006/main">
            <a:r>
              <a:t>Charging an initially uncharged capacitor from a fixed ideal source through resistance draws total source energy Cε²; the final stored energy is ½Cε². The other half becomes thermal energy in the resistance. Making the resistance smaller shortens the process but does not eliminate this total dissipation in that idealized charging model.</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22.</a:t>
            </a:r>
          </a:p>
          <a:p xmlns:a="http://schemas.openxmlformats.org/drawingml/2006/main">
            <a:r>
              <a:t>Original source: N05 pp.4-6; N36 pp.1-4; labeled extensions</a:t>
            </a:r>
          </a:p>
          <a:p xmlns:a="http://schemas.openxmlformats.org/drawingml/2006/main">
            <a:r>
              <a:t>CED: 11.8</a:t>
            </a:r>
          </a:p>
          <a:p xmlns:a="http://schemas.openxmlformats.org/drawingml/2006/main">
            <a:r>
              <a:t/>
            </a:r>
          </a:p>
          <a:p xmlns:a="http://schemas.openxmlformats.org/drawingml/2006/main">
            <a:r>
              <a:t>rc_network An initially uncharged capacitor is connected to the 12 V source at t = 0. The 2 Ω resistor remains in parallel with the capacitor.</a:t>
            </a:r>
          </a:p>
          <a:p xmlns:a="http://schemas.openxmlformats.org/drawingml/2006/main">
            <a:r>
              <a:t/>
            </a:r>
          </a:p>
          <a:p xmlns:a="http://schemas.openxmlformats.org/drawingml/2006/main">
            <a:r>
              <a:t>For a complex switched network, redraw it twice: once at the instant after switching with each capacitor’s initial voltage, and once at long times with each capacitor branch open. Calculate node potentials in each redraw. The voltage of a fully charged capacitor equals the voltage between its own two terminals, which need not equal the battery emf.</a:t>
            </a:r>
          </a:p>
          <a:p xmlns:a="http://schemas.openxmlformats.org/drawingml/2006/main">
            <a:r>
              <a:t/>
            </a:r>
          </a:p>
          <a:p xmlns:a="http://schemas.openxmlformats.org/drawingml/2006/main">
            <a:r>
              <a:t>Worked steady-state example A 12 V battery feeds a 4 Ω resistor followed by a node connected to ground through a 2 Ω resistor. A capacitor is connected from that node to ground. Long after charging, the capacitor draws no current. The resistor current is 12/(4 + 2) = 2 A, so V_C,final = 4 V. If C = 10 μF, Q_final = 40 μC.</a:t>
            </a:r>
          </a:p>
          <a:p xmlns:a="http://schemas.openxmlformats.org/drawingml/2006/main">
            <a:r>
              <a:t/>
            </a:r>
          </a:p>
          <a:p xmlns:a="http://schemas.openxmlformats.org/drawingml/2006/main">
            <a:r>
              <a:t>The time constant uses the effective resistance seen by the capacitor. In the example, set the ideal voltage source to zero (replace it with a wire) and look between the capacitor terminals. The 4 Ω and 2 Ω resistors are then parallel, giving R_effective = 4/3 Ω. Thus τ = (4/3 Ω)(10 μF) = 13.3 μs. This reduction is a useful extension for more complicated single-capacitor circuits.</a:t>
            </a:r>
          </a:p>
          <a:p xmlns:a="http://schemas.openxmlformats.org/drawingml/2006/main">
            <a:r>
              <a:t/>
            </a:r>
          </a:p>
          <a:p xmlns:a="http://schemas.openxmlformats.org/drawingml/2006/main">
            <a:r>
              <a:t>Stored energy: U_C(t) = ½CV_C(t)²</a:t>
            </a:r>
          </a:p>
          <a:p xmlns:a="http://schemas.openxmlformats.org/drawingml/2006/main">
            <a:r>
              <a:t>For discharge, U_C/U₀ = e^(-2t/τ). Energy falls faster than charge.</a:t>
            </a:r>
          </a:p>
          <a:p xmlns:a="http://schemas.openxmlformats.org/drawingml/2006/main">
            <a:r>
              <a:t/>
            </a:r>
          </a:p>
          <a:p xmlns:a="http://schemas.openxmlformats.org/drawingml/2006/main">
            <a:r>
              <a:t>Charging an initially uncharged capacitor from a fixed ideal source through resistance draws total source energy Cε²; the final stored energy is ½Cε². The other half becomes thermal energy in the resistance. Making the resistance smaller shortens the process but does not eliminate this total dissipation in that idealized charging model.</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22.</a:t>
            </a:r>
          </a:p>
          <a:p xmlns:a="http://schemas.openxmlformats.org/drawingml/2006/main">
            <a:r>
              <a:t>Original source: N05 pp.4-6; N36 pp.1-4; labeled extensions</a:t>
            </a:r>
          </a:p>
          <a:p xmlns:a="http://schemas.openxmlformats.org/drawingml/2006/main">
            <a:r>
              <a:t>CED: 11.8</a:t>
            </a:r>
          </a:p>
          <a:p xmlns:a="http://schemas.openxmlformats.org/drawingml/2006/main">
            <a:r>
              <a:t/>
            </a:r>
          </a:p>
          <a:p xmlns:a="http://schemas.openxmlformats.org/drawingml/2006/main">
            <a:r>
              <a:t>rc_network An initially uncharged capacitor is connected to the 12 V source at t = 0. The 2 Ω resistor remains in parallel with the capacitor.</a:t>
            </a:r>
          </a:p>
          <a:p xmlns:a="http://schemas.openxmlformats.org/drawingml/2006/main">
            <a:r>
              <a:t/>
            </a:r>
          </a:p>
          <a:p xmlns:a="http://schemas.openxmlformats.org/drawingml/2006/main">
            <a:r>
              <a:t>For a complex switched network, redraw it twice: once at the instant after switching with each capacitor’s initial voltage, and once at long times with each capacitor branch open. Calculate node potentials in each redraw. The voltage of a fully charged capacitor equals the voltage between its own two terminals, which need not equal the battery emf.</a:t>
            </a:r>
          </a:p>
          <a:p xmlns:a="http://schemas.openxmlformats.org/drawingml/2006/main">
            <a:r>
              <a:t/>
            </a:r>
          </a:p>
          <a:p xmlns:a="http://schemas.openxmlformats.org/drawingml/2006/main">
            <a:r>
              <a:t>Worked steady-state example A 12 V battery feeds a 4 Ω resistor followed by a node connected to ground through a 2 Ω resistor. A capacitor is connected from that node to ground. Long after charging, the capacitor draws no current. The resistor current is 12/(4 + 2) = 2 A, so V_C,final = 4 V. If C = 10 μF, Q_final = 40 μC.</a:t>
            </a:r>
          </a:p>
          <a:p xmlns:a="http://schemas.openxmlformats.org/drawingml/2006/main">
            <a:r>
              <a:t/>
            </a:r>
          </a:p>
          <a:p xmlns:a="http://schemas.openxmlformats.org/drawingml/2006/main">
            <a:r>
              <a:t>The time constant uses the effective resistance seen by the capacitor. In the example, set the ideal voltage source to zero (replace it with a wire) and look between the capacitor terminals. The 4 Ω and 2 Ω resistors are then parallel, giving R_effective = 4/3 Ω. Thus τ = (4/3 Ω)(10 μF) = 13.3 μs. This reduction is a useful extension for more complicated single-capacitor circuits.</a:t>
            </a:r>
          </a:p>
          <a:p xmlns:a="http://schemas.openxmlformats.org/drawingml/2006/main">
            <a:r>
              <a:t/>
            </a:r>
          </a:p>
          <a:p xmlns:a="http://schemas.openxmlformats.org/drawingml/2006/main">
            <a:r>
              <a:t>Stored energy: U_C(t) = ½CV_C(t)²</a:t>
            </a:r>
          </a:p>
          <a:p xmlns:a="http://schemas.openxmlformats.org/drawingml/2006/main">
            <a:r>
              <a:t>For discharge, U_C/U₀ = e^(-2t/τ). Energy falls faster than charge.</a:t>
            </a:r>
          </a:p>
          <a:p xmlns:a="http://schemas.openxmlformats.org/drawingml/2006/main">
            <a:r>
              <a:t/>
            </a:r>
          </a:p>
          <a:p xmlns:a="http://schemas.openxmlformats.org/drawingml/2006/main">
            <a:r>
              <a:t>Charging an initially uncharged capacitor from a fixed ideal source through resistance draws total source energy Cε²; the final stored energy is ½Cε². The other half becomes thermal energy in the resistance. Making the resistance smaller shortens the process but does not eliminate this total dissipation in that idealized charging model.</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22.</a:t>
            </a:r>
          </a:p>
          <a:p xmlns:a="http://schemas.openxmlformats.org/drawingml/2006/main">
            <a:r>
              <a:t>Original source: N05 pp.4-6; N36 pp.1-4; labeled extensions</a:t>
            </a:r>
          </a:p>
          <a:p xmlns:a="http://schemas.openxmlformats.org/drawingml/2006/main">
            <a:r>
              <a:t>CED: 11.8</a:t>
            </a:r>
          </a:p>
          <a:p xmlns:a="http://schemas.openxmlformats.org/drawingml/2006/main">
            <a:r>
              <a:t/>
            </a:r>
          </a:p>
          <a:p xmlns:a="http://schemas.openxmlformats.org/drawingml/2006/main">
            <a:r>
              <a:t>rc_network An initially uncharged capacitor is connected to the 12 V source at t = 0. The 2 Ω resistor remains in parallel with the capacitor.</a:t>
            </a:r>
          </a:p>
          <a:p xmlns:a="http://schemas.openxmlformats.org/drawingml/2006/main">
            <a:r>
              <a:t/>
            </a:r>
          </a:p>
          <a:p xmlns:a="http://schemas.openxmlformats.org/drawingml/2006/main">
            <a:r>
              <a:t>For a complex switched network, redraw it twice: once at the instant after switching with each capacitor’s initial voltage, and once at long times with each capacitor branch open. Calculate node potentials in each redraw. The voltage of a fully charged capacitor equals the voltage between its own two terminals, which need not equal the battery emf.</a:t>
            </a:r>
          </a:p>
          <a:p xmlns:a="http://schemas.openxmlformats.org/drawingml/2006/main">
            <a:r>
              <a:t/>
            </a:r>
          </a:p>
          <a:p xmlns:a="http://schemas.openxmlformats.org/drawingml/2006/main">
            <a:r>
              <a:t>Worked steady-state example A 12 V battery feeds a 4 Ω resistor followed by a node connected to ground through a 2 Ω resistor. A capacitor is connected from that node to ground. Long after charging, the capacitor draws no current. The resistor current is 12/(4 + 2) = 2 A, so V_C,final = 4 V. If C = 10 μF, Q_final = 40 μC.</a:t>
            </a:r>
          </a:p>
          <a:p xmlns:a="http://schemas.openxmlformats.org/drawingml/2006/main">
            <a:r>
              <a:t/>
            </a:r>
          </a:p>
          <a:p xmlns:a="http://schemas.openxmlformats.org/drawingml/2006/main">
            <a:r>
              <a:t>The time constant uses the effective resistance seen by the capacitor. In the example, set the ideal voltage source to zero (replace it with a wire) and look between the capacitor terminals. The 4 Ω and 2 Ω resistors are then parallel, giving R_effective = 4/3 Ω. Thus τ = (4/3 Ω)(10 μF) = 13.3 μs. This reduction is a useful extension for more complicated single-capacitor circuits.</a:t>
            </a:r>
          </a:p>
          <a:p xmlns:a="http://schemas.openxmlformats.org/drawingml/2006/main">
            <a:r>
              <a:t/>
            </a:r>
          </a:p>
          <a:p xmlns:a="http://schemas.openxmlformats.org/drawingml/2006/main">
            <a:r>
              <a:t>Stored energy: U_C(t) = ½CV_C(t)²</a:t>
            </a:r>
          </a:p>
          <a:p xmlns:a="http://schemas.openxmlformats.org/drawingml/2006/main">
            <a:r>
              <a:t>For discharge, U_C/U₀ = e^(-2t/τ). Energy falls faster than charge.</a:t>
            </a:r>
          </a:p>
          <a:p xmlns:a="http://schemas.openxmlformats.org/drawingml/2006/main">
            <a:r>
              <a:t/>
            </a:r>
          </a:p>
          <a:p xmlns:a="http://schemas.openxmlformats.org/drawingml/2006/main">
            <a:r>
              <a:t>Charging an initially uncharged capacitor from a fixed ideal source through resistance draws total source energy Cε²; the final stored energy is ½Cε². The other half becomes thermal energy in the resistance. Making the resistance smaller shortens the process but does not eliminate this total dissipation in that idealized charging model.</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23.</a:t>
            </a:r>
          </a:p>
          <a:p xmlns:a="http://schemas.openxmlformats.org/drawingml/2006/main">
            <a:r>
              <a:t>Original source: N03 p.5; N29 pp.7-9; N30 pp.4-6; N36 p.5</a:t>
            </a:r>
          </a:p>
          <a:p xmlns:a="http://schemas.openxmlformats.org/drawingml/2006/main">
            <a:r>
              <a:t>CED: Science practices</a:t>
            </a:r>
          </a:p>
          <a:p xmlns:a="http://schemas.openxmlformats.org/drawingml/2006/main">
            <a:r>
              <a:t/>
            </a:r>
          </a:p>
          <a:p xmlns:a="http://schemas.openxmlformats.org/drawingml/2006/main">
            <a:r>
              <a:t>A: Measure battery emf and internal resistance</a:t>
            </a:r>
          </a:p>
          <a:p xmlns:a="http://schemas.openxmlformats.org/drawingml/2006/main">
            <a:r>
              <a:t/>
            </a:r>
          </a:p>
          <a:p xmlns:a="http://schemas.openxmlformats.org/drawingml/2006/main">
            <a:r>
              <a:t>Connect a variable load and an ammeter in series with the battery; connect a voltmeter across the battery terminals. Collect at least five stable (I,V) pairs over a modest current range, repeating readings. Plot V against I. Fit a straight line: intercept = ε and slope = -r. Keep the battery’s state and temperature approximately constant; avoid prolonged large currents that change the source during the test.</a:t>
            </a:r>
          </a:p>
          <a:p xmlns:a="http://schemas.openxmlformats.org/drawingml/2006/main">
            <a:r>
              <a:t/>
            </a:r>
          </a:p>
          <a:p xmlns:a="http://schemas.openxmlformats.org/drawingml/2006/main">
            <a:r>
              <a:t>Graph interpretation Suppose V = 1.50 V - (0.80 Ω)I. The emf is 1.50 V and internal resistance is 0.80 Ω. The slope is negative because greater current creates greater internal voltage drop. An ammeter’s resistance changes the operating current; using the measured current still permits this terminal-voltage analysis if meter loading is otherwise negligible.</a:t>
            </a:r>
          </a:p>
          <a:p xmlns:a="http://schemas.openxmlformats.org/drawingml/2006/main">
            <a:r>
              <a:t/>
            </a:r>
          </a:p>
          <a:p xmlns:a="http://schemas.openxmlformats.org/drawingml/2006/main">
            <a:r>
              <a:t>B: Determine an RC time constant</a:t>
            </a:r>
          </a:p>
          <a:p xmlns:a="http://schemas.openxmlformats.org/drawingml/2006/main">
            <a:r>
              <a:t/>
            </a:r>
          </a:p>
          <a:p xmlns:a="http://schemas.openxmlformats.org/drawingml/2006/main">
            <a:r>
              <a:t>Discharge the capacitor through a known resistor while a voltage sensor records V_C. Measure the time to 0.368V₀, or plot ln(V_C/V₀) against time: slope = -1/τ. The logarithmic method is an analysis extension; the 37% method directly expresses the time-constant definition. Repeat runs and check that the initial voltage is reproducible.</a:t>
            </a:r>
          </a:p>
          <a:p xmlns:a="http://schemas.openxmlformats.org/drawingml/2006/main">
            <a:r>
              <a:t/>
            </a:r>
          </a:p>
          <a:p xmlns:a="http://schemas.openxmlformats.org/drawingml/2006/main">
            <a:r>
              <a:t>A voltmeter of finite input resistance adds a parallel discharge path and makes the observed decay faster than predicted using the intended resistor alone. Leakage can have a similar effect. A sampling interval comparable to τ misses the curve; choose a much shorter interval. Unknown switch timing shifts the apparent origin. State which effect your improvement addresses.</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23.</a:t>
            </a:r>
          </a:p>
          <a:p xmlns:a="http://schemas.openxmlformats.org/drawingml/2006/main">
            <a:r>
              <a:t>Original source: N03 p.5; N29 pp.7-9; N30 pp.4-6; N36 p.5</a:t>
            </a:r>
          </a:p>
          <a:p xmlns:a="http://schemas.openxmlformats.org/drawingml/2006/main">
            <a:r>
              <a:t>CED: Science practices</a:t>
            </a:r>
          </a:p>
          <a:p xmlns:a="http://schemas.openxmlformats.org/drawingml/2006/main">
            <a:r>
              <a:t/>
            </a:r>
          </a:p>
          <a:p xmlns:a="http://schemas.openxmlformats.org/drawingml/2006/main">
            <a:r>
              <a:t>A: Measure battery emf and internal resistance</a:t>
            </a:r>
          </a:p>
          <a:p xmlns:a="http://schemas.openxmlformats.org/drawingml/2006/main">
            <a:r>
              <a:t/>
            </a:r>
          </a:p>
          <a:p xmlns:a="http://schemas.openxmlformats.org/drawingml/2006/main">
            <a:r>
              <a:t>Connect a variable load and an ammeter in series with the battery; connect a voltmeter across the battery terminals. Collect at least five stable (I,V) pairs over a modest current range, repeating readings. Plot V against I. Fit a straight line: intercept = ε and slope = -r. Keep the battery’s state and temperature approximately constant; avoid prolonged large currents that change the source during the test.</a:t>
            </a:r>
          </a:p>
          <a:p xmlns:a="http://schemas.openxmlformats.org/drawingml/2006/main">
            <a:r>
              <a:t/>
            </a:r>
          </a:p>
          <a:p xmlns:a="http://schemas.openxmlformats.org/drawingml/2006/main">
            <a:r>
              <a:t>Graph interpretation Suppose V = 1.50 V - (0.80 Ω)I. The emf is 1.50 V and internal resistance is 0.80 Ω. The slope is negative because greater current creates greater internal voltage drop. An ammeter’s resistance changes the operating current; using the measured current still permits this terminal-voltage analysis if meter loading is otherwise negligible.</a:t>
            </a:r>
          </a:p>
          <a:p xmlns:a="http://schemas.openxmlformats.org/drawingml/2006/main">
            <a:r>
              <a:t/>
            </a:r>
          </a:p>
          <a:p xmlns:a="http://schemas.openxmlformats.org/drawingml/2006/main">
            <a:r>
              <a:t>B: Determine an RC time constant</a:t>
            </a:r>
          </a:p>
          <a:p xmlns:a="http://schemas.openxmlformats.org/drawingml/2006/main">
            <a:r>
              <a:t/>
            </a:r>
          </a:p>
          <a:p xmlns:a="http://schemas.openxmlformats.org/drawingml/2006/main">
            <a:r>
              <a:t>Discharge the capacitor through a known resistor while a voltage sensor records V_C. Measure the time to 0.368V₀, or plot ln(V_C/V₀) against time: slope = -1/τ. The logarithmic method is an analysis extension; the 37% method directly expresses the time-constant definition. Repeat runs and check that the initial voltage is reproducible.</a:t>
            </a:r>
          </a:p>
          <a:p xmlns:a="http://schemas.openxmlformats.org/drawingml/2006/main">
            <a:r>
              <a:t/>
            </a:r>
          </a:p>
          <a:p xmlns:a="http://schemas.openxmlformats.org/drawingml/2006/main">
            <a:r>
              <a:t>A voltmeter of finite input resistance adds a parallel discharge path and makes the observed decay faster than predicted using the intended resistor alone. Leakage can have a similar effect. A sampling interval comparable to τ misses the curve; choose a much shorter interval. Unknown switch timing shifts the apparent origin. State which effect your improvement addresses.</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23.</a:t>
            </a:r>
          </a:p>
          <a:p xmlns:a="http://schemas.openxmlformats.org/drawingml/2006/main">
            <a:r>
              <a:t>Original source: N03 p.5; N29 pp.7-9; N30 pp.4-6; N36 p.5</a:t>
            </a:r>
          </a:p>
          <a:p xmlns:a="http://schemas.openxmlformats.org/drawingml/2006/main">
            <a:r>
              <a:t>CED: Science practices</a:t>
            </a:r>
          </a:p>
          <a:p xmlns:a="http://schemas.openxmlformats.org/drawingml/2006/main">
            <a:r>
              <a:t/>
            </a:r>
          </a:p>
          <a:p xmlns:a="http://schemas.openxmlformats.org/drawingml/2006/main">
            <a:r>
              <a:t>A: Measure battery emf and internal resistance</a:t>
            </a:r>
          </a:p>
          <a:p xmlns:a="http://schemas.openxmlformats.org/drawingml/2006/main">
            <a:r>
              <a:t/>
            </a:r>
          </a:p>
          <a:p xmlns:a="http://schemas.openxmlformats.org/drawingml/2006/main">
            <a:r>
              <a:t>Connect a variable load and an ammeter in series with the battery; connect a voltmeter across the battery terminals. Collect at least five stable (I,V) pairs over a modest current range, repeating readings. Plot V against I. Fit a straight line: intercept = ε and slope = -r. Keep the battery’s state and temperature approximately constant; avoid prolonged large currents that change the source during the test.</a:t>
            </a:r>
          </a:p>
          <a:p xmlns:a="http://schemas.openxmlformats.org/drawingml/2006/main">
            <a:r>
              <a:t/>
            </a:r>
          </a:p>
          <a:p xmlns:a="http://schemas.openxmlformats.org/drawingml/2006/main">
            <a:r>
              <a:t>Graph interpretation Suppose V = 1.50 V - (0.80 Ω)I. The emf is 1.50 V and internal resistance is 0.80 Ω. The slope is negative because greater current creates greater internal voltage drop. An ammeter’s resistance changes the operating current; using the measured current still permits this terminal-voltage analysis if meter loading is otherwise negligible.</a:t>
            </a:r>
          </a:p>
          <a:p xmlns:a="http://schemas.openxmlformats.org/drawingml/2006/main">
            <a:r>
              <a:t/>
            </a:r>
          </a:p>
          <a:p xmlns:a="http://schemas.openxmlformats.org/drawingml/2006/main">
            <a:r>
              <a:t>B: Determine an RC time constant</a:t>
            </a:r>
          </a:p>
          <a:p xmlns:a="http://schemas.openxmlformats.org/drawingml/2006/main">
            <a:r>
              <a:t/>
            </a:r>
          </a:p>
          <a:p xmlns:a="http://schemas.openxmlformats.org/drawingml/2006/main">
            <a:r>
              <a:t>Discharge the capacitor through a known resistor while a voltage sensor records V_C. Measure the time to 0.368V₀, or plot ln(V_C/V₀) against time: slope = -1/τ. The logarithmic method is an analysis extension; the 37% method directly expresses the time-constant definition. Repeat runs and check that the initial voltage is reproducible.</a:t>
            </a:r>
          </a:p>
          <a:p xmlns:a="http://schemas.openxmlformats.org/drawingml/2006/main">
            <a:r>
              <a:t/>
            </a:r>
          </a:p>
          <a:p xmlns:a="http://schemas.openxmlformats.org/drawingml/2006/main">
            <a:r>
              <a:t>A voltmeter of finite input resistance adds a parallel discharge path and makes the observed decay faster than predicted using the intended resistor alone. Leakage can have a similar effect. A sampling interval comparable to τ misses the curve; choose a much shorter interval. Unknown switch timing shifts the apparent origin. State which effect your improvement addresses.</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24.</a:t>
            </a:r>
          </a:p>
          <a:p xmlns:a="http://schemas.openxmlformats.org/drawingml/2006/main">
            <a:r>
              <a:t>Original source: Chapter review</a:t>
            </a:r>
          </a:p>
          <a:p xmlns:a="http://schemas.openxmlformats.org/drawingml/2006/main">
            <a:r>
              <a:t>CED: Original questions</a:t>
            </a:r>
          </a:p>
          <a:p xmlns:a="http://schemas.openxmlformats.org/drawingml/2006/main">
            <a:r>
              <a:t/>
            </a:r>
          </a:p>
          <a:p xmlns:a="http://schemas.openxmlformats.org/drawingml/2006/main">
            <a:r>
              <a:t>1. A 0.40 A current flows for 25 s. How much charge passes? How many electrons is that?</a:t>
            </a:r>
          </a:p>
          <a:p xmlns:a="http://schemas.openxmlformats.org/drawingml/2006/main">
            <a:r>
              <a:t/>
            </a:r>
          </a:p>
          <a:p xmlns:a="http://schemas.openxmlformats.org/drawingml/2006/main">
            <a:r>
              <a:t>2. A wire’s length and radius both double while its material and temperature stay fixed. What happens to resistance?</a:t>
            </a:r>
          </a:p>
          <a:p xmlns:a="http://schemas.openxmlformats.org/drawingml/2006/main">
            <a:r>
              <a:t/>
            </a:r>
          </a:p>
          <a:p xmlns:a="http://schemas.openxmlformats.org/drawingml/2006/main">
            <a:r>
              <a:t>3. A 12 V battery drives 2 Ω in series with a parallel pair 3 Ω and 6 Ω. Find total current, each branch current and total power.</a:t>
            </a:r>
          </a:p>
          <a:p xmlns:a="http://schemas.openxmlformats.org/drawingml/2006/main">
            <a:r>
              <a:t/>
            </a:r>
          </a:p>
          <a:p xmlns:a="http://schemas.openxmlformats.org/drawingml/2006/main">
            <a:r>
              <a:t>4. A battery has ε = 9.0 V and r = 0.50 Ω. With a 4.0 Ω load, find current, terminal voltage and internal heating power.</a:t>
            </a:r>
          </a:p>
          <a:p xmlns:a="http://schemas.openxmlformats.org/drawingml/2006/main">
            <a:r>
              <a:t/>
            </a:r>
          </a:p>
          <a:p xmlns:a="http://schemas.openxmlformats.org/drawingml/2006/main">
            <a:r>
              <a:t>5. Two equal resistors R are connected first in series, then in parallel across the same ideal voltage V. Find the ratio P_parallel/P_series.</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24.</a:t>
            </a:r>
          </a:p>
          <a:p xmlns:a="http://schemas.openxmlformats.org/drawingml/2006/main">
            <a:r>
              <a:t>Original source: Chapter review</a:t>
            </a:r>
          </a:p>
          <a:p xmlns:a="http://schemas.openxmlformats.org/drawingml/2006/main">
            <a:r>
              <a:t>CED: Original questions</a:t>
            </a:r>
          </a:p>
          <a:p xmlns:a="http://schemas.openxmlformats.org/drawingml/2006/main">
            <a:r>
              <a:t/>
            </a:r>
          </a:p>
          <a:p xmlns:a="http://schemas.openxmlformats.org/drawingml/2006/main">
            <a:r>
              <a:t>1. A 0.40 A current flows for 25 s. How much charge passes? How many electrons is that?</a:t>
            </a:r>
          </a:p>
          <a:p xmlns:a="http://schemas.openxmlformats.org/drawingml/2006/main">
            <a:r>
              <a:t/>
            </a:r>
          </a:p>
          <a:p xmlns:a="http://schemas.openxmlformats.org/drawingml/2006/main">
            <a:r>
              <a:t>2. A wire’s length and radius both double while its material and temperature stay fixed. What happens to resistance?</a:t>
            </a:r>
          </a:p>
          <a:p xmlns:a="http://schemas.openxmlformats.org/drawingml/2006/main">
            <a:r>
              <a:t/>
            </a:r>
          </a:p>
          <a:p xmlns:a="http://schemas.openxmlformats.org/drawingml/2006/main">
            <a:r>
              <a:t>3. A 12 V battery drives 2 Ω in series with a parallel pair 3 Ω and 6 Ω. Find total current, each branch current and total power.</a:t>
            </a:r>
          </a:p>
          <a:p xmlns:a="http://schemas.openxmlformats.org/drawingml/2006/main">
            <a:r>
              <a:t/>
            </a:r>
          </a:p>
          <a:p xmlns:a="http://schemas.openxmlformats.org/drawingml/2006/main">
            <a:r>
              <a:t>4. A battery has ε = 9.0 V and r = 0.50 Ω. With a 4.0 Ω load, find current, terminal voltage and internal heating power.</a:t>
            </a:r>
          </a:p>
          <a:p xmlns:a="http://schemas.openxmlformats.org/drawingml/2006/main">
            <a:r>
              <a:t/>
            </a:r>
          </a:p>
          <a:p xmlns:a="http://schemas.openxmlformats.org/drawingml/2006/main">
            <a:r>
              <a:t>5. Two equal resistors R are connected first in series, then in parallel across the same ideal voltage V. Find the ratio P_parallel/P_series.</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25.</a:t>
            </a:r>
          </a:p>
          <a:p xmlns:a="http://schemas.openxmlformats.org/drawingml/2006/main">
            <a:r>
              <a:t>Original source: Chapter review</a:t>
            </a:r>
          </a:p>
          <a:p xmlns:a="http://schemas.openxmlformats.org/drawingml/2006/main">
            <a:r>
              <a:t>CED: Original questions</a:t>
            </a:r>
          </a:p>
          <a:p xmlns:a="http://schemas.openxmlformats.org/drawingml/2006/main">
            <a:r>
              <a:t/>
            </a:r>
          </a:p>
          <a:p xmlns:a="http://schemas.openxmlformats.org/drawingml/2006/main">
            <a:r>
              <a:t>6. A junction has 2.0 A and 1.5 A entering; 0.80 A and an unknown current leave. Find the unknown current.</a:t>
            </a:r>
          </a:p>
          <a:p xmlns:a="http://schemas.openxmlformats.org/drawingml/2006/main">
            <a:r>
              <a:t/>
            </a:r>
          </a:p>
          <a:p xmlns:a="http://schemas.openxmlformats.org/drawingml/2006/main">
            <a:r>
              <a:t>7. Capacitors 2.0 μF and 3.0 μF are in series across 10 V. Find equivalent capacitance, charge and individual voltages.</a:t>
            </a:r>
          </a:p>
          <a:p xmlns:a="http://schemas.openxmlformats.org/drawingml/2006/main">
            <a:r>
              <a:t/>
            </a:r>
          </a:p>
          <a:p xmlns:a="http://schemas.openxmlformats.org/drawingml/2006/main">
            <a:r>
              <a:t>8. Extension: A 50 kΩ resistor charges a 40 μF capacitor from a 6.0 V source. Find τ, initial current and voltage at t = τ.</a:t>
            </a:r>
          </a:p>
          <a:p xmlns:a="http://schemas.openxmlformats.org/drawingml/2006/main">
            <a:r>
              <a:t/>
            </a:r>
          </a:p>
          <a:p xmlns:a="http://schemas.openxmlformats.org/drawingml/2006/main">
            <a:r>
              <a:t>9. Extension: A capacitor discharges for two time constants. What fractions of its initial charge and energy remain?</a:t>
            </a:r>
          </a:p>
          <a:p xmlns:a="http://schemas.openxmlformats.org/drawingml/2006/main">
            <a:r>
              <a:t/>
            </a:r>
          </a:p>
          <a:p xmlns:a="http://schemas.openxmlformats.org/drawingml/2006/main">
            <a:r>
              <a:t>10. A V-versus-I graph for a battery has intercept 10.0 V and slope -2.0 V/A. Determine ε and r. What current flows with an 8.0 Ω external load?</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25.</a:t>
            </a:r>
          </a:p>
          <a:p xmlns:a="http://schemas.openxmlformats.org/drawingml/2006/main">
            <a:r>
              <a:t>Original source: Chapter review</a:t>
            </a:r>
          </a:p>
          <a:p xmlns:a="http://schemas.openxmlformats.org/drawingml/2006/main">
            <a:r>
              <a:t>CED: Original questions</a:t>
            </a:r>
          </a:p>
          <a:p xmlns:a="http://schemas.openxmlformats.org/drawingml/2006/main">
            <a:r>
              <a:t/>
            </a:r>
          </a:p>
          <a:p xmlns:a="http://schemas.openxmlformats.org/drawingml/2006/main">
            <a:r>
              <a:t>6. A junction has 2.0 A and 1.5 A entering; 0.80 A and an unknown current leave. Find the unknown current.</a:t>
            </a:r>
          </a:p>
          <a:p xmlns:a="http://schemas.openxmlformats.org/drawingml/2006/main">
            <a:r>
              <a:t/>
            </a:r>
          </a:p>
          <a:p xmlns:a="http://schemas.openxmlformats.org/drawingml/2006/main">
            <a:r>
              <a:t>7. Capacitors 2.0 μF and 3.0 μF are in series across 10 V. Find equivalent capacitance, charge and individual voltages.</a:t>
            </a:r>
          </a:p>
          <a:p xmlns:a="http://schemas.openxmlformats.org/drawingml/2006/main">
            <a:r>
              <a:t/>
            </a:r>
          </a:p>
          <a:p xmlns:a="http://schemas.openxmlformats.org/drawingml/2006/main">
            <a:r>
              <a:t>8. Extension: A 50 kΩ resistor charges a 40 μF capacitor from a 6.0 V source. Find τ, initial current and voltage at t = τ.</a:t>
            </a:r>
          </a:p>
          <a:p xmlns:a="http://schemas.openxmlformats.org/drawingml/2006/main">
            <a:r>
              <a:t/>
            </a:r>
          </a:p>
          <a:p xmlns:a="http://schemas.openxmlformats.org/drawingml/2006/main">
            <a:r>
              <a:t>9. Extension: A capacitor discharges for two time constants. What fractions of its initial charge and energy remain?</a:t>
            </a:r>
          </a:p>
          <a:p xmlns:a="http://schemas.openxmlformats.org/drawingml/2006/main">
            <a:r>
              <a:t/>
            </a:r>
          </a:p>
          <a:p xmlns:a="http://schemas.openxmlformats.org/drawingml/2006/main">
            <a:r>
              <a:t>10. A V-versus-I graph for a battery has intercept 10.0 V and slope -2.0 V/A. Determine ε and r. What current flows with an 8.0 Ω external load?</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26.</a:t>
            </a:r>
          </a:p>
          <a:p xmlns:a="http://schemas.openxmlformats.org/drawingml/2006/main">
            <a:r>
              <a:t>Original source: Independently checked solutions</a:t>
            </a:r>
          </a:p>
          <a:p xmlns:a="http://schemas.openxmlformats.org/drawingml/2006/main">
            <a:r>
              <a:t>CED: Answer key</a:t>
            </a:r>
          </a:p>
          <a:p xmlns:a="http://schemas.openxmlformats.org/drawingml/2006/main">
            <a:r>
              <a:t/>
            </a:r>
          </a:p>
          <a:p xmlns:a="http://schemas.openxmlformats.org/drawingml/2006/main">
            <a:r>
              <a:t>1. Q = It = 10 C; N = Q/e = 6.25 × 10¹⁹.</a:t>
            </a:r>
          </a:p>
          <a:p xmlns:a="http://schemas.openxmlformats.org/drawingml/2006/main">
            <a:r>
              <a:t/>
            </a:r>
          </a:p>
          <a:p xmlns:a="http://schemas.openxmlformats.org/drawingml/2006/main">
            <a:r>
              <a:t>2. L doubles, A quadruples; R scales by 2/4 = 1/2.</a:t>
            </a:r>
          </a:p>
          <a:p xmlns:a="http://schemas.openxmlformats.org/drawingml/2006/main">
            <a:r>
              <a:t/>
            </a:r>
          </a:p>
          <a:p xmlns:a="http://schemas.openxmlformats.org/drawingml/2006/main">
            <a:r>
              <a:t>3. Parallel R = 2 Ω; total R = 4 Ω; I = 3 A. The parallel section has 6 V, so its currents are 2 A and 1 A. Total power = VI = 36 W.</a:t>
            </a:r>
          </a:p>
          <a:p xmlns:a="http://schemas.openxmlformats.org/drawingml/2006/main">
            <a:r>
              <a:t/>
            </a:r>
          </a:p>
          <a:p xmlns:a="http://schemas.openxmlformats.org/drawingml/2006/main">
            <a:r>
              <a:t>4. I = 9/4.5 = 2.0 A; V_terminal = 8.0 V; I²r = 2.0 W.</a:t>
            </a:r>
          </a:p>
          <a:p xmlns:a="http://schemas.openxmlformats.org/drawingml/2006/main">
            <a:r>
              <a:t/>
            </a:r>
          </a:p>
          <a:p xmlns:a="http://schemas.openxmlformats.org/drawingml/2006/main">
            <a:r>
              <a:t>5. P_series = V²/(2R); P_parallel = V²/(R/2). Ratio = 4.</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26.</a:t>
            </a:r>
          </a:p>
          <a:p xmlns:a="http://schemas.openxmlformats.org/drawingml/2006/main">
            <a:r>
              <a:t>Original source: Independently checked solutions</a:t>
            </a:r>
          </a:p>
          <a:p xmlns:a="http://schemas.openxmlformats.org/drawingml/2006/main">
            <a:r>
              <a:t>CED: Answer key</a:t>
            </a:r>
          </a:p>
          <a:p xmlns:a="http://schemas.openxmlformats.org/drawingml/2006/main">
            <a:r>
              <a:t/>
            </a:r>
          </a:p>
          <a:p xmlns:a="http://schemas.openxmlformats.org/drawingml/2006/main">
            <a:r>
              <a:t>1. Q = It = 10 C; N = Q/e = 6.25 × 10¹⁹.</a:t>
            </a:r>
          </a:p>
          <a:p xmlns:a="http://schemas.openxmlformats.org/drawingml/2006/main">
            <a:r>
              <a:t/>
            </a:r>
          </a:p>
          <a:p xmlns:a="http://schemas.openxmlformats.org/drawingml/2006/main">
            <a:r>
              <a:t>2. L doubles, A quadruples; R scales by 2/4 = 1/2.</a:t>
            </a:r>
          </a:p>
          <a:p xmlns:a="http://schemas.openxmlformats.org/drawingml/2006/main">
            <a:r>
              <a:t/>
            </a:r>
          </a:p>
          <a:p xmlns:a="http://schemas.openxmlformats.org/drawingml/2006/main">
            <a:r>
              <a:t>3. Parallel R = 2 Ω; total R = 4 Ω; I = 3 A. The parallel section has 6 V, so its currents are 2 A and 1 A. Total power = VI = 36 W.</a:t>
            </a:r>
          </a:p>
          <a:p xmlns:a="http://schemas.openxmlformats.org/drawingml/2006/main">
            <a:r>
              <a:t/>
            </a:r>
          </a:p>
          <a:p xmlns:a="http://schemas.openxmlformats.org/drawingml/2006/main">
            <a:r>
              <a:t>4. I = 9/4.5 = 2.0 A; V_terminal = 8.0 V; I²r = 2.0 W.</a:t>
            </a:r>
          </a:p>
          <a:p xmlns:a="http://schemas.openxmlformats.org/drawingml/2006/main">
            <a:r>
              <a:t/>
            </a:r>
          </a:p>
          <a:p xmlns:a="http://schemas.openxmlformats.org/drawingml/2006/main">
            <a:r>
              <a:t>5. P_series = V²/(2R); P_parallel = V²/(R/2). Ratio = 4.</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27.</a:t>
            </a:r>
          </a:p>
          <a:p xmlns:a="http://schemas.openxmlformats.org/drawingml/2006/main">
            <a:r>
              <a:t>Original source: Independently checked solutions</a:t>
            </a:r>
          </a:p>
          <a:p xmlns:a="http://schemas.openxmlformats.org/drawingml/2006/main">
            <a:r>
              <a:t>CED: Answer key</a:t>
            </a:r>
          </a:p>
          <a:p xmlns:a="http://schemas.openxmlformats.org/drawingml/2006/main">
            <a:r>
              <a:t/>
            </a:r>
          </a:p>
          <a:p xmlns:a="http://schemas.openxmlformats.org/drawingml/2006/main">
            <a:r>
              <a:t>6. 2.0 + 1.5 = 0.80 + I, so I = 2.70 A leaving.</a:t>
            </a:r>
          </a:p>
          <a:p xmlns:a="http://schemas.openxmlformats.org/drawingml/2006/main">
            <a:r>
              <a:t/>
            </a:r>
          </a:p>
          <a:p xmlns:a="http://schemas.openxmlformats.org/drawingml/2006/main">
            <a:r>
              <a:t>7. C_eq = 6/5 = 1.2 μF. Q = 12 μC. V values = 6 V and 4 V; their sum is 10 V.</a:t>
            </a:r>
          </a:p>
          <a:p xmlns:a="http://schemas.openxmlformats.org/drawingml/2006/main">
            <a:r>
              <a:t/>
            </a:r>
          </a:p>
          <a:p xmlns:a="http://schemas.openxmlformats.org/drawingml/2006/main">
            <a:r>
              <a:t>8. τ = (50 × 10³)(40 × 10⁻⁶) = 2.0 s. I₀ = 120 μA. V_C(τ) = 6(1 - e⁻¹) = 3.79 V.</a:t>
            </a:r>
          </a:p>
          <a:p xmlns:a="http://schemas.openxmlformats.org/drawingml/2006/main">
            <a:r>
              <a:t/>
            </a:r>
          </a:p>
          <a:p xmlns:a="http://schemas.openxmlformats.org/drawingml/2006/main">
            <a:r>
              <a:t>9. Charge fraction e⁻² = 0.135. Energy fraction e⁻⁴ = 0.0183, because energy is proportional to Q².</a:t>
            </a:r>
          </a:p>
          <a:p xmlns:a="http://schemas.openxmlformats.org/drawingml/2006/main">
            <a:r>
              <a:t/>
            </a:r>
          </a:p>
          <a:p xmlns:a="http://schemas.openxmlformats.org/drawingml/2006/main">
            <a:r>
              <a:t>10. ε = 10.0 V, r = 2.0 Ω. I = 10/(8 + 2) = 1.0 A.</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27.</a:t>
            </a:r>
          </a:p>
          <a:p xmlns:a="http://schemas.openxmlformats.org/drawingml/2006/main">
            <a:r>
              <a:t>Original source: Independently checked solutions</a:t>
            </a:r>
          </a:p>
          <a:p xmlns:a="http://schemas.openxmlformats.org/drawingml/2006/main">
            <a:r>
              <a:t>CED: Answer key</a:t>
            </a:r>
          </a:p>
          <a:p xmlns:a="http://schemas.openxmlformats.org/drawingml/2006/main">
            <a:r>
              <a:t/>
            </a:r>
          </a:p>
          <a:p xmlns:a="http://schemas.openxmlformats.org/drawingml/2006/main">
            <a:r>
              <a:t>6. 2.0 + 1.5 = 0.80 + I, so I = 2.70 A leaving.</a:t>
            </a:r>
          </a:p>
          <a:p xmlns:a="http://schemas.openxmlformats.org/drawingml/2006/main">
            <a:r>
              <a:t/>
            </a:r>
          </a:p>
          <a:p xmlns:a="http://schemas.openxmlformats.org/drawingml/2006/main">
            <a:r>
              <a:t>7. C_eq = 6/5 = 1.2 μF. Q = 12 μC. V values = 6 V and 4 V; their sum is 10 V.</a:t>
            </a:r>
          </a:p>
          <a:p xmlns:a="http://schemas.openxmlformats.org/drawingml/2006/main">
            <a:r>
              <a:t/>
            </a:r>
          </a:p>
          <a:p xmlns:a="http://schemas.openxmlformats.org/drawingml/2006/main">
            <a:r>
              <a:t>8. τ = (50 × 10³)(40 × 10⁻⁶) = 2.0 s. I₀ = 120 μA. V_C(τ) = 6(1 - e⁻¹) = 3.79 V.</a:t>
            </a:r>
          </a:p>
          <a:p xmlns:a="http://schemas.openxmlformats.org/drawingml/2006/main">
            <a:r>
              <a:t/>
            </a:r>
          </a:p>
          <a:p xmlns:a="http://schemas.openxmlformats.org/drawingml/2006/main">
            <a:r>
              <a:t>9. Charge fraction e⁻² = 0.135. Energy fraction e⁻⁴ = 0.0183, because energy is proportional to Q².</a:t>
            </a:r>
          </a:p>
          <a:p xmlns:a="http://schemas.openxmlformats.org/drawingml/2006/main">
            <a:r>
              <a:t/>
            </a:r>
          </a:p>
          <a:p xmlns:a="http://schemas.openxmlformats.org/drawingml/2006/main">
            <a:r>
              <a:t>10. ε = 10.0 V, r = 2.0 Ω. I = 10/(8 + 2) = 1.0 A.</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30.</a:t>
            </a:r>
          </a:p>
          <a:p xmlns:a="http://schemas.openxmlformats.org/drawingml/2006/main">
            <a:r>
              <a:t>Original source: Original I-V-R, network and capacitor comparisons</a:t>
            </a:r>
          </a:p>
          <a:p xmlns:a="http://schemas.openxmlformats.org/drawingml/2006/main">
            <a:r>
              <a:t>CED: 11.1-11.8</a:t>
            </a:r>
          </a:p>
          <a:p xmlns:a="http://schemas.openxmlformats.org/drawingml/2006/main">
            <a:r>
              <a:t/>
            </a:r>
          </a:p>
          <a:p xmlns:a="http://schemas.openxmlformats.org/drawingml/2006/main">
            <a:r>
              <a:t>[['Idea', 'Relationship', 'Condition / interpretation'], ['Current', 'I = ΔQ/Δt', 'Charge flow rate; conventional direction uses positive charge'], ['Voltage and emf', 'ΔV = ΔU/q; ε = source work/q', 'Energy per charge; 1 V = 1 J/C'], ['Resistance', 'R = ρL/A; V = IR', 'Geometry and material state; fixed R for an ohmic model'], ['Power', 'P = IV = I²R = V²/R', 'State whether I or V is held fixed'], ['Real battery', 'Vterminal = ε - Ir; I = ε/(R + r)', 'Discharging-source model; open-circuit V = ε'], ['Junction and loop', 'ΣIin = ΣIout; ΣΔV = 0', 'Conservation of charge and energy'], ['RC time constant', 'τ = RC', '63% of charging rise or 37% of discharge remains after τ']] [151, 280, 326.89] 9</a:t>
            </a:r>
          </a:p>
          <a:p xmlns:a="http://schemas.openxmlformats.org/drawingml/2006/main">
            <a:r>
              <a:t/>
            </a:r>
          </a:p>
          <a:p xmlns:a="http://schemas.openxmlformats.org/drawingml/2006/main">
            <a:r>
              <a:t>[['Connection', 'Resistors', 'Capacitors'], ['Series', 'Same I; Req = ΣR', 'Same |Q| in standard neutral-node model; 1/Ceq = Σ1/C'], ['Parallel', 'Same V; 1/Req = Σ1/R', 'Same V; Ceq = ΣC'], ['Initial/final RC', 'Use actual resistor currents in each limiting circuit', 'Initially uncharged: zero voltage. Long-time DC: zero branch current']] [151, 280, 326.89] 9</a:t>
            </a:r>
          </a:p>
          <a:p xmlns:a="http://schemas.openxmlformats.org/drawingml/2006/main">
            <a:r>
              <a:t/>
            </a:r>
          </a:p>
          <a:p xmlns:a="http://schemas.openxmlformats.org/drawingml/2006/main">
            <a:r>
              <a:t>Final check: conserved charge is not used up. Energy per charge changes through circuit elements. A negative solved current reverses the assumed arrow.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30.</a:t>
            </a:r>
          </a:p>
          <a:p xmlns:a="http://schemas.openxmlformats.org/drawingml/2006/main">
            <a:r>
              <a:t>Original source: Original I-V-R, network and capacitor comparisons</a:t>
            </a:r>
          </a:p>
          <a:p xmlns:a="http://schemas.openxmlformats.org/drawingml/2006/main">
            <a:r>
              <a:t>CED: 11.1-11.8</a:t>
            </a:r>
          </a:p>
          <a:p xmlns:a="http://schemas.openxmlformats.org/drawingml/2006/main">
            <a:r>
              <a:t/>
            </a:r>
          </a:p>
          <a:p xmlns:a="http://schemas.openxmlformats.org/drawingml/2006/main">
            <a:r>
              <a:t>[['Idea', 'Relationship', 'Condition / interpretation'], ['Current', 'I = ΔQ/Δt', 'Charge flow rate; conventional direction uses positive charge'], ['Voltage and emf', 'ΔV = ΔU/q; ε = source work/q', 'Energy per charge; 1 V = 1 J/C'], ['Resistance', 'R = ρL/A; V = IR', 'Geometry and material state; fixed R for an ohmic model'], ['Power', 'P = IV = I²R = V²/R', 'State whether I or V is held fixed'], ['Real battery', 'Vterminal = ε - Ir; I = ε/(R + r)', 'Discharging-source model; open-circuit V = ε'], ['Junction and loop', 'ΣIin = ΣIout; ΣΔV = 0', 'Conservation of charge and energy'], ['RC time constant', 'τ = RC', '63% of charging rise or 37% of discharge remains after τ']] [151, 280, 326.89] 9</a:t>
            </a:r>
          </a:p>
          <a:p xmlns:a="http://schemas.openxmlformats.org/drawingml/2006/main">
            <a:r>
              <a:t/>
            </a:r>
          </a:p>
          <a:p xmlns:a="http://schemas.openxmlformats.org/drawingml/2006/main">
            <a:r>
              <a:t>[['Connection', 'Resistors', 'Capacitors'], ['Series', 'Same I; Req = ΣR', 'Same |Q| in standard neutral-node model; 1/Ceq = Σ1/C'], ['Parallel', 'Same V; 1/Req = Σ1/R', 'Same V; Ceq = ΣC'], ['Initial/final RC', 'Use actual resistor currents in each limiting circuit', 'Initially uncharged: zero voltage. Long-time DC: zero branch current']] [151, 280, 326.89] 9</a:t>
            </a:r>
          </a:p>
          <a:p xmlns:a="http://schemas.openxmlformats.org/drawingml/2006/main">
            <a:r>
              <a:t/>
            </a:r>
          </a:p>
          <a:p xmlns:a="http://schemas.openxmlformats.org/drawingml/2006/main">
            <a:r>
              <a:t>Final check: conserved charge is not used up. Energy per charge changes through circuit elements. A negative solved current reverses the assumed arrow.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30.</a:t>
            </a:r>
          </a:p>
          <a:p xmlns:a="http://schemas.openxmlformats.org/drawingml/2006/main">
            <a:r>
              <a:t>Original source: Original I-V-R, network and capacitor comparisons</a:t>
            </a:r>
          </a:p>
          <a:p xmlns:a="http://schemas.openxmlformats.org/drawingml/2006/main">
            <a:r>
              <a:t>CED: 11.1-11.8</a:t>
            </a:r>
          </a:p>
          <a:p xmlns:a="http://schemas.openxmlformats.org/drawingml/2006/main">
            <a:r>
              <a:t/>
            </a:r>
          </a:p>
          <a:p xmlns:a="http://schemas.openxmlformats.org/drawingml/2006/main">
            <a:r>
              <a:t>[['Idea', 'Relationship', 'Condition / interpretation'], ['Current', 'I = ΔQ/Δt', 'Charge flow rate; conventional direction uses positive charge'], ['Voltage and emf', 'ΔV = ΔU/q; ε = source work/q', 'Energy per charge; 1 V = 1 J/C'], ['Resistance', 'R = ρL/A; V = IR', 'Geometry and material state; fixed R for an ohmic model'], ['Power', 'P = IV = I²R = V²/R', 'State whether I or V is held fixed'], ['Real battery', 'Vterminal = ε - Ir; I = ε/(R + r)', 'Discharging-source model; open-circuit V = ε'], ['Junction and loop', 'ΣIin = ΣIout; ΣΔV = 0', 'Conservation of charge and energy'], ['RC time constant', 'τ = RC', '63% of charging rise or 37% of discharge remains after τ']] [151, 280, 326.89] 9</a:t>
            </a:r>
          </a:p>
          <a:p xmlns:a="http://schemas.openxmlformats.org/drawingml/2006/main">
            <a:r>
              <a:t/>
            </a:r>
          </a:p>
          <a:p xmlns:a="http://schemas.openxmlformats.org/drawingml/2006/main">
            <a:r>
              <a:t>[['Connection', 'Resistors', 'Capacitors'], ['Series', 'Same I; Req = ΣR', 'Same |Q| in standard neutral-node model; 1/Ceq = Σ1/C'], ['Parallel', 'Same V; 1/Req = Σ1/R', 'Same V; Ceq = ΣC'], ['Initial/final RC', 'Use actual resistor currents in each limiting circuit', 'Initially uncharged: zero voltage. Long-time DC: zero branch current']] [151, 280, 326.89] 9</a:t>
            </a:r>
          </a:p>
          <a:p xmlns:a="http://schemas.openxmlformats.org/drawingml/2006/main">
            <a:r>
              <a:t/>
            </a:r>
          </a:p>
          <a:p xmlns:a="http://schemas.openxmlformats.org/drawingml/2006/main">
            <a:r>
              <a:t>Final check: conserved charge is not used up. Energy per charge changes through circuit elements. A negative solved current reverses the assumed arrow.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11_Electric_Circuits_Notes.pdf, page 30.</a:t>
            </a:r>
          </a:p>
          <a:p xmlns:a="http://schemas.openxmlformats.org/drawingml/2006/main">
            <a:r>
              <a:t>Original source: Original I-V-R, network and capacitor comparisons</a:t>
            </a:r>
          </a:p>
          <a:p xmlns:a="http://schemas.openxmlformats.org/drawingml/2006/main">
            <a:r>
              <a:t>CED: 11.1-11.8</a:t>
            </a:r>
          </a:p>
          <a:p xmlns:a="http://schemas.openxmlformats.org/drawingml/2006/main">
            <a:r>
              <a:t/>
            </a:r>
          </a:p>
          <a:p xmlns:a="http://schemas.openxmlformats.org/drawingml/2006/main">
            <a:r>
              <a:t>[['Idea', 'Relationship', 'Condition / interpretation'], ['Current', 'I = ΔQ/Δt', 'Charge flow rate; conventional direction uses positive charge'], ['Voltage and emf', 'ΔV = ΔU/q; ε = source work/q', 'Energy per charge; 1 V = 1 J/C'], ['Resistance', 'R = ρL/A; V = IR', 'Geometry and material state; fixed R for an ohmic model'], ['Power', 'P = IV = I²R = V²/R', 'State whether I or V is held fixed'], ['Real battery', 'Vterminal = ε - Ir; I = ε/(R + r)', 'Discharging-source model; open-circuit V = ε'], ['Junction and loop', 'ΣIin = ΣIout; ΣΔV = 0', 'Conservation of charge and energy'], ['RC time constant', 'τ = RC', '63% of charging rise or 37% of discharge remains after τ']] [151, 280, 326.89] 9</a:t>
            </a:r>
          </a:p>
          <a:p xmlns:a="http://schemas.openxmlformats.org/drawingml/2006/main">
            <a:r>
              <a:t/>
            </a:r>
          </a:p>
          <a:p xmlns:a="http://schemas.openxmlformats.org/drawingml/2006/main">
            <a:r>
              <a:t>[['Connection', 'Resistors', 'Capacitors'], ['Series', 'Same I; Req = ΣR', 'Same |Q| in standard neutral-node model; 1/Ceq = Σ1/C'], ['Parallel', 'Same V; 1/Req = Σ1/R', 'Same V; Ceq = ΣC'], ['Initial/final RC', 'Use actual resistor currents in each limiting circuit', 'Initially uncharged: zero voltage. Long-time DC: zero branch current']] [151, 280, 326.89] 9</a:t>
            </a:r>
          </a:p>
          <a:p xmlns:a="http://schemas.openxmlformats.org/drawingml/2006/main">
            <a:r>
              <a:t/>
            </a:r>
          </a:p>
          <a:p xmlns:a="http://schemas.openxmlformats.org/drawingml/2006/main">
            <a:r>
              <a:t>Final check: conserved charge is not used up. Energy per charge changes through circuit elements. A negative solved current reverses the assumed arrow.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E:\teaching\output\pdf\Rebuilt_Chapter_Notes\11_Electric_Circuits_Notes.pdf</a:t>
            </a:r>
          </a:p>
          <a:p xmlns:a="http://schemas.openxmlformats.org/drawingml/2006/main">
            <a:r>
              <a:t>https://openstax.org/books/university-physics-volume-2/pages/10-1-electromotive-force</a:t>
            </a:r>
          </a:p>
          <a:p xmlns:a="http://schemas.openxmlformats.org/drawingml/2006/main">
            <a:r>
              <a:t>https://openstax.org/books/university-physics-volume-2/pages/10-5-rc-circuits</a:t>
            </a:r>
          </a:p>
          <a:p xmlns:a="http://schemas.openxmlformats.org/drawingml/2006/main">
            <a:r>
              <a:t>https://openstax.org/books/university-physics-volume-2/pages/9-4-ohms-law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cfe07227a584cda"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6b2a8c79d114062" /><Relationship Type="http://schemas.openxmlformats.org/officeDocument/2006/relationships/slideLayout" Target="/ppt/slideLayouts/slideLayout1.xml" Id="R8feeca898ee74961"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feeca898ee74961"/>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08f88cb1da624726" /><Relationship Type="http://schemas.openxmlformats.org/officeDocument/2006/relationships/notesSlide" Target="/ppt/notesSlides/notesSlide1.xml" Id="R93843db6ff0c49c5"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940fe5c2740f4e11" /><Relationship Type="http://schemas.openxmlformats.org/officeDocument/2006/relationships/notesSlide" Target="/ppt/notesSlides/notesSlide2.xml" Id="R3806d3bec8cb4f19"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ea7ab8417d684c2e" /><Relationship Type="http://schemas.openxmlformats.org/officeDocument/2006/relationships/notesSlide" Target="/ppt/notesSlides/notesSlide3.xml" Id="R962faf2b445f45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92bf283212ab4584" /><Relationship Type="http://schemas.openxmlformats.org/officeDocument/2006/relationships/image" Target="/ppt/media/image.png" Id="Re15ab1e2ae1340a8" /><Relationship Type="http://schemas.openxmlformats.org/officeDocument/2006/relationships/notesSlide" Target="/ppt/notesSlides/notesSlide4.xml" Id="R3d8edbaffd924684"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2dfafd7cec064bb9" /><Relationship Type="http://schemas.openxmlformats.org/officeDocument/2006/relationships/notesSlide" Target="/ppt/notesSlides/notesSlide5.xml" Id="Rab9910e15208489f"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b5b42839c6ef4787" /><Relationship Type="http://schemas.openxmlformats.org/officeDocument/2006/relationships/notesSlide" Target="/ppt/notesSlides/notesSlide6.xml" Id="R29e86914dc3f49b4"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951ced8a5c444056" /><Relationship Type="http://schemas.openxmlformats.org/officeDocument/2006/relationships/notesSlide" Target="/ppt/notesSlides/notesSlide7.xml" Id="R1b0fad81ad8d464f"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b938b9285e7442ed" /><Relationship Type="http://schemas.openxmlformats.org/officeDocument/2006/relationships/notesSlide" Target="/ppt/notesSlides/notesSlide8.xml" Id="Rcbdb2bf7bbd747d3"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c55a0a10d98f42d7" /><Relationship Type="http://schemas.openxmlformats.org/officeDocument/2006/relationships/notesSlide" Target="/ppt/notesSlides/notesSlide9.xml" Id="R0cbd6c9d2555487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b4ad5bcafeed4f53" /><Relationship Type="http://schemas.openxmlformats.org/officeDocument/2006/relationships/notesSlide" Target="/ppt/notesSlides/notesSlide10.xml" Id="R291a0c4a0ade4fc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ad382df488684566" /><Relationship Type="http://schemas.openxmlformats.org/officeDocument/2006/relationships/notesSlide" Target="/ppt/notesSlides/notesSlide11.xml" Id="Raf7efa0746de4ab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08cd0cac92a64dc7" /><Relationship Type="http://schemas.openxmlformats.org/officeDocument/2006/relationships/image" Target="/ppt/media/image2.png" Id="R877fe5202df94cd0" /><Relationship Type="http://schemas.openxmlformats.org/officeDocument/2006/relationships/notesSlide" Target="/ppt/notesSlides/notesSlide12.xml" Id="Rac07680185c44cf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0a051bd9f04740d4" /><Relationship Type="http://schemas.openxmlformats.org/officeDocument/2006/relationships/notesSlide" Target="/ppt/notesSlides/notesSlide13.xml" Id="R7e6c7b3344884d10"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9ce8cdd1d6b34b15" /><Relationship Type="http://schemas.openxmlformats.org/officeDocument/2006/relationships/notesSlide" Target="/ppt/notesSlides/notesSlide14.xml" Id="R60c8421d93ab4823"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801d334acdf443b5" /><Relationship Type="http://schemas.openxmlformats.org/officeDocument/2006/relationships/image" Target="/ppt/media/image3.png" Id="R543e8a0827764c99" /><Relationship Type="http://schemas.openxmlformats.org/officeDocument/2006/relationships/notesSlide" Target="/ppt/notesSlides/notesSlide15.xml" Id="R0754c17fcab54f3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9fc63efb77184abf" /><Relationship Type="http://schemas.openxmlformats.org/officeDocument/2006/relationships/notesSlide" Target="/ppt/notesSlides/notesSlide16.xml" Id="Raeb819fa50cc4682"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c2403657a7254bc5" /><Relationship Type="http://schemas.openxmlformats.org/officeDocument/2006/relationships/notesSlide" Target="/ppt/notesSlides/notesSlide17.xml" Id="R67fb2e16e8504971"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3205411ba3804296" /><Relationship Type="http://schemas.openxmlformats.org/officeDocument/2006/relationships/notesSlide" Target="/ppt/notesSlides/notesSlide18.xml" Id="Rada18e7cd54141d4"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4e1286bbd1da4a5f" /><Relationship Type="http://schemas.openxmlformats.org/officeDocument/2006/relationships/image" Target="/ppt/media/image4.png" Id="Rc464621940014740" /><Relationship Type="http://schemas.openxmlformats.org/officeDocument/2006/relationships/notesSlide" Target="/ppt/notesSlides/notesSlide19.xml" Id="R45bc5080fd854785"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ae0acc93ffe14723" /><Relationship Type="http://schemas.openxmlformats.org/officeDocument/2006/relationships/notesSlide" Target="/ppt/notesSlides/notesSlide20.xml" Id="R6b8e37a170c549ff"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e5a45efa4b244b75" /><Relationship Type="http://schemas.openxmlformats.org/officeDocument/2006/relationships/notesSlide" Target="/ppt/notesSlides/notesSlide21.xml" Id="Rb0095a9c62f740e3"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d3b3c0ee6ac14f55" /><Relationship Type="http://schemas.openxmlformats.org/officeDocument/2006/relationships/image" Target="/ppt/media/image5.png" Id="R9e80b5fd668648f0" /><Relationship Type="http://schemas.openxmlformats.org/officeDocument/2006/relationships/notesSlide" Target="/ppt/notesSlides/notesSlide22.xml" Id="R72709411c5554e95"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7aa6432f78a94f3c" /><Relationship Type="http://schemas.openxmlformats.org/officeDocument/2006/relationships/notesSlide" Target="/ppt/notesSlides/notesSlide23.xml" Id="R91cd60fdc7a74cf0"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127de6df52e84a21" /><Relationship Type="http://schemas.openxmlformats.org/officeDocument/2006/relationships/notesSlide" Target="/ppt/notesSlides/notesSlide24.xml" Id="Re8cbfd80d0a047fd"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eed714ed0ef74558" /><Relationship Type="http://schemas.openxmlformats.org/officeDocument/2006/relationships/notesSlide" Target="/ppt/notesSlides/notesSlide25.xml" Id="Rc1b887ce419d4180"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0ec38b4b029a4fa4" /><Relationship Type="http://schemas.openxmlformats.org/officeDocument/2006/relationships/notesSlide" Target="/ppt/notesSlides/notesSlide26.xml" Id="R9e02aa4e155541ff"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5ac9acf0b5064919" /><Relationship Type="http://schemas.openxmlformats.org/officeDocument/2006/relationships/notesSlide" Target="/ppt/notesSlides/notesSlide27.xml" Id="R306f6746391646ef"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6745c0756caf4c5d" /><Relationship Type="http://schemas.openxmlformats.org/officeDocument/2006/relationships/notesSlide" Target="/ppt/notesSlides/notesSlide28.xml" Id="R65ff74635288415d"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7a765a7fba084d5b" /><Relationship Type="http://schemas.openxmlformats.org/officeDocument/2006/relationships/notesSlide" Target="/ppt/notesSlides/notesSlide29.xml" Id="R954c1f9d0c6443c4"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99bdcb97f7924473" /><Relationship Type="http://schemas.openxmlformats.org/officeDocument/2006/relationships/notesSlide" Target="/ppt/notesSlides/notesSlide30.xml" Id="Rba0b6512a41a4da6" /></Relationships>
</file>

<file path=ppt/slides/_rels/slide31.xml.rels>&#65279;<?xml version="1.0" encoding="utf-8"?><Relationships xmlns="http://schemas.openxmlformats.org/package/2006/relationships"><Relationship Type="http://schemas.openxmlformats.org/officeDocument/2006/relationships/slideLayout" Target="/ppt/slideLayouts/slideLayout1.xml" Id="Rdc865dc354b94e17" /><Relationship Type="http://schemas.openxmlformats.org/officeDocument/2006/relationships/image" Target="/ppt/media/image6.png" Id="Rfca97d632ae04c8f" /><Relationship Type="http://schemas.openxmlformats.org/officeDocument/2006/relationships/notesSlide" Target="/ppt/notesSlides/notesSlide31.xml" Id="Rc374eacc5533450b" /></Relationships>
</file>

<file path=ppt/slides/_rels/slide32.xml.rels>&#65279;<?xml version="1.0" encoding="utf-8"?><Relationships xmlns="http://schemas.openxmlformats.org/package/2006/relationships"><Relationship Type="http://schemas.openxmlformats.org/officeDocument/2006/relationships/slideLayout" Target="/ppt/slideLayouts/slideLayout1.xml" Id="R16db2bebd08646ca" /><Relationship Type="http://schemas.openxmlformats.org/officeDocument/2006/relationships/notesSlide" Target="/ppt/notesSlides/notesSlide32.xml" Id="R09f4242b18e840d3" /></Relationships>
</file>

<file path=ppt/slides/_rels/slide33.xml.rels>&#65279;<?xml version="1.0" encoding="utf-8"?><Relationships xmlns="http://schemas.openxmlformats.org/package/2006/relationships"><Relationship Type="http://schemas.openxmlformats.org/officeDocument/2006/relationships/slideLayout" Target="/ppt/slideLayouts/slideLayout1.xml" Id="R03e086e4107d41ef" /><Relationship Type="http://schemas.openxmlformats.org/officeDocument/2006/relationships/notesSlide" Target="/ppt/notesSlides/notesSlide33.xml" Id="Rd622c32afe5546bf" /></Relationships>
</file>

<file path=ppt/slides/_rels/slide34.xml.rels>&#65279;<?xml version="1.0" encoding="utf-8"?><Relationships xmlns="http://schemas.openxmlformats.org/package/2006/relationships"><Relationship Type="http://schemas.openxmlformats.org/officeDocument/2006/relationships/slideLayout" Target="/ppt/slideLayouts/slideLayout1.xml" Id="Ref42d58a56ac4965" /><Relationship Type="http://schemas.openxmlformats.org/officeDocument/2006/relationships/notesSlide" Target="/ppt/notesSlides/notesSlide34.xml" Id="Rdc4282ece870403a" /></Relationships>
</file>

<file path=ppt/slides/_rels/slide35.xml.rels>&#65279;<?xml version="1.0" encoding="utf-8"?><Relationships xmlns="http://schemas.openxmlformats.org/package/2006/relationships"><Relationship Type="http://schemas.openxmlformats.org/officeDocument/2006/relationships/slideLayout" Target="/ppt/slideLayouts/slideLayout1.xml" Id="R048af0bd1a284cf0" /><Relationship Type="http://schemas.openxmlformats.org/officeDocument/2006/relationships/notesSlide" Target="/ppt/notesSlides/notesSlide35.xml" Id="R3d54045cf1c54ef0" /></Relationships>
</file>

<file path=ppt/slides/_rels/slide36.xml.rels>&#65279;<?xml version="1.0" encoding="utf-8"?><Relationships xmlns="http://schemas.openxmlformats.org/package/2006/relationships"><Relationship Type="http://schemas.openxmlformats.org/officeDocument/2006/relationships/slideLayout" Target="/ppt/slideLayouts/slideLayout1.xml" Id="Ra4e91b9344504df0" /><Relationship Type="http://schemas.openxmlformats.org/officeDocument/2006/relationships/notesSlide" Target="/ppt/notesSlides/notesSlide36.xml" Id="R53c1d2c0be9a47d9" /></Relationships>
</file>

<file path=ppt/slides/_rels/slide37.xml.rels>&#65279;<?xml version="1.0" encoding="utf-8"?><Relationships xmlns="http://schemas.openxmlformats.org/package/2006/relationships"><Relationship Type="http://schemas.openxmlformats.org/officeDocument/2006/relationships/slideLayout" Target="/ppt/slideLayouts/slideLayout1.xml" Id="Rd7458863a8f44a82" /><Relationship Type="http://schemas.openxmlformats.org/officeDocument/2006/relationships/notesSlide" Target="/ppt/notesSlides/notesSlide37.xml" Id="Rb91b43c8c60f43d7" /></Relationships>
</file>

<file path=ppt/slides/_rels/slide38.xml.rels>&#65279;<?xml version="1.0" encoding="utf-8"?><Relationships xmlns="http://schemas.openxmlformats.org/package/2006/relationships"><Relationship Type="http://schemas.openxmlformats.org/officeDocument/2006/relationships/slideLayout" Target="/ppt/slideLayouts/slideLayout1.xml" Id="Ra60f6d2fe0f34049" /><Relationship Type="http://schemas.openxmlformats.org/officeDocument/2006/relationships/notesSlide" Target="/ppt/notesSlides/notesSlide38.xml" Id="Rc3a70b6e7e8b40d9" /></Relationships>
</file>

<file path=ppt/slides/_rels/slide39.xml.rels>&#65279;<?xml version="1.0" encoding="utf-8"?><Relationships xmlns="http://schemas.openxmlformats.org/package/2006/relationships"><Relationship Type="http://schemas.openxmlformats.org/officeDocument/2006/relationships/slideLayout" Target="/ppt/slideLayouts/slideLayout1.xml" Id="R0dcbaaa3064c4ac5" /><Relationship Type="http://schemas.openxmlformats.org/officeDocument/2006/relationships/image" Target="/ppt/media/image7.png" Id="R7958f2f27c744f2f" /><Relationship Type="http://schemas.openxmlformats.org/officeDocument/2006/relationships/notesSlide" Target="/ppt/notesSlides/notesSlide39.xml" Id="Rd3ad6b6133054eb9" /></Relationships>
</file>

<file path=ppt/slides/_rels/slide40.xml.rels>&#65279;<?xml version="1.0" encoding="utf-8"?><Relationships xmlns="http://schemas.openxmlformats.org/package/2006/relationships"><Relationship Type="http://schemas.openxmlformats.org/officeDocument/2006/relationships/slideLayout" Target="/ppt/slideLayouts/slideLayout1.xml" Id="R2602f97e97d84d3f" /><Relationship Type="http://schemas.openxmlformats.org/officeDocument/2006/relationships/notesSlide" Target="/ppt/notesSlides/notesSlide40.xml" Id="R6e17925f30454426" /></Relationships>
</file>

<file path=ppt/slides/_rels/slide41.xml.rels>&#65279;<?xml version="1.0" encoding="utf-8"?><Relationships xmlns="http://schemas.openxmlformats.org/package/2006/relationships"><Relationship Type="http://schemas.openxmlformats.org/officeDocument/2006/relationships/slideLayout" Target="/ppt/slideLayouts/slideLayout1.xml" Id="R74d3b0e07e084d7f" /><Relationship Type="http://schemas.openxmlformats.org/officeDocument/2006/relationships/notesSlide" Target="/ppt/notesSlides/notesSlide41.xml" Id="R6a2977ac41d44e0f" /></Relationships>
</file>

<file path=ppt/slides/_rels/slide42.xml.rels>&#65279;<?xml version="1.0" encoding="utf-8"?><Relationships xmlns="http://schemas.openxmlformats.org/package/2006/relationships"><Relationship Type="http://schemas.openxmlformats.org/officeDocument/2006/relationships/slideLayout" Target="/ppt/slideLayouts/slideLayout1.xml" Id="Rbae0317d03274cfd" /><Relationship Type="http://schemas.openxmlformats.org/officeDocument/2006/relationships/notesSlide" Target="/ppt/notesSlides/notesSlide42.xml" Id="R0aa79d4bfaa54378" /></Relationships>
</file>

<file path=ppt/slides/_rels/slide43.xml.rels>&#65279;<?xml version="1.0" encoding="utf-8"?><Relationships xmlns="http://schemas.openxmlformats.org/package/2006/relationships"><Relationship Type="http://schemas.openxmlformats.org/officeDocument/2006/relationships/slideLayout" Target="/ppt/slideLayouts/slideLayout1.xml" Id="R60028bc5b34f4520" /><Relationship Type="http://schemas.openxmlformats.org/officeDocument/2006/relationships/notesSlide" Target="/ppt/notesSlides/notesSlide43.xml" Id="Rb86d9a5c29054ba1" /></Relationships>
</file>

<file path=ppt/slides/_rels/slide44.xml.rels>&#65279;<?xml version="1.0" encoding="utf-8"?><Relationships xmlns="http://schemas.openxmlformats.org/package/2006/relationships"><Relationship Type="http://schemas.openxmlformats.org/officeDocument/2006/relationships/slideLayout" Target="/ppt/slideLayouts/slideLayout1.xml" Id="R3c67561d4bf04a54" /><Relationship Type="http://schemas.openxmlformats.org/officeDocument/2006/relationships/notesSlide" Target="/ppt/notesSlides/notesSlide44.xml" Id="Rba74b92b55d84b46" /></Relationships>
</file>

<file path=ppt/slides/_rels/slide45.xml.rels>&#65279;<?xml version="1.0" encoding="utf-8"?><Relationships xmlns="http://schemas.openxmlformats.org/package/2006/relationships"><Relationship Type="http://schemas.openxmlformats.org/officeDocument/2006/relationships/slideLayout" Target="/ppt/slideLayouts/slideLayout1.xml" Id="R580261e5ba3a492c" /><Relationship Type="http://schemas.openxmlformats.org/officeDocument/2006/relationships/notesSlide" Target="/ppt/notesSlides/notesSlide45.xml" Id="R58afe6d9fad94c56" /></Relationships>
</file>

<file path=ppt/slides/_rels/slide46.xml.rels>&#65279;<?xml version="1.0" encoding="utf-8"?><Relationships xmlns="http://schemas.openxmlformats.org/package/2006/relationships"><Relationship Type="http://schemas.openxmlformats.org/officeDocument/2006/relationships/slideLayout" Target="/ppt/slideLayouts/slideLayout1.xml" Id="R4d3826a9b427459b" /><Relationship Type="http://schemas.openxmlformats.org/officeDocument/2006/relationships/notesSlide" Target="/ppt/notesSlides/notesSlide46.xml" Id="Rd927ca29656d483e" /></Relationships>
</file>

<file path=ppt/slides/_rels/slide47.xml.rels>&#65279;<?xml version="1.0" encoding="utf-8"?><Relationships xmlns="http://schemas.openxmlformats.org/package/2006/relationships"><Relationship Type="http://schemas.openxmlformats.org/officeDocument/2006/relationships/slideLayout" Target="/ppt/slideLayouts/slideLayout1.xml" Id="Rd5247bd53dfa49b5" /><Relationship Type="http://schemas.openxmlformats.org/officeDocument/2006/relationships/image" Target="/ppt/media/image8.png" Id="R872ed7f5b9194579" /><Relationship Type="http://schemas.openxmlformats.org/officeDocument/2006/relationships/notesSlide" Target="/ppt/notesSlides/notesSlide47.xml" Id="R7d428a7190b34697" /></Relationships>
</file>

<file path=ppt/slides/_rels/slide48.xml.rels>&#65279;<?xml version="1.0" encoding="utf-8"?><Relationships xmlns="http://schemas.openxmlformats.org/package/2006/relationships"><Relationship Type="http://schemas.openxmlformats.org/officeDocument/2006/relationships/slideLayout" Target="/ppt/slideLayouts/slideLayout1.xml" Id="Re8e3ad2d126e4f9c" /><Relationship Type="http://schemas.openxmlformats.org/officeDocument/2006/relationships/notesSlide" Target="/ppt/notesSlides/notesSlide48.xml" Id="R09e115f380814d7b" /></Relationships>
</file>

<file path=ppt/slides/_rels/slide49.xml.rels>&#65279;<?xml version="1.0" encoding="utf-8"?><Relationships xmlns="http://schemas.openxmlformats.org/package/2006/relationships"><Relationship Type="http://schemas.openxmlformats.org/officeDocument/2006/relationships/slideLayout" Target="/ppt/slideLayouts/slideLayout1.xml" Id="R3d0c2a21b4094ca8" /><Relationship Type="http://schemas.openxmlformats.org/officeDocument/2006/relationships/notesSlide" Target="/ppt/notesSlides/notesSlide49.xml" Id="Rb110866fb4ae45f4" /></Relationships>
</file>

<file path=ppt/slides/_rels/slide50.xml.rels>&#65279;<?xml version="1.0" encoding="utf-8"?><Relationships xmlns="http://schemas.openxmlformats.org/package/2006/relationships"><Relationship Type="http://schemas.openxmlformats.org/officeDocument/2006/relationships/slideLayout" Target="/ppt/slideLayouts/slideLayout1.xml" Id="R382475fbd8594e8a" /><Relationship Type="http://schemas.openxmlformats.org/officeDocument/2006/relationships/notesSlide" Target="/ppt/notesSlides/notesSlide50.xml" Id="R402d998aa6654c33" /></Relationships>
</file>

<file path=ppt/slides/_rels/slide51.xml.rels>&#65279;<?xml version="1.0" encoding="utf-8"?><Relationships xmlns="http://schemas.openxmlformats.org/package/2006/relationships"><Relationship Type="http://schemas.openxmlformats.org/officeDocument/2006/relationships/slideLayout" Target="/ppt/slideLayouts/slideLayout1.xml" Id="Rf31a7504c5454d82" /><Relationship Type="http://schemas.openxmlformats.org/officeDocument/2006/relationships/notesSlide" Target="/ppt/notesSlides/notesSlide51.xml" Id="Rdbe8ab1bfd2243c4" /></Relationships>
</file>

<file path=ppt/slides/_rels/slide52.xml.rels>&#65279;<?xml version="1.0" encoding="utf-8"?><Relationships xmlns="http://schemas.openxmlformats.org/package/2006/relationships"><Relationship Type="http://schemas.openxmlformats.org/officeDocument/2006/relationships/slideLayout" Target="/ppt/slideLayouts/slideLayout1.xml" Id="R84c3bff9e2594083" /><Relationship Type="http://schemas.openxmlformats.org/officeDocument/2006/relationships/notesSlide" Target="/ppt/notesSlides/notesSlide52.xml" Id="R1ae2254fa8644888" /></Relationships>
</file>

<file path=ppt/slides/_rels/slide53.xml.rels>&#65279;<?xml version="1.0" encoding="utf-8"?><Relationships xmlns="http://schemas.openxmlformats.org/package/2006/relationships"><Relationship Type="http://schemas.openxmlformats.org/officeDocument/2006/relationships/slideLayout" Target="/ppt/slideLayouts/slideLayout1.xml" Id="R2c36a978a4244c88" /><Relationship Type="http://schemas.openxmlformats.org/officeDocument/2006/relationships/notesSlide" Target="/ppt/notesSlides/notesSlide53.xml" Id="R21bbc862cfb14821" /></Relationships>
</file>

<file path=ppt/slides/_rels/slide54.xml.rels>&#65279;<?xml version="1.0" encoding="utf-8"?><Relationships xmlns="http://schemas.openxmlformats.org/package/2006/relationships"><Relationship Type="http://schemas.openxmlformats.org/officeDocument/2006/relationships/slideLayout" Target="/ppt/slideLayouts/slideLayout1.xml" Id="Rd7fbd9bc2f504737" /><Relationship Type="http://schemas.openxmlformats.org/officeDocument/2006/relationships/image" Target="/ppt/media/image9.png" Id="R53522899baf740a8" /><Relationship Type="http://schemas.openxmlformats.org/officeDocument/2006/relationships/notesSlide" Target="/ppt/notesSlides/notesSlide54.xml" Id="R0f25cd7e58864a21" /></Relationships>
</file>

<file path=ppt/slides/_rels/slide55.xml.rels>&#65279;<?xml version="1.0" encoding="utf-8"?><Relationships xmlns="http://schemas.openxmlformats.org/package/2006/relationships"><Relationship Type="http://schemas.openxmlformats.org/officeDocument/2006/relationships/slideLayout" Target="/ppt/slideLayouts/slideLayout1.xml" Id="Rba612e5ab60945cd" /><Relationship Type="http://schemas.openxmlformats.org/officeDocument/2006/relationships/notesSlide" Target="/ppt/notesSlides/notesSlide55.xml" Id="Ra4a0e2fd64ff4d88" /></Relationships>
</file>

<file path=ppt/slides/_rels/slide56.xml.rels>&#65279;<?xml version="1.0" encoding="utf-8"?><Relationships xmlns="http://schemas.openxmlformats.org/package/2006/relationships"><Relationship Type="http://schemas.openxmlformats.org/officeDocument/2006/relationships/slideLayout" Target="/ppt/slideLayouts/slideLayout1.xml" Id="Rdaa968d14cb1487b" /><Relationship Type="http://schemas.openxmlformats.org/officeDocument/2006/relationships/notesSlide" Target="/ppt/notesSlides/notesSlide56.xml" Id="R549db8a5d0594bde" /></Relationships>
</file>

<file path=ppt/slides/_rels/slide57.xml.rels>&#65279;<?xml version="1.0" encoding="utf-8"?><Relationships xmlns="http://schemas.openxmlformats.org/package/2006/relationships"><Relationship Type="http://schemas.openxmlformats.org/officeDocument/2006/relationships/slideLayout" Target="/ppt/slideLayouts/slideLayout1.xml" Id="Rfd9206ffe31e4adb" /><Relationship Type="http://schemas.openxmlformats.org/officeDocument/2006/relationships/image" Target="/ppt/media/image10.png" Id="R3562f0b6936049a4" /><Relationship Type="http://schemas.openxmlformats.org/officeDocument/2006/relationships/notesSlide" Target="/ppt/notesSlides/notesSlide57.xml" Id="R8f16d0f38c914bfb" /></Relationships>
</file>

<file path=ppt/slides/_rels/slide58.xml.rels>&#65279;<?xml version="1.0" encoding="utf-8"?><Relationships xmlns="http://schemas.openxmlformats.org/package/2006/relationships"><Relationship Type="http://schemas.openxmlformats.org/officeDocument/2006/relationships/slideLayout" Target="/ppt/slideLayouts/slideLayout1.xml" Id="R1e618336ec5642ae" /><Relationship Type="http://schemas.openxmlformats.org/officeDocument/2006/relationships/notesSlide" Target="/ppt/notesSlides/notesSlide58.xml" Id="R9e4609b7a65a4d51" /></Relationships>
</file>

<file path=ppt/slides/_rels/slide59.xml.rels>&#65279;<?xml version="1.0" encoding="utf-8"?><Relationships xmlns="http://schemas.openxmlformats.org/package/2006/relationships"><Relationship Type="http://schemas.openxmlformats.org/officeDocument/2006/relationships/slideLayout" Target="/ppt/slideLayouts/slideLayout1.xml" Id="R34fc4ea302a44046" /><Relationship Type="http://schemas.openxmlformats.org/officeDocument/2006/relationships/notesSlide" Target="/ppt/notesSlides/notesSlide59.xml" Id="R7b1a3343420947b8" /></Relationships>
</file>

<file path=ppt/slides/_rels/slide60.xml.rels>&#65279;<?xml version="1.0" encoding="utf-8"?><Relationships xmlns="http://schemas.openxmlformats.org/package/2006/relationships"><Relationship Type="http://schemas.openxmlformats.org/officeDocument/2006/relationships/slideLayout" Target="/ppt/slideLayouts/slideLayout1.xml" Id="Rbc2a5f9238cb441f" /><Relationship Type="http://schemas.openxmlformats.org/officeDocument/2006/relationships/notesSlide" Target="/ppt/notesSlides/notesSlide60.xml" Id="Rcc906943ca2b4f5a" /></Relationships>
</file>

<file path=ppt/slides/_rels/slide61.xml.rels>&#65279;<?xml version="1.0" encoding="utf-8"?><Relationships xmlns="http://schemas.openxmlformats.org/package/2006/relationships"><Relationship Type="http://schemas.openxmlformats.org/officeDocument/2006/relationships/slideLayout" Target="/ppt/slideLayouts/slideLayout1.xml" Id="Rc134845b00674c57" /><Relationship Type="http://schemas.openxmlformats.org/officeDocument/2006/relationships/image" Target="/ppt/media/image11.png" Id="Rfd6127a2efb040f9" /><Relationship Type="http://schemas.openxmlformats.org/officeDocument/2006/relationships/notesSlide" Target="/ppt/notesSlides/notesSlide61.xml" Id="R36bfd2feeacc48a2" /></Relationships>
</file>

<file path=ppt/slides/_rels/slide62.xml.rels>&#65279;<?xml version="1.0" encoding="utf-8"?><Relationships xmlns="http://schemas.openxmlformats.org/package/2006/relationships"><Relationship Type="http://schemas.openxmlformats.org/officeDocument/2006/relationships/slideLayout" Target="/ppt/slideLayouts/slideLayout1.xml" Id="Rb58c3c4172f44fbc" /><Relationship Type="http://schemas.openxmlformats.org/officeDocument/2006/relationships/notesSlide" Target="/ppt/notesSlides/notesSlide62.xml" Id="R2b40cd6337134e03" /></Relationships>
</file>

<file path=ppt/slides/_rels/slide63.xml.rels>&#65279;<?xml version="1.0" encoding="utf-8"?><Relationships xmlns="http://schemas.openxmlformats.org/package/2006/relationships"><Relationship Type="http://schemas.openxmlformats.org/officeDocument/2006/relationships/slideLayout" Target="/ppt/slideLayouts/slideLayout1.xml" Id="R542778015201442a" /><Relationship Type="http://schemas.openxmlformats.org/officeDocument/2006/relationships/notesSlide" Target="/ppt/notesSlides/notesSlide63.xml" Id="R35aeb75d8fe74aa6" /></Relationships>
</file>

<file path=ppt/slides/_rels/slide64.xml.rels>&#65279;<?xml version="1.0" encoding="utf-8"?><Relationships xmlns="http://schemas.openxmlformats.org/package/2006/relationships"><Relationship Type="http://schemas.openxmlformats.org/officeDocument/2006/relationships/slideLayout" Target="/ppt/slideLayouts/slideLayout1.xml" Id="R77a0966250a94d4e" /><Relationship Type="http://schemas.openxmlformats.org/officeDocument/2006/relationships/image" Target="/ppt/media/image12.png" Id="Rec41bd01cecd4a10" /><Relationship Type="http://schemas.openxmlformats.org/officeDocument/2006/relationships/notesSlide" Target="/ppt/notesSlides/notesSlide64.xml" Id="Rae0cfc4d9d6842d9" /></Relationships>
</file>

<file path=ppt/slides/_rels/slide65.xml.rels>&#65279;<?xml version="1.0" encoding="utf-8"?><Relationships xmlns="http://schemas.openxmlformats.org/package/2006/relationships"><Relationship Type="http://schemas.openxmlformats.org/officeDocument/2006/relationships/slideLayout" Target="/ppt/slideLayouts/slideLayout1.xml" Id="Rec3e17a8e4c24551" /><Relationship Type="http://schemas.openxmlformats.org/officeDocument/2006/relationships/notesSlide" Target="/ppt/notesSlides/notesSlide65.xml" Id="Rcedfcef031754417" /></Relationships>
</file>

<file path=ppt/slides/_rels/slide66.xml.rels>&#65279;<?xml version="1.0" encoding="utf-8"?><Relationships xmlns="http://schemas.openxmlformats.org/package/2006/relationships"><Relationship Type="http://schemas.openxmlformats.org/officeDocument/2006/relationships/slideLayout" Target="/ppt/slideLayouts/slideLayout1.xml" Id="R1c99ddb438e743d3" /><Relationship Type="http://schemas.openxmlformats.org/officeDocument/2006/relationships/notesSlide" Target="/ppt/notesSlides/notesSlide66.xml" Id="Rc4874ef3d07e45bf" /></Relationships>
</file>

<file path=ppt/slides/_rels/slide67.xml.rels>&#65279;<?xml version="1.0" encoding="utf-8"?><Relationships xmlns="http://schemas.openxmlformats.org/package/2006/relationships"><Relationship Type="http://schemas.openxmlformats.org/officeDocument/2006/relationships/slideLayout" Target="/ppt/slideLayouts/slideLayout1.xml" Id="R0c7bb7bde583492c" /><Relationship Type="http://schemas.openxmlformats.org/officeDocument/2006/relationships/notesSlide" Target="/ppt/notesSlides/notesSlide67.xml" Id="Re08185b4d83e4f42" /></Relationships>
</file>

<file path=ppt/slides/_rels/slide68.xml.rels>&#65279;<?xml version="1.0" encoding="utf-8"?><Relationships xmlns="http://schemas.openxmlformats.org/package/2006/relationships"><Relationship Type="http://schemas.openxmlformats.org/officeDocument/2006/relationships/slideLayout" Target="/ppt/slideLayouts/slideLayout1.xml" Id="Rb8c257a102954eab" /><Relationship Type="http://schemas.openxmlformats.org/officeDocument/2006/relationships/notesSlide" Target="/ppt/notesSlides/notesSlide68.xml" Id="R6c9b5099f7c24917" /></Relationships>
</file>

<file path=ppt/slides/_rels/slide69.xml.rels>&#65279;<?xml version="1.0" encoding="utf-8"?><Relationships xmlns="http://schemas.openxmlformats.org/package/2006/relationships"><Relationship Type="http://schemas.openxmlformats.org/officeDocument/2006/relationships/slideLayout" Target="/ppt/slideLayouts/slideLayout1.xml" Id="Re918587b119b424b" /><Relationship Type="http://schemas.openxmlformats.org/officeDocument/2006/relationships/notesSlide" Target="/ppt/notesSlides/notesSlide69.xml" Id="R08a2a2a3a1634d1e" /></Relationships>
</file>

<file path=ppt/slides/_rels/slide70.xml.rels>&#65279;<?xml version="1.0" encoding="utf-8"?><Relationships xmlns="http://schemas.openxmlformats.org/package/2006/relationships"><Relationship Type="http://schemas.openxmlformats.org/officeDocument/2006/relationships/slideLayout" Target="/ppt/slideLayouts/slideLayout1.xml" Id="R4848beb672294f74" /><Relationship Type="http://schemas.openxmlformats.org/officeDocument/2006/relationships/notesSlide" Target="/ppt/notesSlides/notesSlide70.xml" Id="Ra9aebf51068647b4" /></Relationships>
</file>

<file path=ppt/slides/_rels/slide71.xml.rels>&#65279;<?xml version="1.0" encoding="utf-8"?><Relationships xmlns="http://schemas.openxmlformats.org/package/2006/relationships"><Relationship Type="http://schemas.openxmlformats.org/officeDocument/2006/relationships/slideLayout" Target="/ppt/slideLayouts/slideLayout1.xml" Id="R3d0d593ded884916" /><Relationship Type="http://schemas.openxmlformats.org/officeDocument/2006/relationships/notesSlide" Target="/ppt/notesSlides/notesSlide71.xml" Id="Raa308d587b2743f6" /></Relationships>
</file>

<file path=ppt/slides/_rels/slide72.xml.rels>&#65279;<?xml version="1.0" encoding="utf-8"?><Relationships xmlns="http://schemas.openxmlformats.org/package/2006/relationships"><Relationship Type="http://schemas.openxmlformats.org/officeDocument/2006/relationships/slideLayout" Target="/ppt/slideLayouts/slideLayout1.xml" Id="R64b9d023fafb4627" /><Relationship Type="http://schemas.openxmlformats.org/officeDocument/2006/relationships/notesSlide" Target="/ppt/notesSlides/notesSlide72.xml" Id="R0984d26d083d471b" /></Relationships>
</file>

<file path=ppt/slides/_rels/slide73.xml.rels>&#65279;<?xml version="1.0" encoding="utf-8"?><Relationships xmlns="http://schemas.openxmlformats.org/package/2006/relationships"><Relationship Type="http://schemas.openxmlformats.org/officeDocument/2006/relationships/slideLayout" Target="/ppt/slideLayouts/slideLayout1.xml" Id="Re2709124168d494f" /><Relationship Type="http://schemas.openxmlformats.org/officeDocument/2006/relationships/notesSlide" Target="/ppt/notesSlides/notesSlide73.xml" Id="Raa8754dace404b03" /></Relationships>
</file>

<file path=ppt/slides/_rels/slide74.xml.rels>&#65279;<?xml version="1.0" encoding="utf-8"?><Relationships xmlns="http://schemas.openxmlformats.org/package/2006/relationships"><Relationship Type="http://schemas.openxmlformats.org/officeDocument/2006/relationships/slideLayout" Target="/ppt/slideLayouts/slideLayout1.xml" Id="Rc96da84f93344cca" /><Relationship Type="http://schemas.openxmlformats.org/officeDocument/2006/relationships/notesSlide" Target="/ppt/notesSlides/notesSlide74.xml" Id="R4c51243201df408a" /></Relationships>
</file>

<file path=ppt/slides/_rels/slide75.xml.rels>&#65279;<?xml version="1.0" encoding="utf-8"?><Relationships xmlns="http://schemas.openxmlformats.org/package/2006/relationships"><Relationship Type="http://schemas.openxmlformats.org/officeDocument/2006/relationships/slideLayout" Target="/ppt/slideLayouts/slideLayout1.xml" Id="Re1c8846f20df4a3e" /><Relationship Type="http://schemas.openxmlformats.org/officeDocument/2006/relationships/notesSlide" Target="/ppt/notesSlides/notesSlide75.xml" Id="R6eb1dfc50fa94599" /></Relationships>
</file>

<file path=ppt/slides/_rels/slide76.xml.rels>&#65279;<?xml version="1.0" encoding="utf-8"?><Relationships xmlns="http://schemas.openxmlformats.org/package/2006/relationships"><Relationship Type="http://schemas.openxmlformats.org/officeDocument/2006/relationships/slideLayout" Target="/ppt/slideLayouts/slideLayout1.xml" Id="Raad96aacd94b4ed3" /><Relationship Type="http://schemas.openxmlformats.org/officeDocument/2006/relationships/image" Target="/ppt/media/image13.png" Id="Rc877e955d77640cd" /><Relationship Type="http://schemas.openxmlformats.org/officeDocument/2006/relationships/notesSlide" Target="/ppt/notesSlides/notesSlide76.xml" Id="R4220ce0776ab4a1c" /></Relationships>
</file>

<file path=ppt/slides/_rels/slide77.xml.rels>&#65279;<?xml version="1.0" encoding="utf-8"?><Relationships xmlns="http://schemas.openxmlformats.org/package/2006/relationships"><Relationship Type="http://schemas.openxmlformats.org/officeDocument/2006/relationships/slideLayout" Target="/ppt/slideLayouts/slideLayout1.xml" Id="Rcd04af4e12224ec3" /><Relationship Type="http://schemas.openxmlformats.org/officeDocument/2006/relationships/notesSlide" Target="/ppt/notesSlides/notesSlide77.xml" Id="Re2ccd5c997514a80" /></Relationships>
</file>

<file path=ppt/slides/_rels/slide78.xml.rels>&#65279;<?xml version="1.0" encoding="utf-8"?><Relationships xmlns="http://schemas.openxmlformats.org/package/2006/relationships"><Relationship Type="http://schemas.openxmlformats.org/officeDocument/2006/relationships/slideLayout" Target="/ppt/slideLayouts/slideLayout1.xml" Id="R27b9af539c334c0b" /><Relationship Type="http://schemas.openxmlformats.org/officeDocument/2006/relationships/notesSlide" Target="/ppt/notesSlides/notesSlide78.xml" Id="Rcb470e5577c641e2" /></Relationships>
</file>

<file path=ppt/slides/_rels/slide79.xml.rels>&#65279;<?xml version="1.0" encoding="utf-8"?><Relationships xmlns="http://schemas.openxmlformats.org/package/2006/relationships"><Relationship Type="http://schemas.openxmlformats.org/officeDocument/2006/relationships/slideLayout" Target="/ppt/slideLayouts/slideLayout1.xml" Id="R41b0f13c52c94f9d" /><Relationship Type="http://schemas.openxmlformats.org/officeDocument/2006/relationships/notesSlide" Target="/ppt/notesSlides/notesSlide79.xml" Id="Rb45d0711a4e64dab" /></Relationships>
</file>

<file path=ppt/slides/_rels/slide80.xml.rels>&#65279;<?xml version="1.0" encoding="utf-8"?><Relationships xmlns="http://schemas.openxmlformats.org/package/2006/relationships"><Relationship Type="http://schemas.openxmlformats.org/officeDocument/2006/relationships/slideLayout" Target="/ppt/slideLayouts/slideLayout1.xml" Id="Rcd5ad653a471446b" /><Relationship Type="http://schemas.openxmlformats.org/officeDocument/2006/relationships/notesSlide" Target="/ppt/notesSlides/notesSlide80.xml" Id="R156b5ba85d9f4b18" /></Relationships>
</file>

<file path=ppt/slides/_rels/slide81.xml.rels>&#65279;<?xml version="1.0" encoding="utf-8"?><Relationships xmlns="http://schemas.openxmlformats.org/package/2006/relationships"><Relationship Type="http://schemas.openxmlformats.org/officeDocument/2006/relationships/slideLayout" Target="/ppt/slideLayouts/slideLayout1.xml" Id="R78881e5d5b7c4819" /><Relationship Type="http://schemas.openxmlformats.org/officeDocument/2006/relationships/image" Target="/ppt/media/image14.png" Id="R9e0c081adeb44d77" /><Relationship Type="http://schemas.openxmlformats.org/officeDocument/2006/relationships/notesSlide" Target="/ppt/notesSlides/notesSlide81.xml" Id="R4bc91dc0547543b4" /></Relationships>
</file>

<file path=ppt/slides/_rels/slide82.xml.rels>&#65279;<?xml version="1.0" encoding="utf-8"?><Relationships xmlns="http://schemas.openxmlformats.org/package/2006/relationships"><Relationship Type="http://schemas.openxmlformats.org/officeDocument/2006/relationships/slideLayout" Target="/ppt/slideLayouts/slideLayout1.xml" Id="R9564dfd14ba645d4" /><Relationship Type="http://schemas.openxmlformats.org/officeDocument/2006/relationships/notesSlide" Target="/ppt/notesSlides/notesSlide82.xml" Id="R83c90639d69d4a14" /></Relationships>
</file>

<file path=ppt/slides/_rels/slide83.xml.rels>&#65279;<?xml version="1.0" encoding="utf-8"?><Relationships xmlns="http://schemas.openxmlformats.org/package/2006/relationships"><Relationship Type="http://schemas.openxmlformats.org/officeDocument/2006/relationships/slideLayout" Target="/ppt/slideLayouts/slideLayout1.xml" Id="Rf5e15a94d6ee4ddc" /><Relationship Type="http://schemas.openxmlformats.org/officeDocument/2006/relationships/image" Target="/ppt/media/image15.png" Id="Rf7cd19ad58d94e13" /><Relationship Type="http://schemas.openxmlformats.org/officeDocument/2006/relationships/notesSlide" Target="/ppt/notesSlides/notesSlide83.xml" Id="R8294cf0a751a4b50" /></Relationships>
</file>

<file path=ppt/slides/_rels/slide84.xml.rels>&#65279;<?xml version="1.0" encoding="utf-8"?><Relationships xmlns="http://schemas.openxmlformats.org/package/2006/relationships"><Relationship Type="http://schemas.openxmlformats.org/officeDocument/2006/relationships/slideLayout" Target="/ppt/slideLayouts/slideLayout1.xml" Id="R7148d717f9dc462e" /><Relationship Type="http://schemas.openxmlformats.org/officeDocument/2006/relationships/notesSlide" Target="/ppt/notesSlides/notesSlide84.xml" Id="R150cb88eaca041f0" /></Relationships>
</file>

<file path=ppt/slides/_rels/slide85.xml.rels>&#65279;<?xml version="1.0" encoding="utf-8"?><Relationships xmlns="http://schemas.openxmlformats.org/package/2006/relationships"><Relationship Type="http://schemas.openxmlformats.org/officeDocument/2006/relationships/slideLayout" Target="/ppt/slideLayouts/slideLayout1.xml" Id="Rccbb8ad5380e4ad8" /><Relationship Type="http://schemas.openxmlformats.org/officeDocument/2006/relationships/notesSlide" Target="/ppt/notesSlides/notesSlide85.xml" Id="R0f7fe42e1fe64c2b" /></Relationships>
</file>

<file path=ppt/slides/_rels/slide86.xml.rels>&#65279;<?xml version="1.0" encoding="utf-8"?><Relationships xmlns="http://schemas.openxmlformats.org/package/2006/relationships"><Relationship Type="http://schemas.openxmlformats.org/officeDocument/2006/relationships/slideLayout" Target="/ppt/slideLayouts/slideLayout1.xml" Id="Recd1bd606774426e" /><Relationship Type="http://schemas.openxmlformats.org/officeDocument/2006/relationships/notesSlide" Target="/ppt/notesSlides/notesSlide86.xml" Id="Re8c9d70cb7704822" /></Relationships>
</file>

<file path=ppt/slides/_rels/slide87.xml.rels>&#65279;<?xml version="1.0" encoding="utf-8"?><Relationships xmlns="http://schemas.openxmlformats.org/package/2006/relationships"><Relationship Type="http://schemas.openxmlformats.org/officeDocument/2006/relationships/slideLayout" Target="/ppt/slideLayouts/slideLayout1.xml" Id="Rcf526ce9a1954d2b" /><Relationship Type="http://schemas.openxmlformats.org/officeDocument/2006/relationships/notesSlide" Target="/ppt/notesSlides/notesSlide87.xml" Id="R4c4d4d0cadfa431b" /></Relationships>
</file>

<file path=ppt/slides/_rels/slide88.xml.rels>&#65279;<?xml version="1.0" encoding="utf-8"?><Relationships xmlns="http://schemas.openxmlformats.org/package/2006/relationships"><Relationship Type="http://schemas.openxmlformats.org/officeDocument/2006/relationships/slideLayout" Target="/ppt/slideLayouts/slideLayout1.xml" Id="R9464e1fc8e8d4b02" /><Relationship Type="http://schemas.openxmlformats.org/officeDocument/2006/relationships/notesSlide" Target="/ppt/notesSlides/notesSlide88.xml" Id="R971003dcbe464ecf" /></Relationships>
</file>

<file path=ppt/slides/_rels/slide89.xml.rels>&#65279;<?xml version="1.0" encoding="utf-8"?><Relationships xmlns="http://schemas.openxmlformats.org/package/2006/relationships"><Relationship Type="http://schemas.openxmlformats.org/officeDocument/2006/relationships/slideLayout" Target="/ppt/slideLayouts/slideLayout1.xml" Id="Rfc74ca092e364159" /><Relationship Type="http://schemas.openxmlformats.org/officeDocument/2006/relationships/notesSlide" Target="/ppt/notesSlides/notesSlide89.xml" Id="Rd7eade71f723472e" /></Relationships>
</file>

<file path=ppt/slides/_rels/slide90.xml.rels>&#65279;<?xml version="1.0" encoding="utf-8"?><Relationships xmlns="http://schemas.openxmlformats.org/package/2006/relationships"><Relationship Type="http://schemas.openxmlformats.org/officeDocument/2006/relationships/slideLayout" Target="/ppt/slideLayouts/slideLayout1.xml" Id="R33ae7d94e8394f31" /><Relationship Type="http://schemas.openxmlformats.org/officeDocument/2006/relationships/notesSlide" Target="/ppt/notesSlides/notesSlide90.xml" Id="Ra1f1c3c3bb724c8d" /></Relationships>
</file>

<file path=ppt/slides/_rels/slide91.xml.rels>&#65279;<?xml version="1.0" encoding="utf-8"?><Relationships xmlns="http://schemas.openxmlformats.org/package/2006/relationships"><Relationship Type="http://schemas.openxmlformats.org/officeDocument/2006/relationships/slideLayout" Target="/ppt/slideLayouts/slideLayout1.xml" Id="R67ff3d8f03fc45f8" /><Relationship Type="http://schemas.openxmlformats.org/officeDocument/2006/relationships/notesSlide" Target="/ppt/notesSlides/notesSlide91.xml" Id="R02df68c9d63c4dce" /></Relationships>
</file>

<file path=ppt/slides/_rels/slide92.xml.rels>&#65279;<?xml version="1.0" encoding="utf-8"?><Relationships xmlns="http://schemas.openxmlformats.org/package/2006/relationships"><Relationship Type="http://schemas.openxmlformats.org/officeDocument/2006/relationships/slideLayout" Target="/ppt/slideLayouts/slideLayout1.xml" Id="R81f5894cdc71481b" /><Relationship Type="http://schemas.openxmlformats.org/officeDocument/2006/relationships/notesSlide" Target="/ppt/notesSlides/notesSlide92.xml" Id="Ra1ebe0faba874780" /></Relationships>
</file>

<file path=ppt/slides/_rels/slide93.xml.rels>&#65279;<?xml version="1.0" encoding="utf-8"?><Relationships xmlns="http://schemas.openxmlformats.org/package/2006/relationships"><Relationship Type="http://schemas.openxmlformats.org/officeDocument/2006/relationships/slideLayout" Target="/ppt/slideLayouts/slideLayout1.xml" Id="R82c21af885de40a5" /><Relationship Type="http://schemas.openxmlformats.org/officeDocument/2006/relationships/notesSlide" Target="/ppt/notesSlides/notesSlide93.xml" Id="R4d55691691e441b6" /></Relationships>
</file>

<file path=ppt/slides/_rels/slide94.xml.rels>&#65279;<?xml version="1.0" encoding="utf-8"?><Relationships xmlns="http://schemas.openxmlformats.org/package/2006/relationships"><Relationship Type="http://schemas.openxmlformats.org/officeDocument/2006/relationships/slideLayout" Target="/ppt/slideLayouts/slideLayout1.xml" Id="R30aa3090c12e432e" /><Relationship Type="http://schemas.openxmlformats.org/officeDocument/2006/relationships/notesSlide" Target="/ppt/notesSlides/notesSlide94.xml" Id="Rd259cbb23a3a4247" /></Relationships>
</file>

<file path=ppt/slides/_rels/slide95.xml.rels>&#65279;<?xml version="1.0" encoding="utf-8"?><Relationships xmlns="http://schemas.openxmlformats.org/package/2006/relationships"><Relationship Type="http://schemas.openxmlformats.org/officeDocument/2006/relationships/slideLayout" Target="/ppt/slideLayouts/slideLayout1.xml" Id="Rb740cb5adf81454c" /><Relationship Type="http://schemas.openxmlformats.org/officeDocument/2006/relationships/notesSlide" Target="/ppt/notesSlides/notesSlide95.xml" Id="Rd6687a93cff842f7" /></Relationships>
</file>

<file path=ppt/slides/_rels/slide96.xml.rels>&#65279;<?xml version="1.0" encoding="utf-8"?><Relationships xmlns="http://schemas.openxmlformats.org/package/2006/relationships"><Relationship Type="http://schemas.openxmlformats.org/officeDocument/2006/relationships/slideLayout" Target="/ppt/slideLayouts/slideLayout1.xml" Id="Re37768ac9f474f55" /><Relationship Type="http://schemas.openxmlformats.org/officeDocument/2006/relationships/notesSlide" Target="/ppt/notesSlides/notesSlide96.xml" Id="R72a937f4fdd54f90" /></Relationships>
</file>

<file path=ppt/slides/_rels/slide97.xml.rels>&#65279;<?xml version="1.0" encoding="utf-8"?><Relationships xmlns="http://schemas.openxmlformats.org/package/2006/relationships"><Relationship Type="http://schemas.openxmlformats.org/officeDocument/2006/relationships/slideLayout" Target="/ppt/slideLayouts/slideLayout1.xml" Id="R3cbf6fde31f742ab" /><Relationship Type="http://schemas.openxmlformats.org/officeDocument/2006/relationships/notesSlide" Target="/ppt/notesSlides/notesSlide97.xml" Id="R2503026496554818" /></Relationships>
</file>

<file path=ppt/slides/_rels/slide98.xml.rels>&#65279;<?xml version="1.0" encoding="utf-8"?><Relationships xmlns="http://schemas.openxmlformats.org/package/2006/relationships"><Relationship Type="http://schemas.openxmlformats.org/officeDocument/2006/relationships/slideLayout" Target="/ppt/slideLayouts/slideLayout1.xml" Id="Rfcf43368b2a848b2" /><Relationship Type="http://schemas.openxmlformats.org/officeDocument/2006/relationships/notesSlide" Target="/ppt/notesSlides/notesSlide98.xml" Id="R3f20810014fa4ca2" /></Relationships>
</file>

<file path=ppt/slides/_rels/slide99.xml.rels>&#65279;<?xml version="1.0" encoding="utf-8"?><Relationships xmlns="http://schemas.openxmlformats.org/package/2006/relationships"><Relationship Type="http://schemas.openxmlformats.org/officeDocument/2006/relationships/slideLayout" Target="/ppt/slideLayouts/slideLayout1.xml" Id="R165bb54d23df4e69" /><Relationship Type="http://schemas.openxmlformats.org/officeDocument/2006/relationships/notesSlide" Target="/ppt/notesSlides/notesSlide99.xml" Id="R9a12f04db49e453f" /></Relationships>
</file>

<file path=ppt/slides/_rels/slide100.xml.rels>&#65279;<?xml version="1.0" encoding="utf-8"?><Relationships xmlns="http://schemas.openxmlformats.org/package/2006/relationships"><Relationship Type="http://schemas.openxmlformats.org/officeDocument/2006/relationships/slideLayout" Target="/ppt/slideLayouts/slideLayout1.xml" Id="R8039434027c44346" /><Relationship Type="http://schemas.openxmlformats.org/officeDocument/2006/relationships/notesSlide" Target="/ppt/notesSlides/notesSlide100.xml" Id="R33b18c0566264b6b" /></Relationships>
</file>

<file path=ppt/slides/_rels/slide101.xml.rels>&#65279;<?xml version="1.0" encoding="utf-8"?><Relationships xmlns="http://schemas.openxmlformats.org/package/2006/relationships"><Relationship Type="http://schemas.openxmlformats.org/officeDocument/2006/relationships/slideLayout" Target="/ppt/slideLayouts/slideLayout1.xml" Id="R800df5ebca5c4e25" /><Relationship Type="http://schemas.openxmlformats.org/officeDocument/2006/relationships/notesSlide" Target="/ppt/notesSlides/notesSlide101.xml" Id="R59a11124dc164670" /></Relationships>
</file>

<file path=ppt/slides/_rels/slide102.xml.rels>&#65279;<?xml version="1.0" encoding="utf-8"?><Relationships xmlns="http://schemas.openxmlformats.org/package/2006/relationships"><Relationship Type="http://schemas.openxmlformats.org/officeDocument/2006/relationships/slideLayout" Target="/ppt/slideLayouts/slideLayout1.xml" Id="R5f9261d356514bda" /><Relationship Type="http://schemas.openxmlformats.org/officeDocument/2006/relationships/notesSlide" Target="/ppt/notesSlides/notesSlide102.xml" Id="R077cb50b9adc43ea" /></Relationships>
</file>

<file path=ppt/slides/_rels/slide103.xml.rels>&#65279;<?xml version="1.0" encoding="utf-8"?><Relationships xmlns="http://schemas.openxmlformats.org/package/2006/relationships"><Relationship Type="http://schemas.openxmlformats.org/officeDocument/2006/relationships/slideLayout" Target="/ppt/slideLayouts/slideLayout1.xml" Id="R4dc8efb67c8a4e3d" /><Relationship Type="http://schemas.openxmlformats.org/officeDocument/2006/relationships/notesSlide" Target="/ppt/notesSlides/notesSlide103.xml" Id="R5136b14caaee46ad" /></Relationships>
</file>

<file path=ppt/slides/slide1.xml><?xml version="1.0" encoding="utf-8"?>
<p:sld xmlns:p="http://schemas.openxmlformats.org/presentationml/2006/main">
  <p:cSld>
    <p:bg>
      <p:bgPr>
        <a:solidFill xmlns:a="http://schemas.openxmlformats.org/drawingml/2006/main">
          <a:srgbClr val="17354A"/>
        </a:solidFill>
      </p:bgPr>
    </p:bg>
    <p:spTree>
      <p:nvGrpSpPr>
        <p:cNvPr id="1" name=""/>
        <p:cNvGrpSpPr/>
        <p:nvPr/>
      </p:nvGrpSpPr>
      <p:grpSpPr>
        <a:xfrm xmlns:a="http://schemas.openxmlformats.org/drawingml/2006/main"/>
      </p:grpSpPr>
      <p:sp>
        <p:nvSpPr>
          <p:cNvPr id="5" name="course">
            <a:extLst xmlns:a="http://schemas.openxmlformats.org/drawingml/2006/main">
              <a:ext uri="{FF2B5EF4-FFF2-40B4-BE49-F238E27FC236}">
                <a16:creationId xmlns:a16="http://schemas.microsoft.com/office/drawing/2014/main" id="{F73136F8-D785-4F51-AF46-60AC96A26BB6}"/>
              </a:ext>
            </a:extLst>
          </p:cNvPr>
          <p:cNvSpPr>
            <a:spLocks xmlns:a="http://schemas.openxmlformats.org/drawingml/2006/main" noGrp="1"/>
          </p:cNvSpPr>
          <p:nvPr/>
        </p:nvSpPr>
        <p:spPr>
          <a:xfrm xmlns:a="http://schemas.openxmlformats.org/drawingml/2006/main">
            <a:off x="609600" y="828675"/>
            <a:ext cx="106680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1">
                <a:solidFill>
                  <a:srgbClr val="B4E1E5"/>
                </a:solidFill>
                <a:latin typeface="Arial"/>
                <a:ea typeface="Arial"/>
                <a:cs typeface="Arial"/>
              </a:defRPr>
            </a:pPr>
            <a:r>
              <a:rPr sz="1950" b="1">
                <a:solidFill>
                  <a:srgbClr val="B4E1E5"/>
                </a:solidFill>
                <a:latin typeface="Arial"/>
                <a:ea typeface="Arial"/>
                <a:cs typeface="Arial"/>
              </a:rPr>
              <a:t>AP PHYSICS 2</a:t>
            </a:r>
          </a:p>
        </p:txBody>
      </p:sp>
      <p:sp>
        <p:nvSpPr>
          <p:cNvPr id="2" name="unit">
            <a:extLst xmlns:a="http://schemas.openxmlformats.org/drawingml/2006/main">
              <a:ext uri="{FF2B5EF4-FFF2-40B4-BE49-F238E27FC236}">
                <a16:creationId xmlns:a16="http://schemas.microsoft.com/office/drawing/2014/main" id="{F18D5904-75E2-486A-A901-A4AC8B499892}"/>
              </a:ext>
            </a:extLst>
          </p:cNvPr>
          <p:cNvSpPr>
            <a:spLocks xmlns:a="http://schemas.openxmlformats.org/drawingml/2006/main" noGrp="1"/>
          </p:cNvSpPr>
          <p:nvPr/>
        </p:nvSpPr>
        <p:spPr>
          <a:xfrm xmlns:a="http://schemas.openxmlformats.org/drawingml/2006/main">
            <a:off x="609600" y="1581150"/>
            <a:ext cx="10668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850" b="0">
                <a:solidFill>
                  <a:srgbClr val="FFFFFF"/>
                </a:solidFill>
                <a:latin typeface="Arial"/>
                <a:ea typeface="Arial"/>
                <a:cs typeface="Arial"/>
              </a:defRPr>
            </a:pPr>
            <a:r>
              <a:rPr sz="2850" b="0">
                <a:solidFill>
                  <a:srgbClr val="FFFFFF"/>
                </a:solidFill>
                <a:latin typeface="Arial"/>
                <a:ea typeface="Arial"/>
                <a:cs typeface="Arial"/>
              </a:rPr>
              <a:t>Unit 11</a:t>
            </a:r>
          </a:p>
        </p:txBody>
      </p:sp>
      <p:sp>
        <p:nvSpPr>
          <p:cNvPr id="3" name="title">
            <a:extLst xmlns:a="http://schemas.openxmlformats.org/drawingml/2006/main">
              <a:ext uri="{FF2B5EF4-FFF2-40B4-BE49-F238E27FC236}">
                <a16:creationId xmlns:a16="http://schemas.microsoft.com/office/drawing/2014/main" id="{C96F9213-9095-4CAC-B5F8-1B0BB2A0737B}"/>
              </a:ext>
            </a:extLst>
          </p:cNvPr>
          <p:cNvSpPr>
            <a:spLocks xmlns:a="http://schemas.openxmlformats.org/drawingml/2006/main" noGrp="1"/>
          </p:cNvSpPr>
          <p:nvPr/>
        </p:nvSpPr>
        <p:spPr>
          <a:xfrm xmlns:a="http://schemas.openxmlformats.org/drawingml/2006/main">
            <a:off x="609600" y="2476500"/>
            <a:ext cx="10972800" cy="828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4350" b="1">
                <a:solidFill>
                  <a:srgbClr val="FFFFFF"/>
                </a:solidFill>
                <a:latin typeface="Arial"/>
                <a:ea typeface="Arial"/>
                <a:cs typeface="Arial"/>
              </a:defRPr>
            </a:pPr>
            <a:r>
              <a:rPr sz="4350" b="1">
                <a:solidFill>
                  <a:srgbClr val="FFFFFF"/>
                </a:solidFill>
                <a:latin typeface="Arial"/>
                <a:ea typeface="Arial"/>
                <a:cs typeface="Arial"/>
              </a:rPr>
              <a:t>Electric Circuits</a:t>
            </a:r>
          </a:p>
        </p:txBody>
      </p:sp>
      <p:sp>
        <p:nvSpPr>
          <p:cNvPr id="4" name="subtitle">
            <a:extLst xmlns:a="http://schemas.openxmlformats.org/drawingml/2006/main">
              <a:ext uri="{FF2B5EF4-FFF2-40B4-BE49-F238E27FC236}">
                <a16:creationId xmlns:a16="http://schemas.microsoft.com/office/drawing/2014/main" id="{A2BF5E25-498A-490F-AD63-05B8CB280B15}"/>
              </a:ext>
            </a:extLst>
          </p:cNvPr>
          <p:cNvSpPr>
            <a:spLocks xmlns:a="http://schemas.openxmlformats.org/drawingml/2006/main" noGrp="1"/>
          </p:cNvSpPr>
          <p:nvPr/>
        </p:nvSpPr>
        <p:spPr>
          <a:xfrm xmlns:a="http://schemas.openxmlformats.org/drawingml/2006/main">
            <a:off x="609600" y="5286375"/>
            <a:ext cx="10668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00" b="0">
                <a:solidFill>
                  <a:srgbClr val="CAE5E8"/>
                </a:solidFill>
                <a:latin typeface="Arial"/>
                <a:ea typeface="Arial"/>
                <a:cs typeface="Arial"/>
              </a:defRPr>
            </a:pPr>
            <a:r>
              <a:rPr sz="2100" b="0">
                <a:solidFill>
                  <a:srgbClr val="CAE5E8"/>
                </a:solidFill>
                <a:latin typeface="Arial"/>
                <a:ea typeface="Arial"/>
                <a:cs typeface="Arial"/>
              </a:rPr>
              <a:t>Complete chapter teaching notes</a:t>
            </a:r>
          </a:p>
        </p:txBody>
      </p:sp>
    </p:spTree>
    <p:extLst>
      <p:ext uri="{BB962C8B-B14F-4D97-AF65-F5344CB8AC3E}">
        <p14:creationId xmlns:p14="http://schemas.microsoft.com/office/powerpoint/2010/main" val="2108579112"/>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77E023F-7499-4C03-8004-DEB0709E6E24}"/>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5695E21B-1CF0-4D42-A933-AC8A7E6F7AB5}"/>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Chapter teaching route</a:t>
            </a:r>
          </a:p>
        </p:txBody>
      </p:sp>
      <p:sp>
        <p:nvSpPr>
          <p:cNvPr id="3" name="source-page">
            <a:extLst xmlns:a="http://schemas.openxmlformats.org/drawingml/2006/main">
              <a:ext uri="{FF2B5EF4-FFF2-40B4-BE49-F238E27FC236}">
                <a16:creationId xmlns:a16="http://schemas.microsoft.com/office/drawing/2014/main" id="{B234DAC8-9131-4149-BD7C-DBFC2B69AEFF}"/>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    Full chapter across several lessons</a:t>
            </a:r>
          </a:p>
        </p:txBody>
      </p:sp>
      <p:sp>
        <p:nvSpPr>
          <p:cNvPr id="4" name="slide-number">
            <a:extLst xmlns:a="http://schemas.openxmlformats.org/drawingml/2006/main">
              <a:ext uri="{FF2B5EF4-FFF2-40B4-BE49-F238E27FC236}">
                <a16:creationId xmlns:a16="http://schemas.microsoft.com/office/drawing/2014/main" id="{2F9996EC-E984-4DD8-A853-051FB0D7ECF5}"/>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2 / 103</a:t>
            </a:r>
          </a:p>
        </p:txBody>
      </p:sp>
      <p:graphicFrame>
        <p:nvGraphicFramePr>
          <p:cNvPr id="10" name=""/>
          <p:cNvGraphicFramePr/>
          <p:nvPr/>
        </p:nvGraphicFramePr>
        <p:xfrm>
          <a:off xmlns:a="http://schemas.openxmlformats.org/drawingml/2006/main" x="609600" y="1809750"/>
          <a:ext xmlns:a="http://schemas.openxmlformats.org/drawingml/2006/main" cx="10972800" cy="3735324"/>
        </p:xfrm>
        <a:graphic xmlns:a="http://schemas.openxmlformats.org/drawingml/2006/main">
          <a:graphicData uri="http://schemas.openxmlformats.org/drawingml/2006/table">
            <a:tbl>
              <a:tblPr/>
              <a:tblGrid>
                <a:gridCol w="2524125"/>
                <a:gridCol w="8448675"/>
              </a:tblGrid>
              <a:tr h="478536">
                <a:tc>
                  <a:txBody>
                    <a:bodyPr wrap="square" lIns="95250" tIns="76200" rIns="95250" bIns="76200">
                      <a:noAutofit/>
                    </a:bodyPr>
                    <a:lstStyle/>
                    <a:p>
                      <a:r>
                        <a:rPr sz="1800" b="1">
                          <a:solidFill>
                            <a:srgbClr val="FFFFFF"/>
                          </a:solidFill>
                          <a:latin typeface="Arial"/>
                          <a:ea typeface="Arial"/>
                          <a:cs typeface="Arial"/>
                        </a:rPr>
                        <a:t>Lesson group</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Focus</a:t>
                      </a:r>
                    </a:p>
                  </a:txBody>
                  <a:tcPr marL="91440" marR="91440" marT="45720" marB="45720">
                    <a:solidFill>
                      <a:srgbClr val="17354A"/>
                    </a:solidFill>
                  </a:tcPr>
                </a:tc>
              </a:tr>
              <a:tr h="478536">
                <a:tc>
                  <a:txBody>
                    <a:bodyPr wrap="square" lIns="95250" tIns="76200" rIns="95250" bIns="76200">
                      <a:noAutofit/>
                    </a:bodyPr>
                    <a:lstStyle/>
                    <a:p>
                      <a:r>
                        <a:rPr sz="1800" b="0">
                          <a:solidFill>
                            <a:srgbClr val="283B49"/>
                          </a:solidFill>
                          <a:latin typeface="Arial"/>
                          <a:ea typeface="Arial"/>
                          <a:cs typeface="Arial"/>
                        </a:rPr>
                        <a:t>The physical picture</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Water-lifting analogy, emf, current and resistance</a:t>
                      </a:r>
                    </a:p>
                  </a:txBody>
                  <a:tcPr marL="91440" marR="91440" marT="45720" marB="45720">
                    <a:solidFill>
                      <a:srgbClr val="FFFFFF"/>
                    </a:solidFill>
                  </a:tcPr>
                </a:tc>
              </a:tr>
              <a:tr h="766572">
                <a:tc>
                  <a:txBody>
                    <a:bodyPr wrap="square" lIns="95250" tIns="76200" rIns="95250" bIns="76200">
                      <a:noAutofit/>
                    </a:bodyPr>
                    <a:lstStyle/>
                    <a:p>
                      <a:r>
                        <a:rPr sz="1800" b="0">
                          <a:solidFill>
                            <a:srgbClr val="283B49"/>
                          </a:solidFill>
                          <a:latin typeface="Arial"/>
                          <a:ea typeface="Arial"/>
                          <a:cs typeface="Arial"/>
                        </a:rPr>
                        <a:t>Connections and power</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Series and parallel ratios, bulb comparisons and meters</a:t>
                      </a:r>
                    </a:p>
                  </a:txBody>
                  <a:tcPr marL="91440" marR="91440" marT="45720" marB="45720">
                    <a:solidFill>
                      <a:srgbClr val="EEF5F5"/>
                    </a:solidFill>
                  </a:tcPr>
                </a:tc>
              </a:tr>
              <a:tr h="766572">
                <a:tc>
                  <a:txBody>
                    <a:bodyPr wrap="square" lIns="95250" tIns="76200" rIns="95250" bIns="76200">
                      <a:noAutofit/>
                    </a:bodyPr>
                    <a:lstStyle/>
                    <a:p>
                      <a:r>
                        <a:rPr sz="1800" b="0">
                          <a:solidFill>
                            <a:srgbClr val="283B49"/>
                          </a:solidFill>
                          <a:latin typeface="Arial"/>
                          <a:ea typeface="Arial"/>
                          <a:cs typeface="Arial"/>
                        </a:rPr>
                        <a:t>Real sources and loops</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Internal resistance, battery graphs and current sign choices</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Capacitors</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Combinations, charging, discharging and the time constant</a:t>
                      </a:r>
                    </a:p>
                  </a:txBody>
                  <a:tcPr marL="91440" marR="91440" marT="45720" marB="45720">
                    <a:solidFill>
                      <a:srgbClr val="EEF5F5"/>
                    </a:solidFill>
                  </a:tcPr>
                </a:tc>
              </a:tr>
              <a:tr h="766572">
                <a:tc>
                  <a:txBody>
                    <a:bodyPr wrap="square" lIns="95250" tIns="76200" rIns="95250" bIns="76200">
                      <a:noAutofit/>
                    </a:bodyPr>
                    <a:lstStyle/>
                    <a:p>
                      <a:r>
                        <a:rPr sz="1800" b="0">
                          <a:solidFill>
                            <a:srgbClr val="283B49"/>
                          </a:solidFill>
                          <a:latin typeface="Arial"/>
                          <a:ea typeface="Arial"/>
                          <a:cs typeface="Arial"/>
                        </a:rPr>
                        <a:t>Practice and summary</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Original bridge and graph reasoning, experiments and review</a:t>
                      </a:r>
                    </a:p>
                  </a:txBody>
                  <a:tcPr marL="91440" marR="91440" marT="45720" marB="45720">
                    <a:solidFill>
                      <a:srgbClr val="FFFFFF"/>
                    </a:solidFill>
                  </a:tcPr>
                </a:tc>
              </a:tr>
            </a:tbl>
          </a:graphicData>
        </a:graphic>
      </p:graphicFrame>
    </p:spTree>
    <p:extLst>
      <p:ext uri="{BB962C8B-B14F-4D97-AF65-F5344CB8AC3E}">
        <p14:creationId xmlns:p14="http://schemas.microsoft.com/office/powerpoint/2010/main" val="1680218191"/>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7EAE623-A2B9-4930-A9D8-842CB2272866}"/>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92808422-0978-4F93-8404-675E2939C83A}"/>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The battery as a person lifting water</a:t>
            </a:r>
          </a:p>
        </p:txBody>
      </p:sp>
      <p:sp>
        <p:nvSpPr>
          <p:cNvPr id="3" name="source-page">
            <a:extLst xmlns:a="http://schemas.openxmlformats.org/drawingml/2006/main">
              <a:ext uri="{FF2B5EF4-FFF2-40B4-BE49-F238E27FC236}">
                <a16:creationId xmlns:a16="http://schemas.microsoft.com/office/drawing/2014/main" id="{F34970B4-6602-4807-A691-80CF5AB15E6C}"/>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    11.1-11.2</a:t>
            </a:r>
          </a:p>
        </p:txBody>
      </p:sp>
      <p:sp>
        <p:nvSpPr>
          <p:cNvPr id="4" name="slide-number">
            <a:extLst xmlns:a="http://schemas.openxmlformats.org/drawingml/2006/main">
              <a:ext uri="{FF2B5EF4-FFF2-40B4-BE49-F238E27FC236}">
                <a16:creationId xmlns:a16="http://schemas.microsoft.com/office/drawing/2014/main" id="{1C18585A-FC9F-496C-ABC3-1E26AD18E27D}"/>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3 / 103</a:t>
            </a:r>
          </a:p>
        </p:txBody>
      </p:sp>
      <p:sp>
        <p:nvSpPr>
          <p:cNvPr id="5" name="body">
            <a:extLst xmlns:a="http://schemas.openxmlformats.org/drawingml/2006/main">
              <a:ext uri="{FF2B5EF4-FFF2-40B4-BE49-F238E27FC236}">
                <a16:creationId xmlns:a16="http://schemas.microsoft.com/office/drawing/2014/main" id="{892AA351-EE5F-4CEF-A402-C7DD1478B8BA}"/>
              </a:ext>
            </a:extLst>
          </p:cNvPr>
          <p:cNvSpPr>
            <a:spLocks xmlns:a="http://schemas.openxmlformats.org/drawingml/2006/main" noGrp="1"/>
          </p:cNvSpPr>
          <p:nvPr/>
        </p:nvSpPr>
        <p:spPr>
          <a:xfrm xmlns:a="http://schemas.openxmlformats.org/drawingml/2006/main">
            <a:off x="609600" y="1866900"/>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person lifts water from a low pool to a high pool.</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Each kilogram raised through the same height gains the same gravitational potential</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energy per unit mass.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With the valve open, water flows down the rough vertical pipe and returns to the low</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pool.</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Viscous dissipation transfers the gravitational energy to thermal energy.</a:t>
            </a:r>
          </a:p>
        </p:txBody>
      </p:sp>
    </p:spTree>
    <p:extLst>
      <p:ext uri="{BB962C8B-B14F-4D97-AF65-F5344CB8AC3E}">
        <p14:creationId xmlns:p14="http://schemas.microsoft.com/office/powerpoint/2010/main" val="964087873"/>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0662C5B0-B441-4513-BCE1-3F380B6EA3B5}"/>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C72327DD-128D-442E-BD4C-63AB8E962D42}"/>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The battery as a person lifting water</a:t>
            </a:r>
          </a:p>
        </p:txBody>
      </p:sp>
      <p:sp>
        <p:nvSpPr>
          <p:cNvPr id="3" name="source-page">
            <a:extLst xmlns:a="http://schemas.openxmlformats.org/drawingml/2006/main">
              <a:ext uri="{FF2B5EF4-FFF2-40B4-BE49-F238E27FC236}">
                <a16:creationId xmlns:a16="http://schemas.microsoft.com/office/drawing/2014/main" id="{FAC57B54-A515-4604-8ACA-A0EE3383BF2E}"/>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    11.1-11.2</a:t>
            </a:r>
          </a:p>
        </p:txBody>
      </p:sp>
      <p:sp>
        <p:nvSpPr>
          <p:cNvPr id="4" name="slide-number">
            <a:extLst xmlns:a="http://schemas.openxmlformats.org/drawingml/2006/main">
              <a:ext uri="{FF2B5EF4-FFF2-40B4-BE49-F238E27FC236}">
                <a16:creationId xmlns:a16="http://schemas.microsoft.com/office/drawing/2014/main" id="{5F6F3A12-45BE-4592-8EFC-1795173CCBA6}"/>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4 / 103</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e15ab1e2ae1340a8"/>
          <a:stretch xmlns:a="http://schemas.openxmlformats.org/drawingml/2006/main"/>
        </p:blipFill>
        <p:spPr>
          <a:xfrm xmlns:a="http://schemas.openxmlformats.org/drawingml/2006/main">
            <a:off x="2415332" y="1790700"/>
            <a:ext cx="7361336"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0AC101C3-8643-40E1-BB33-E774A83A3A3C}"/>
              </a:ext>
            </a:extLst>
          </p:cNvPr>
          <p:cNvSpPr>
            <a:spLocks xmlns:a="http://schemas.openxmlformats.org/drawingml/2006/main" noGrp="1"/>
          </p:cNvSpPr>
          <p:nvPr/>
        </p:nvSpPr>
        <p:spPr>
          <a:xfrm xmlns:a="http://schemas.openxmlformats.org/drawingml/2006/main">
            <a:off x="609600" y="52101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The person supplies energy, like a battery. The valve is an on/off switch. The rough vertical pipe</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dissipates gravitational potential energy as thermal energy, like a resistor.</a:t>
            </a:r>
          </a:p>
        </p:txBody>
      </p:sp>
    </p:spTree>
    <p:extLst>
      <p:ext uri="{BB962C8B-B14F-4D97-AF65-F5344CB8AC3E}">
        <p14:creationId xmlns:p14="http://schemas.microsoft.com/office/powerpoint/2010/main" val="640236022"/>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591D761B-EDBB-419E-9F7A-71B633870D1A}"/>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F12C19F7-17DA-455D-8C39-62E5078A299C}"/>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The battery as a person lifting water</a:t>
            </a:r>
          </a:p>
        </p:txBody>
      </p:sp>
      <p:sp>
        <p:nvSpPr>
          <p:cNvPr id="3" name="section-label">
            <a:extLst xmlns:a="http://schemas.openxmlformats.org/drawingml/2006/main">
              <a:ext uri="{FF2B5EF4-FFF2-40B4-BE49-F238E27FC236}">
                <a16:creationId xmlns:a16="http://schemas.microsoft.com/office/drawing/2014/main" id="{53EA97C4-B957-4FF7-B123-E6BE3BB3005E}"/>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861D6FA5-6B47-4B9D-AED3-0D6B5E3F622A}"/>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    11.1-11.2</a:t>
            </a:r>
          </a:p>
        </p:txBody>
      </p:sp>
      <p:sp>
        <p:nvSpPr>
          <p:cNvPr id="5" name="slide-number">
            <a:extLst xmlns:a="http://schemas.openxmlformats.org/drawingml/2006/main">
              <a:ext uri="{FF2B5EF4-FFF2-40B4-BE49-F238E27FC236}">
                <a16:creationId xmlns:a16="http://schemas.microsoft.com/office/drawing/2014/main" id="{26F4305F-E027-47B2-B0B5-5965278152F0}"/>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5 / 103</a:t>
            </a:r>
          </a:p>
        </p:txBody>
      </p:sp>
      <p:sp>
        <p:nvSpPr>
          <p:cNvPr id="6" name="body">
            <a:extLst xmlns:a="http://schemas.openxmlformats.org/drawingml/2006/main">
              <a:ext uri="{FF2B5EF4-FFF2-40B4-BE49-F238E27FC236}">
                <a16:creationId xmlns:a16="http://schemas.microsoft.com/office/drawing/2014/main" id="{329782B5-D89B-4C26-9C86-FCC68F289014}"/>
              </a:ext>
            </a:extLst>
          </p:cNvPr>
          <p:cNvSpPr>
            <a:spLocks xmlns:a="http://schemas.openxmlformats.org/drawingml/2006/main" noGrp="1"/>
          </p:cNvSpPr>
          <p:nvPr/>
        </p:nvSpPr>
        <p:spPr>
          <a:xfrm xmlns:a="http://schemas.openxmlformats.org/drawingml/2006/main">
            <a:off x="609600" y="1866900"/>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Water: ΔU_g/m = gΔh, measured in J/kg</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Electric source: ε = W_source/q, measured in J/C = V</a:t>
            </a:r>
          </a:p>
        </p:txBody>
      </p:sp>
      <p:sp>
        <p:nvSpPr>
          <p:cNvPr id="7" name="body">
            <a:extLst xmlns:a="http://schemas.openxmlformats.org/drawingml/2006/main">
              <a:ext uri="{FF2B5EF4-FFF2-40B4-BE49-F238E27FC236}">
                <a16:creationId xmlns:a16="http://schemas.microsoft.com/office/drawing/2014/main" id="{F3B930A0-FD14-4132-A271-35BD39B0CFCD}"/>
              </a:ext>
            </a:extLst>
          </p:cNvPr>
          <p:cNvSpPr>
            <a:spLocks xmlns:a="http://schemas.openxmlformats.org/drawingml/2006/main" noGrp="1"/>
          </p:cNvSpPr>
          <p:nvPr/>
        </p:nvSpPr>
        <p:spPr>
          <a:xfrm xmlns:a="http://schemas.openxmlformats.org/drawingml/2006/main">
            <a:off x="609600" y="283845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A 1.5 V ideal battery supplies 1.5 J of energy per coulomb transported through its</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internal source process.</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Two coulombs receive 3.0 J.</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The voltage is the energy supplied per charge, not the total energy and not the</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amount of charge flowing each second.</a:t>
            </a:r>
          </a:p>
        </p:txBody>
      </p:sp>
    </p:spTree>
    <p:extLst>
      <p:ext uri="{BB962C8B-B14F-4D97-AF65-F5344CB8AC3E}">
        <p14:creationId xmlns:p14="http://schemas.microsoft.com/office/powerpoint/2010/main" val="1951433685"/>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F0FECB58-703F-4C3A-B9C9-69E10BCEA58E}"/>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8C8DCB98-504B-4692-B8AC-961CF39533AC}"/>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The battery as a person lifting water</a:t>
            </a:r>
          </a:p>
        </p:txBody>
      </p:sp>
      <p:sp>
        <p:nvSpPr>
          <p:cNvPr id="3" name="section-label">
            <a:extLst xmlns:a="http://schemas.openxmlformats.org/drawingml/2006/main">
              <a:ext uri="{FF2B5EF4-FFF2-40B4-BE49-F238E27FC236}">
                <a16:creationId xmlns:a16="http://schemas.microsoft.com/office/drawing/2014/main" id="{EA6A518A-1303-4B89-9896-DFA71743F0B6}"/>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EA79FCB8-F739-49EE-8582-26EF72B9D2A8}"/>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    11.1-11.2</a:t>
            </a:r>
          </a:p>
        </p:txBody>
      </p:sp>
      <p:sp>
        <p:nvSpPr>
          <p:cNvPr id="5" name="slide-number">
            <a:extLst xmlns:a="http://schemas.openxmlformats.org/drawingml/2006/main">
              <a:ext uri="{FF2B5EF4-FFF2-40B4-BE49-F238E27FC236}">
                <a16:creationId xmlns:a16="http://schemas.microsoft.com/office/drawing/2014/main" id="{DE53C429-D2DA-47EF-B7CE-9FB5DE0D16F4}"/>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6 / 103</a:t>
            </a:r>
          </a:p>
        </p:txBody>
      </p:sp>
      <p:sp>
        <p:nvSpPr>
          <p:cNvPr id="6" name="body">
            <a:extLst xmlns:a="http://schemas.openxmlformats.org/drawingml/2006/main">
              <a:ext uri="{FF2B5EF4-FFF2-40B4-BE49-F238E27FC236}">
                <a16:creationId xmlns:a16="http://schemas.microsoft.com/office/drawing/2014/main" id="{049C2721-4334-4F11-9182-64D91B25645F}"/>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EMF IS AN ENERGY-PER-CHARGE QUANTITY:</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The historical name electromotive force does not make ε a mechanical force.</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Like the person maintaining a water-height difference, the battery uses chemical</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energy to maintain charge separation and a potential difference.</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The source does not create charge.</a:t>
            </a:r>
          </a:p>
        </p:txBody>
      </p:sp>
    </p:spTree>
    <p:extLst>
      <p:ext uri="{BB962C8B-B14F-4D97-AF65-F5344CB8AC3E}">
        <p14:creationId xmlns:p14="http://schemas.microsoft.com/office/powerpoint/2010/main" val="182532529"/>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7B1904F-D83C-4CF3-8115-938318F5A645}"/>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0AF28E10-2FCF-42F2-A041-46041855E5E6}"/>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What the water analogy predicts</a:t>
            </a:r>
          </a:p>
        </p:txBody>
      </p:sp>
      <p:sp>
        <p:nvSpPr>
          <p:cNvPr id="3" name="source-page">
            <a:extLst xmlns:a="http://schemas.openxmlformats.org/drawingml/2006/main">
              <a:ext uri="{FF2B5EF4-FFF2-40B4-BE49-F238E27FC236}">
                <a16:creationId xmlns:a16="http://schemas.microsoft.com/office/drawing/2014/main" id="{62344A96-A2EF-4A0D-BA0F-E7CBB158BEC8}"/>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3    11.1-11.4</a:t>
            </a:r>
          </a:p>
        </p:txBody>
      </p:sp>
      <p:sp>
        <p:nvSpPr>
          <p:cNvPr id="4" name="slide-number">
            <a:extLst xmlns:a="http://schemas.openxmlformats.org/drawingml/2006/main">
              <a:ext uri="{FF2B5EF4-FFF2-40B4-BE49-F238E27FC236}">
                <a16:creationId xmlns:a16="http://schemas.microsoft.com/office/drawing/2014/main" id="{ED09F433-EEB2-4044-B4FB-F928D28A6B62}"/>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7 / 103</a:t>
            </a:r>
          </a:p>
        </p:txBody>
      </p:sp>
      <p:graphicFrame>
        <p:nvGraphicFramePr>
          <p:cNvPr id="10" name=""/>
          <p:cNvGraphicFramePr/>
          <p:nvPr/>
        </p:nvGraphicFramePr>
        <p:xfrm>
          <a:off xmlns:a="http://schemas.openxmlformats.org/drawingml/2006/main" x="609600" y="1809750"/>
          <a:ext xmlns:a="http://schemas.openxmlformats.org/drawingml/2006/main" cx="10972800" cy="3832860"/>
        </p:xfrm>
        <a:graphic xmlns:a="http://schemas.openxmlformats.org/drawingml/2006/main">
          <a:graphicData uri="http://schemas.openxmlformats.org/drawingml/2006/table">
            <a:tbl>
              <a:tblPr/>
              <a:tblGrid>
                <a:gridCol w="3435710"/>
                <a:gridCol w="3371291"/>
                <a:gridCol w="4165799"/>
              </a:tblGrid>
              <a:tr h="478536">
                <a:tc>
                  <a:txBody>
                    <a:bodyPr wrap="square" lIns="95250" tIns="76200" rIns="95250" bIns="76200">
                      <a:noAutofit/>
                    </a:bodyPr>
                    <a:lstStyle/>
                    <a:p>
                      <a:r>
                        <a:rPr sz="1800" b="1">
                          <a:solidFill>
                            <a:srgbClr val="FFFFFF"/>
                          </a:solidFill>
                          <a:latin typeface="Arial"/>
                          <a:ea typeface="Arial"/>
                          <a:cs typeface="Arial"/>
                        </a:rPr>
                        <a:t>Water circuit</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Electrical circuit</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Meaning</a:t>
                      </a:r>
                    </a:p>
                  </a:txBody>
                  <a:tcPr marL="91440" marR="91440" marT="45720" marB="45720">
                    <a:solidFill>
                      <a:srgbClr val="17354A"/>
                    </a:solidFill>
                  </a:tcPr>
                </a:tc>
              </a:tr>
              <a:tr h="766572">
                <a:tc>
                  <a:txBody>
                    <a:bodyPr wrap="square" lIns="95250" tIns="76200" rIns="95250" bIns="76200">
                      <a:noAutofit/>
                    </a:bodyPr>
                    <a:lstStyle/>
                    <a:p>
                      <a:r>
                        <a:rPr sz="1800" b="0">
                          <a:solidFill>
                            <a:srgbClr val="283B49"/>
                          </a:solidFill>
                          <a:latin typeface="Arial"/>
                          <a:ea typeface="Arial"/>
                          <a:cs typeface="Arial"/>
                        </a:rPr>
                        <a:t>Mass transported each second</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Charge transported each second</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Current I = ΔQ/Δt</a:t>
                      </a:r>
                    </a:p>
                  </a:txBody>
                  <a:tcPr marL="91440" marR="91440" marT="45720" marB="45720">
                    <a:solidFill>
                      <a:srgbClr val="FFFFFF"/>
                    </a:solidFill>
                  </a:tcPr>
                </a:tc>
              </a:tr>
              <a:tr h="766572">
                <a:tc>
                  <a:txBody>
                    <a:bodyPr wrap="square" lIns="95250" tIns="76200" rIns="95250" bIns="76200">
                      <a:noAutofit/>
                    </a:bodyPr>
                    <a:lstStyle/>
                    <a:p>
                      <a:r>
                        <a:rPr sz="1800" b="0">
                          <a:solidFill>
                            <a:srgbClr val="283B49"/>
                          </a:solidFill>
                          <a:latin typeface="Arial"/>
                          <a:ea typeface="Arial"/>
                          <a:cs typeface="Arial"/>
                        </a:rPr>
                        <a:t>Energy gained per kilogram</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Energy supplied per coulomb</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Height energy gΔh corresponds to emf ε</a:t>
                      </a:r>
                    </a:p>
                  </a:txBody>
                  <a:tcPr marL="91440" marR="91440" marT="45720" marB="45720">
                    <a:solidFill>
                      <a:srgbClr val="EEF5F5"/>
                    </a:solidFill>
                  </a:tcPr>
                </a:tc>
              </a:tr>
              <a:tr h="1054608">
                <a:tc>
                  <a:txBody>
                    <a:bodyPr wrap="square" lIns="95250" tIns="76200" rIns="95250" bIns="76200">
                      <a:noAutofit/>
                    </a:bodyPr>
                    <a:lstStyle/>
                    <a:p>
                      <a:r>
                        <a:rPr sz="1800" b="0">
                          <a:solidFill>
                            <a:srgbClr val="283B49"/>
                          </a:solidFill>
                          <a:latin typeface="Arial"/>
                          <a:ea typeface="Arial"/>
                          <a:cs typeface="Arial"/>
                        </a:rPr>
                        <a:t>Valve: open / closed</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Switch: closed / open</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Allows / stops steady flow; valve OPEN corresponds to switch CLOSED</a:t>
                      </a:r>
                    </a:p>
                  </a:txBody>
                  <a:tcPr marL="91440" marR="91440" marT="45720" marB="45720">
                    <a:solidFill>
                      <a:srgbClr val="FFFFFF"/>
                    </a:solidFill>
                  </a:tcPr>
                </a:tc>
              </a:tr>
              <a:tr h="766572">
                <a:tc>
                  <a:txBody>
                    <a:bodyPr wrap="square" lIns="95250" tIns="76200" rIns="95250" bIns="76200">
                      <a:noAutofit/>
                    </a:bodyPr>
                    <a:lstStyle/>
                    <a:p>
                      <a:r>
                        <a:rPr sz="1800" b="0">
                          <a:solidFill>
                            <a:srgbClr val="283B49"/>
                          </a:solidFill>
                          <a:latin typeface="Arial"/>
                          <a:ea typeface="Arial"/>
                          <a:cs typeface="Arial"/>
                        </a:rPr>
                        <a:t>Rough vertical pipe</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Resistor</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Dissipates energy as heat; water and charge are conserved</a:t>
                      </a:r>
                    </a:p>
                  </a:txBody>
                  <a:tcPr marL="91440" marR="91440" marT="45720" marB="45720">
                    <a:solidFill>
                      <a:srgbClr val="EEF5F5"/>
                    </a:solidFill>
                  </a:tcPr>
                </a:tc>
              </a:tr>
            </a:tbl>
          </a:graphicData>
        </a:graphic>
      </p:graphicFrame>
    </p:spTree>
    <p:extLst>
      <p:ext uri="{BB962C8B-B14F-4D97-AF65-F5344CB8AC3E}">
        <p14:creationId xmlns:p14="http://schemas.microsoft.com/office/powerpoint/2010/main" val="1779802664"/>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0C345A8-F74A-48B4-A09F-0C279D4C137D}"/>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F7B09E20-B777-4101-9587-FD6C679C50D9}"/>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What the water analogy predicts</a:t>
            </a:r>
          </a:p>
        </p:txBody>
      </p:sp>
      <p:sp>
        <p:nvSpPr>
          <p:cNvPr id="3" name="source-page">
            <a:extLst xmlns:a="http://schemas.openxmlformats.org/drawingml/2006/main">
              <a:ext uri="{FF2B5EF4-FFF2-40B4-BE49-F238E27FC236}">
                <a16:creationId xmlns:a16="http://schemas.microsoft.com/office/drawing/2014/main" id="{A6EB623C-6093-4CA8-A328-4C63321B03AD}"/>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3    11.1-11.4</a:t>
            </a:r>
          </a:p>
        </p:txBody>
      </p:sp>
      <p:sp>
        <p:nvSpPr>
          <p:cNvPr id="4" name="slide-number">
            <a:extLst xmlns:a="http://schemas.openxmlformats.org/drawingml/2006/main">
              <a:ext uri="{FF2B5EF4-FFF2-40B4-BE49-F238E27FC236}">
                <a16:creationId xmlns:a16="http://schemas.microsoft.com/office/drawing/2014/main" id="{84E4D370-0D6B-4208-A111-C966C233AE3B}"/>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8 / 103</a:t>
            </a:r>
          </a:p>
        </p:txBody>
      </p:sp>
      <p:graphicFrame>
        <p:nvGraphicFramePr>
          <p:cNvPr id="10" name=""/>
          <p:cNvGraphicFramePr/>
          <p:nvPr/>
        </p:nvGraphicFramePr>
        <p:xfrm>
          <a:off xmlns:a="http://schemas.openxmlformats.org/drawingml/2006/main" x="609600" y="1809750"/>
          <a:ext xmlns:a="http://schemas.openxmlformats.org/drawingml/2006/main" cx="10972800" cy="2011680"/>
        </p:xfrm>
        <a:graphic xmlns:a="http://schemas.openxmlformats.org/drawingml/2006/main">
          <a:graphicData uri="http://schemas.openxmlformats.org/drawingml/2006/table">
            <a:tbl>
              <a:tblPr/>
              <a:tblGrid>
                <a:gridCol w="3435710"/>
                <a:gridCol w="3371291"/>
                <a:gridCol w="4165799"/>
              </a:tblGrid>
              <a:tr h="478536">
                <a:tc>
                  <a:txBody>
                    <a:bodyPr wrap="square" lIns="95250" tIns="76200" rIns="95250" bIns="76200">
                      <a:noAutofit/>
                    </a:bodyPr>
                    <a:lstStyle/>
                    <a:p>
                      <a:r>
                        <a:rPr sz="1800" b="1">
                          <a:solidFill>
                            <a:srgbClr val="FFFFFF"/>
                          </a:solidFill>
                          <a:latin typeface="Arial"/>
                          <a:ea typeface="Arial"/>
                          <a:cs typeface="Arial"/>
                        </a:rPr>
                        <a:t>Water circuit</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Electrical circuit</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Meaning</a:t>
                      </a:r>
                    </a:p>
                  </a:txBody>
                  <a:tcPr marL="91440" marR="91440" marT="45720" marB="45720">
                    <a:solidFill>
                      <a:srgbClr val="17354A"/>
                    </a:solidFill>
                  </a:tcPr>
                </a:tc>
              </a:tr>
              <a:tr h="766572">
                <a:tc>
                  <a:txBody>
                    <a:bodyPr wrap="square" lIns="95250" tIns="76200" rIns="95250" bIns="76200">
                      <a:noAutofit/>
                    </a:bodyPr>
                    <a:lstStyle/>
                    <a:p>
                      <a:r>
                        <a:rPr sz="1800" b="0">
                          <a:solidFill>
                            <a:srgbClr val="283B49"/>
                          </a:solidFill>
                          <a:latin typeface="Arial"/>
                          <a:ea typeface="Arial"/>
                          <a:cs typeface="Arial"/>
                        </a:rPr>
                        <a:t>Water loses height energy on return</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Charge transfers energy in a load</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Energy moves to the environment; water/charge is conserved</a:t>
                      </a:r>
                    </a:p>
                  </a:txBody>
                  <a:tcPr marL="91440" marR="91440" marT="45720" marB="45720">
                    <a:solidFill>
                      <a:srgbClr val="FFFFFF"/>
                    </a:solidFill>
                  </a:tcPr>
                </a:tc>
              </a:tr>
              <a:tr h="766572">
                <a:tc>
                  <a:txBody>
                    <a:bodyPr wrap="square" lIns="95250" tIns="76200" rIns="95250" bIns="76200">
                      <a:noAutofit/>
                    </a:bodyPr>
                    <a:lstStyle/>
                    <a:p>
                      <a:r>
                        <a:rPr sz="1800" b="0">
                          <a:solidFill>
                            <a:srgbClr val="283B49"/>
                          </a:solidFill>
                          <a:latin typeface="Arial"/>
                          <a:ea typeface="Arial"/>
                          <a:cs typeface="Arial"/>
                        </a:rPr>
                        <a:t>Person supplies power</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Battery supplies power</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Power = energy per transported amount × transport rate</a:t>
                      </a:r>
                    </a:p>
                  </a:txBody>
                  <a:tcPr marL="91440" marR="91440" marT="45720" marB="45720">
                    <a:solidFill>
                      <a:srgbClr val="EEF5F5"/>
                    </a:solidFill>
                  </a:tcPr>
                </a:tc>
              </a:tr>
            </a:tbl>
          </a:graphicData>
        </a:graphic>
      </p:graphicFrame>
    </p:spTree>
    <p:extLst>
      <p:ext uri="{BB962C8B-B14F-4D97-AF65-F5344CB8AC3E}">
        <p14:creationId xmlns:p14="http://schemas.microsoft.com/office/powerpoint/2010/main" val="2030783539"/>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3A5FE2FC-EBA4-4456-86D7-85CB8048A625}"/>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6B84FAD8-3831-4A35-BF53-CC5CE087D7BE}"/>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What the water analogy predicts</a:t>
            </a:r>
          </a:p>
        </p:txBody>
      </p:sp>
      <p:sp>
        <p:nvSpPr>
          <p:cNvPr id="3" name="section-label">
            <a:extLst xmlns:a="http://schemas.openxmlformats.org/drawingml/2006/main">
              <a:ext uri="{FF2B5EF4-FFF2-40B4-BE49-F238E27FC236}">
                <a16:creationId xmlns:a16="http://schemas.microsoft.com/office/drawing/2014/main" id="{0DDFE508-A038-46ED-9164-12AB22B5F445}"/>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AEFE55FB-A4C4-47B8-9B2B-E4F74C1EB7F5}"/>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3    11.1-11.4</a:t>
            </a:r>
          </a:p>
        </p:txBody>
      </p:sp>
      <p:sp>
        <p:nvSpPr>
          <p:cNvPr id="5" name="slide-number">
            <a:extLst xmlns:a="http://schemas.openxmlformats.org/drawingml/2006/main">
              <a:ext uri="{FF2B5EF4-FFF2-40B4-BE49-F238E27FC236}">
                <a16:creationId xmlns:a16="http://schemas.microsoft.com/office/drawing/2014/main" id="{FCA6119F-4840-4E00-B1E8-2E7B2533BD5E}"/>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9 / 103</a:t>
            </a:r>
          </a:p>
        </p:txBody>
      </p:sp>
      <p:sp>
        <p:nvSpPr>
          <p:cNvPr id="6" name="body">
            <a:extLst xmlns:a="http://schemas.openxmlformats.org/drawingml/2006/main">
              <a:ext uri="{FF2B5EF4-FFF2-40B4-BE49-F238E27FC236}">
                <a16:creationId xmlns:a16="http://schemas.microsoft.com/office/drawing/2014/main" id="{6CD12A8E-8DD2-46BE-BB24-D86362CEB474}"/>
              </a:ext>
            </a:extLst>
          </p:cNvPr>
          <p:cNvSpPr>
            <a:spLocks xmlns:a="http://schemas.openxmlformats.org/drawingml/2006/main" noGrp="1"/>
          </p:cNvSpPr>
          <p:nvPr/>
        </p:nvSpPr>
        <p:spPr>
          <a:xfrm xmlns:a="http://schemas.openxmlformats.org/drawingml/2006/main">
            <a:off x="609600" y="1866900"/>
            <a:ext cx="10972800" cy="4048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P_source = εI = (J/C)(C/s) = J/s</a:t>
            </a:r>
          </a:p>
        </p:txBody>
      </p:sp>
      <p:sp>
        <p:nvSpPr>
          <p:cNvPr id="7" name="body">
            <a:extLst xmlns:a="http://schemas.openxmlformats.org/drawingml/2006/main">
              <a:ext uri="{FF2B5EF4-FFF2-40B4-BE49-F238E27FC236}">
                <a16:creationId xmlns:a16="http://schemas.microsoft.com/office/drawing/2014/main" id="{DF6C365E-5CB9-4F68-BF68-0340740154F4}"/>
              </a:ext>
            </a:extLst>
          </p:cNvPr>
          <p:cNvSpPr>
            <a:spLocks xmlns:a="http://schemas.openxmlformats.org/drawingml/2006/main" noGrp="1"/>
          </p:cNvSpPr>
          <p:nvPr/>
        </p:nvSpPr>
        <p:spPr>
          <a:xfrm xmlns:a="http://schemas.openxmlformats.org/drawingml/2006/main">
            <a:off x="609600" y="2481263"/>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Example: a 1.5 V ideal cell supplies 0.20 A.</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Each coulomb gains 1.5 J; 0.20 C passes each second.</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The source transfers 0.30 J each second, or 0.30 W.</a:t>
            </a:r>
          </a:p>
        </p:txBody>
      </p:sp>
      <p:sp>
        <p:nvSpPr>
          <p:cNvPr id="8" name="body">
            <a:extLst xmlns:a="http://schemas.openxmlformats.org/drawingml/2006/main">
              <a:ext uri="{FF2B5EF4-FFF2-40B4-BE49-F238E27FC236}">
                <a16:creationId xmlns:a16="http://schemas.microsoft.com/office/drawing/2014/main" id="{2A4C4272-1158-4F26-8CF7-BFD8E0D2784A}"/>
              </a:ext>
            </a:extLst>
          </p:cNvPr>
          <p:cNvSpPr>
            <a:spLocks xmlns:a="http://schemas.openxmlformats.org/drawingml/2006/main" noGrp="1"/>
          </p:cNvSpPr>
          <p:nvPr/>
        </p:nvSpPr>
        <p:spPr>
          <a:xfrm xmlns:a="http://schemas.openxmlformats.org/drawingml/2006/main">
            <a:off x="609600" y="38100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Analogy limits: water moves because of gravity, while circuit charge responds to</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electric fields.</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In a metal, electrons drift opposite conventional current.</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A battery is not literally a bucket carrying positive charges through a metal, and</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water height is not electric potential in SI units.</a:t>
            </a:r>
          </a:p>
        </p:txBody>
      </p:sp>
    </p:spTree>
    <p:extLst>
      <p:ext uri="{BB962C8B-B14F-4D97-AF65-F5344CB8AC3E}">
        <p14:creationId xmlns:p14="http://schemas.microsoft.com/office/powerpoint/2010/main" val="177540147"/>
      </p:ext>
    </p:extLst>
  </p:cSld>
</p:sld>
</file>

<file path=ppt/slides/slide10.xml><?xml version="1.0" encoding="utf-8"?>
<p:sld xmlns:p="http://schemas.openxmlformats.org/presentationml/2006/main">
  <p:cSld>
    <p:bg>
      <p:bgPr>
        <a:solidFill xmlns:a="http://schemas.openxmlformats.org/drawingml/2006/main">
          <a:srgbClr val="17354A"/>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E79D92E6-E0B4-4C96-BBA2-E60B8216E781}"/>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B4E1E5"/>
                </a:solidFill>
                <a:latin typeface="Arial"/>
                <a:ea typeface="Arial"/>
                <a:cs typeface="Arial"/>
              </a:defRPr>
            </a:pPr>
            <a:r>
              <a:rPr sz="1200" b="1">
                <a:solidFill>
                  <a:srgbClr val="B4E1E5"/>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B8460787-5577-4C89-BEB5-C3E02399A02F}"/>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FFFFFF"/>
                </a:solidFill>
                <a:latin typeface="Arial"/>
                <a:ea typeface="Arial"/>
                <a:cs typeface="Arial"/>
              </a:defRPr>
            </a:pPr>
            <a:r>
              <a:rPr sz="3000" b="1">
                <a:solidFill>
                  <a:srgbClr val="FFFFFF"/>
                </a:solidFill>
                <a:latin typeface="Arial"/>
                <a:ea typeface="Arial"/>
                <a:cs typeface="Arial"/>
              </a:rPr>
              <a:t>What the water analogy predicts</a:t>
            </a:r>
          </a:p>
        </p:txBody>
      </p:sp>
      <p:sp>
        <p:nvSpPr>
          <p:cNvPr id="3" name="section-label">
            <a:extLst xmlns:a="http://schemas.openxmlformats.org/drawingml/2006/main">
              <a:ext uri="{FF2B5EF4-FFF2-40B4-BE49-F238E27FC236}">
                <a16:creationId xmlns:a16="http://schemas.microsoft.com/office/drawing/2014/main" id="{A4C45E14-4179-4E7A-A1AC-9DDE805C3BFA}"/>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B4E1E5"/>
                </a:solidFill>
                <a:latin typeface="Arial"/>
                <a:ea typeface="Arial"/>
                <a:cs typeface="Arial"/>
              </a:defRPr>
            </a:pPr>
            <a:r>
              <a:rPr sz="1425" b="1">
                <a:solidFill>
                  <a:srgbClr val="B4E1E5"/>
                </a:solidFill>
                <a:latin typeface="Arial"/>
                <a:ea typeface="Arial"/>
                <a:cs typeface="Arial"/>
              </a:rPr>
              <a:t>PAUSE AND EXPLAIN</a:t>
            </a:r>
          </a:p>
        </p:txBody>
      </p:sp>
      <p:sp>
        <p:nvSpPr>
          <p:cNvPr id="4" name="source-page">
            <a:extLst xmlns:a="http://schemas.openxmlformats.org/drawingml/2006/main">
              <a:ext uri="{FF2B5EF4-FFF2-40B4-BE49-F238E27FC236}">
                <a16:creationId xmlns:a16="http://schemas.microsoft.com/office/drawing/2014/main" id="{D0132FCB-6912-428A-AEA3-71157B07D27E}"/>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Chapter notes p. 3    11.1-11.4</a:t>
            </a:r>
          </a:p>
        </p:txBody>
      </p:sp>
      <p:sp>
        <p:nvSpPr>
          <p:cNvPr id="5" name="slide-number">
            <a:extLst xmlns:a="http://schemas.openxmlformats.org/drawingml/2006/main">
              <a:ext uri="{FF2B5EF4-FFF2-40B4-BE49-F238E27FC236}">
                <a16:creationId xmlns:a16="http://schemas.microsoft.com/office/drawing/2014/main" id="{79413733-9ED0-4731-B937-3E2121790ECE}"/>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10 / 103</a:t>
            </a:r>
          </a:p>
        </p:txBody>
      </p:sp>
      <p:sp>
        <p:nvSpPr>
          <p:cNvPr id="6" name="body">
            <a:extLst xmlns:a="http://schemas.openxmlformats.org/drawingml/2006/main">
              <a:ext uri="{FF2B5EF4-FFF2-40B4-BE49-F238E27FC236}">
                <a16:creationId xmlns:a16="http://schemas.microsoft.com/office/drawing/2014/main" id="{EAD2D503-994C-4F86-9AD2-89EBA05CE0B3}"/>
              </a:ext>
            </a:extLst>
          </p:cNvPr>
          <p:cNvSpPr>
            <a:spLocks xmlns:a="http://schemas.openxmlformats.org/drawingml/2006/main" noGrp="1"/>
          </p:cNvSpPr>
          <p:nvPr/>
        </p:nvSpPr>
        <p:spPr>
          <a:xfrm xmlns:a="http://schemas.openxmlformats.org/drawingml/2006/main">
            <a:off x="609600" y="1866900"/>
            <a:ext cx="10972800" cy="2714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An open valve permits water flow, just as a closed electrical switch permits</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current.</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A closed valve stops steady flow, just as an open switch stops current.</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With the valve fully open and the height difference fixed, greater pipe</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resistance reduces the flow rate; it does not change gΔh per kilogram.</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Likewise, at fixed ideal-source voltage, larger load resistance reduces current</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without changing the energy supplied per coulomb.</a:t>
            </a:r>
          </a:p>
        </p:txBody>
      </p:sp>
    </p:spTree>
    <p:extLst>
      <p:ext uri="{BB962C8B-B14F-4D97-AF65-F5344CB8AC3E}">
        <p14:creationId xmlns:p14="http://schemas.microsoft.com/office/powerpoint/2010/main" val="1103357796"/>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16CED81D-2884-4127-9E40-40C4CC817165}"/>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DA247440-DA9B-4A24-B16B-413FDB7C9A01}"/>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Current is charge per unit time</a:t>
            </a:r>
          </a:p>
        </p:txBody>
      </p:sp>
      <p:sp>
        <p:nvSpPr>
          <p:cNvPr id="3" name="section-label">
            <a:extLst xmlns:a="http://schemas.openxmlformats.org/drawingml/2006/main">
              <a:ext uri="{FF2B5EF4-FFF2-40B4-BE49-F238E27FC236}">
                <a16:creationId xmlns:a16="http://schemas.microsoft.com/office/drawing/2014/main" id="{57D9145F-72A2-4BC5-9BEB-5D12A6DAF2DB}"/>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1235EF61-CD1E-48B7-9B21-661FBA7CE60F}"/>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4    11.1 + 11.2</a:t>
            </a:r>
          </a:p>
        </p:txBody>
      </p:sp>
      <p:sp>
        <p:nvSpPr>
          <p:cNvPr id="5" name="slide-number">
            <a:extLst xmlns:a="http://schemas.openxmlformats.org/drawingml/2006/main">
              <a:ext uri="{FF2B5EF4-FFF2-40B4-BE49-F238E27FC236}">
                <a16:creationId xmlns:a16="http://schemas.microsoft.com/office/drawing/2014/main" id="{24CC7E05-5948-40BF-A0B8-A2EDF2739E1C}"/>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11 / 103</a:t>
            </a:r>
          </a:p>
        </p:txBody>
      </p:sp>
      <p:sp>
        <p:nvSpPr>
          <p:cNvPr id="6" name="body">
            <a:extLst xmlns:a="http://schemas.openxmlformats.org/drawingml/2006/main">
              <a:ext uri="{FF2B5EF4-FFF2-40B4-BE49-F238E27FC236}">
                <a16:creationId xmlns:a16="http://schemas.microsoft.com/office/drawing/2014/main" id="{B2D859DB-B48C-4B1A-9AF2-001835B76E40}"/>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I = ΔQ/Δt; 1 A = 1 C/s</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Conventional current points in the direction positive charge would move.</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Electron drift in a metal is opposite that direction.</a:t>
            </a:r>
          </a:p>
        </p:txBody>
      </p:sp>
      <p:sp>
        <p:nvSpPr>
          <p:cNvPr id="7" name="body">
            <a:extLst xmlns:a="http://schemas.openxmlformats.org/drawingml/2006/main">
              <a:ext uri="{FF2B5EF4-FFF2-40B4-BE49-F238E27FC236}">
                <a16:creationId xmlns:a16="http://schemas.microsoft.com/office/drawing/2014/main" id="{7B6AB45B-26DB-4E4A-84FA-10DC020A7135}"/>
              </a:ext>
            </a:extLst>
          </p:cNvPr>
          <p:cNvSpPr>
            <a:spLocks xmlns:a="http://schemas.openxmlformats.org/drawingml/2006/main" noGrp="1"/>
          </p:cNvSpPr>
          <p:nvPr/>
        </p:nvSpPr>
        <p:spPr>
          <a:xfrm xmlns:a="http://schemas.openxmlformats.org/drawingml/2006/main">
            <a:off x="609600" y="3195638"/>
            <a:ext cx="10972800" cy="25479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A current requires net transport of charge.</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Individual electrons can have thermal motion even when there is no current; random</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motions average to zero net charge flow.</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A potential difference establishes an electric field in a resistive conductor and</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produces a small directed drift superimposed on that motion.</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Current is a signed rate associated with a chosen branch direction, not a spatial</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vector added by the parallelogram rule.</a:t>
            </a:r>
          </a:p>
        </p:txBody>
      </p:sp>
    </p:spTree>
    <p:extLst>
      <p:ext uri="{BB962C8B-B14F-4D97-AF65-F5344CB8AC3E}">
        <p14:creationId xmlns:p14="http://schemas.microsoft.com/office/powerpoint/2010/main" val="1417780287"/>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65E74AB4-B04A-4366-97B6-3F033ABA6CF9}"/>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3417503C-B869-41CF-ADC3-8AF82F46264C}"/>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Current is charge per unit time</a:t>
            </a:r>
          </a:p>
        </p:txBody>
      </p:sp>
      <p:sp>
        <p:nvSpPr>
          <p:cNvPr id="3" name="source-page">
            <a:extLst xmlns:a="http://schemas.openxmlformats.org/drawingml/2006/main">
              <a:ext uri="{FF2B5EF4-FFF2-40B4-BE49-F238E27FC236}">
                <a16:creationId xmlns:a16="http://schemas.microsoft.com/office/drawing/2014/main" id="{FFA64720-0C7F-430A-B6D6-6269F1B506AD}"/>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4    11.1 + 11.2</a:t>
            </a:r>
          </a:p>
        </p:txBody>
      </p:sp>
      <p:sp>
        <p:nvSpPr>
          <p:cNvPr id="4" name="slide-number">
            <a:extLst xmlns:a="http://schemas.openxmlformats.org/drawingml/2006/main">
              <a:ext uri="{FF2B5EF4-FFF2-40B4-BE49-F238E27FC236}">
                <a16:creationId xmlns:a16="http://schemas.microsoft.com/office/drawing/2014/main" id="{8E753829-2491-44C1-ACA6-3D872B9206DF}"/>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12 / 103</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877fe5202df94cd0"/>
          <a:stretch xmlns:a="http://schemas.openxmlformats.org/drawingml/2006/main"/>
        </p:blipFill>
        <p:spPr>
          <a:xfrm xmlns:a="http://schemas.openxmlformats.org/drawingml/2006/main">
            <a:off x="1045781" y="1790700"/>
            <a:ext cx="10100438"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C63F14A2-6339-48A5-860B-16E479177DFE}"/>
              </a:ext>
            </a:extLst>
          </p:cNvPr>
          <p:cNvSpPr>
            <a:spLocks xmlns:a="http://schemas.openxmlformats.org/drawingml/2006/main" noGrp="1"/>
          </p:cNvSpPr>
          <p:nvPr/>
        </p:nvSpPr>
        <p:spPr>
          <a:xfrm xmlns:a="http://schemas.openxmlformats.org/drawingml/2006/main">
            <a:off x="609600" y="52101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The two resistors connect across the same pair of nodes. Both have the battery’s voltage, while</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the branch currents need not be equal.</a:t>
            </a:r>
          </a:p>
        </p:txBody>
      </p:sp>
    </p:spTree>
    <p:extLst>
      <p:ext uri="{BB962C8B-B14F-4D97-AF65-F5344CB8AC3E}">
        <p14:creationId xmlns:p14="http://schemas.microsoft.com/office/powerpoint/2010/main" val="2112927184"/>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31086234-A3B1-4C03-9E2F-74BA28F76691}"/>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0D1810AF-E5A7-41A5-873D-A2B08CEE8203}"/>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Current is charge per unit time</a:t>
            </a:r>
          </a:p>
        </p:txBody>
      </p:sp>
      <p:sp>
        <p:nvSpPr>
          <p:cNvPr id="3" name="source-page">
            <a:extLst xmlns:a="http://schemas.openxmlformats.org/drawingml/2006/main">
              <a:ext uri="{FF2B5EF4-FFF2-40B4-BE49-F238E27FC236}">
                <a16:creationId xmlns:a16="http://schemas.microsoft.com/office/drawing/2014/main" id="{35C698A9-9E47-4C4D-A89A-295A27D6D659}"/>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4    11.1 + 11.2</a:t>
            </a:r>
          </a:p>
        </p:txBody>
      </p:sp>
      <p:sp>
        <p:nvSpPr>
          <p:cNvPr id="4" name="slide-number">
            <a:extLst xmlns:a="http://schemas.openxmlformats.org/drawingml/2006/main">
              <a:ext uri="{FF2B5EF4-FFF2-40B4-BE49-F238E27FC236}">
                <a16:creationId xmlns:a16="http://schemas.microsoft.com/office/drawing/2014/main" id="{9FA0B028-05C6-415E-8D3D-4A23C4D174EB}"/>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13 / 103</a:t>
            </a:r>
          </a:p>
        </p:txBody>
      </p:sp>
      <p:sp>
        <p:nvSpPr>
          <p:cNvPr id="5" name="body">
            <a:extLst xmlns:a="http://schemas.openxmlformats.org/drawingml/2006/main">
              <a:ext uri="{FF2B5EF4-FFF2-40B4-BE49-F238E27FC236}">
                <a16:creationId xmlns:a16="http://schemas.microsoft.com/office/drawing/2014/main" id="{DEC997BB-4B4D-4360-A58A-5EE1ADCB92AB}"/>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node is a set of points joined by ideal wire, all at the same potential.</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branch is a path between nodes containing one or more components.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loop is a closed route.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Redrawing a wire without changing its connections does not change the circuit.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Label nodes before deciding whether components are in series or parallel.</a:t>
            </a:r>
          </a:p>
        </p:txBody>
      </p:sp>
      <p:sp>
        <p:nvSpPr>
          <p:cNvPr id="6" name="body">
            <a:extLst xmlns:a="http://schemas.openxmlformats.org/drawingml/2006/main">
              <a:ext uri="{FF2B5EF4-FFF2-40B4-BE49-F238E27FC236}">
                <a16:creationId xmlns:a16="http://schemas.microsoft.com/office/drawing/2014/main" id="{7E0E772B-FF41-4739-BA7F-65E2486C1345}"/>
              </a:ext>
            </a:extLst>
          </p:cNvPr>
          <p:cNvSpPr>
            <a:spLocks xmlns:a="http://schemas.openxmlformats.org/drawingml/2006/main" noGrp="1"/>
          </p:cNvSpPr>
          <p:nvPr/>
        </p:nvSpPr>
        <p:spPr>
          <a:xfrm xmlns:a="http://schemas.openxmlformats.org/drawingml/2006/main">
            <a:off x="609600" y="3910013"/>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Worked example: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steady current of 0.25 A flows for 40 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transferred charge is Q = It = 10 C, corresponding to 6.25 × 10¹⁹ electrons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passing a cross-section.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These electrons are not used up by the resistor; energy is transferred from the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electrical system to the resistor and surroundings.</a:t>
            </a:r>
          </a:p>
        </p:txBody>
      </p:sp>
    </p:spTree>
    <p:extLst>
      <p:ext uri="{BB962C8B-B14F-4D97-AF65-F5344CB8AC3E}">
        <p14:creationId xmlns:p14="http://schemas.microsoft.com/office/powerpoint/2010/main" val="58298196"/>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15EDCDA-9566-4D98-9047-01B04431FA12}"/>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0F5A1901-0F95-450E-AB2D-5CB0B25A5534}"/>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Read and draw a circuit schematic</a:t>
            </a:r>
          </a:p>
        </p:txBody>
      </p:sp>
      <p:sp>
        <p:nvSpPr>
          <p:cNvPr id="3" name="source-page">
            <a:extLst xmlns:a="http://schemas.openxmlformats.org/drawingml/2006/main">
              <a:ext uri="{FF2B5EF4-FFF2-40B4-BE49-F238E27FC236}">
                <a16:creationId xmlns:a16="http://schemas.microsoft.com/office/drawing/2014/main" id="{272F42A2-7D29-4983-8385-81703443ADA7}"/>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5    11.2</a:t>
            </a:r>
          </a:p>
        </p:txBody>
      </p:sp>
      <p:sp>
        <p:nvSpPr>
          <p:cNvPr id="4" name="slide-number">
            <a:extLst xmlns:a="http://schemas.openxmlformats.org/drawingml/2006/main">
              <a:ext uri="{FF2B5EF4-FFF2-40B4-BE49-F238E27FC236}">
                <a16:creationId xmlns:a16="http://schemas.microsoft.com/office/drawing/2014/main" id="{E04688EE-0BC5-4F12-92FF-944105920010}"/>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14 / 103</a:t>
            </a:r>
          </a:p>
        </p:txBody>
      </p:sp>
      <p:sp>
        <p:nvSpPr>
          <p:cNvPr id="5" name="body">
            <a:extLst xmlns:a="http://schemas.openxmlformats.org/drawingml/2006/main">
              <a:ext uri="{FF2B5EF4-FFF2-40B4-BE49-F238E27FC236}">
                <a16:creationId xmlns:a16="http://schemas.microsoft.com/office/drawing/2014/main" id="{30AE7660-7479-4A9C-B112-C6050899EC4B}"/>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schematic preserves electrical connections rather than the physical appearance of</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apparatus.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Trace uninterrupted conducting paths first, then mark branches and nodes.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component shared by two loops is still one physical component.</a:t>
            </a:r>
          </a:p>
        </p:txBody>
      </p:sp>
    </p:spTree>
    <p:extLst>
      <p:ext uri="{BB962C8B-B14F-4D97-AF65-F5344CB8AC3E}">
        <p14:creationId xmlns:p14="http://schemas.microsoft.com/office/powerpoint/2010/main" val="1610216002"/>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5FE3FC12-90FB-44A5-8D60-EB685E235CE2}"/>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DD334888-6696-4330-8F77-8DC6AE4CFD06}"/>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Read and draw a circuit schematic</a:t>
            </a:r>
          </a:p>
        </p:txBody>
      </p:sp>
      <p:sp>
        <p:nvSpPr>
          <p:cNvPr id="3" name="source-page">
            <a:extLst xmlns:a="http://schemas.openxmlformats.org/drawingml/2006/main">
              <a:ext uri="{FF2B5EF4-FFF2-40B4-BE49-F238E27FC236}">
                <a16:creationId xmlns:a16="http://schemas.microsoft.com/office/drawing/2014/main" id="{8B6ECB74-7786-4C2B-B98D-D91E4F146DCB}"/>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5    11.2</a:t>
            </a:r>
          </a:p>
        </p:txBody>
      </p:sp>
      <p:sp>
        <p:nvSpPr>
          <p:cNvPr id="4" name="slide-number">
            <a:extLst xmlns:a="http://schemas.openxmlformats.org/drawingml/2006/main">
              <a:ext uri="{FF2B5EF4-FFF2-40B4-BE49-F238E27FC236}">
                <a16:creationId xmlns:a16="http://schemas.microsoft.com/office/drawing/2014/main" id="{6D25B32F-5775-471D-A74D-33E4E9C1728F}"/>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15 / 103</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543e8a0827764c99"/>
          <a:stretch xmlns:a="http://schemas.openxmlformats.org/drawingml/2006/main"/>
        </p:blipFill>
        <p:spPr>
          <a:xfrm xmlns:a="http://schemas.openxmlformats.org/drawingml/2006/main">
            <a:off x="1865622" y="1790700"/>
            <a:ext cx="8460756"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B098CA73-D19A-424F-A4B4-7D448ED2D83C}"/>
              </a:ext>
            </a:extLst>
          </p:cNvPr>
          <p:cNvSpPr>
            <a:spLocks xmlns:a="http://schemas.openxmlformats.org/drawingml/2006/main" noGrp="1"/>
          </p:cNvSpPr>
          <p:nvPr/>
        </p:nvSpPr>
        <p:spPr>
          <a:xfrm xmlns:a="http://schemas.openxmlformats.org/drawingml/2006/main">
            <a:off x="609600" y="5210175"/>
            <a:ext cx="10972800" cy="9763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Common circuit symbols. A rectangular resistor is used here; a zigzag resistor is also</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conventional. The longer battery line marks the positive terminal. A diagonal arrow indicates an</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adjustable component.</a:t>
            </a:r>
          </a:p>
        </p:txBody>
      </p:sp>
    </p:spTree>
    <p:extLst>
      <p:ext uri="{BB962C8B-B14F-4D97-AF65-F5344CB8AC3E}">
        <p14:creationId xmlns:p14="http://schemas.microsoft.com/office/powerpoint/2010/main" val="867154141"/>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0388877-0588-448A-9A0C-E766192A75E8}"/>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A3011018-12E0-430D-9952-36D7C66FE13C}"/>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Read and draw a circuit schematic</a:t>
            </a:r>
          </a:p>
        </p:txBody>
      </p:sp>
      <p:sp>
        <p:nvSpPr>
          <p:cNvPr id="3" name="source-page">
            <a:extLst xmlns:a="http://schemas.openxmlformats.org/drawingml/2006/main">
              <a:ext uri="{FF2B5EF4-FFF2-40B4-BE49-F238E27FC236}">
                <a16:creationId xmlns:a16="http://schemas.microsoft.com/office/drawing/2014/main" id="{D354BCD9-6C2C-4E57-A108-A8BAAF43A8BE}"/>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5    11.2</a:t>
            </a:r>
          </a:p>
        </p:txBody>
      </p:sp>
      <p:sp>
        <p:nvSpPr>
          <p:cNvPr id="4" name="slide-number">
            <a:extLst xmlns:a="http://schemas.openxmlformats.org/drawingml/2006/main">
              <a:ext uri="{FF2B5EF4-FFF2-40B4-BE49-F238E27FC236}">
                <a16:creationId xmlns:a16="http://schemas.microsoft.com/office/drawing/2014/main" id="{6F1F8C5B-CA0D-4066-A811-9F4C0D771E18}"/>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16 / 103</a:t>
            </a:r>
          </a:p>
        </p:txBody>
      </p:sp>
      <p:graphicFrame>
        <p:nvGraphicFramePr>
          <p:cNvPr id="10" name=""/>
          <p:cNvGraphicFramePr/>
          <p:nvPr/>
        </p:nvGraphicFramePr>
        <p:xfrm>
          <a:off xmlns:a="http://schemas.openxmlformats.org/drawingml/2006/main" x="609600" y="1809750"/>
          <a:ext xmlns:a="http://schemas.openxmlformats.org/drawingml/2006/main" cx="10972800" cy="3447288"/>
        </p:xfrm>
        <a:graphic xmlns:a="http://schemas.openxmlformats.org/drawingml/2006/main">
          <a:graphicData uri="http://schemas.openxmlformats.org/drawingml/2006/table">
            <a:tbl>
              <a:tblPr/>
              <a:tblGrid>
                <a:gridCol w="5486400"/>
                <a:gridCol w="5486400"/>
              </a:tblGrid>
              <a:tr h="478536">
                <a:tc>
                  <a:txBody>
                    <a:bodyPr wrap="square" lIns="95250" tIns="76200" rIns="95250" bIns="76200">
                      <a:noAutofit/>
                    </a:bodyPr>
                    <a:lstStyle/>
                    <a:p>
                      <a:r>
                        <a:rPr sz="1800" b="1">
                          <a:solidFill>
                            <a:srgbClr val="FFFFFF"/>
                          </a:solidFill>
                          <a:latin typeface="Arial"/>
                          <a:ea typeface="Arial"/>
                          <a:cs typeface="Arial"/>
                        </a:rPr>
                        <a:t>Drawing feature</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Interpretation</a:t>
                      </a:r>
                    </a:p>
                  </a:txBody>
                  <a:tcPr marL="91440" marR="91440" marT="45720" marB="45720">
                    <a:solidFill>
                      <a:srgbClr val="17354A"/>
                    </a:solidFill>
                  </a:tcPr>
                </a:tc>
              </a:tr>
              <a:tr h="478536">
                <a:tc>
                  <a:txBody>
                    <a:bodyPr wrap="square" lIns="95250" tIns="76200" rIns="95250" bIns="76200">
                      <a:noAutofit/>
                    </a:bodyPr>
                    <a:lstStyle/>
                    <a:p>
                      <a:r>
                        <a:rPr sz="1800" b="0">
                          <a:solidFill>
                            <a:srgbClr val="283B49"/>
                          </a:solidFill>
                          <a:latin typeface="Arial"/>
                          <a:ea typeface="Arial"/>
                          <a:cs typeface="Arial"/>
                        </a:rPr>
                        <a:t>Filled dot at a junction</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The connected wires share an electrical node.</a:t>
                      </a:r>
                    </a:p>
                  </a:txBody>
                  <a:tcPr marL="91440" marR="91440" marT="45720" marB="45720">
                    <a:solidFill>
                      <a:srgbClr val="FFFFFF"/>
                    </a:solidFill>
                  </a:tcPr>
                </a:tc>
              </a:tr>
              <a:tr h="766572">
                <a:tc>
                  <a:txBody>
                    <a:bodyPr wrap="square" lIns="95250" tIns="76200" rIns="95250" bIns="76200">
                      <a:noAutofit/>
                    </a:bodyPr>
                    <a:lstStyle/>
                    <a:p>
                      <a:r>
                        <a:rPr sz="1800" b="0">
                          <a:solidFill>
                            <a:srgbClr val="283B49"/>
                          </a:solidFill>
                          <a:latin typeface="Arial"/>
                          <a:ea typeface="Arial"/>
                          <a:cs typeface="Arial"/>
                        </a:rPr>
                        <a:t>Crossing with a bridge or no junction mark</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Usually no connection; follow the diagram’s stated convention.</a:t>
                      </a:r>
                    </a:p>
                  </a:txBody>
                  <a:tcPr marL="91440" marR="91440" marT="45720" marB="45720">
                    <a:solidFill>
                      <a:srgbClr val="EEF5F5"/>
                    </a:solidFill>
                  </a:tcPr>
                </a:tc>
              </a:tr>
              <a:tr h="478536">
                <a:tc>
                  <a:txBody>
                    <a:bodyPr wrap="square" lIns="95250" tIns="76200" rIns="95250" bIns="76200">
                      <a:noAutofit/>
                    </a:bodyPr>
                    <a:lstStyle/>
                    <a:p>
                      <a:r>
                        <a:rPr sz="1800" b="0">
                          <a:solidFill>
                            <a:srgbClr val="283B49"/>
                          </a:solidFill>
                          <a:latin typeface="Arial"/>
                          <a:ea typeface="Arial"/>
                          <a:cs typeface="Arial"/>
                        </a:rPr>
                        <a:t>Ideal wire bent into a new shape</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Connectivity and circuit behavior are unchanged.</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Two elements in a single unbranched path</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Same current: a series connection.</a:t>
                      </a:r>
                    </a:p>
                  </a:txBody>
                  <a:tcPr marL="91440" marR="91440" marT="45720" marB="45720">
                    <a:solidFill>
                      <a:srgbClr val="EEF5F5"/>
                    </a:solidFill>
                  </a:tcPr>
                </a:tc>
              </a:tr>
              <a:tr h="766572">
                <a:tc>
                  <a:txBody>
                    <a:bodyPr wrap="square" lIns="95250" tIns="76200" rIns="95250" bIns="76200">
                      <a:noAutofit/>
                    </a:bodyPr>
                    <a:lstStyle/>
                    <a:p>
                      <a:r>
                        <a:rPr sz="1800" b="0">
                          <a:solidFill>
                            <a:srgbClr val="283B49"/>
                          </a:solidFill>
                          <a:latin typeface="Arial"/>
                          <a:ea typeface="Arial"/>
                          <a:cs typeface="Arial"/>
                        </a:rPr>
                        <a:t>Both ends of two elements join the same two nodes</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Same potential difference: a parallel connection.</a:t>
                      </a:r>
                    </a:p>
                  </a:txBody>
                  <a:tcPr marL="91440" marR="91440" marT="45720" marB="45720">
                    <a:solidFill>
                      <a:srgbClr val="FFFFFF"/>
                    </a:solidFill>
                  </a:tcPr>
                </a:tc>
              </a:tr>
            </a:tbl>
          </a:graphicData>
        </a:graphic>
      </p:graphicFrame>
    </p:spTree>
    <p:extLst>
      <p:ext uri="{BB962C8B-B14F-4D97-AF65-F5344CB8AC3E}">
        <p14:creationId xmlns:p14="http://schemas.microsoft.com/office/powerpoint/2010/main" val="99941251"/>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EECD4872-7E09-42FC-B077-ABE099B11151}"/>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5A2283EE-15DC-4758-B0A3-24DB0B24E367}"/>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Read and draw a circuit schematic</a:t>
            </a:r>
          </a:p>
        </p:txBody>
      </p:sp>
      <p:sp>
        <p:nvSpPr>
          <p:cNvPr id="3" name="section-label">
            <a:extLst xmlns:a="http://schemas.openxmlformats.org/drawingml/2006/main">
              <a:ext uri="{FF2B5EF4-FFF2-40B4-BE49-F238E27FC236}">
                <a16:creationId xmlns:a16="http://schemas.microsoft.com/office/drawing/2014/main" id="{ED9E677F-51D7-47AA-AAC1-850F3C0BE01C}"/>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A reliable redrawing method</a:t>
            </a:r>
          </a:p>
        </p:txBody>
      </p:sp>
      <p:sp>
        <p:nvSpPr>
          <p:cNvPr id="4" name="source-page">
            <a:extLst xmlns:a="http://schemas.openxmlformats.org/drawingml/2006/main">
              <a:ext uri="{FF2B5EF4-FFF2-40B4-BE49-F238E27FC236}">
                <a16:creationId xmlns:a16="http://schemas.microsoft.com/office/drawing/2014/main" id="{F595F563-58AB-46C1-9CB5-A86DEBFFC1A7}"/>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5    11.2</a:t>
            </a:r>
          </a:p>
        </p:txBody>
      </p:sp>
      <p:sp>
        <p:nvSpPr>
          <p:cNvPr id="5" name="slide-number">
            <a:extLst xmlns:a="http://schemas.openxmlformats.org/drawingml/2006/main">
              <a:ext uri="{FF2B5EF4-FFF2-40B4-BE49-F238E27FC236}">
                <a16:creationId xmlns:a16="http://schemas.microsoft.com/office/drawing/2014/main" id="{13FC69DE-949E-464F-870F-48A978B5E498}"/>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17 / 103</a:t>
            </a:r>
          </a:p>
        </p:txBody>
      </p:sp>
      <p:sp>
        <p:nvSpPr>
          <p:cNvPr id="6" name="body">
            <a:extLst xmlns:a="http://schemas.openxmlformats.org/drawingml/2006/main">
              <a:ext uri="{FF2B5EF4-FFF2-40B4-BE49-F238E27FC236}">
                <a16:creationId xmlns:a16="http://schemas.microsoft.com/office/drawing/2014/main" id="{FF1DD0DF-D7E0-4AAB-B161-FD231D50ED15}"/>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Give each node a letter.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List the two nodes joined by each component.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Draw a simpler arrangement that preserves this list.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Visual closeness on the page does not make components parallel, and a shared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wire alone does not make them series.</a:t>
            </a:r>
          </a:p>
        </p:txBody>
      </p:sp>
    </p:spTree>
    <p:extLst>
      <p:ext uri="{BB962C8B-B14F-4D97-AF65-F5344CB8AC3E}">
        <p14:creationId xmlns:p14="http://schemas.microsoft.com/office/powerpoint/2010/main" val="1120048675"/>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F8FD23E7-6D21-43CE-A92C-EE1CBA6C3985}"/>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B944EB99-C56B-447A-9E14-B68DBB915F78}"/>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Resistance, resistivity and graphs</a:t>
            </a:r>
          </a:p>
        </p:txBody>
      </p:sp>
      <p:sp>
        <p:nvSpPr>
          <p:cNvPr id="3" name="section-label">
            <a:extLst xmlns:a="http://schemas.openxmlformats.org/drawingml/2006/main">
              <a:ext uri="{FF2B5EF4-FFF2-40B4-BE49-F238E27FC236}">
                <a16:creationId xmlns:a16="http://schemas.microsoft.com/office/drawing/2014/main" id="{A6BF7609-15DD-4B95-B4C8-A1D4A0A1C5F3}"/>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591B5963-B922-4EF1-B99E-531CA8B25C64}"/>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6    11.3</a:t>
            </a:r>
          </a:p>
        </p:txBody>
      </p:sp>
      <p:sp>
        <p:nvSpPr>
          <p:cNvPr id="5" name="slide-number">
            <a:extLst xmlns:a="http://schemas.openxmlformats.org/drawingml/2006/main">
              <a:ext uri="{FF2B5EF4-FFF2-40B4-BE49-F238E27FC236}">
                <a16:creationId xmlns:a16="http://schemas.microsoft.com/office/drawing/2014/main" id="{294F6245-F949-42ED-9BEA-7344EC1EBB49}"/>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18 / 103</a:t>
            </a:r>
          </a:p>
        </p:txBody>
      </p:sp>
      <p:sp>
        <p:nvSpPr>
          <p:cNvPr id="6" name="body">
            <a:extLst xmlns:a="http://schemas.openxmlformats.org/drawingml/2006/main">
              <a:ext uri="{FF2B5EF4-FFF2-40B4-BE49-F238E27FC236}">
                <a16:creationId xmlns:a16="http://schemas.microsoft.com/office/drawing/2014/main" id="{1D7AD623-D598-43C0-87AE-B2E73158D7A1}"/>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R = ρL/A; ΔV = IR for an ohmic element</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R: Ω; resistivity ρ: Ω·m.</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In a cylindrical wire, A = πr².</a:t>
            </a:r>
          </a:p>
        </p:txBody>
      </p:sp>
      <p:sp>
        <p:nvSpPr>
          <p:cNvPr id="7" name="body">
            <a:extLst xmlns:a="http://schemas.openxmlformats.org/drawingml/2006/main">
              <a:ext uri="{FF2B5EF4-FFF2-40B4-BE49-F238E27FC236}">
                <a16:creationId xmlns:a16="http://schemas.microsoft.com/office/drawing/2014/main" id="{4BEFCA98-D5A9-4DA8-A06B-21BF5706FC20}"/>
              </a:ext>
            </a:extLst>
          </p:cNvPr>
          <p:cNvSpPr>
            <a:spLocks xmlns:a="http://schemas.openxmlformats.org/drawingml/2006/main" noGrp="1"/>
          </p:cNvSpPr>
          <p:nvPr/>
        </p:nvSpPr>
        <p:spPr>
          <a:xfrm xmlns:a="http://schemas.openxmlformats.org/drawingml/2006/main">
            <a:off x="609600" y="3195638"/>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Resistance describes a particular object.</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Resistivity describes its material in a specified state, including temperature.</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A longer wire creates more opposition; a larger cross-section provides more parallel</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paths for charge.</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Do not confuse radius with area: doubling radius multiplies area by four and divides</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resistance by four if all other properties stay fixed.</a:t>
            </a:r>
          </a:p>
        </p:txBody>
      </p:sp>
    </p:spTree>
    <p:extLst>
      <p:ext uri="{BB962C8B-B14F-4D97-AF65-F5344CB8AC3E}">
        <p14:creationId xmlns:p14="http://schemas.microsoft.com/office/powerpoint/2010/main" val="20940684"/>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0D3DB6B7-407B-430C-B594-EF6FF68854E3}"/>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0DC84DCD-2012-48C1-AC5E-F573514F84C9}"/>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Resistance, resistivity and graphs</a:t>
            </a:r>
          </a:p>
        </p:txBody>
      </p:sp>
      <p:sp>
        <p:nvSpPr>
          <p:cNvPr id="3" name="source-page">
            <a:extLst xmlns:a="http://schemas.openxmlformats.org/drawingml/2006/main">
              <a:ext uri="{FF2B5EF4-FFF2-40B4-BE49-F238E27FC236}">
                <a16:creationId xmlns:a16="http://schemas.microsoft.com/office/drawing/2014/main" id="{F894CA91-EECB-4CFF-9935-8B752B8BD3D0}"/>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6    11.3</a:t>
            </a:r>
          </a:p>
        </p:txBody>
      </p:sp>
      <p:sp>
        <p:nvSpPr>
          <p:cNvPr id="4" name="slide-number">
            <a:extLst xmlns:a="http://schemas.openxmlformats.org/drawingml/2006/main">
              <a:ext uri="{FF2B5EF4-FFF2-40B4-BE49-F238E27FC236}">
                <a16:creationId xmlns:a16="http://schemas.microsoft.com/office/drawing/2014/main" id="{D9F6D4B7-AF71-401F-8E16-68727F286323}"/>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19 / 103</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c464621940014740"/>
          <a:stretch xmlns:a="http://schemas.openxmlformats.org/drawingml/2006/main"/>
        </p:blipFill>
        <p:spPr>
          <a:xfrm xmlns:a="http://schemas.openxmlformats.org/drawingml/2006/main">
            <a:off x="1045781" y="1790700"/>
            <a:ext cx="10100438"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A66D6315-5470-4747-961C-21402DA6ACE6}"/>
              </a:ext>
            </a:extLst>
          </p:cNvPr>
          <p:cNvSpPr>
            <a:spLocks xmlns:a="http://schemas.openxmlformats.org/drawingml/2006/main" noGrp="1"/>
          </p:cNvSpPr>
          <p:nvPr/>
        </p:nvSpPr>
        <p:spPr>
          <a:xfrm xmlns:a="http://schemas.openxmlformats.org/drawingml/2006/main">
            <a:off x="609600" y="52101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For I plotted vertically versus V horizontally, the slope is 1/R. For V versus I, the slope is R.</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Always read the axes before using a slope.</a:t>
            </a:r>
          </a:p>
        </p:txBody>
      </p:sp>
    </p:spTree>
    <p:extLst>
      <p:ext uri="{BB962C8B-B14F-4D97-AF65-F5344CB8AC3E}">
        <p14:creationId xmlns:p14="http://schemas.microsoft.com/office/powerpoint/2010/main" val="1103437059"/>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83A6218F-5D36-41E9-9245-2C5ACD969410}"/>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5BE5723E-E47F-489D-B804-C01F2EF5CBA5}"/>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Resistance, resistivity and graphs</a:t>
            </a:r>
          </a:p>
        </p:txBody>
      </p:sp>
      <p:sp>
        <p:nvSpPr>
          <p:cNvPr id="3" name="source-page">
            <a:extLst xmlns:a="http://schemas.openxmlformats.org/drawingml/2006/main">
              <a:ext uri="{FF2B5EF4-FFF2-40B4-BE49-F238E27FC236}">
                <a16:creationId xmlns:a16="http://schemas.microsoft.com/office/drawing/2014/main" id="{07C0E5F3-85F9-4506-8300-BF4EAD062404}"/>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6    11.3</a:t>
            </a:r>
          </a:p>
        </p:txBody>
      </p:sp>
      <p:sp>
        <p:nvSpPr>
          <p:cNvPr id="4" name="slide-number">
            <a:extLst xmlns:a="http://schemas.openxmlformats.org/drawingml/2006/main">
              <a:ext uri="{FF2B5EF4-FFF2-40B4-BE49-F238E27FC236}">
                <a16:creationId xmlns:a16="http://schemas.microsoft.com/office/drawing/2014/main" id="{A6E260CB-7761-4F5B-B816-5608696A23A7}"/>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20 / 103</a:t>
            </a:r>
          </a:p>
        </p:txBody>
      </p:sp>
      <p:sp>
        <p:nvSpPr>
          <p:cNvPr id="5" name="body">
            <a:extLst xmlns:a="http://schemas.openxmlformats.org/drawingml/2006/main">
              <a:ext uri="{FF2B5EF4-FFF2-40B4-BE49-F238E27FC236}">
                <a16:creationId xmlns:a16="http://schemas.microsoft.com/office/drawing/2014/main" id="{02F71620-562A-40F9-B7D2-6EB5B790980A}"/>
              </a:ext>
            </a:extLst>
          </p:cNvPr>
          <p:cNvSpPr>
            <a:spLocks xmlns:a="http://schemas.openxmlformats.org/drawingml/2006/main" noGrp="1"/>
          </p:cNvSpPr>
          <p:nvPr/>
        </p:nvSpPr>
        <p:spPr>
          <a:xfrm xmlns:a="http://schemas.openxmlformats.org/drawingml/2006/main">
            <a:off x="609600" y="1866900"/>
            <a:ext cx="10972800" cy="21550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An ideal ohmic resistor has a linear I-V relation through the origin with constant</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resistance in the model.</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Real metallic resistivity usually rises as temperature rises.</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A filament bulb heats as current rises and can therefore have a curved I-V relation.</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“Ohmic” should not be used to claim that every real metal’s resistance is independent</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of temperature.</a:t>
            </a:r>
          </a:p>
        </p:txBody>
      </p:sp>
      <p:sp>
        <p:nvSpPr>
          <p:cNvPr id="6" name="body">
            <a:extLst xmlns:a="http://schemas.openxmlformats.org/drawingml/2006/main">
              <a:ext uri="{FF2B5EF4-FFF2-40B4-BE49-F238E27FC236}">
                <a16:creationId xmlns:a16="http://schemas.microsoft.com/office/drawing/2014/main" id="{48B34169-41A9-4872-AAE8-750E7ABA1737}"/>
              </a:ext>
            </a:extLst>
          </p:cNvPr>
          <p:cNvSpPr>
            <a:spLocks xmlns:a="http://schemas.openxmlformats.org/drawingml/2006/main" noGrp="1"/>
          </p:cNvSpPr>
          <p:nvPr/>
        </p:nvSpPr>
        <p:spPr>
          <a:xfrm xmlns:a="http://schemas.openxmlformats.org/drawingml/2006/main">
            <a:off x="609600" y="4231481"/>
            <a:ext cx="10972800" cy="180379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Worked example:</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A uniform wire has L = 2.0 m, A = 0.50 mm² = 5.0 × 10⁻⁷ m² and ρ = 1.7 × 10⁻⁸ Ω·m.</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R = 0.068 Ω.</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Stretch it to twice its length while keeping volume and resistivity fixed: area halves, so</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R becomes 4R = 0.272 Ω.</a:t>
            </a:r>
          </a:p>
        </p:txBody>
      </p:sp>
    </p:spTree>
    <p:extLst>
      <p:ext uri="{BB962C8B-B14F-4D97-AF65-F5344CB8AC3E}">
        <p14:creationId xmlns:p14="http://schemas.microsoft.com/office/powerpoint/2010/main" val="854205667"/>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CFA07DD-6A36-4D6A-B73F-0B174D5382C9}"/>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907CA28E-BC58-4726-9E7F-5BAC2B87E0F6}"/>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Series: the original voltage-sharing examples</a:t>
            </a:r>
          </a:p>
        </p:txBody>
      </p:sp>
      <p:sp>
        <p:nvSpPr>
          <p:cNvPr id="3" name="source-page">
            <a:extLst xmlns:a="http://schemas.openxmlformats.org/drawingml/2006/main">
              <a:ext uri="{FF2B5EF4-FFF2-40B4-BE49-F238E27FC236}">
                <a16:creationId xmlns:a16="http://schemas.microsoft.com/office/drawing/2014/main" id="{7A235DF5-B162-4C96-8F59-B1772D05195D}"/>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7    11.5</a:t>
            </a:r>
          </a:p>
        </p:txBody>
      </p:sp>
      <p:sp>
        <p:nvSpPr>
          <p:cNvPr id="4" name="slide-number">
            <a:extLst xmlns:a="http://schemas.openxmlformats.org/drawingml/2006/main">
              <a:ext uri="{FF2B5EF4-FFF2-40B4-BE49-F238E27FC236}">
                <a16:creationId xmlns:a16="http://schemas.microsoft.com/office/drawing/2014/main" id="{49395F60-8367-41A0-956A-C9EA67331B60}"/>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21 / 103</a:t>
            </a:r>
          </a:p>
        </p:txBody>
      </p:sp>
      <p:sp>
        <p:nvSpPr>
          <p:cNvPr id="5" name="body">
            <a:extLst xmlns:a="http://schemas.openxmlformats.org/drawingml/2006/main">
              <a:ext uri="{FF2B5EF4-FFF2-40B4-BE49-F238E27FC236}">
                <a16:creationId xmlns:a16="http://schemas.microsoft.com/office/drawing/2014/main" id="{74AEE3F3-6C89-4690-92D8-9672AECF1405}"/>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Every charge that passes one series resistor must pass the other.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Both resistors therefore carry the same current.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source energy per coulomb is shared between the resistor drops.</a:t>
            </a:r>
          </a:p>
        </p:txBody>
      </p:sp>
    </p:spTree>
    <p:extLst>
      <p:ext uri="{BB962C8B-B14F-4D97-AF65-F5344CB8AC3E}">
        <p14:creationId xmlns:p14="http://schemas.microsoft.com/office/powerpoint/2010/main" val="1202268520"/>
      </p:ext>
    </p:extLst>
  </p:cSld>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3148BFEA-7E43-4B10-83BE-6FFA35A09727}"/>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336E2C35-0E7E-4DEC-A89E-F7CAB2A0D03D}"/>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Series: the original voltage-sharing examples</a:t>
            </a:r>
          </a:p>
        </p:txBody>
      </p:sp>
      <p:sp>
        <p:nvSpPr>
          <p:cNvPr id="3" name="source-page">
            <a:extLst xmlns:a="http://schemas.openxmlformats.org/drawingml/2006/main">
              <a:ext uri="{FF2B5EF4-FFF2-40B4-BE49-F238E27FC236}">
                <a16:creationId xmlns:a16="http://schemas.microsoft.com/office/drawing/2014/main" id="{6F2CAB32-7A1D-46EE-BD0C-0C9465CBD249}"/>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7    11.5</a:t>
            </a:r>
          </a:p>
        </p:txBody>
      </p:sp>
      <p:sp>
        <p:nvSpPr>
          <p:cNvPr id="4" name="slide-number">
            <a:extLst xmlns:a="http://schemas.openxmlformats.org/drawingml/2006/main">
              <a:ext uri="{FF2B5EF4-FFF2-40B4-BE49-F238E27FC236}">
                <a16:creationId xmlns:a16="http://schemas.microsoft.com/office/drawing/2014/main" id="{A3A78C93-30B7-4BD8-9047-23A04E832133}"/>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22 / 103</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9e80b5fd668648f0"/>
          <a:stretch xmlns:a="http://schemas.openxmlformats.org/drawingml/2006/main"/>
        </p:blipFill>
        <p:spPr>
          <a:xfrm xmlns:a="http://schemas.openxmlformats.org/drawingml/2006/main">
            <a:off x="1363712" y="1790700"/>
            <a:ext cx="9464575"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356090CA-66C7-4662-B13F-C774AA68AA0F}"/>
              </a:ext>
            </a:extLst>
          </p:cNvPr>
          <p:cNvSpPr>
            <a:spLocks xmlns:a="http://schemas.openxmlformats.org/drawingml/2006/main" noGrp="1"/>
          </p:cNvSpPr>
          <p:nvPr/>
        </p:nvSpPr>
        <p:spPr>
          <a:xfrm xmlns:a="http://schemas.openxmlformats.org/drawingml/2006/main">
            <a:off x="609600" y="52101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Left: series resistors share current. Right: parallel branches share the potential difference</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between nodes A and B.</a:t>
            </a:r>
          </a:p>
        </p:txBody>
      </p:sp>
    </p:spTree>
    <p:extLst>
      <p:ext uri="{BB962C8B-B14F-4D97-AF65-F5344CB8AC3E}">
        <p14:creationId xmlns:p14="http://schemas.microsoft.com/office/powerpoint/2010/main" val="1601063507"/>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E96F2120-1AED-484B-8994-73DD951E7A3F}"/>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FAB43C37-DB6A-4DFD-BDC1-E28A41FCFC6A}"/>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Series: the original voltage-sharing examples</a:t>
            </a:r>
          </a:p>
        </p:txBody>
      </p:sp>
      <p:sp>
        <p:nvSpPr>
          <p:cNvPr id="3" name="section-label">
            <a:extLst xmlns:a="http://schemas.openxmlformats.org/drawingml/2006/main">
              <a:ext uri="{FF2B5EF4-FFF2-40B4-BE49-F238E27FC236}">
                <a16:creationId xmlns:a16="http://schemas.microsoft.com/office/drawing/2014/main" id="{E4CA4D0D-F17B-4C94-83A6-7E4F28D15515}"/>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41156679-A140-4447-8EF4-A5A8615302C0}"/>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7    11.5</a:t>
            </a:r>
          </a:p>
        </p:txBody>
      </p:sp>
      <p:sp>
        <p:nvSpPr>
          <p:cNvPr id="5" name="slide-number">
            <a:extLst xmlns:a="http://schemas.openxmlformats.org/drawingml/2006/main">
              <a:ext uri="{FF2B5EF4-FFF2-40B4-BE49-F238E27FC236}">
                <a16:creationId xmlns:a16="http://schemas.microsoft.com/office/drawing/2014/main" id="{3A01CE7B-9469-4F24-994A-84F34CC48715}"/>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23 / 103</a:t>
            </a:r>
          </a:p>
        </p:txBody>
      </p:sp>
      <p:sp>
        <p:nvSpPr>
          <p:cNvPr id="6" name="body">
            <a:extLst xmlns:a="http://schemas.openxmlformats.org/drawingml/2006/main">
              <a:ext uri="{FF2B5EF4-FFF2-40B4-BE49-F238E27FC236}">
                <a16:creationId xmlns:a16="http://schemas.microsoft.com/office/drawing/2014/main" id="{F6E6856F-DAE0-4FDA-A958-00923BFE893F}"/>
              </a:ext>
            </a:extLst>
          </p:cNvPr>
          <p:cNvSpPr>
            <a:spLocks xmlns:a="http://schemas.openxmlformats.org/drawingml/2006/main" noGrp="1"/>
          </p:cNvSpPr>
          <p:nvPr/>
        </p:nvSpPr>
        <p:spPr>
          <a:xfrm xmlns:a="http://schemas.openxmlformats.org/drawingml/2006/main">
            <a:off x="609600" y="1866900"/>
            <a:ext cx="10972800" cy="110132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13" b="0">
                <a:solidFill>
                  <a:srgbClr val="087E8B"/>
                </a:solidFill>
                <a:latin typeface="Arial"/>
                <a:ea typeface="Arial"/>
                <a:cs typeface="Arial"/>
              </a:defRPr>
            </a:pPr>
            <a:r>
              <a:rPr sz="2213" b="0">
                <a:solidFill>
                  <a:srgbClr val="087E8B"/>
                </a:solidFill>
                <a:latin typeface="Arial"/>
                <a:ea typeface="Arial"/>
                <a:cs typeface="Arial"/>
              </a:rPr>
              <a:t>Series: I₁ = I₂ = I</a:t>
            </a:r>
          </a:p>
          <a:p xmlns:a="http://schemas.openxmlformats.org/drawingml/2006/main">
            <a:pPr>
              <a:defRPr sz="2213" b="0">
                <a:solidFill>
                  <a:srgbClr val="087E8B"/>
                </a:solidFill>
                <a:latin typeface="Arial"/>
                <a:ea typeface="Arial"/>
                <a:cs typeface="Arial"/>
              </a:defRPr>
            </a:pPr>
            <a:r>
              <a:rPr sz="2213" b="0">
                <a:solidFill>
                  <a:srgbClr val="087E8B"/>
                </a:solidFill>
                <a:latin typeface="Arial"/>
                <a:ea typeface="Arial"/>
                <a:cs typeface="Arial"/>
              </a:rPr>
              <a:t>V = IR₁ + IR₂; R_eq = R₁ + R₂</a:t>
            </a:r>
          </a:p>
          <a:p xmlns:a="http://schemas.openxmlformats.org/drawingml/2006/main">
            <a:pPr>
              <a:defRPr sz="2213" b="0">
                <a:solidFill>
                  <a:srgbClr val="087E8B"/>
                </a:solidFill>
                <a:latin typeface="Arial"/>
                <a:ea typeface="Arial"/>
                <a:cs typeface="Arial"/>
              </a:defRPr>
            </a:pPr>
            <a:r>
              <a:rPr sz="2213" b="0">
                <a:solidFill>
                  <a:srgbClr val="087E8B"/>
                </a:solidFill>
                <a:latin typeface="Arial"/>
                <a:ea typeface="Arial"/>
                <a:cs typeface="Arial"/>
              </a:rPr>
              <a:t>V₁/V₂ = R₁/R₂</a:t>
            </a:r>
          </a:p>
        </p:txBody>
      </p:sp>
      <p:sp>
        <p:nvSpPr>
          <p:cNvPr id="7" name="body">
            <a:extLst xmlns:a="http://schemas.openxmlformats.org/drawingml/2006/main">
              <a:ext uri="{FF2B5EF4-FFF2-40B4-BE49-F238E27FC236}">
                <a16:creationId xmlns:a16="http://schemas.microsoft.com/office/drawing/2014/main" id="{2E1632B6-376D-4CB4-A374-CF9E645003B5}"/>
              </a:ext>
            </a:extLst>
          </p:cNvPr>
          <p:cNvSpPr>
            <a:spLocks xmlns:a="http://schemas.openxmlformats.org/drawingml/2006/main" noGrp="1"/>
          </p:cNvSpPr>
          <p:nvPr/>
        </p:nvSpPr>
        <p:spPr>
          <a:xfrm xmlns:a="http://schemas.openxmlformats.org/drawingml/2006/main">
            <a:off x="609600" y="3177778"/>
            <a:ext cx="10972800" cy="110132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13" b="0">
                <a:solidFill>
                  <a:srgbClr val="087E8B"/>
                </a:solidFill>
                <a:latin typeface="Arial"/>
                <a:ea typeface="Arial"/>
                <a:cs typeface="Arial"/>
              </a:defRPr>
            </a:pPr>
            <a:r>
              <a:rPr sz="2213" b="0">
                <a:solidFill>
                  <a:srgbClr val="087E8B"/>
                </a:solidFill>
                <a:latin typeface="Arial"/>
                <a:ea typeface="Arial"/>
                <a:cs typeface="Arial"/>
              </a:rPr>
              <a:t>Original numerical pair: put 3 Ω and 7 Ω in series across 100 V.</a:t>
            </a:r>
          </a:p>
          <a:p xmlns:a="http://schemas.openxmlformats.org/drawingml/2006/main">
            <a:pPr>
              <a:defRPr sz="2213" b="0">
                <a:solidFill>
                  <a:srgbClr val="087E8B"/>
                </a:solidFill>
                <a:latin typeface="Arial"/>
                <a:ea typeface="Arial"/>
                <a:cs typeface="Arial"/>
              </a:defRPr>
            </a:pPr>
            <a:r>
              <a:rPr sz="2213" b="0">
                <a:solidFill>
                  <a:srgbClr val="087E8B"/>
                </a:solidFill>
                <a:latin typeface="Arial"/>
                <a:ea typeface="Arial"/>
                <a:cs typeface="Arial"/>
              </a:rPr>
              <a:t>I = 100/10 = 10 A; the drops are 30 V and 70 V.</a:t>
            </a:r>
          </a:p>
          <a:p xmlns:a="http://schemas.openxmlformats.org/drawingml/2006/main">
            <a:pPr>
              <a:defRPr sz="2213" b="0">
                <a:solidFill>
                  <a:srgbClr val="087E8B"/>
                </a:solidFill>
                <a:latin typeface="Arial"/>
                <a:ea typeface="Arial"/>
                <a:cs typeface="Arial"/>
              </a:defRPr>
            </a:pPr>
            <a:r>
              <a:rPr sz="2213" b="0">
                <a:solidFill>
                  <a:srgbClr val="087E8B"/>
                </a:solidFill>
                <a:latin typeface="Arial"/>
                <a:ea typeface="Arial"/>
                <a:cs typeface="Arial"/>
              </a:rPr>
              <a:t>Replace 7 Ω with 2 Ω: I becomes 100/5 = 20 A, and the drops become 60 V and 40 V.</a:t>
            </a:r>
          </a:p>
        </p:txBody>
      </p:sp>
      <p:sp>
        <p:nvSpPr>
          <p:cNvPr id="8" name="body">
            <a:extLst xmlns:a="http://schemas.openxmlformats.org/drawingml/2006/main">
              <a:ext uri="{FF2B5EF4-FFF2-40B4-BE49-F238E27FC236}">
                <a16:creationId xmlns:a16="http://schemas.microsoft.com/office/drawing/2014/main" id="{53274F4C-044D-4375-BAB9-BD7D201BECFE}"/>
              </a:ext>
            </a:extLst>
          </p:cNvPr>
          <p:cNvSpPr>
            <a:spLocks xmlns:a="http://schemas.openxmlformats.org/drawingml/2006/main" noGrp="1"/>
          </p:cNvSpPr>
          <p:nvPr/>
        </p:nvSpPr>
        <p:spPr>
          <a:xfrm xmlns:a="http://schemas.openxmlformats.org/drawingml/2006/main">
            <a:off x="609600" y="4488656"/>
            <a:ext cx="10972800" cy="1452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13" b="0">
                <a:solidFill>
                  <a:srgbClr val="087E8B"/>
                </a:solidFill>
                <a:latin typeface="Arial"/>
                <a:ea typeface="Arial"/>
                <a:cs typeface="Arial"/>
              </a:defRPr>
            </a:pPr>
            <a:r>
              <a:rPr sz="2213" b="0">
                <a:solidFill>
                  <a:srgbClr val="087E8B"/>
                </a:solidFill>
                <a:latin typeface="Arial"/>
                <a:ea typeface="Arial"/>
                <a:cs typeface="Arial"/>
              </a:rPr>
              <a:t>THE COMPARISON:</a:t>
            </a:r>
          </a:p>
          <a:p xmlns:a="http://schemas.openxmlformats.org/drawingml/2006/main">
            <a:pPr>
              <a:defRPr sz="2213" b="0">
                <a:solidFill>
                  <a:srgbClr val="087E8B"/>
                </a:solidFill>
                <a:latin typeface="Arial"/>
                <a:ea typeface="Arial"/>
                <a:cs typeface="Arial"/>
              </a:defRPr>
            </a:pPr>
            <a:r>
              <a:rPr sz="2213" b="0">
                <a:solidFill>
                  <a:srgbClr val="087E8B"/>
                </a:solidFill>
                <a:latin typeface="Arial"/>
                <a:ea typeface="Arial"/>
                <a:cs typeface="Arial"/>
              </a:rPr>
              <a:t>The 3 Ω resistor did not change, but its voltage did because changing the other</a:t>
            </a:r>
          </a:p>
          <a:p xmlns:a="http://schemas.openxmlformats.org/drawingml/2006/main">
            <a:pPr>
              <a:defRPr sz="2213" b="0">
                <a:solidFill>
                  <a:srgbClr val="087E8B"/>
                </a:solidFill>
                <a:latin typeface="Arial"/>
                <a:ea typeface="Arial"/>
                <a:cs typeface="Arial"/>
              </a:defRPr>
            </a:pPr>
            <a:r>
              <a:rPr sz="2213" b="0">
                <a:solidFill>
                  <a:srgbClr val="087E8B"/>
                </a:solidFill>
                <a:latin typeface="Arial"/>
                <a:ea typeface="Arial"/>
                <a:cs typeface="Arial"/>
              </a:rPr>
              <a:t>resistor changed the loop current. “The voltage divides in the resistance ratio” is</a:t>
            </a:r>
          </a:p>
          <a:p xmlns:a="http://schemas.openxmlformats.org/drawingml/2006/main">
            <a:pPr>
              <a:defRPr sz="2213" b="0">
                <a:solidFill>
                  <a:srgbClr val="087E8B"/>
                </a:solidFill>
                <a:latin typeface="Arial"/>
                <a:ea typeface="Arial"/>
                <a:cs typeface="Arial"/>
              </a:defRPr>
            </a:pPr>
            <a:r>
              <a:rPr sz="2213" b="0">
                <a:solidFill>
                  <a:srgbClr val="087E8B"/>
                </a:solidFill>
                <a:latin typeface="Arial"/>
                <a:ea typeface="Arial"/>
                <a:cs typeface="Arial"/>
              </a:rPr>
              <a:t>useful only after identifying the common current.</a:t>
            </a:r>
          </a:p>
        </p:txBody>
      </p:sp>
    </p:spTree>
    <p:extLst>
      <p:ext uri="{BB962C8B-B14F-4D97-AF65-F5344CB8AC3E}">
        <p14:creationId xmlns:p14="http://schemas.microsoft.com/office/powerpoint/2010/main" val="66887734"/>
      </p:ext>
    </p:extLst>
  </p:cSld>
</p:sld>
</file>

<file path=ppt/slides/slide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4EF14755-66FC-485E-989C-3919AE14B318}"/>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070839E4-D455-4187-8421-A018A011B34F}"/>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Parallel: voltage is shared and current adds</a:t>
            </a:r>
          </a:p>
        </p:txBody>
      </p:sp>
      <p:sp>
        <p:nvSpPr>
          <p:cNvPr id="3" name="section-label">
            <a:extLst xmlns:a="http://schemas.openxmlformats.org/drawingml/2006/main">
              <a:ext uri="{FF2B5EF4-FFF2-40B4-BE49-F238E27FC236}">
                <a16:creationId xmlns:a16="http://schemas.microsoft.com/office/drawing/2014/main" id="{327EB870-2188-40A2-A85B-C4F8B606F6DD}"/>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00CCEBBA-CD6B-4834-9206-8F320311696A}"/>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8    11.5, 11.7</a:t>
            </a:r>
          </a:p>
        </p:txBody>
      </p:sp>
      <p:sp>
        <p:nvSpPr>
          <p:cNvPr id="5" name="slide-number">
            <a:extLst xmlns:a="http://schemas.openxmlformats.org/drawingml/2006/main">
              <a:ext uri="{FF2B5EF4-FFF2-40B4-BE49-F238E27FC236}">
                <a16:creationId xmlns:a16="http://schemas.microsoft.com/office/drawing/2014/main" id="{1203A4E4-3415-448D-87A1-38FFD2B293B7}"/>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24 / 103</a:t>
            </a:r>
          </a:p>
        </p:txBody>
      </p:sp>
      <p:sp>
        <p:nvSpPr>
          <p:cNvPr id="6" name="body">
            <a:extLst xmlns:a="http://schemas.openxmlformats.org/drawingml/2006/main">
              <a:ext uri="{FF2B5EF4-FFF2-40B4-BE49-F238E27FC236}">
                <a16:creationId xmlns:a16="http://schemas.microsoft.com/office/drawing/2014/main" id="{F5372922-4C30-42CF-9E72-ED34473DE4B5}"/>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V₁ = V₂ = V</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I = I₁ + I₂ = V/R₁ + V/R₂</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1/R_eq = 1/R₁ + 1/R₂</a:t>
            </a:r>
          </a:p>
        </p:txBody>
      </p:sp>
    </p:spTree>
    <p:extLst>
      <p:ext uri="{BB962C8B-B14F-4D97-AF65-F5344CB8AC3E}">
        <p14:creationId xmlns:p14="http://schemas.microsoft.com/office/powerpoint/2010/main" val="922945750"/>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00175F13-C48A-4D1B-A6F7-2DCF2C0386B4}"/>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C076B118-C652-4084-AAE8-3E80934353E6}"/>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Parallel: voltage is shared and current adds</a:t>
            </a:r>
          </a:p>
        </p:txBody>
      </p:sp>
      <p:sp>
        <p:nvSpPr>
          <p:cNvPr id="3" name="source-page">
            <a:extLst xmlns:a="http://schemas.openxmlformats.org/drawingml/2006/main">
              <a:ext uri="{FF2B5EF4-FFF2-40B4-BE49-F238E27FC236}">
                <a16:creationId xmlns:a16="http://schemas.microsoft.com/office/drawing/2014/main" id="{B0CFF808-CFD9-4FBD-9FEE-5792F023E038}"/>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8    11.5, 11.7</a:t>
            </a:r>
          </a:p>
        </p:txBody>
      </p:sp>
      <p:sp>
        <p:nvSpPr>
          <p:cNvPr id="4" name="slide-number">
            <a:extLst xmlns:a="http://schemas.openxmlformats.org/drawingml/2006/main">
              <a:ext uri="{FF2B5EF4-FFF2-40B4-BE49-F238E27FC236}">
                <a16:creationId xmlns:a16="http://schemas.microsoft.com/office/drawing/2014/main" id="{EACBBC3A-26A7-493A-A734-A8C0888DE763}"/>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25 / 103</a:t>
            </a:r>
          </a:p>
        </p:txBody>
      </p:sp>
      <p:graphicFrame>
        <p:nvGraphicFramePr>
          <p:cNvPr id="10" name=""/>
          <p:cNvGraphicFramePr/>
          <p:nvPr/>
        </p:nvGraphicFramePr>
        <p:xfrm>
          <a:off xmlns:a="http://schemas.openxmlformats.org/drawingml/2006/main" x="609600" y="1809750"/>
          <a:ext xmlns:a="http://schemas.openxmlformats.org/drawingml/2006/main" cx="10972800" cy="2680716"/>
        </p:xfrm>
        <a:graphic xmlns:a="http://schemas.openxmlformats.org/drawingml/2006/main">
          <a:graphicData uri="http://schemas.openxmlformats.org/drawingml/2006/table">
            <a:tbl>
              <a:tblPr/>
              <a:tblGrid>
                <a:gridCol w="3657600"/>
                <a:gridCol w="3657600"/>
                <a:gridCol w="3657600"/>
              </a:tblGrid>
              <a:tr h="478536">
                <a:tc>
                  <a:txBody>
                    <a:bodyPr wrap="square" lIns="95250" tIns="76200" rIns="95250" bIns="76200">
                      <a:noAutofit/>
                    </a:bodyPr>
                    <a:lstStyle/>
                    <a:p>
                      <a:r>
                        <a:rPr sz="1800" b="1">
                          <a:solidFill>
                            <a:srgbClr val="FFFFFF"/>
                          </a:solidFill>
                          <a:latin typeface="Arial"/>
                          <a:ea typeface="Arial"/>
                          <a:cs typeface="Arial"/>
                        </a:rPr>
                        <a:t>Original configuration</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Equivalent resistance</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Reason</a:t>
                      </a:r>
                    </a:p>
                  </a:txBody>
                  <a:tcPr marL="91440" marR="91440" marT="45720" marB="45720">
                    <a:solidFill>
                      <a:srgbClr val="17354A"/>
                    </a:solidFill>
                  </a:tcPr>
                </a:tc>
              </a:tr>
              <a:tr h="478536">
                <a:tc>
                  <a:txBody>
                    <a:bodyPr wrap="square" lIns="95250" tIns="76200" rIns="95250" bIns="76200">
                      <a:noAutofit/>
                    </a:bodyPr>
                    <a:lstStyle/>
                    <a:p>
                      <a:r>
                        <a:rPr sz="1800" b="0">
                          <a:solidFill>
                            <a:srgbClr val="283B49"/>
                          </a:solidFill>
                          <a:latin typeface="Arial"/>
                          <a:ea typeface="Arial"/>
                          <a:cs typeface="Arial"/>
                        </a:rPr>
                        <a:t>Two 10 Ω resistors in parallel</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5 Ω</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1/Req = 1/10 + 1/10</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Three 6 Ω resistors in parallel</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2 Ω</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1/Req = 3/6</a:t>
                      </a:r>
                    </a:p>
                  </a:txBody>
                  <a:tcPr marL="91440" marR="91440" marT="45720" marB="45720">
                    <a:solidFill>
                      <a:srgbClr val="EEF5F5"/>
                    </a:solidFill>
                  </a:tcPr>
                </a:tc>
              </a:tr>
              <a:tr h="478536">
                <a:tc>
                  <a:txBody>
                    <a:bodyPr wrap="square" lIns="95250" tIns="76200" rIns="95250" bIns="76200">
                      <a:noAutofit/>
                    </a:bodyPr>
                    <a:lstStyle/>
                    <a:p>
                      <a:r>
                        <a:rPr sz="1800" b="0">
                          <a:solidFill>
                            <a:srgbClr val="283B49"/>
                          </a:solidFill>
                          <a:latin typeface="Arial"/>
                          <a:ea typeface="Arial"/>
                          <a:cs typeface="Arial"/>
                        </a:rPr>
                        <a:t>N identical resistors R in parallel</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R/N</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N identical current paths share V</a:t>
                      </a:r>
                    </a:p>
                  </a:txBody>
                  <a:tcPr marL="91440" marR="91440" marT="45720" marB="45720">
                    <a:solidFill>
                      <a:srgbClr val="FFFFFF"/>
                    </a:solidFill>
                  </a:tcPr>
                </a:tc>
              </a:tr>
              <a:tr h="766572">
                <a:tc>
                  <a:txBody>
                    <a:bodyPr wrap="square" lIns="95250" tIns="76200" rIns="95250" bIns="76200">
                      <a:noAutofit/>
                    </a:bodyPr>
                    <a:lstStyle/>
                    <a:p>
                      <a:r>
                        <a:rPr sz="1800" b="0">
                          <a:solidFill>
                            <a:srgbClr val="283B49"/>
                          </a:solidFill>
                          <a:latin typeface="Arial"/>
                          <a:ea typeface="Arial"/>
                          <a:cs typeface="Arial"/>
                        </a:rPr>
                        <a:t>Two unequal parallel resistors</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I1/I2 = R2/R1</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Current is inversely proportional to R at fixed V</a:t>
                      </a:r>
                    </a:p>
                  </a:txBody>
                  <a:tcPr marL="91440" marR="91440" marT="45720" marB="45720">
                    <a:solidFill>
                      <a:srgbClr val="EEF5F5"/>
                    </a:solidFill>
                  </a:tcPr>
                </a:tc>
              </a:tr>
            </a:tbl>
          </a:graphicData>
        </a:graphic>
      </p:graphicFrame>
    </p:spTree>
    <p:extLst>
      <p:ext uri="{BB962C8B-B14F-4D97-AF65-F5344CB8AC3E}">
        <p14:creationId xmlns:p14="http://schemas.microsoft.com/office/powerpoint/2010/main" val="1484109016"/>
      </p:ext>
    </p:extLst>
  </p:cSld>
</p:sld>
</file>

<file path=ppt/slides/slide2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B7D7B05-CE2E-42D2-8468-54553F394881}"/>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A5A50B11-6253-408D-B405-3FE2962B9932}"/>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Parallel: voltage is shared and current adds</a:t>
            </a:r>
          </a:p>
        </p:txBody>
      </p:sp>
      <p:sp>
        <p:nvSpPr>
          <p:cNvPr id="3" name="source-page">
            <a:extLst xmlns:a="http://schemas.openxmlformats.org/drawingml/2006/main">
              <a:ext uri="{FF2B5EF4-FFF2-40B4-BE49-F238E27FC236}">
                <a16:creationId xmlns:a16="http://schemas.microsoft.com/office/drawing/2014/main" id="{5B256CA4-D9FF-4438-BA88-3E29EDEC2424}"/>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8    11.5, 11.7</a:t>
            </a:r>
          </a:p>
        </p:txBody>
      </p:sp>
      <p:sp>
        <p:nvSpPr>
          <p:cNvPr id="4" name="slide-number">
            <a:extLst xmlns:a="http://schemas.openxmlformats.org/drawingml/2006/main">
              <a:ext uri="{FF2B5EF4-FFF2-40B4-BE49-F238E27FC236}">
                <a16:creationId xmlns:a16="http://schemas.microsoft.com/office/drawing/2014/main" id="{23E1CC42-2BFD-4230-A98A-97DAE7B4E861}"/>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26 / 103</a:t>
            </a:r>
          </a:p>
        </p:txBody>
      </p:sp>
      <p:sp>
        <p:nvSpPr>
          <p:cNvPr id="5" name="body">
            <a:extLst xmlns:a="http://schemas.openxmlformats.org/drawingml/2006/main">
              <a:ext uri="{FF2B5EF4-FFF2-40B4-BE49-F238E27FC236}">
                <a16:creationId xmlns:a16="http://schemas.microsoft.com/office/drawing/2014/main" id="{0232B54D-D0D8-4A60-AD91-1602B7386191}"/>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Adding a parallel branch to an ideal battery increases total current.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It does not force an unchanged total current to divide between more branches.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existing branch currents stay unchanged if their resistances and the battery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voltage stay fixed.</a:t>
            </a:r>
          </a:p>
        </p:txBody>
      </p:sp>
    </p:spTree>
    <p:extLst>
      <p:ext uri="{BB962C8B-B14F-4D97-AF65-F5344CB8AC3E}">
        <p14:creationId xmlns:p14="http://schemas.microsoft.com/office/powerpoint/2010/main" val="1171283796"/>
      </p:ext>
    </p:extLst>
  </p:cSld>
</p:sld>
</file>

<file path=ppt/slides/slide27.xml><?xml version="1.0" encoding="utf-8"?>
<p:sld xmlns:p="http://schemas.openxmlformats.org/presentationml/2006/main">
  <p:cSld>
    <p:bg>
      <p:bgPr>
        <a:solidFill xmlns:a="http://schemas.openxmlformats.org/drawingml/2006/main">
          <a:srgbClr val="17354A"/>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A898BE0F-D72D-44A7-A424-C7B7C71BD7A3}"/>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B4E1E5"/>
                </a:solidFill>
                <a:latin typeface="Arial"/>
                <a:ea typeface="Arial"/>
                <a:cs typeface="Arial"/>
              </a:defRPr>
            </a:pPr>
            <a:r>
              <a:rPr sz="1200" b="1">
                <a:solidFill>
                  <a:srgbClr val="B4E1E5"/>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45327770-8174-4F98-B642-DA44F6D0F48E}"/>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FFFFFF"/>
                </a:solidFill>
                <a:latin typeface="Arial"/>
                <a:ea typeface="Arial"/>
                <a:cs typeface="Arial"/>
              </a:defRPr>
            </a:pPr>
            <a:r>
              <a:rPr sz="3000" b="1">
                <a:solidFill>
                  <a:srgbClr val="FFFFFF"/>
                </a:solidFill>
                <a:latin typeface="Arial"/>
                <a:ea typeface="Arial"/>
                <a:cs typeface="Arial"/>
              </a:rPr>
              <a:t>Parallel: voltage is shared and current adds</a:t>
            </a:r>
          </a:p>
        </p:txBody>
      </p:sp>
      <p:sp>
        <p:nvSpPr>
          <p:cNvPr id="3" name="section-label">
            <a:extLst xmlns:a="http://schemas.openxmlformats.org/drawingml/2006/main">
              <a:ext uri="{FF2B5EF4-FFF2-40B4-BE49-F238E27FC236}">
                <a16:creationId xmlns:a16="http://schemas.microsoft.com/office/drawing/2014/main" id="{094421FB-5A11-46B2-BF0F-A6CF89ECD8C5}"/>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B4E1E5"/>
                </a:solidFill>
                <a:latin typeface="Arial"/>
                <a:ea typeface="Arial"/>
                <a:cs typeface="Arial"/>
              </a:defRPr>
            </a:pPr>
            <a:r>
              <a:rPr sz="1425" b="1">
                <a:solidFill>
                  <a:srgbClr val="B4E1E5"/>
                </a:solidFill>
                <a:latin typeface="Arial"/>
                <a:ea typeface="Arial"/>
                <a:cs typeface="Arial"/>
              </a:rPr>
              <a:t>PAUSE AND EXPLAIN</a:t>
            </a:r>
          </a:p>
        </p:txBody>
      </p:sp>
      <p:sp>
        <p:nvSpPr>
          <p:cNvPr id="4" name="source-page">
            <a:extLst xmlns:a="http://schemas.openxmlformats.org/drawingml/2006/main">
              <a:ext uri="{FF2B5EF4-FFF2-40B4-BE49-F238E27FC236}">
                <a16:creationId xmlns:a16="http://schemas.microsoft.com/office/drawing/2014/main" id="{340F2B88-8C7B-45B1-AF39-5D311070DBAF}"/>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Chapter notes p. 8    11.5, 11.7</a:t>
            </a:r>
          </a:p>
        </p:txBody>
      </p:sp>
      <p:sp>
        <p:nvSpPr>
          <p:cNvPr id="5" name="slide-number">
            <a:extLst xmlns:a="http://schemas.openxmlformats.org/drawingml/2006/main">
              <a:ext uri="{FF2B5EF4-FFF2-40B4-BE49-F238E27FC236}">
                <a16:creationId xmlns:a16="http://schemas.microsoft.com/office/drawing/2014/main" id="{D1E4E915-AB60-4626-ACBA-2D93A0642232}"/>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27 / 103</a:t>
            </a:r>
          </a:p>
        </p:txBody>
      </p:sp>
      <p:sp>
        <p:nvSpPr>
          <p:cNvPr id="6" name="body">
            <a:extLst xmlns:a="http://schemas.openxmlformats.org/drawingml/2006/main">
              <a:ext uri="{FF2B5EF4-FFF2-40B4-BE49-F238E27FC236}">
                <a16:creationId xmlns:a16="http://schemas.microsoft.com/office/drawing/2014/main" id="{331F9B9D-9F5A-44BA-9BE0-A2647BB6CE61}"/>
              </a:ext>
            </a:extLst>
          </p:cNvPr>
          <p:cNvSpPr>
            <a:spLocks xmlns:a="http://schemas.openxmlformats.org/drawingml/2006/main" noGrp="1"/>
          </p:cNvSpPr>
          <p:nvPr/>
        </p:nvSpPr>
        <p:spPr>
          <a:xfrm xmlns:a="http://schemas.openxmlformats.org/drawingml/2006/main">
            <a:off x="609600" y="1866900"/>
            <a:ext cx="109728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Two identical bulbs are lit in parallel on an ideal battery. A third identical branch</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is added. What changes?</a:t>
            </a:r>
          </a:p>
        </p:txBody>
      </p:sp>
    </p:spTree>
    <p:extLst>
      <p:ext uri="{BB962C8B-B14F-4D97-AF65-F5344CB8AC3E}">
        <p14:creationId xmlns:p14="http://schemas.microsoft.com/office/powerpoint/2010/main" val="1791070189"/>
      </p:ext>
    </p:extLst>
  </p:cSld>
</p:sld>
</file>

<file path=ppt/slides/slide2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AAB9F5E6-0BA5-4692-BB1B-DF78FEDF2223}"/>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F83A259B-7F07-43E5-B8C9-ECA6E1F391EF}"/>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Parallel: voltage is shared and current adds</a:t>
            </a:r>
          </a:p>
        </p:txBody>
      </p:sp>
      <p:sp>
        <p:nvSpPr>
          <p:cNvPr id="3" name="section-label">
            <a:extLst xmlns:a="http://schemas.openxmlformats.org/drawingml/2006/main">
              <a:ext uri="{FF2B5EF4-FFF2-40B4-BE49-F238E27FC236}">
                <a16:creationId xmlns:a16="http://schemas.microsoft.com/office/drawing/2014/main" id="{6BAE7996-8700-4407-BCCB-04612509140D}"/>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Discussion and reasoning</a:t>
            </a:r>
          </a:p>
        </p:txBody>
      </p:sp>
      <p:sp>
        <p:nvSpPr>
          <p:cNvPr id="4" name="source-page">
            <a:extLst xmlns:a="http://schemas.openxmlformats.org/drawingml/2006/main">
              <a:ext uri="{FF2B5EF4-FFF2-40B4-BE49-F238E27FC236}">
                <a16:creationId xmlns:a16="http://schemas.microsoft.com/office/drawing/2014/main" id="{0C309AE6-1900-4F9E-BC78-A2A36337FC8C}"/>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8    11.5, 11.7</a:t>
            </a:r>
          </a:p>
        </p:txBody>
      </p:sp>
      <p:sp>
        <p:nvSpPr>
          <p:cNvPr id="5" name="slide-number">
            <a:extLst xmlns:a="http://schemas.openxmlformats.org/drawingml/2006/main">
              <a:ext uri="{FF2B5EF4-FFF2-40B4-BE49-F238E27FC236}">
                <a16:creationId xmlns:a16="http://schemas.microsoft.com/office/drawing/2014/main" id="{F4265BD9-96D5-4A5C-953E-AE7846E3DF66}"/>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28 / 103</a:t>
            </a:r>
          </a:p>
        </p:txBody>
      </p:sp>
      <p:sp>
        <p:nvSpPr>
          <p:cNvPr id="6" name="body">
            <a:extLst xmlns:a="http://schemas.openxmlformats.org/drawingml/2006/main">
              <a:ext uri="{FF2B5EF4-FFF2-40B4-BE49-F238E27FC236}">
                <a16:creationId xmlns:a16="http://schemas.microsoft.com/office/drawing/2014/main" id="{EF75C427-E533-47C1-9055-475F92B74C02}"/>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Total source current and power increase.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Each original bulb has the same voltage and therefore the same power in the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constant-resistance model.</a:t>
            </a:r>
          </a:p>
        </p:txBody>
      </p:sp>
    </p:spTree>
    <p:extLst>
      <p:ext uri="{BB962C8B-B14F-4D97-AF65-F5344CB8AC3E}">
        <p14:creationId xmlns:p14="http://schemas.microsoft.com/office/powerpoint/2010/main" val="1415430901"/>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393AB8E-FB51-4071-AF10-BF5E793A8D82}"/>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4F3B9CB0-0FAC-4ACE-BDFB-D11CA14ED3FA}"/>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Parallel: voltage is shared and current adds</a:t>
            </a:r>
          </a:p>
        </p:txBody>
      </p:sp>
      <p:sp>
        <p:nvSpPr>
          <p:cNvPr id="3" name="source-page">
            <a:extLst xmlns:a="http://schemas.openxmlformats.org/drawingml/2006/main">
              <a:ext uri="{FF2B5EF4-FFF2-40B4-BE49-F238E27FC236}">
                <a16:creationId xmlns:a16="http://schemas.microsoft.com/office/drawing/2014/main" id="{1EE4A2EC-9F5A-4D2F-A81B-EB445FC42761}"/>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8    11.5, 11.7</a:t>
            </a:r>
          </a:p>
        </p:txBody>
      </p:sp>
      <p:sp>
        <p:nvSpPr>
          <p:cNvPr id="4" name="slide-number">
            <a:extLst xmlns:a="http://schemas.openxmlformats.org/drawingml/2006/main">
              <a:ext uri="{FF2B5EF4-FFF2-40B4-BE49-F238E27FC236}">
                <a16:creationId xmlns:a16="http://schemas.microsoft.com/office/drawing/2014/main" id="{1C970A97-1894-43CD-BE01-DEBDB2C4213E}"/>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29 / 103</a:t>
            </a:r>
          </a:p>
        </p:txBody>
      </p:sp>
      <p:sp>
        <p:nvSpPr>
          <p:cNvPr id="5" name="body">
            <a:extLst xmlns:a="http://schemas.openxmlformats.org/drawingml/2006/main">
              <a:ext uri="{FF2B5EF4-FFF2-40B4-BE49-F238E27FC236}">
                <a16:creationId xmlns:a16="http://schemas.microsoft.com/office/drawing/2014/main" id="{1D6C3531-0CC9-478C-99D2-637F6E028E82}"/>
              </a:ext>
            </a:extLst>
          </p:cNvPr>
          <p:cNvSpPr>
            <a:spLocks xmlns:a="http://schemas.openxmlformats.org/drawingml/2006/main" noGrp="1"/>
          </p:cNvSpPr>
          <p:nvPr/>
        </p:nvSpPr>
        <p:spPr>
          <a:xfrm xmlns:a="http://schemas.openxmlformats.org/drawingml/2006/main">
            <a:off x="609600" y="1866900"/>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real battery can lose terminal voltage as total current rises.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That later refinement changes the prediction for the original branches.</a:t>
            </a:r>
          </a:p>
        </p:txBody>
      </p:sp>
    </p:spTree>
    <p:extLst>
      <p:ext uri="{BB962C8B-B14F-4D97-AF65-F5344CB8AC3E}">
        <p14:creationId xmlns:p14="http://schemas.microsoft.com/office/powerpoint/2010/main" val="1656739255"/>
      </p:ext>
    </p:extLst>
  </p:cSld>
</p:sld>
</file>

<file path=ppt/slides/slide3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C81DBE50-AA9F-450F-A5D6-11398028694D}"/>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4B69CFCB-2362-4103-BF0C-C407E23848B9}"/>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Series and parallel resistor networks</a:t>
            </a:r>
          </a:p>
        </p:txBody>
      </p:sp>
      <p:sp>
        <p:nvSpPr>
          <p:cNvPr id="3" name="section-label">
            <a:extLst xmlns:a="http://schemas.openxmlformats.org/drawingml/2006/main">
              <a:ext uri="{FF2B5EF4-FFF2-40B4-BE49-F238E27FC236}">
                <a16:creationId xmlns:a16="http://schemas.microsoft.com/office/drawing/2014/main" id="{01235A8B-25B9-45FB-A5DE-9D199857B508}"/>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F8010CFE-0990-48D3-A8B7-EE3B9E704552}"/>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9    11.5</a:t>
            </a:r>
          </a:p>
        </p:txBody>
      </p:sp>
      <p:sp>
        <p:nvSpPr>
          <p:cNvPr id="5" name="slide-number">
            <a:extLst xmlns:a="http://schemas.openxmlformats.org/drawingml/2006/main">
              <a:ext uri="{FF2B5EF4-FFF2-40B4-BE49-F238E27FC236}">
                <a16:creationId xmlns:a16="http://schemas.microsoft.com/office/drawing/2014/main" id="{F9233C0E-E653-43B6-A90B-1C55840B62B7}"/>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30 / 103</a:t>
            </a:r>
          </a:p>
        </p:txBody>
      </p:sp>
      <p:sp>
        <p:nvSpPr>
          <p:cNvPr id="6" name="body">
            <a:extLst xmlns:a="http://schemas.openxmlformats.org/drawingml/2006/main">
              <a:ext uri="{FF2B5EF4-FFF2-40B4-BE49-F238E27FC236}">
                <a16:creationId xmlns:a16="http://schemas.microsoft.com/office/drawing/2014/main" id="{A1174E0A-2303-4F24-9760-173BC62897E6}"/>
              </a:ext>
            </a:extLst>
          </p:cNvPr>
          <p:cNvSpPr>
            <a:spLocks xmlns:a="http://schemas.openxmlformats.org/drawingml/2006/main" noGrp="1"/>
          </p:cNvSpPr>
          <p:nvPr/>
        </p:nvSpPr>
        <p:spPr>
          <a:xfrm xmlns:a="http://schemas.openxmlformats.org/drawingml/2006/main">
            <a:off x="609600" y="1866900"/>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Series: R_eq = R₁ + R₂ + … (same current)</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Parallel: 1/R_eq = 1/R₁ + 1/R₂ + … (same voltage)</a:t>
            </a:r>
          </a:p>
        </p:txBody>
      </p:sp>
      <p:sp>
        <p:nvSpPr>
          <p:cNvPr id="7" name="body">
            <a:extLst xmlns:a="http://schemas.openxmlformats.org/drawingml/2006/main">
              <a:ext uri="{FF2B5EF4-FFF2-40B4-BE49-F238E27FC236}">
                <a16:creationId xmlns:a16="http://schemas.microsoft.com/office/drawing/2014/main" id="{DEE8D7E4-EF09-4C76-9C3A-247CAEBB6535}"/>
              </a:ext>
            </a:extLst>
          </p:cNvPr>
          <p:cNvSpPr>
            <a:spLocks xmlns:a="http://schemas.openxmlformats.org/drawingml/2006/main" noGrp="1"/>
          </p:cNvSpPr>
          <p:nvPr/>
        </p:nvSpPr>
        <p:spPr>
          <a:xfrm xmlns:a="http://schemas.openxmlformats.org/drawingml/2006/main">
            <a:off x="609600" y="2838450"/>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Two resistors are in series only if the junction between them has no alternative</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current path.</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They are in parallel only if both endpoints share the same two nodes.</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A visually vertical or horizontal arrangement proves neither condition.</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A bridge circuit may not reduce to a simple series-parallel combination; use</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node/loop equations instead.</a:t>
            </a:r>
          </a:p>
        </p:txBody>
      </p:sp>
    </p:spTree>
    <p:extLst>
      <p:ext uri="{BB962C8B-B14F-4D97-AF65-F5344CB8AC3E}">
        <p14:creationId xmlns:p14="http://schemas.microsoft.com/office/powerpoint/2010/main" val="36887913"/>
      </p:ext>
    </p:extLst>
  </p:cSld>
</p:sld>
</file>

<file path=ppt/slides/slide3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27B07AEE-3AB0-4883-A522-7D9B560A39C1}"/>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FB830F79-B831-4C28-A0C9-98B99DD1EF53}"/>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Series and parallel resistor networks</a:t>
            </a:r>
          </a:p>
        </p:txBody>
      </p:sp>
      <p:sp>
        <p:nvSpPr>
          <p:cNvPr id="3" name="source-page">
            <a:extLst xmlns:a="http://schemas.openxmlformats.org/drawingml/2006/main">
              <a:ext uri="{FF2B5EF4-FFF2-40B4-BE49-F238E27FC236}">
                <a16:creationId xmlns:a16="http://schemas.microsoft.com/office/drawing/2014/main" id="{3424FA95-8CD2-4E48-B423-F3F306AF8418}"/>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9    11.5</a:t>
            </a:r>
          </a:p>
        </p:txBody>
      </p:sp>
      <p:sp>
        <p:nvSpPr>
          <p:cNvPr id="4" name="slide-number">
            <a:extLst xmlns:a="http://schemas.openxmlformats.org/drawingml/2006/main">
              <a:ext uri="{FF2B5EF4-FFF2-40B4-BE49-F238E27FC236}">
                <a16:creationId xmlns:a16="http://schemas.microsoft.com/office/drawing/2014/main" id="{56AF4A81-F20C-42A1-B3E4-FB2E84F23355}"/>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31 / 103</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fca97d632ae04c8f"/>
          <a:stretch xmlns:a="http://schemas.openxmlformats.org/drawingml/2006/main"/>
        </p:blipFill>
        <p:spPr>
          <a:xfrm xmlns:a="http://schemas.openxmlformats.org/drawingml/2006/main">
            <a:off x="1045781" y="1790700"/>
            <a:ext cx="10100438"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EFE407DC-458D-42C2-8E80-A6F9885ADA46}"/>
              </a:ext>
            </a:extLst>
          </p:cNvPr>
          <p:cNvSpPr>
            <a:spLocks xmlns:a="http://schemas.openxmlformats.org/drawingml/2006/main" noGrp="1"/>
          </p:cNvSpPr>
          <p:nvPr/>
        </p:nvSpPr>
        <p:spPr>
          <a:xfrm xmlns:a="http://schemas.openxmlformats.org/drawingml/2006/main">
            <a:off x="609600" y="52101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A 6 Ω and 3 Ω parallel pair has R = 2 Ω. Adding branches lowers equivalent resistance because</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the same applied voltage produces a greater total current.</a:t>
            </a:r>
          </a:p>
        </p:txBody>
      </p:sp>
    </p:spTree>
    <p:extLst>
      <p:ext uri="{BB962C8B-B14F-4D97-AF65-F5344CB8AC3E}">
        <p14:creationId xmlns:p14="http://schemas.microsoft.com/office/powerpoint/2010/main" val="1507414129"/>
      </p:ext>
    </p:extLst>
  </p:cSld>
</p:sld>
</file>

<file path=ppt/slides/slide3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35CA64ED-A11F-49C9-9E2A-1FB557392EE6}"/>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CE3FEA06-0838-4347-8D9C-E10A2AC3B163}"/>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Series and parallel resistor networks</a:t>
            </a:r>
          </a:p>
        </p:txBody>
      </p:sp>
      <p:sp>
        <p:nvSpPr>
          <p:cNvPr id="3" name="section-label">
            <a:extLst xmlns:a="http://schemas.openxmlformats.org/drawingml/2006/main">
              <a:ext uri="{FF2B5EF4-FFF2-40B4-BE49-F238E27FC236}">
                <a16:creationId xmlns:a16="http://schemas.microsoft.com/office/drawing/2014/main" id="{5C0BBC41-EBC7-47C1-BE0D-17F95BD7674A}"/>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Worked example: reduce, then expand</a:t>
            </a:r>
          </a:p>
        </p:txBody>
      </p:sp>
      <p:sp>
        <p:nvSpPr>
          <p:cNvPr id="4" name="source-page">
            <a:extLst xmlns:a="http://schemas.openxmlformats.org/drawingml/2006/main">
              <a:ext uri="{FF2B5EF4-FFF2-40B4-BE49-F238E27FC236}">
                <a16:creationId xmlns:a16="http://schemas.microsoft.com/office/drawing/2014/main" id="{C5E5F703-5703-4DF3-90FD-9DFDC2C64F93}"/>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9    11.5</a:t>
            </a:r>
          </a:p>
        </p:txBody>
      </p:sp>
      <p:sp>
        <p:nvSpPr>
          <p:cNvPr id="5" name="slide-number">
            <a:extLst xmlns:a="http://schemas.openxmlformats.org/drawingml/2006/main">
              <a:ext uri="{FF2B5EF4-FFF2-40B4-BE49-F238E27FC236}">
                <a16:creationId xmlns:a16="http://schemas.microsoft.com/office/drawing/2014/main" id="{2FA5750B-7351-47A4-B607-39D8F7F29530}"/>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32 / 103</a:t>
            </a:r>
          </a:p>
        </p:txBody>
      </p:sp>
      <p:sp>
        <p:nvSpPr>
          <p:cNvPr id="6" name="body">
            <a:extLst xmlns:a="http://schemas.openxmlformats.org/drawingml/2006/main">
              <a:ext uri="{FF2B5EF4-FFF2-40B4-BE49-F238E27FC236}">
                <a16:creationId xmlns:a16="http://schemas.microsoft.com/office/drawing/2014/main" id="{4419685A-2666-4268-B99C-D5FE24C9FDB0}"/>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4.0 Ω resistor is in series with a parallel combination of 6.0 Ω and 3.0 Ω on 12 V.</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First R_parallel = 2.0 Ω, so total R = 6.0 Ω and I = 2.0 A.</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4 Ω drop is 8.0 V, leaving 4.0 V across each branch.</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Branch currents are 2/3 A and 4/3 A.</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They sum to 2.0 A.</a:t>
            </a:r>
          </a:p>
        </p:txBody>
      </p:sp>
      <p:sp>
        <p:nvSpPr>
          <p:cNvPr id="7" name="body">
            <a:extLst xmlns:a="http://schemas.openxmlformats.org/drawingml/2006/main">
              <a:ext uri="{FF2B5EF4-FFF2-40B4-BE49-F238E27FC236}">
                <a16:creationId xmlns:a16="http://schemas.microsoft.com/office/drawing/2014/main" id="{06BD65A2-888F-4DAD-A520-578B7C2D1045}"/>
              </a:ext>
            </a:extLst>
          </p:cNvPr>
          <p:cNvSpPr>
            <a:spLocks xmlns:a="http://schemas.openxmlformats.org/drawingml/2006/main" noGrp="1"/>
          </p:cNvSpPr>
          <p:nvPr/>
        </p:nvSpPr>
        <p:spPr>
          <a:xfrm xmlns:a="http://schemas.openxmlformats.org/drawingml/2006/main">
            <a:off x="609600" y="3910013"/>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two parallel resistors, I₁/I₂ = R₂/R₁.</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two series resistors, V₁/V₂ = R₁/R₂.</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Derive these ratios from the shared quantity rather than memorizing an unlabeled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current-divider rule.</a:t>
            </a:r>
          </a:p>
        </p:txBody>
      </p:sp>
    </p:spTree>
    <p:extLst>
      <p:ext uri="{BB962C8B-B14F-4D97-AF65-F5344CB8AC3E}">
        <p14:creationId xmlns:p14="http://schemas.microsoft.com/office/powerpoint/2010/main" val="1622740341"/>
      </p:ext>
    </p:extLst>
  </p:cSld>
</p:sld>
</file>

<file path=ppt/slides/slide3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51188FC8-F8B6-460C-A09F-43E011D62782}"/>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F0412A6D-137A-43B0-AADD-5B3BC0622E04}"/>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Power: choose the quantity that is fixed</a:t>
            </a:r>
          </a:p>
        </p:txBody>
      </p:sp>
      <p:sp>
        <p:nvSpPr>
          <p:cNvPr id="3" name="section-label">
            <a:extLst xmlns:a="http://schemas.openxmlformats.org/drawingml/2006/main">
              <a:ext uri="{FF2B5EF4-FFF2-40B4-BE49-F238E27FC236}">
                <a16:creationId xmlns:a16="http://schemas.microsoft.com/office/drawing/2014/main" id="{2856F02F-78CC-4299-B209-3A138C0F7343}"/>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10B00968-D25C-4AEA-BB36-6626DEB70AAC}"/>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10    11.4</a:t>
            </a:r>
          </a:p>
        </p:txBody>
      </p:sp>
      <p:sp>
        <p:nvSpPr>
          <p:cNvPr id="5" name="slide-number">
            <a:extLst xmlns:a="http://schemas.openxmlformats.org/drawingml/2006/main">
              <a:ext uri="{FF2B5EF4-FFF2-40B4-BE49-F238E27FC236}">
                <a16:creationId xmlns:a16="http://schemas.microsoft.com/office/drawing/2014/main" id="{675C2829-4870-4CA7-AD3B-C3FABCF119D0}"/>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33 / 103</a:t>
            </a:r>
          </a:p>
        </p:txBody>
      </p:sp>
      <p:sp>
        <p:nvSpPr>
          <p:cNvPr id="6" name="body">
            <a:extLst xmlns:a="http://schemas.openxmlformats.org/drawingml/2006/main">
              <a:ext uri="{FF2B5EF4-FFF2-40B4-BE49-F238E27FC236}">
                <a16:creationId xmlns:a16="http://schemas.microsoft.com/office/drawing/2014/main" id="{148F5BEE-ED27-4A4F-85FA-D2FCD566187C}"/>
              </a:ext>
            </a:extLst>
          </p:cNvPr>
          <p:cNvSpPr>
            <a:spLocks xmlns:a="http://schemas.openxmlformats.org/drawingml/2006/main" noGrp="1"/>
          </p:cNvSpPr>
          <p:nvPr/>
        </p:nvSpPr>
        <p:spPr>
          <a:xfrm xmlns:a="http://schemas.openxmlformats.org/drawingml/2006/main">
            <a:off x="609600" y="1866900"/>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P = IΔV = I²R = (ΔV)²/R for a resistor</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Energy transferred in a constant-power interval: E = PΔt. 1 W = 1 J/s.</a:t>
            </a:r>
          </a:p>
        </p:txBody>
      </p:sp>
      <p:sp>
        <p:nvSpPr>
          <p:cNvPr id="7" name="body">
            <a:extLst xmlns:a="http://schemas.openxmlformats.org/drawingml/2006/main">
              <a:ext uri="{FF2B5EF4-FFF2-40B4-BE49-F238E27FC236}">
                <a16:creationId xmlns:a16="http://schemas.microsoft.com/office/drawing/2014/main" id="{61D7B413-C300-4A5E-AE37-4F18A6ADD6A4}"/>
              </a:ext>
            </a:extLst>
          </p:cNvPr>
          <p:cNvSpPr>
            <a:spLocks xmlns:a="http://schemas.openxmlformats.org/drawingml/2006/main" noGrp="1"/>
          </p:cNvSpPr>
          <p:nvPr/>
        </p:nvSpPr>
        <p:spPr>
          <a:xfrm xmlns:a="http://schemas.openxmlformats.org/drawingml/2006/main">
            <a:off x="609600" y="2838450"/>
            <a:ext cx="10972800" cy="25479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The energy transferred per unit charge is the voltage drop; the charge transferred</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per unit time is current.</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Their product is power.</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Resistive elements transfer electrical energy into thermal energy and sometimes</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light.</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Bulb brightness is usually compared through electrical power for identical bulbs,</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while remembering that real filament resistance can change with temperature.</a:t>
            </a:r>
          </a:p>
        </p:txBody>
      </p:sp>
    </p:spTree>
    <p:extLst>
      <p:ext uri="{BB962C8B-B14F-4D97-AF65-F5344CB8AC3E}">
        <p14:creationId xmlns:p14="http://schemas.microsoft.com/office/powerpoint/2010/main" val="230829673"/>
      </p:ext>
    </p:extLst>
  </p:cSld>
</p:sld>
</file>

<file path=ppt/slides/slide3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04C837B-CB88-4BBA-BAC9-FAD65C88E697}"/>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DA663170-FDCD-42DB-92D3-759D9C15BB93}"/>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Power: choose the quantity that is fixed</a:t>
            </a:r>
          </a:p>
        </p:txBody>
      </p:sp>
      <p:sp>
        <p:nvSpPr>
          <p:cNvPr id="3" name="source-page">
            <a:extLst xmlns:a="http://schemas.openxmlformats.org/drawingml/2006/main">
              <a:ext uri="{FF2B5EF4-FFF2-40B4-BE49-F238E27FC236}">
                <a16:creationId xmlns:a16="http://schemas.microsoft.com/office/drawing/2014/main" id="{430DBBA1-98AF-4EBA-8A4A-121E5F64D017}"/>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10    11.4</a:t>
            </a:r>
          </a:p>
        </p:txBody>
      </p:sp>
      <p:sp>
        <p:nvSpPr>
          <p:cNvPr id="4" name="slide-number">
            <a:extLst xmlns:a="http://schemas.openxmlformats.org/drawingml/2006/main">
              <a:ext uri="{FF2B5EF4-FFF2-40B4-BE49-F238E27FC236}">
                <a16:creationId xmlns:a16="http://schemas.microsoft.com/office/drawing/2014/main" id="{7F5BC34E-5DB2-4EBE-8D37-E6E6A1FA7F98}"/>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34 / 103</a:t>
            </a:r>
          </a:p>
        </p:txBody>
      </p:sp>
      <p:graphicFrame>
        <p:nvGraphicFramePr>
          <p:cNvPr id="10" name=""/>
          <p:cNvGraphicFramePr/>
          <p:nvPr/>
        </p:nvGraphicFramePr>
        <p:xfrm>
          <a:off xmlns:a="http://schemas.openxmlformats.org/drawingml/2006/main" x="609600" y="1809750"/>
          <a:ext xmlns:a="http://schemas.openxmlformats.org/drawingml/2006/main" cx="10972800" cy="2968752"/>
        </p:xfrm>
        <a:graphic xmlns:a="http://schemas.openxmlformats.org/drawingml/2006/main">
          <a:graphicData uri="http://schemas.openxmlformats.org/drawingml/2006/table">
            <a:tbl>
              <a:tblPr/>
              <a:tblGrid>
                <a:gridCol w="3657600"/>
                <a:gridCol w="3657600"/>
                <a:gridCol w="3657600"/>
              </a:tblGrid>
              <a:tr h="478536">
                <a:tc>
                  <a:txBody>
                    <a:bodyPr wrap="square" lIns="95250" tIns="76200" rIns="95250" bIns="76200">
                      <a:noAutofit/>
                    </a:bodyPr>
                    <a:lstStyle/>
                    <a:p>
                      <a:r>
                        <a:rPr sz="1800" b="1">
                          <a:solidFill>
                            <a:srgbClr val="FFFFFF"/>
                          </a:solidFill>
                          <a:latin typeface="Arial"/>
                          <a:ea typeface="Arial"/>
                          <a:cs typeface="Arial"/>
                        </a:rPr>
                        <a:t>Constraint</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Useful equation</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Effect of increasing R</a:t>
                      </a:r>
                    </a:p>
                  </a:txBody>
                  <a:tcPr marL="91440" marR="91440" marT="45720" marB="45720">
                    <a:solidFill>
                      <a:srgbClr val="17354A"/>
                    </a:solidFill>
                  </a:tcPr>
                </a:tc>
              </a:tr>
              <a:tr h="478536">
                <a:tc>
                  <a:txBody>
                    <a:bodyPr wrap="square" lIns="95250" tIns="76200" rIns="95250" bIns="76200">
                      <a:noAutofit/>
                    </a:bodyPr>
                    <a:lstStyle/>
                    <a:p>
                      <a:r>
                        <a:rPr sz="1800" b="0">
                          <a:solidFill>
                            <a:srgbClr val="283B49"/>
                          </a:solidFill>
                          <a:latin typeface="Arial"/>
                          <a:ea typeface="Arial"/>
                          <a:cs typeface="Arial"/>
                        </a:rPr>
                        <a:t>Fixed current</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P = I²R</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Power increases.</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Fixed voltage</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P = V²/R</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Power decreases.</a:t>
                      </a:r>
                    </a:p>
                  </a:txBody>
                  <a:tcPr marL="91440" marR="91440" marT="45720" marB="45720">
                    <a:solidFill>
                      <a:srgbClr val="EEF5F5"/>
                    </a:solidFill>
                  </a:tcPr>
                </a:tc>
              </a:tr>
              <a:tr h="766572">
                <a:tc>
                  <a:txBody>
                    <a:bodyPr wrap="square" lIns="95250" tIns="76200" rIns="95250" bIns="76200">
                      <a:noAutofit/>
                    </a:bodyPr>
                    <a:lstStyle/>
                    <a:p>
                      <a:r>
                        <a:rPr sz="1800" b="0">
                          <a:solidFill>
                            <a:srgbClr val="283B49"/>
                          </a:solidFill>
                          <a:latin typeface="Arial"/>
                          <a:ea typeface="Arial"/>
                          <a:cs typeface="Arial"/>
                        </a:rPr>
                        <a:t>Two identical bulbs in series</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Same current</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Same power; dimmer than one alone on the same ideal battery.</a:t>
                      </a:r>
                    </a:p>
                  </a:txBody>
                  <a:tcPr marL="91440" marR="91440" marT="45720" marB="45720">
                    <a:solidFill>
                      <a:srgbClr val="FFFFFF"/>
                    </a:solidFill>
                  </a:tcPr>
                </a:tc>
              </a:tr>
              <a:tr h="766572">
                <a:tc>
                  <a:txBody>
                    <a:bodyPr wrap="square" lIns="95250" tIns="76200" rIns="95250" bIns="76200">
                      <a:noAutofit/>
                    </a:bodyPr>
                    <a:lstStyle/>
                    <a:p>
                      <a:r>
                        <a:rPr sz="1800" b="0">
                          <a:solidFill>
                            <a:srgbClr val="283B49"/>
                          </a:solidFill>
                          <a:latin typeface="Arial"/>
                          <a:ea typeface="Arial"/>
                          <a:cs typeface="Arial"/>
                        </a:rPr>
                        <a:t>Two identical bulbs in parallel</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Same voltage</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Each matches one alone on the same ideal battery.</a:t>
                      </a:r>
                    </a:p>
                  </a:txBody>
                  <a:tcPr marL="91440" marR="91440" marT="45720" marB="45720">
                    <a:solidFill>
                      <a:srgbClr val="EEF5F5"/>
                    </a:solidFill>
                  </a:tcPr>
                </a:tc>
              </a:tr>
            </a:tbl>
          </a:graphicData>
        </a:graphic>
      </p:graphicFrame>
    </p:spTree>
    <p:extLst>
      <p:ext uri="{BB962C8B-B14F-4D97-AF65-F5344CB8AC3E}">
        <p14:creationId xmlns:p14="http://schemas.microsoft.com/office/powerpoint/2010/main" val="1572846176"/>
      </p:ext>
    </p:extLst>
  </p:cSld>
</p:sld>
</file>

<file path=ppt/slides/slide3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84C5C55F-512F-4B2C-913B-164A4705CB68}"/>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3998C48D-C6F6-4E74-B975-FD8341228BC2}"/>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Power: choose the quantity that is fixed</a:t>
            </a:r>
          </a:p>
        </p:txBody>
      </p:sp>
      <p:sp>
        <p:nvSpPr>
          <p:cNvPr id="3" name="section-label">
            <a:extLst xmlns:a="http://schemas.openxmlformats.org/drawingml/2006/main">
              <a:ext uri="{FF2B5EF4-FFF2-40B4-BE49-F238E27FC236}">
                <a16:creationId xmlns:a16="http://schemas.microsoft.com/office/drawing/2014/main" id="{9F50EDD8-0314-41E2-9E25-1218436EC2F1}"/>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Worked example: compare connections</a:t>
            </a:r>
          </a:p>
        </p:txBody>
      </p:sp>
      <p:sp>
        <p:nvSpPr>
          <p:cNvPr id="4" name="source-page">
            <a:extLst xmlns:a="http://schemas.openxmlformats.org/drawingml/2006/main">
              <a:ext uri="{FF2B5EF4-FFF2-40B4-BE49-F238E27FC236}">
                <a16:creationId xmlns:a16="http://schemas.microsoft.com/office/drawing/2014/main" id="{F79391DC-2617-42C5-B5E9-481D361D592A}"/>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10    11.4</a:t>
            </a:r>
          </a:p>
        </p:txBody>
      </p:sp>
      <p:sp>
        <p:nvSpPr>
          <p:cNvPr id="5" name="slide-number">
            <a:extLst xmlns:a="http://schemas.openxmlformats.org/drawingml/2006/main">
              <a:ext uri="{FF2B5EF4-FFF2-40B4-BE49-F238E27FC236}">
                <a16:creationId xmlns:a16="http://schemas.microsoft.com/office/drawing/2014/main" id="{9B9CE3C9-AF65-44CF-98B5-BE91C919D92C}"/>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35 / 103</a:t>
            </a:r>
          </a:p>
        </p:txBody>
      </p:sp>
      <p:sp>
        <p:nvSpPr>
          <p:cNvPr id="6" name="body">
            <a:extLst xmlns:a="http://schemas.openxmlformats.org/drawingml/2006/main">
              <a:ext uri="{FF2B5EF4-FFF2-40B4-BE49-F238E27FC236}">
                <a16:creationId xmlns:a16="http://schemas.microsoft.com/office/drawing/2014/main" id="{F55C141C-AE80-45D4-BBC9-025647005DD2}"/>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Two 6.0 Ω resistors use a 12 V ideal battery.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Series: R_eq = 12 Ω, I = 1.0 A, each P = 6.0 W; total 12 W.</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Parallel: each has 12 V, I = 2.0 A, P = 24 W; total current 4.0 A and total power 48</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a:t>
            </a:r>
          </a:p>
        </p:txBody>
      </p:sp>
      <p:sp>
        <p:nvSpPr>
          <p:cNvPr id="7" name="body">
            <a:extLst xmlns:a="http://schemas.openxmlformats.org/drawingml/2006/main">
              <a:ext uri="{FF2B5EF4-FFF2-40B4-BE49-F238E27FC236}">
                <a16:creationId xmlns:a16="http://schemas.microsoft.com/office/drawing/2014/main" id="{1A6A7F89-2015-4298-9CC1-481A904A1872}"/>
              </a:ext>
            </a:extLst>
          </p:cNvPr>
          <p:cNvSpPr>
            <a:spLocks xmlns:a="http://schemas.openxmlformats.org/drawingml/2006/main" noGrp="1"/>
          </p:cNvSpPr>
          <p:nvPr/>
        </p:nvSpPr>
        <p:spPr>
          <a:xfrm xmlns:a="http://schemas.openxmlformats.org/drawingml/2006/main">
            <a:off x="609600" y="3552825"/>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Conservation of energy provides a numerical check: power supplied by the source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equals total power dissipated plus the rate at which energy is stored in components.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 a purely resistive steady circuit, ΣP_resistors = εI for an ideal battery.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 an RC transient, some of the source power increases stored capacitor energy.</a:t>
            </a:r>
          </a:p>
        </p:txBody>
      </p:sp>
    </p:spTree>
    <p:extLst>
      <p:ext uri="{BB962C8B-B14F-4D97-AF65-F5344CB8AC3E}">
        <p14:creationId xmlns:p14="http://schemas.microsoft.com/office/powerpoint/2010/main" val="1270768438"/>
      </p:ext>
    </p:extLst>
  </p:cSld>
</p:sld>
</file>

<file path=ppt/slides/slide3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27AF3D9D-6EFC-452A-931B-BD922F8D2066}"/>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38A967FA-5B99-473E-857B-6F8FE36DAFB4}"/>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Power: choose the quantity that is fixed</a:t>
            </a:r>
          </a:p>
        </p:txBody>
      </p:sp>
      <p:sp>
        <p:nvSpPr>
          <p:cNvPr id="3" name="section-label">
            <a:extLst xmlns:a="http://schemas.openxmlformats.org/drawingml/2006/main">
              <a:ext uri="{FF2B5EF4-FFF2-40B4-BE49-F238E27FC236}">
                <a16:creationId xmlns:a16="http://schemas.microsoft.com/office/drawing/2014/main" id="{33028B1F-17E6-449D-9269-7B5B3B5ABED9}"/>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Worked example: compare connections</a:t>
            </a:r>
          </a:p>
        </p:txBody>
      </p:sp>
      <p:sp>
        <p:nvSpPr>
          <p:cNvPr id="4" name="source-page">
            <a:extLst xmlns:a="http://schemas.openxmlformats.org/drawingml/2006/main">
              <a:ext uri="{FF2B5EF4-FFF2-40B4-BE49-F238E27FC236}">
                <a16:creationId xmlns:a16="http://schemas.microsoft.com/office/drawing/2014/main" id="{F6D8DB0B-A62C-465C-B763-C2B7DA14142E}"/>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10    11.4</a:t>
            </a:r>
          </a:p>
        </p:txBody>
      </p:sp>
      <p:sp>
        <p:nvSpPr>
          <p:cNvPr id="5" name="slide-number">
            <a:extLst xmlns:a="http://schemas.openxmlformats.org/drawingml/2006/main">
              <a:ext uri="{FF2B5EF4-FFF2-40B4-BE49-F238E27FC236}">
                <a16:creationId xmlns:a16="http://schemas.microsoft.com/office/drawing/2014/main" id="{519DD9F2-57B5-462C-A928-AEB0784A6827}"/>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36 / 103</a:t>
            </a:r>
          </a:p>
        </p:txBody>
      </p:sp>
      <p:sp>
        <p:nvSpPr>
          <p:cNvPr id="6" name="body">
            <a:extLst xmlns:a="http://schemas.openxmlformats.org/drawingml/2006/main">
              <a:ext uri="{FF2B5EF4-FFF2-40B4-BE49-F238E27FC236}">
                <a16:creationId xmlns:a16="http://schemas.microsoft.com/office/drawing/2014/main" id="{1F19EAA7-7D3B-4430-B79D-1E63E67620F4}"/>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Common trap:</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larger resistance does not by itself determine brightness.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State what stays fixed.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Adding a parallel branch increases total current from an ideal battery; it does not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divide a fixed total current unless a current source is specified.</a:t>
            </a:r>
          </a:p>
        </p:txBody>
      </p:sp>
    </p:spTree>
    <p:extLst>
      <p:ext uri="{BB962C8B-B14F-4D97-AF65-F5344CB8AC3E}">
        <p14:creationId xmlns:p14="http://schemas.microsoft.com/office/powerpoint/2010/main" val="1833066485"/>
      </p:ext>
    </p:extLst>
  </p:cSld>
</p:sld>
</file>

<file path=ppt/slides/slide3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A75F685-3495-40A2-8234-4E93B3ED7AA1}"/>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E77CF10E-0D0E-41A1-B027-D9B934AD7C94}"/>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Open circuits, short circuits and meters</a:t>
            </a:r>
          </a:p>
        </p:txBody>
      </p:sp>
      <p:sp>
        <p:nvSpPr>
          <p:cNvPr id="3" name="source-page">
            <a:extLst xmlns:a="http://schemas.openxmlformats.org/drawingml/2006/main">
              <a:ext uri="{FF2B5EF4-FFF2-40B4-BE49-F238E27FC236}">
                <a16:creationId xmlns:a16="http://schemas.microsoft.com/office/drawing/2014/main" id="{5B6B0A4E-FE3E-44BD-B9A1-03405915DBB5}"/>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11    11.2 + 11.5</a:t>
            </a:r>
          </a:p>
        </p:txBody>
      </p:sp>
      <p:sp>
        <p:nvSpPr>
          <p:cNvPr id="4" name="slide-number">
            <a:extLst xmlns:a="http://schemas.openxmlformats.org/drawingml/2006/main">
              <a:ext uri="{FF2B5EF4-FFF2-40B4-BE49-F238E27FC236}">
                <a16:creationId xmlns:a16="http://schemas.microsoft.com/office/drawing/2014/main" id="{CB75958B-888A-4B81-89BE-1037678EBE8A}"/>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37 / 103</a:t>
            </a:r>
          </a:p>
        </p:txBody>
      </p:sp>
      <p:graphicFrame>
        <p:nvGraphicFramePr>
          <p:cNvPr id="10" name=""/>
          <p:cNvGraphicFramePr/>
          <p:nvPr/>
        </p:nvGraphicFramePr>
        <p:xfrm>
          <a:off xmlns:a="http://schemas.openxmlformats.org/drawingml/2006/main" x="609600" y="1809750"/>
          <a:ext xmlns:a="http://schemas.openxmlformats.org/drawingml/2006/main" cx="10972800" cy="3832860"/>
        </p:xfrm>
        <a:graphic xmlns:a="http://schemas.openxmlformats.org/drawingml/2006/main">
          <a:graphicData uri="http://schemas.openxmlformats.org/drawingml/2006/table">
            <a:tbl>
              <a:tblPr/>
              <a:tblGrid>
                <a:gridCol w="3657600"/>
                <a:gridCol w="3657600"/>
                <a:gridCol w="3657600"/>
              </a:tblGrid>
              <a:tr h="478536">
                <a:tc>
                  <a:txBody>
                    <a:bodyPr wrap="square" lIns="95250" tIns="76200" rIns="95250" bIns="76200">
                      <a:noAutofit/>
                    </a:bodyPr>
                    <a:lstStyle/>
                    <a:p>
                      <a:r>
                        <a:rPr sz="1800" b="1">
                          <a:solidFill>
                            <a:srgbClr val="FFFFFF"/>
                          </a:solidFill>
                          <a:latin typeface="Arial"/>
                          <a:ea typeface="Arial"/>
                          <a:cs typeface="Arial"/>
                        </a:rPr>
                        <a:t>Ideal element or condition</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Model</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Reasoning consequence</a:t>
                      </a:r>
                    </a:p>
                  </a:txBody>
                  <a:tcPr marL="91440" marR="91440" marT="45720" marB="45720">
                    <a:solidFill>
                      <a:srgbClr val="17354A"/>
                    </a:solidFill>
                  </a:tcPr>
                </a:tc>
              </a:tr>
              <a:tr h="766572">
                <a:tc>
                  <a:txBody>
                    <a:bodyPr wrap="square" lIns="95250" tIns="76200" rIns="95250" bIns="76200">
                      <a:noAutofit/>
                    </a:bodyPr>
                    <a:lstStyle/>
                    <a:p>
                      <a:r>
                        <a:rPr sz="1800" b="0">
                          <a:solidFill>
                            <a:srgbClr val="283B49"/>
                          </a:solidFill>
                          <a:latin typeface="Arial"/>
                          <a:ea typeface="Arial"/>
                          <a:cs typeface="Arial"/>
                        </a:rPr>
                        <a:t>Wire / closed switch</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Negligible resistance</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Same potential along connected wire.</a:t>
                      </a:r>
                    </a:p>
                  </a:txBody>
                  <a:tcPr marL="91440" marR="91440" marT="45720" marB="45720">
                    <a:solidFill>
                      <a:srgbClr val="FFFFFF"/>
                    </a:solidFill>
                  </a:tcPr>
                </a:tc>
              </a:tr>
              <a:tr h="1054608">
                <a:tc>
                  <a:txBody>
                    <a:bodyPr wrap="square" lIns="95250" tIns="76200" rIns="95250" bIns="76200">
                      <a:noAutofit/>
                    </a:bodyPr>
                    <a:lstStyle/>
                    <a:p>
                      <a:r>
                        <a:rPr sz="1800" b="0">
                          <a:solidFill>
                            <a:srgbClr val="283B49"/>
                          </a:solidFill>
                          <a:latin typeface="Arial"/>
                          <a:ea typeface="Arial"/>
                          <a:cs typeface="Arial"/>
                        </a:rPr>
                        <a:t>Open switch</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No conducting path</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No steady current across the opening; voltage may be nonzero.</a:t>
                      </a:r>
                    </a:p>
                  </a:txBody>
                  <a:tcPr marL="91440" marR="91440" marT="45720" marB="45720">
                    <a:solidFill>
                      <a:srgbClr val="EEF5F5"/>
                    </a:solidFill>
                  </a:tcPr>
                </a:tc>
              </a:tr>
              <a:tr h="766572">
                <a:tc>
                  <a:txBody>
                    <a:bodyPr wrap="square" lIns="95250" tIns="76200" rIns="95250" bIns="76200">
                      <a:noAutofit/>
                    </a:bodyPr>
                    <a:lstStyle/>
                    <a:p>
                      <a:r>
                        <a:rPr sz="1800" b="0">
                          <a:solidFill>
                            <a:srgbClr val="283B49"/>
                          </a:solidFill>
                          <a:latin typeface="Arial"/>
                          <a:ea typeface="Arial"/>
                          <a:cs typeface="Arial"/>
                        </a:rPr>
                        <a:t>Short across a component</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Zero-resistance bypass</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The bypass imposes zero voltage across that component.</a:t>
                      </a:r>
                    </a:p>
                  </a:txBody>
                  <a:tcPr marL="91440" marR="91440" marT="45720" marB="45720">
                    <a:solidFill>
                      <a:srgbClr val="FFFFFF"/>
                    </a:solidFill>
                  </a:tcPr>
                </a:tc>
              </a:tr>
              <a:tr h="766572">
                <a:tc>
                  <a:txBody>
                    <a:bodyPr wrap="square" lIns="95250" tIns="76200" rIns="95250" bIns="76200">
                      <a:noAutofit/>
                    </a:bodyPr>
                    <a:lstStyle/>
                    <a:p>
                      <a:r>
                        <a:rPr sz="1800" b="0">
                          <a:solidFill>
                            <a:srgbClr val="283B49"/>
                          </a:solidFill>
                          <a:latin typeface="Arial"/>
                          <a:ea typeface="Arial"/>
                          <a:cs typeface="Arial"/>
                        </a:rPr>
                        <a:t>Ammeter</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Zero resistance, in series</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Measures branch current without an ideal voltage drop.</a:t>
                      </a:r>
                    </a:p>
                  </a:txBody>
                  <a:tcPr marL="91440" marR="91440" marT="45720" marB="45720">
                    <a:solidFill>
                      <a:srgbClr val="EEF5F5"/>
                    </a:solidFill>
                  </a:tcPr>
                </a:tc>
              </a:tr>
            </a:tbl>
          </a:graphicData>
        </a:graphic>
      </p:graphicFrame>
    </p:spTree>
    <p:extLst>
      <p:ext uri="{BB962C8B-B14F-4D97-AF65-F5344CB8AC3E}">
        <p14:creationId xmlns:p14="http://schemas.microsoft.com/office/powerpoint/2010/main" val="1366425582"/>
      </p:ext>
    </p:extLst>
  </p:cSld>
</p:sld>
</file>

<file path=ppt/slides/slide3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0D60BB2-E4C7-44E0-B0A9-AE03552E84AF}"/>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A7BC5818-85D1-4BE6-96F9-695650E868C3}"/>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Open circuits, short circuits and meters</a:t>
            </a:r>
          </a:p>
        </p:txBody>
      </p:sp>
      <p:sp>
        <p:nvSpPr>
          <p:cNvPr id="3" name="source-page">
            <a:extLst xmlns:a="http://schemas.openxmlformats.org/drawingml/2006/main">
              <a:ext uri="{FF2B5EF4-FFF2-40B4-BE49-F238E27FC236}">
                <a16:creationId xmlns:a16="http://schemas.microsoft.com/office/drawing/2014/main" id="{09169BFE-0DF6-4BFA-8E57-A7F733E3DA64}"/>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11    11.2 + 11.5</a:t>
            </a:r>
          </a:p>
        </p:txBody>
      </p:sp>
      <p:sp>
        <p:nvSpPr>
          <p:cNvPr id="4" name="slide-number">
            <a:extLst xmlns:a="http://schemas.openxmlformats.org/drawingml/2006/main">
              <a:ext uri="{FF2B5EF4-FFF2-40B4-BE49-F238E27FC236}">
                <a16:creationId xmlns:a16="http://schemas.microsoft.com/office/drawing/2014/main" id="{52D306AF-C558-412F-97D5-670C1D92906F}"/>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38 / 103</a:t>
            </a:r>
          </a:p>
        </p:txBody>
      </p:sp>
      <p:graphicFrame>
        <p:nvGraphicFramePr>
          <p:cNvPr id="10" name=""/>
          <p:cNvGraphicFramePr/>
          <p:nvPr/>
        </p:nvGraphicFramePr>
        <p:xfrm>
          <a:off xmlns:a="http://schemas.openxmlformats.org/drawingml/2006/main" x="609600" y="1809750"/>
          <a:ext xmlns:a="http://schemas.openxmlformats.org/drawingml/2006/main" cx="10972800" cy="1245108"/>
        </p:xfrm>
        <a:graphic xmlns:a="http://schemas.openxmlformats.org/drawingml/2006/main">
          <a:graphicData uri="http://schemas.openxmlformats.org/drawingml/2006/table">
            <a:tbl>
              <a:tblPr/>
              <a:tblGrid>
                <a:gridCol w="3657600"/>
                <a:gridCol w="3657600"/>
                <a:gridCol w="3657600"/>
              </a:tblGrid>
              <a:tr h="478536">
                <a:tc>
                  <a:txBody>
                    <a:bodyPr wrap="square" lIns="95250" tIns="76200" rIns="95250" bIns="76200">
                      <a:noAutofit/>
                    </a:bodyPr>
                    <a:lstStyle/>
                    <a:p>
                      <a:r>
                        <a:rPr sz="1800" b="1">
                          <a:solidFill>
                            <a:srgbClr val="FFFFFF"/>
                          </a:solidFill>
                          <a:latin typeface="Arial"/>
                          <a:ea typeface="Arial"/>
                          <a:cs typeface="Arial"/>
                        </a:rPr>
                        <a:t>Ideal element or condition</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Model</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Reasoning consequence</a:t>
                      </a:r>
                    </a:p>
                  </a:txBody>
                  <a:tcPr marL="91440" marR="91440" marT="45720" marB="45720">
                    <a:solidFill>
                      <a:srgbClr val="17354A"/>
                    </a:solidFill>
                  </a:tcPr>
                </a:tc>
              </a:tr>
              <a:tr h="766572">
                <a:tc>
                  <a:txBody>
                    <a:bodyPr wrap="square" lIns="95250" tIns="76200" rIns="95250" bIns="76200">
                      <a:noAutofit/>
                    </a:bodyPr>
                    <a:lstStyle/>
                    <a:p>
                      <a:r>
                        <a:rPr sz="1800" b="0">
                          <a:solidFill>
                            <a:srgbClr val="283B49"/>
                          </a:solidFill>
                          <a:latin typeface="Arial"/>
                          <a:ea typeface="Arial"/>
                          <a:cs typeface="Arial"/>
                        </a:rPr>
                        <a:t>Voltmeter</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Infinite resistance, in parallel</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Measures a potential difference without ideal current draw.</a:t>
                      </a:r>
                    </a:p>
                  </a:txBody>
                  <a:tcPr marL="91440" marR="91440" marT="45720" marB="45720">
                    <a:solidFill>
                      <a:srgbClr val="FFFFFF"/>
                    </a:solidFill>
                  </a:tcPr>
                </a:tc>
              </a:tr>
            </a:tbl>
          </a:graphicData>
        </a:graphic>
      </p:graphicFrame>
    </p:spTree>
    <p:extLst>
      <p:ext uri="{BB962C8B-B14F-4D97-AF65-F5344CB8AC3E}">
        <p14:creationId xmlns:p14="http://schemas.microsoft.com/office/powerpoint/2010/main" val="937277719"/>
      </p:ext>
    </p:extLst>
  </p:cSld>
</p:sld>
</file>

<file path=ppt/slides/slide3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01F76B40-98B3-470D-9EDC-4668E488FF8C}"/>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DB79D1E9-8ECA-4A8B-B29F-99056C886A55}"/>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Open circuits, short circuits and meters</a:t>
            </a:r>
          </a:p>
        </p:txBody>
      </p:sp>
      <p:sp>
        <p:nvSpPr>
          <p:cNvPr id="3" name="source-page">
            <a:extLst xmlns:a="http://schemas.openxmlformats.org/drawingml/2006/main">
              <a:ext uri="{FF2B5EF4-FFF2-40B4-BE49-F238E27FC236}">
                <a16:creationId xmlns:a16="http://schemas.microsoft.com/office/drawing/2014/main" id="{4C0B5631-28F6-40F0-8132-5E767DCFB9C0}"/>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11    11.2 + 11.5</a:t>
            </a:r>
          </a:p>
        </p:txBody>
      </p:sp>
      <p:sp>
        <p:nvSpPr>
          <p:cNvPr id="4" name="slide-number">
            <a:extLst xmlns:a="http://schemas.openxmlformats.org/drawingml/2006/main">
              <a:ext uri="{FF2B5EF4-FFF2-40B4-BE49-F238E27FC236}">
                <a16:creationId xmlns:a16="http://schemas.microsoft.com/office/drawing/2014/main" id="{BC52D0B8-43C8-4D8E-89C6-6799F08626D2}"/>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39 / 103</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7958f2f27c744f2f"/>
          <a:stretch xmlns:a="http://schemas.openxmlformats.org/drawingml/2006/main"/>
        </p:blipFill>
        <p:spPr>
          <a:xfrm xmlns:a="http://schemas.openxmlformats.org/drawingml/2006/main">
            <a:off x="1045781" y="1790700"/>
            <a:ext cx="10100438"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9B505C1A-993D-4A34-8447-02B9CF11106B}"/>
              </a:ext>
            </a:extLst>
          </p:cNvPr>
          <p:cNvSpPr>
            <a:spLocks xmlns:a="http://schemas.openxmlformats.org/drawingml/2006/main" noGrp="1"/>
          </p:cNvSpPr>
          <p:nvPr/>
        </p:nvSpPr>
        <p:spPr>
          <a:xfrm xmlns:a="http://schemas.openxmlformats.org/drawingml/2006/main">
            <a:off x="609600" y="52101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The ammeter lies in the main current path; the voltmeter bridges two nodes. In the ideal model</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neither changes the circuit it is intended to measure.</a:t>
            </a:r>
          </a:p>
        </p:txBody>
      </p:sp>
    </p:spTree>
    <p:extLst>
      <p:ext uri="{BB962C8B-B14F-4D97-AF65-F5344CB8AC3E}">
        <p14:creationId xmlns:p14="http://schemas.microsoft.com/office/powerpoint/2010/main" val="1666800907"/>
      </p:ext>
    </p:extLst>
  </p:cSld>
</p:sld>
</file>

<file path=ppt/slides/slide4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24C1CFE-9806-43E9-85BD-5CC5E627F216}"/>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CBA42679-08F7-49BB-B199-5F083F83FD95}"/>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Open circuits, short circuits and meters</a:t>
            </a:r>
          </a:p>
        </p:txBody>
      </p:sp>
      <p:sp>
        <p:nvSpPr>
          <p:cNvPr id="3" name="source-page">
            <a:extLst xmlns:a="http://schemas.openxmlformats.org/drawingml/2006/main">
              <a:ext uri="{FF2B5EF4-FFF2-40B4-BE49-F238E27FC236}">
                <a16:creationId xmlns:a16="http://schemas.microsoft.com/office/drawing/2014/main" id="{E12439D0-FADB-4D1D-B73A-2302BE069CCE}"/>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11    11.2 + 11.5</a:t>
            </a:r>
          </a:p>
        </p:txBody>
      </p:sp>
      <p:sp>
        <p:nvSpPr>
          <p:cNvPr id="4" name="slide-number">
            <a:extLst xmlns:a="http://schemas.openxmlformats.org/drawingml/2006/main">
              <a:ext uri="{FF2B5EF4-FFF2-40B4-BE49-F238E27FC236}">
                <a16:creationId xmlns:a16="http://schemas.microsoft.com/office/drawing/2014/main" id="{D2A5230A-C73F-4F73-AD7B-930C5ED60F9C}"/>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40 / 103</a:t>
            </a:r>
          </a:p>
        </p:txBody>
      </p:sp>
      <p:sp>
        <p:nvSpPr>
          <p:cNvPr id="5" name="body">
            <a:extLst xmlns:a="http://schemas.openxmlformats.org/drawingml/2006/main">
              <a:ext uri="{FF2B5EF4-FFF2-40B4-BE49-F238E27FC236}">
                <a16:creationId xmlns:a16="http://schemas.microsoft.com/office/drawing/2014/main" id="{75C1DF56-A490-445A-8561-73E48DBAF4C3}"/>
              </a:ext>
            </a:extLst>
          </p:cNvPr>
          <p:cNvSpPr>
            <a:spLocks xmlns:a="http://schemas.openxmlformats.org/drawingml/2006/main" noGrp="1"/>
          </p:cNvSpPr>
          <p:nvPr/>
        </p:nvSpPr>
        <p:spPr>
          <a:xfrm xmlns:a="http://schemas.openxmlformats.org/drawingml/2006/main">
            <a:off x="609600" y="1866900"/>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real ammeter adds series resistance and can reduce the current.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real voltmeter draws some parallel current and can change the voltage being</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measured.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size and direction of the resulting change depend on the rest of the circuit.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Connecting an ideal ammeter directly across a battery creates a short, so the ideal</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model would predict an unbounded current; real internal and wire resistance limit it.</a:t>
            </a:r>
          </a:p>
        </p:txBody>
      </p:sp>
    </p:spTree>
    <p:extLst>
      <p:ext uri="{BB962C8B-B14F-4D97-AF65-F5344CB8AC3E}">
        <p14:creationId xmlns:p14="http://schemas.microsoft.com/office/powerpoint/2010/main" val="571300844"/>
      </p:ext>
    </p:extLst>
  </p:cSld>
</p:sld>
</file>

<file path=ppt/slides/slide41.xml><?xml version="1.0" encoding="utf-8"?>
<p:sld xmlns:p="http://schemas.openxmlformats.org/presentationml/2006/main">
  <p:cSld>
    <p:bg>
      <p:bgPr>
        <a:solidFill xmlns:a="http://schemas.openxmlformats.org/drawingml/2006/main">
          <a:srgbClr val="17354A"/>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CAC02CC7-CA62-45B0-AEFE-40E633D135E7}"/>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B4E1E5"/>
                </a:solidFill>
                <a:latin typeface="Arial"/>
                <a:ea typeface="Arial"/>
                <a:cs typeface="Arial"/>
              </a:defRPr>
            </a:pPr>
            <a:r>
              <a:rPr sz="1200" b="1">
                <a:solidFill>
                  <a:srgbClr val="B4E1E5"/>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37501C47-46B1-4859-BC92-62C56F17A495}"/>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FFFFFF"/>
                </a:solidFill>
                <a:latin typeface="Arial"/>
                <a:ea typeface="Arial"/>
                <a:cs typeface="Arial"/>
              </a:defRPr>
            </a:pPr>
            <a:r>
              <a:rPr sz="3000" b="1">
                <a:solidFill>
                  <a:srgbClr val="FFFFFF"/>
                </a:solidFill>
                <a:latin typeface="Arial"/>
                <a:ea typeface="Arial"/>
                <a:cs typeface="Arial"/>
              </a:rPr>
              <a:t>Open circuits, short circuits and meters</a:t>
            </a:r>
          </a:p>
        </p:txBody>
      </p:sp>
      <p:sp>
        <p:nvSpPr>
          <p:cNvPr id="3" name="section-label">
            <a:extLst xmlns:a="http://schemas.openxmlformats.org/drawingml/2006/main">
              <a:ext uri="{FF2B5EF4-FFF2-40B4-BE49-F238E27FC236}">
                <a16:creationId xmlns:a16="http://schemas.microsoft.com/office/drawing/2014/main" id="{29E7568F-B37D-46D6-82ED-D2A0FBCCA357}"/>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B4E1E5"/>
                </a:solidFill>
                <a:latin typeface="Arial"/>
                <a:ea typeface="Arial"/>
                <a:cs typeface="Arial"/>
              </a:defRPr>
            </a:pPr>
            <a:r>
              <a:rPr sz="1425" b="1">
                <a:solidFill>
                  <a:srgbClr val="B4E1E5"/>
                </a:solidFill>
                <a:latin typeface="Arial"/>
                <a:ea typeface="Arial"/>
                <a:cs typeface="Arial"/>
              </a:rPr>
              <a:t>Checkpoint</a:t>
            </a:r>
          </a:p>
        </p:txBody>
      </p:sp>
      <p:sp>
        <p:nvSpPr>
          <p:cNvPr id="4" name="source-page">
            <a:extLst xmlns:a="http://schemas.openxmlformats.org/drawingml/2006/main">
              <a:ext uri="{FF2B5EF4-FFF2-40B4-BE49-F238E27FC236}">
                <a16:creationId xmlns:a16="http://schemas.microsoft.com/office/drawing/2014/main" id="{A63729DE-6EAB-4D47-8E26-C1219810F29B}"/>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Chapter notes p. 11    11.2 + 11.5</a:t>
            </a:r>
          </a:p>
        </p:txBody>
      </p:sp>
      <p:sp>
        <p:nvSpPr>
          <p:cNvPr id="5" name="slide-number">
            <a:extLst xmlns:a="http://schemas.openxmlformats.org/drawingml/2006/main">
              <a:ext uri="{FF2B5EF4-FFF2-40B4-BE49-F238E27FC236}">
                <a16:creationId xmlns:a16="http://schemas.microsoft.com/office/drawing/2014/main" id="{5389FED3-2504-4970-8E27-D0DD11AD2494}"/>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41 / 103</a:t>
            </a:r>
          </a:p>
        </p:txBody>
      </p:sp>
      <p:sp>
        <p:nvSpPr>
          <p:cNvPr id="6" name="body">
            <a:extLst xmlns:a="http://schemas.openxmlformats.org/drawingml/2006/main">
              <a:ext uri="{FF2B5EF4-FFF2-40B4-BE49-F238E27FC236}">
                <a16:creationId xmlns:a16="http://schemas.microsoft.com/office/drawing/2014/main" id="{4BD13210-CCA7-4CC1-B121-0DB260A18F28}"/>
              </a:ext>
            </a:extLst>
          </p:cNvPr>
          <p:cNvSpPr>
            <a:spLocks xmlns:a="http://schemas.openxmlformats.org/drawingml/2006/main" noGrp="1"/>
          </p:cNvSpPr>
          <p:nvPr/>
        </p:nvSpPr>
        <p:spPr>
          <a:xfrm xmlns:a="http://schemas.openxmlformats.org/drawingml/2006/main">
            <a:off x="609600" y="1866900"/>
            <a:ext cx="109728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An open switch has I = 0. Does it necessarily have ΔV = 0?</a:t>
            </a:r>
          </a:p>
        </p:txBody>
      </p:sp>
    </p:spTree>
    <p:extLst>
      <p:ext uri="{BB962C8B-B14F-4D97-AF65-F5344CB8AC3E}">
        <p14:creationId xmlns:p14="http://schemas.microsoft.com/office/powerpoint/2010/main" val="1361731872"/>
      </p:ext>
    </p:extLst>
  </p:cSld>
</p:sld>
</file>

<file path=ppt/slides/slide4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74DFB2D2-FD46-4D72-99B3-69CFFD38FFD6}"/>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6D1E9522-F1BC-464D-A1F6-E53A23991E60}"/>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Open circuits, short circuits and meters</a:t>
            </a:r>
          </a:p>
        </p:txBody>
      </p:sp>
      <p:sp>
        <p:nvSpPr>
          <p:cNvPr id="3" name="section-label">
            <a:extLst xmlns:a="http://schemas.openxmlformats.org/drawingml/2006/main">
              <a:ext uri="{FF2B5EF4-FFF2-40B4-BE49-F238E27FC236}">
                <a16:creationId xmlns:a16="http://schemas.microsoft.com/office/drawing/2014/main" id="{F8F06ACE-2DA6-4E9F-9977-1DC9E373898A}"/>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Discussion and reasoning</a:t>
            </a:r>
          </a:p>
        </p:txBody>
      </p:sp>
      <p:sp>
        <p:nvSpPr>
          <p:cNvPr id="4" name="source-page">
            <a:extLst xmlns:a="http://schemas.openxmlformats.org/drawingml/2006/main">
              <a:ext uri="{FF2B5EF4-FFF2-40B4-BE49-F238E27FC236}">
                <a16:creationId xmlns:a16="http://schemas.microsoft.com/office/drawing/2014/main" id="{76865129-F45A-47C1-B711-D20BC34DF3F3}"/>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11    11.2 + 11.5</a:t>
            </a:r>
          </a:p>
        </p:txBody>
      </p:sp>
      <p:sp>
        <p:nvSpPr>
          <p:cNvPr id="5" name="slide-number">
            <a:extLst xmlns:a="http://schemas.openxmlformats.org/drawingml/2006/main">
              <a:ext uri="{FF2B5EF4-FFF2-40B4-BE49-F238E27FC236}">
                <a16:creationId xmlns:a16="http://schemas.microsoft.com/office/drawing/2014/main" id="{2E4DCD38-E304-4129-A267-B51624ABB330}"/>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42 / 103</a:t>
            </a:r>
          </a:p>
        </p:txBody>
      </p:sp>
      <p:sp>
        <p:nvSpPr>
          <p:cNvPr id="6" name="body">
            <a:extLst xmlns:a="http://schemas.openxmlformats.org/drawingml/2006/main">
              <a:ext uri="{FF2B5EF4-FFF2-40B4-BE49-F238E27FC236}">
                <a16:creationId xmlns:a16="http://schemas.microsoft.com/office/drawing/2014/main" id="{3D44141C-4D78-4766-9B1C-771CAA15EAE3}"/>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No.</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It can support the full battery voltage.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Conversely, an ideal wire can carry current while its potential drop is zero.</a:t>
            </a:r>
          </a:p>
        </p:txBody>
      </p:sp>
    </p:spTree>
    <p:extLst>
      <p:ext uri="{BB962C8B-B14F-4D97-AF65-F5344CB8AC3E}">
        <p14:creationId xmlns:p14="http://schemas.microsoft.com/office/powerpoint/2010/main" val="1730760487"/>
      </p:ext>
    </p:extLst>
  </p:cSld>
</p:sld>
</file>

<file path=ppt/slides/slide4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BF876843-A959-4455-8929-FEAC21636964}"/>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808E4DE4-2E2C-4022-B9EC-7506AA25C188}"/>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A real battery has internal resistance</a:t>
            </a:r>
          </a:p>
        </p:txBody>
      </p:sp>
      <p:sp>
        <p:nvSpPr>
          <p:cNvPr id="3" name="section-label">
            <a:extLst xmlns:a="http://schemas.openxmlformats.org/drawingml/2006/main">
              <a:ext uri="{FF2B5EF4-FFF2-40B4-BE49-F238E27FC236}">
                <a16:creationId xmlns:a16="http://schemas.microsoft.com/office/drawing/2014/main" id="{5674D6F1-B6F3-4FB4-93E0-19BA177B1DD1}"/>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23613E7B-2CED-4D97-B680-E3471B952D27}"/>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12    11.5</a:t>
            </a:r>
          </a:p>
        </p:txBody>
      </p:sp>
      <p:sp>
        <p:nvSpPr>
          <p:cNvPr id="5" name="slide-number">
            <a:extLst xmlns:a="http://schemas.openxmlformats.org/drawingml/2006/main">
              <a:ext uri="{FF2B5EF4-FFF2-40B4-BE49-F238E27FC236}">
                <a16:creationId xmlns:a16="http://schemas.microsoft.com/office/drawing/2014/main" id="{20920BEF-4B20-420A-95F2-A54BD72F27DF}"/>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43 / 103</a:t>
            </a:r>
          </a:p>
        </p:txBody>
      </p:sp>
      <p:sp>
        <p:nvSpPr>
          <p:cNvPr id="6" name="body">
            <a:extLst xmlns:a="http://schemas.openxmlformats.org/drawingml/2006/main">
              <a:ext uri="{FF2B5EF4-FFF2-40B4-BE49-F238E27FC236}">
                <a16:creationId xmlns:a16="http://schemas.microsoft.com/office/drawing/2014/main" id="{52859291-73DF-40F3-8B1A-F426B9DDF382}"/>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Discharging battery: V_terminal = ε - Ir</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With external resistance R: I = ε/(R + r)</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Power balance: εI = I²R + I²r.</a:t>
            </a:r>
          </a:p>
        </p:txBody>
      </p:sp>
      <p:sp>
        <p:nvSpPr>
          <p:cNvPr id="7" name="body">
            <a:extLst xmlns:a="http://schemas.openxmlformats.org/drawingml/2006/main">
              <a:ext uri="{FF2B5EF4-FFF2-40B4-BE49-F238E27FC236}">
                <a16:creationId xmlns:a16="http://schemas.microsoft.com/office/drawing/2014/main" id="{B0733C70-92DC-4996-A7D5-E725806A54E6}"/>
              </a:ext>
            </a:extLst>
          </p:cNvPr>
          <p:cNvSpPr>
            <a:spLocks xmlns:a="http://schemas.openxmlformats.org/drawingml/2006/main" noGrp="1"/>
          </p:cNvSpPr>
          <p:nvPr/>
        </p:nvSpPr>
        <p:spPr>
          <a:xfrm xmlns:a="http://schemas.openxmlformats.org/drawingml/2006/main">
            <a:off x="609600" y="3195638"/>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The emf ε is the energy supplied by the battery’s internal processes per unit charge.</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It is a voltage, despite the name “electromotive force.” Model the battery as an ideal</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source in series with an internal resistor r.</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Its terminal voltage equals ε at zero current and falls below ε while delivering</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current.</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A voltmeter across the disconnected battery approximates this open-circuit emf.</a:t>
            </a:r>
          </a:p>
        </p:txBody>
      </p:sp>
    </p:spTree>
    <p:extLst>
      <p:ext uri="{BB962C8B-B14F-4D97-AF65-F5344CB8AC3E}">
        <p14:creationId xmlns:p14="http://schemas.microsoft.com/office/powerpoint/2010/main" val="1502999518"/>
      </p:ext>
    </p:extLst>
  </p:cSld>
</p:sld>
</file>

<file path=ppt/slides/slide4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F9520226-2693-4261-9760-25EFC14C8899}"/>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31D27429-924E-4165-BDBB-9D84A11FFBE8}"/>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A real battery has internal resistance</a:t>
            </a:r>
          </a:p>
        </p:txBody>
      </p:sp>
      <p:sp>
        <p:nvSpPr>
          <p:cNvPr id="3" name="section-label">
            <a:extLst xmlns:a="http://schemas.openxmlformats.org/drawingml/2006/main">
              <a:ext uri="{FF2B5EF4-FFF2-40B4-BE49-F238E27FC236}">
                <a16:creationId xmlns:a16="http://schemas.microsoft.com/office/drawing/2014/main" id="{0D9DC91D-9121-4E66-9D75-676FDDBD5E6E}"/>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E218F4F7-1AA4-4F2A-AEB4-415E791057E6}"/>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12    11.5</a:t>
            </a:r>
          </a:p>
        </p:txBody>
      </p:sp>
      <p:sp>
        <p:nvSpPr>
          <p:cNvPr id="5" name="slide-number">
            <a:extLst xmlns:a="http://schemas.openxmlformats.org/drawingml/2006/main">
              <a:ext uri="{FF2B5EF4-FFF2-40B4-BE49-F238E27FC236}">
                <a16:creationId xmlns:a16="http://schemas.microsoft.com/office/drawing/2014/main" id="{6796F229-75AC-4FB6-A9C7-2AA4D527B592}"/>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44 / 103</a:t>
            </a:r>
          </a:p>
        </p:txBody>
      </p:sp>
      <p:sp>
        <p:nvSpPr>
          <p:cNvPr id="6" name="body">
            <a:extLst xmlns:a="http://schemas.openxmlformats.org/drawingml/2006/main">
              <a:ext uri="{FF2B5EF4-FFF2-40B4-BE49-F238E27FC236}">
                <a16:creationId xmlns:a16="http://schemas.microsoft.com/office/drawing/2014/main" id="{7566741B-C329-482D-B0E7-80F782479EED}"/>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Worked example:</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A 12.0 V battery with r = 1.0 Ω drives R = 5.0 Ω.</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I = 2.0 A; terminal voltage = 10.0 V.</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The load receives 20 W, while 4.0 W is dissipated internally.</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The chemical source supplies 24 W.</a:t>
            </a:r>
          </a:p>
        </p:txBody>
      </p:sp>
    </p:spTree>
    <p:extLst>
      <p:ext uri="{BB962C8B-B14F-4D97-AF65-F5344CB8AC3E}">
        <p14:creationId xmlns:p14="http://schemas.microsoft.com/office/powerpoint/2010/main" val="1789450407"/>
      </p:ext>
    </p:extLst>
  </p:cSld>
</p:sld>
</file>

<file path=ppt/slides/slide4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3BBE3F88-B3A8-4351-A987-89E0B4585038}"/>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B08E74D8-32CC-40F2-9B08-92323770A260}"/>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A real battery has internal resistance</a:t>
            </a:r>
          </a:p>
        </p:txBody>
      </p:sp>
      <p:sp>
        <p:nvSpPr>
          <p:cNvPr id="3" name="source-page">
            <a:extLst xmlns:a="http://schemas.openxmlformats.org/drawingml/2006/main">
              <a:ext uri="{FF2B5EF4-FFF2-40B4-BE49-F238E27FC236}">
                <a16:creationId xmlns:a16="http://schemas.microsoft.com/office/drawing/2014/main" id="{A4CC36B9-0C58-4048-9BDF-88C8610E9DAA}"/>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12    11.5</a:t>
            </a:r>
          </a:p>
        </p:txBody>
      </p:sp>
      <p:sp>
        <p:nvSpPr>
          <p:cNvPr id="4" name="slide-number">
            <a:extLst xmlns:a="http://schemas.openxmlformats.org/drawingml/2006/main">
              <a:ext uri="{FF2B5EF4-FFF2-40B4-BE49-F238E27FC236}">
                <a16:creationId xmlns:a16="http://schemas.microsoft.com/office/drawing/2014/main" id="{51A84893-CE91-458D-8BE0-36B20FE7BACF}"/>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45 / 103</a:t>
            </a:r>
          </a:p>
        </p:txBody>
      </p:sp>
      <p:sp>
        <p:nvSpPr>
          <p:cNvPr id="5" name="body">
            <a:extLst xmlns:a="http://schemas.openxmlformats.org/drawingml/2006/main">
              <a:ext uri="{FF2B5EF4-FFF2-40B4-BE49-F238E27FC236}">
                <a16:creationId xmlns:a16="http://schemas.microsoft.com/office/drawing/2014/main" id="{802A9312-F085-4571-A9F8-AEC0D91075C3}"/>
              </a:ext>
            </a:extLst>
          </p:cNvPr>
          <p:cNvSpPr>
            <a:spLocks xmlns:a="http://schemas.openxmlformats.org/drawingml/2006/main" noGrp="1"/>
          </p:cNvSpPr>
          <p:nvPr/>
        </p:nvSpPr>
        <p:spPr>
          <a:xfrm xmlns:a="http://schemas.openxmlformats.org/drawingml/2006/main">
            <a:off x="609600" y="1866900"/>
            <a:ext cx="10972800" cy="21193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75" b="0">
                <a:solidFill>
                  <a:srgbClr val="283B49"/>
                </a:solidFill>
                <a:latin typeface="Arial"/>
                <a:ea typeface="Arial"/>
                <a:cs typeface="Arial"/>
              </a:defRPr>
            </a:pPr>
            <a:r>
              <a:rPr sz="2175" b="0">
                <a:solidFill>
                  <a:srgbClr val="283B49"/>
                </a:solidFill>
                <a:latin typeface="Arial"/>
                <a:ea typeface="Arial"/>
                <a:cs typeface="Arial"/>
              </a:rPr>
              <a:t>Plot terminal voltage V vertically against discharge current I horizontally: the intercept</a:t>
            </a:r>
          </a:p>
          <a:p xmlns:a="http://schemas.openxmlformats.org/drawingml/2006/main">
            <a:pPr>
              <a:defRPr sz="2175" b="0">
                <a:solidFill>
                  <a:srgbClr val="283B49"/>
                </a:solidFill>
                <a:latin typeface="Arial"/>
                <a:ea typeface="Arial"/>
                <a:cs typeface="Arial"/>
              </a:defRPr>
            </a:pPr>
            <a:r>
              <a:rPr sz="2175" b="0">
                <a:solidFill>
                  <a:srgbClr val="283B49"/>
                </a:solidFill>
                <a:latin typeface="Arial"/>
                <a:ea typeface="Arial"/>
                <a:cs typeface="Arial"/>
              </a:rPr>
              <a:t>is ε and the slope is -r.</a:t>
            </a:r>
          </a:p>
          <a:p xmlns:a="http://schemas.openxmlformats.org/drawingml/2006/main">
            <a:pPr>
              <a:defRPr sz="2175" b="0">
                <a:solidFill>
                  <a:srgbClr val="283B49"/>
                </a:solidFill>
                <a:latin typeface="Arial"/>
                <a:ea typeface="Arial"/>
                <a:cs typeface="Arial"/>
              </a:defRPr>
            </a:pPr>
            <a:r>
              <a:rPr sz="2175" b="0">
                <a:solidFill>
                  <a:srgbClr val="283B49"/>
                </a:solidFill>
                <a:latin typeface="Arial"/>
                <a:ea typeface="Arial"/>
                <a:cs typeface="Arial"/>
              </a:rPr>
              <a:t>Do not call a reduced terminal voltage evidence that the battery’s emf itself changed</a:t>
            </a:r>
          </a:p>
          <a:p xmlns:a="http://schemas.openxmlformats.org/drawingml/2006/main">
            <a:pPr>
              <a:defRPr sz="2175" b="0">
                <a:solidFill>
                  <a:srgbClr val="283B49"/>
                </a:solidFill>
                <a:latin typeface="Arial"/>
                <a:ea typeface="Arial"/>
                <a:cs typeface="Arial"/>
              </a:defRPr>
            </a:pPr>
            <a:r>
              <a:rPr sz="2175" b="0">
                <a:solidFill>
                  <a:srgbClr val="283B49"/>
                </a:solidFill>
                <a:latin typeface="Arial"/>
                <a:ea typeface="Arial"/>
                <a:cs typeface="Arial"/>
              </a:rPr>
              <a:t>during one idealized measurement.</a:t>
            </a:r>
          </a:p>
          <a:p xmlns:a="http://schemas.openxmlformats.org/drawingml/2006/main">
            <a:pPr>
              <a:defRPr sz="2175" b="0">
                <a:solidFill>
                  <a:srgbClr val="283B49"/>
                </a:solidFill>
                <a:latin typeface="Arial"/>
                <a:ea typeface="Arial"/>
                <a:cs typeface="Arial"/>
              </a:defRPr>
            </a:pPr>
            <a:r>
              <a:rPr sz="2175" b="0">
                <a:solidFill>
                  <a:srgbClr val="283B49"/>
                </a:solidFill>
                <a:latin typeface="Arial"/>
                <a:ea typeface="Arial"/>
                <a:cs typeface="Arial"/>
              </a:rPr>
              <a:t>Conversely, real batteries can change emf with state of charge, so the model assumes</a:t>
            </a:r>
          </a:p>
          <a:p xmlns:a="http://schemas.openxmlformats.org/drawingml/2006/main">
            <a:pPr>
              <a:defRPr sz="2175" b="0">
                <a:solidFill>
                  <a:srgbClr val="283B49"/>
                </a:solidFill>
                <a:latin typeface="Arial"/>
                <a:ea typeface="Arial"/>
                <a:cs typeface="Arial"/>
              </a:defRPr>
            </a:pPr>
            <a:r>
              <a:rPr sz="2175" b="0">
                <a:solidFill>
                  <a:srgbClr val="283B49"/>
                </a:solidFill>
                <a:latin typeface="Arial"/>
                <a:ea typeface="Arial"/>
                <a:cs typeface="Arial"/>
              </a:rPr>
              <a:t>stable conditions over the experiment.</a:t>
            </a:r>
          </a:p>
        </p:txBody>
      </p:sp>
      <p:sp>
        <p:nvSpPr>
          <p:cNvPr id="6" name="body">
            <a:extLst xmlns:a="http://schemas.openxmlformats.org/drawingml/2006/main">
              <a:ext uri="{FF2B5EF4-FFF2-40B4-BE49-F238E27FC236}">
                <a16:creationId xmlns:a16="http://schemas.microsoft.com/office/drawing/2014/main" id="{24E7074B-B6EE-478F-B42F-2BCA86F798D2}"/>
              </a:ext>
            </a:extLst>
          </p:cNvPr>
          <p:cNvSpPr>
            <a:spLocks xmlns:a="http://schemas.openxmlformats.org/drawingml/2006/main" noGrp="1"/>
          </p:cNvSpPr>
          <p:nvPr/>
        </p:nvSpPr>
        <p:spPr>
          <a:xfrm xmlns:a="http://schemas.openxmlformats.org/drawingml/2006/main">
            <a:off x="609600" y="4195763"/>
            <a:ext cx="10972800" cy="17740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75" b="0">
                <a:solidFill>
                  <a:srgbClr val="283B49"/>
                </a:solidFill>
                <a:latin typeface="Arial"/>
                <a:ea typeface="Arial"/>
                <a:cs typeface="Arial"/>
              </a:defRPr>
            </a:pPr>
            <a:r>
              <a:rPr sz="2175" b="0">
                <a:solidFill>
                  <a:srgbClr val="283B49"/>
                </a:solidFill>
                <a:latin typeface="Arial"/>
                <a:ea typeface="Arial"/>
                <a:cs typeface="Arial"/>
              </a:rPr>
              <a:t>Extension: a charging battery:</a:t>
            </a:r>
          </a:p>
          <a:p xmlns:a="http://schemas.openxmlformats.org/drawingml/2006/main">
            <a:pPr>
              <a:defRPr sz="2175" b="0">
                <a:solidFill>
                  <a:srgbClr val="283B49"/>
                </a:solidFill>
                <a:latin typeface="Arial"/>
                <a:ea typeface="Arial"/>
                <a:cs typeface="Arial"/>
              </a:defRPr>
            </a:pPr>
            <a:r>
              <a:rPr sz="2175" b="0">
                <a:solidFill>
                  <a:srgbClr val="283B49"/>
                </a:solidFill>
                <a:latin typeface="Arial"/>
                <a:ea typeface="Arial"/>
                <a:cs typeface="Arial"/>
              </a:rPr>
              <a:t>When current is forced into the positive terminal, the external terminal voltage must</a:t>
            </a:r>
          </a:p>
          <a:p xmlns:a="http://schemas.openxmlformats.org/drawingml/2006/main">
            <a:pPr>
              <a:defRPr sz="2175" b="0">
                <a:solidFill>
                  <a:srgbClr val="283B49"/>
                </a:solidFill>
                <a:latin typeface="Arial"/>
                <a:ea typeface="Arial"/>
                <a:cs typeface="Arial"/>
              </a:defRPr>
            </a:pPr>
            <a:r>
              <a:rPr sz="2175" b="0">
                <a:solidFill>
                  <a:srgbClr val="283B49"/>
                </a:solidFill>
                <a:latin typeface="Arial"/>
                <a:ea typeface="Arial"/>
                <a:cs typeface="Arial"/>
              </a:rPr>
              <a:t>exceed the emf in the simple model: V_terminal = ε + Ir, with I now the positive</a:t>
            </a:r>
          </a:p>
          <a:p xmlns:a="http://schemas.openxmlformats.org/drawingml/2006/main">
            <a:pPr>
              <a:defRPr sz="2175" b="0">
                <a:solidFill>
                  <a:srgbClr val="283B49"/>
                </a:solidFill>
                <a:latin typeface="Arial"/>
                <a:ea typeface="Arial"/>
                <a:cs typeface="Arial"/>
              </a:defRPr>
            </a:pPr>
            <a:r>
              <a:rPr sz="2175" b="0">
                <a:solidFill>
                  <a:srgbClr val="283B49"/>
                </a:solidFill>
                <a:latin typeface="Arial"/>
                <a:ea typeface="Arial"/>
                <a:cs typeface="Arial"/>
              </a:rPr>
              <a:t>charging-current magnitude.</a:t>
            </a:r>
          </a:p>
          <a:p xmlns:a="http://schemas.openxmlformats.org/drawingml/2006/main">
            <a:pPr>
              <a:defRPr sz="2175" b="0">
                <a:solidFill>
                  <a:srgbClr val="283B49"/>
                </a:solidFill>
                <a:latin typeface="Arial"/>
                <a:ea typeface="Arial"/>
                <a:cs typeface="Arial"/>
              </a:defRPr>
            </a:pPr>
            <a:r>
              <a:rPr sz="2175" b="0">
                <a:solidFill>
                  <a:srgbClr val="283B49"/>
                </a:solidFill>
                <a:latin typeface="Arial"/>
                <a:ea typeface="Arial"/>
                <a:cs typeface="Arial"/>
              </a:rPr>
              <a:t>The minus-sign discharge formula cannot be reused without defining current direction.</a:t>
            </a:r>
          </a:p>
        </p:txBody>
      </p:sp>
    </p:spTree>
    <p:extLst>
      <p:ext uri="{BB962C8B-B14F-4D97-AF65-F5344CB8AC3E}">
        <p14:creationId xmlns:p14="http://schemas.microsoft.com/office/powerpoint/2010/main" val="1253714162"/>
      </p:ext>
    </p:extLst>
  </p:cSld>
</p:sld>
</file>

<file path=ppt/slides/slide4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E910EBD-B06F-44F1-B178-35FA5131833C}"/>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A54B6DAA-F7A1-4A15-8DCB-9A0C2E8037ED}"/>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A real battery has internal resistance</a:t>
            </a:r>
          </a:p>
        </p:txBody>
      </p:sp>
      <p:sp>
        <p:nvSpPr>
          <p:cNvPr id="3" name="source-page">
            <a:extLst xmlns:a="http://schemas.openxmlformats.org/drawingml/2006/main">
              <a:ext uri="{FF2B5EF4-FFF2-40B4-BE49-F238E27FC236}">
                <a16:creationId xmlns:a16="http://schemas.microsoft.com/office/drawing/2014/main" id="{3C70FF9D-48F7-4478-B838-C1A1575D06A2}"/>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12    11.5</a:t>
            </a:r>
          </a:p>
        </p:txBody>
      </p:sp>
      <p:sp>
        <p:nvSpPr>
          <p:cNvPr id="4" name="slide-number">
            <a:extLst xmlns:a="http://schemas.openxmlformats.org/drawingml/2006/main">
              <a:ext uri="{FF2B5EF4-FFF2-40B4-BE49-F238E27FC236}">
                <a16:creationId xmlns:a16="http://schemas.microsoft.com/office/drawing/2014/main" id="{591FFD70-CEAC-4003-8837-215030F5AB24}"/>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46 / 103</a:t>
            </a:r>
          </a:p>
        </p:txBody>
      </p:sp>
      <p:sp>
        <p:nvSpPr>
          <p:cNvPr id="5" name="body">
            <a:extLst xmlns:a="http://schemas.openxmlformats.org/drawingml/2006/main">
              <a:ext uri="{FF2B5EF4-FFF2-40B4-BE49-F238E27FC236}">
                <a16:creationId xmlns:a16="http://schemas.microsoft.com/office/drawing/2014/main" id="{FA75800D-AC8A-4D04-9C1D-901DDFF7A2B6}"/>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Do not connect ideal batteries of unequal emf directly in parallel.</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ideal constraints conflict, and the supplied CED excludes this assessment case.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With real sources, internal resistance and additional physics determine the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circulating currents.</a:t>
            </a:r>
          </a:p>
        </p:txBody>
      </p:sp>
    </p:spTree>
    <p:extLst>
      <p:ext uri="{BB962C8B-B14F-4D97-AF65-F5344CB8AC3E}">
        <p14:creationId xmlns:p14="http://schemas.microsoft.com/office/powerpoint/2010/main" val="467244151"/>
      </p:ext>
    </p:extLst>
  </p:cSld>
</p:sld>
</file>

<file path=ppt/slides/slide4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A44637C6-226A-47A3-9B48-DBEBEA9269AD}"/>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6CED4371-D491-4B1C-AFD5-2B847B0A4AEE}"/>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Battery graphs: read the axes first</a:t>
            </a:r>
          </a:p>
        </p:txBody>
      </p:sp>
      <p:sp>
        <p:nvSpPr>
          <p:cNvPr id="3" name="source-page">
            <a:extLst xmlns:a="http://schemas.openxmlformats.org/drawingml/2006/main">
              <a:ext uri="{FF2B5EF4-FFF2-40B4-BE49-F238E27FC236}">
                <a16:creationId xmlns:a16="http://schemas.microsoft.com/office/drawing/2014/main" id="{97D6368B-A7B2-430D-8669-57908603E730}"/>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13    11.5</a:t>
            </a:r>
          </a:p>
        </p:txBody>
      </p:sp>
      <p:sp>
        <p:nvSpPr>
          <p:cNvPr id="4" name="slide-number">
            <a:extLst xmlns:a="http://schemas.openxmlformats.org/drawingml/2006/main">
              <a:ext uri="{FF2B5EF4-FFF2-40B4-BE49-F238E27FC236}">
                <a16:creationId xmlns:a16="http://schemas.microsoft.com/office/drawing/2014/main" id="{BC43C8AB-6016-4688-A4D6-ABCB277F5579}"/>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47 / 103</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872ed7f5b9194579"/>
          <a:stretch xmlns:a="http://schemas.openxmlformats.org/drawingml/2006/main"/>
        </p:blipFill>
        <p:spPr>
          <a:xfrm xmlns:a="http://schemas.openxmlformats.org/drawingml/2006/main">
            <a:off x="609600" y="1800848"/>
            <a:ext cx="10972800" cy="3218203"/>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1EC971F4-6A96-4B7F-A7D7-93689631B3D3}"/>
              </a:ext>
            </a:extLst>
          </p:cNvPr>
          <p:cNvSpPr>
            <a:spLocks xmlns:a="http://schemas.openxmlformats.org/drawingml/2006/main" noGrp="1"/>
          </p:cNvSpPr>
          <p:nvPr/>
        </p:nvSpPr>
        <p:spPr>
          <a:xfrm xmlns:a="http://schemas.openxmlformats.org/drawingml/2006/main">
            <a:off x="609600" y="52101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The same battery model on two sets of axes. Swapping the axes changes the slope from -r to</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-1/r.</a:t>
            </a:r>
          </a:p>
        </p:txBody>
      </p:sp>
    </p:spTree>
    <p:extLst>
      <p:ext uri="{BB962C8B-B14F-4D97-AF65-F5344CB8AC3E}">
        <p14:creationId xmlns:p14="http://schemas.microsoft.com/office/powerpoint/2010/main" val="1626858594"/>
      </p:ext>
    </p:extLst>
  </p:cSld>
</p:sld>
</file>

<file path=ppt/slides/slide4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9A810EA-C4E3-4F7D-BE95-2657F78A51B1}"/>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A2DCF0A9-8A3B-48FD-90A5-D61F241B2C90}"/>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Battery graphs: read the axes first</a:t>
            </a:r>
          </a:p>
        </p:txBody>
      </p:sp>
      <p:sp>
        <p:nvSpPr>
          <p:cNvPr id="3" name="source-page">
            <a:extLst xmlns:a="http://schemas.openxmlformats.org/drawingml/2006/main">
              <a:ext uri="{FF2B5EF4-FFF2-40B4-BE49-F238E27FC236}">
                <a16:creationId xmlns:a16="http://schemas.microsoft.com/office/drawing/2014/main" id="{E283EB62-9BA0-49AD-BDF6-F3BF542EB604}"/>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13    11.5</a:t>
            </a:r>
          </a:p>
        </p:txBody>
      </p:sp>
      <p:sp>
        <p:nvSpPr>
          <p:cNvPr id="4" name="slide-number">
            <a:extLst xmlns:a="http://schemas.openxmlformats.org/drawingml/2006/main">
              <a:ext uri="{FF2B5EF4-FFF2-40B4-BE49-F238E27FC236}">
                <a16:creationId xmlns:a16="http://schemas.microsoft.com/office/drawing/2014/main" id="{F3C48431-2544-4E2B-9090-2DEAF4A17A76}"/>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48 / 103</a:t>
            </a:r>
          </a:p>
        </p:txBody>
      </p:sp>
      <p:graphicFrame>
        <p:nvGraphicFramePr>
          <p:cNvPr id="10" name=""/>
          <p:cNvGraphicFramePr/>
          <p:nvPr/>
        </p:nvGraphicFramePr>
        <p:xfrm>
          <a:off xmlns:a="http://schemas.openxmlformats.org/drawingml/2006/main" x="609600" y="1809750"/>
          <a:ext xmlns:a="http://schemas.openxmlformats.org/drawingml/2006/main" cx="10972800" cy="1435608"/>
        </p:xfrm>
        <a:graphic xmlns:a="http://schemas.openxmlformats.org/drawingml/2006/main">
          <a:graphicData uri="http://schemas.openxmlformats.org/drawingml/2006/table">
            <a:tbl>
              <a:tblPr/>
              <a:tblGrid>
                <a:gridCol w="3242452"/>
                <a:gridCol w="3328344"/>
                <a:gridCol w="2147319"/>
                <a:gridCol w="2254685"/>
              </a:tblGrid>
              <a:tr h="478536">
                <a:tc>
                  <a:txBody>
                    <a:bodyPr wrap="square" lIns="95250" tIns="76200" rIns="95250" bIns="76200">
                      <a:noAutofit/>
                    </a:bodyPr>
                    <a:lstStyle/>
                    <a:p>
                      <a:r>
                        <a:rPr sz="1800" b="1">
                          <a:solidFill>
                            <a:srgbClr val="FFFFFF"/>
                          </a:solidFill>
                          <a:latin typeface="Arial"/>
                          <a:ea typeface="Arial"/>
                          <a:cs typeface="Arial"/>
                        </a:rPr>
                        <a:t>Graph axes</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Equation</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Slope</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Intercept</a:t>
                      </a:r>
                    </a:p>
                  </a:txBody>
                  <a:tcPr marL="91440" marR="91440" marT="45720" marB="45720">
                    <a:solidFill>
                      <a:srgbClr val="17354A"/>
                    </a:solidFill>
                  </a:tcPr>
                </a:tc>
              </a:tr>
              <a:tr h="478536">
                <a:tc>
                  <a:txBody>
                    <a:bodyPr wrap="square" lIns="95250" tIns="76200" rIns="95250" bIns="76200">
                      <a:noAutofit/>
                    </a:bodyPr>
                    <a:lstStyle/>
                    <a:p>
                      <a:r>
                        <a:rPr sz="1800" b="0">
                          <a:solidFill>
                            <a:srgbClr val="283B49"/>
                          </a:solidFill>
                          <a:latin typeface="Arial"/>
                          <a:ea typeface="Arial"/>
                          <a:cs typeface="Arial"/>
                        </a:rPr>
                        <a:t>V vertical, I horizontal</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V = ε - rI</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-r</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V-intercept ε</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I vertical, V horizontal</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I = ε/r - V/r</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-1/r</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I-intercept ε/r</a:t>
                      </a:r>
                    </a:p>
                  </a:txBody>
                  <a:tcPr marL="91440" marR="91440" marT="45720" marB="45720">
                    <a:solidFill>
                      <a:srgbClr val="EEF5F5"/>
                    </a:solidFill>
                  </a:tcPr>
                </a:tc>
              </a:tr>
            </a:tbl>
          </a:graphicData>
        </a:graphic>
      </p:graphicFrame>
    </p:spTree>
    <p:extLst>
      <p:ext uri="{BB962C8B-B14F-4D97-AF65-F5344CB8AC3E}">
        <p14:creationId xmlns:p14="http://schemas.microsoft.com/office/powerpoint/2010/main" val="932754328"/>
      </p:ext>
    </p:extLst>
  </p:cSld>
</p:sld>
</file>

<file path=ppt/slides/slide4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426B465-104C-4283-B59D-8192BDF66573}"/>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B4EE418C-5DAD-4868-9BD3-9CE9DF52B55A}"/>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Battery graphs: read the axes first</a:t>
            </a:r>
          </a:p>
        </p:txBody>
      </p:sp>
      <p:sp>
        <p:nvSpPr>
          <p:cNvPr id="3" name="source-page">
            <a:extLst xmlns:a="http://schemas.openxmlformats.org/drawingml/2006/main">
              <a:ext uri="{FF2B5EF4-FFF2-40B4-BE49-F238E27FC236}">
                <a16:creationId xmlns:a16="http://schemas.microsoft.com/office/drawing/2014/main" id="{0853FA16-2CFF-4C51-96FC-EAE345F57834}"/>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13    11.5</a:t>
            </a:r>
          </a:p>
        </p:txBody>
      </p:sp>
      <p:sp>
        <p:nvSpPr>
          <p:cNvPr id="4" name="slide-number">
            <a:extLst xmlns:a="http://schemas.openxmlformats.org/drawingml/2006/main">
              <a:ext uri="{FF2B5EF4-FFF2-40B4-BE49-F238E27FC236}">
                <a16:creationId xmlns:a16="http://schemas.microsoft.com/office/drawing/2014/main" id="{751B4362-4D38-4BC4-886C-8F363B546792}"/>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49 / 103</a:t>
            </a:r>
          </a:p>
        </p:txBody>
      </p:sp>
      <p:sp>
        <p:nvSpPr>
          <p:cNvPr id="5" name="body">
            <a:extLst xmlns:a="http://schemas.openxmlformats.org/drawingml/2006/main">
              <a:ext uri="{FF2B5EF4-FFF2-40B4-BE49-F238E27FC236}">
                <a16:creationId xmlns:a16="http://schemas.microsoft.com/office/drawing/2014/main" id="{9C937685-56E9-4844-B235-55954DE800C9}"/>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Worked comparison: a line V = 1.50 - 0.80I in SI units means ε = 1.50 V and r =</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0.80 Ω.</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If plotted as I versus V instead, the slope is -1.25 A/V and the vertical intercept is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1.875 A.</a:t>
            </a:r>
          </a:p>
        </p:txBody>
      </p:sp>
    </p:spTree>
    <p:extLst>
      <p:ext uri="{BB962C8B-B14F-4D97-AF65-F5344CB8AC3E}">
        <p14:creationId xmlns:p14="http://schemas.microsoft.com/office/powerpoint/2010/main" val="1685550181"/>
      </p:ext>
    </p:extLst>
  </p:cSld>
</p:sld>
</file>

<file path=ppt/slides/slide50.xml><?xml version="1.0" encoding="utf-8"?>
<p:sld xmlns:p="http://schemas.openxmlformats.org/presentationml/2006/main">
  <p:cSld>
    <p:bg>
      <p:bgPr>
        <a:solidFill xmlns:a="http://schemas.openxmlformats.org/drawingml/2006/main">
          <a:srgbClr val="17354A"/>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7EEF9E03-FBED-4D33-ABDB-098D90D1A74B}"/>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B4E1E5"/>
                </a:solidFill>
                <a:latin typeface="Arial"/>
                <a:ea typeface="Arial"/>
                <a:cs typeface="Arial"/>
              </a:defRPr>
            </a:pPr>
            <a:r>
              <a:rPr sz="1200" b="1">
                <a:solidFill>
                  <a:srgbClr val="B4E1E5"/>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04CCB9C1-248A-406A-8546-01FECF4316BC}"/>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FFFFFF"/>
                </a:solidFill>
                <a:latin typeface="Arial"/>
                <a:ea typeface="Arial"/>
                <a:cs typeface="Arial"/>
              </a:defRPr>
            </a:pPr>
            <a:r>
              <a:rPr sz="3000" b="1">
                <a:solidFill>
                  <a:srgbClr val="FFFFFF"/>
                </a:solidFill>
                <a:latin typeface="Arial"/>
                <a:ea typeface="Arial"/>
                <a:cs typeface="Arial"/>
              </a:rPr>
              <a:t>Battery graphs: read the axes first</a:t>
            </a:r>
          </a:p>
        </p:txBody>
      </p:sp>
      <p:sp>
        <p:nvSpPr>
          <p:cNvPr id="3" name="section-label">
            <a:extLst xmlns:a="http://schemas.openxmlformats.org/drawingml/2006/main">
              <a:ext uri="{FF2B5EF4-FFF2-40B4-BE49-F238E27FC236}">
                <a16:creationId xmlns:a16="http://schemas.microsoft.com/office/drawing/2014/main" id="{A2534117-58BD-44F1-9567-AE65CD9531C8}"/>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B4E1E5"/>
                </a:solidFill>
                <a:latin typeface="Arial"/>
                <a:ea typeface="Arial"/>
                <a:cs typeface="Arial"/>
              </a:defRPr>
            </a:pPr>
            <a:r>
              <a:rPr sz="1425" b="1">
                <a:solidFill>
                  <a:srgbClr val="B4E1E5"/>
                </a:solidFill>
                <a:latin typeface="Arial"/>
                <a:ea typeface="Arial"/>
                <a:cs typeface="Arial"/>
              </a:rPr>
              <a:t>THE SOURCE QUESTION ABOUT A SMALLER r</a:t>
            </a:r>
          </a:p>
        </p:txBody>
      </p:sp>
      <p:sp>
        <p:nvSpPr>
          <p:cNvPr id="4" name="source-page">
            <a:extLst xmlns:a="http://schemas.openxmlformats.org/drawingml/2006/main">
              <a:ext uri="{FF2B5EF4-FFF2-40B4-BE49-F238E27FC236}">
                <a16:creationId xmlns:a16="http://schemas.microsoft.com/office/drawing/2014/main" id="{CBF9F217-776F-4E3F-982E-CF809ACE81AF}"/>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Chapter notes p. 13    11.5</a:t>
            </a:r>
          </a:p>
        </p:txBody>
      </p:sp>
      <p:sp>
        <p:nvSpPr>
          <p:cNvPr id="5" name="slide-number">
            <a:extLst xmlns:a="http://schemas.openxmlformats.org/drawingml/2006/main">
              <a:ext uri="{FF2B5EF4-FFF2-40B4-BE49-F238E27FC236}">
                <a16:creationId xmlns:a16="http://schemas.microsoft.com/office/drawing/2014/main" id="{6CFB05DC-9221-44A1-A3CE-DAB7E53CE661}"/>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50 / 103</a:t>
            </a:r>
          </a:p>
        </p:txBody>
      </p:sp>
      <p:sp>
        <p:nvSpPr>
          <p:cNvPr id="6" name="body">
            <a:extLst xmlns:a="http://schemas.openxmlformats.org/drawingml/2006/main">
              <a:ext uri="{FF2B5EF4-FFF2-40B4-BE49-F238E27FC236}">
                <a16:creationId xmlns:a16="http://schemas.microsoft.com/office/drawing/2014/main" id="{C5BDF80A-9C2C-4FF0-823D-98F4F55309F7}"/>
              </a:ext>
            </a:extLst>
          </p:cNvPr>
          <p:cNvSpPr>
            <a:spLocks xmlns:a="http://schemas.openxmlformats.org/drawingml/2006/main" noGrp="1"/>
          </p:cNvSpPr>
          <p:nvPr/>
        </p:nvSpPr>
        <p:spPr>
          <a:xfrm xmlns:a="http://schemas.openxmlformats.org/drawingml/2006/main">
            <a:off x="609600" y="1866900"/>
            <a:ext cx="10972800" cy="1571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For an I-versus-V graph with the same ε and smaller r, both the magnitude of</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the negative slope and the vertical intercept increase.</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The horizontal intercept stays ε.</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For V versus I, the vertical intercept stays ε and the slope becomes less steep.</a:t>
            </a:r>
          </a:p>
        </p:txBody>
      </p:sp>
    </p:spTree>
    <p:extLst>
      <p:ext uri="{BB962C8B-B14F-4D97-AF65-F5344CB8AC3E}">
        <p14:creationId xmlns:p14="http://schemas.microsoft.com/office/powerpoint/2010/main" val="969061075"/>
      </p:ext>
    </p:extLst>
  </p:cSld>
</p:sld>
</file>

<file path=ppt/slides/slide5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A223643-6AE1-4D90-A1E0-04397AC20E41}"/>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88EE539C-7A62-4E08-B655-A3D68EE756E9}"/>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Battery graphs: read the axes first</a:t>
            </a:r>
          </a:p>
        </p:txBody>
      </p:sp>
      <p:sp>
        <p:nvSpPr>
          <p:cNvPr id="3" name="source-page">
            <a:extLst xmlns:a="http://schemas.openxmlformats.org/drawingml/2006/main">
              <a:ext uri="{FF2B5EF4-FFF2-40B4-BE49-F238E27FC236}">
                <a16:creationId xmlns:a16="http://schemas.microsoft.com/office/drawing/2014/main" id="{E2577347-5561-4FD7-9967-54C8D76BBC8D}"/>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13    11.5</a:t>
            </a:r>
          </a:p>
        </p:txBody>
      </p:sp>
      <p:sp>
        <p:nvSpPr>
          <p:cNvPr id="4" name="slide-number">
            <a:extLst xmlns:a="http://schemas.openxmlformats.org/drawingml/2006/main">
              <a:ext uri="{FF2B5EF4-FFF2-40B4-BE49-F238E27FC236}">
                <a16:creationId xmlns:a16="http://schemas.microsoft.com/office/drawing/2014/main" id="{71630836-CC7E-4221-8D6C-1DC6D6F39AB9}"/>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51 / 103</a:t>
            </a:r>
          </a:p>
        </p:txBody>
      </p:sp>
      <p:sp>
        <p:nvSpPr>
          <p:cNvPr id="5" name="body">
            <a:extLst xmlns:a="http://schemas.openxmlformats.org/drawingml/2006/main">
              <a:ext uri="{FF2B5EF4-FFF2-40B4-BE49-F238E27FC236}">
                <a16:creationId xmlns:a16="http://schemas.microsoft.com/office/drawing/2014/main" id="{239BCD2A-4753-4329-B449-143F6D6D0BC3}"/>
              </a:ext>
            </a:extLst>
          </p:cNvPr>
          <p:cNvSpPr>
            <a:spLocks xmlns:a="http://schemas.openxmlformats.org/drawingml/2006/main" noGrp="1"/>
          </p:cNvSpPr>
          <p:nvPr/>
        </p:nvSpPr>
        <p:spPr>
          <a:xfrm xmlns:a="http://schemas.openxmlformats.org/drawingml/2006/main">
            <a:off x="609600" y="1866900"/>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large-current intercept is an extrapolation of a simple model.</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It is not a recommendation to short-circuit a real battery.</a:t>
            </a:r>
          </a:p>
        </p:txBody>
      </p:sp>
    </p:spTree>
    <p:extLst>
      <p:ext uri="{BB962C8B-B14F-4D97-AF65-F5344CB8AC3E}">
        <p14:creationId xmlns:p14="http://schemas.microsoft.com/office/powerpoint/2010/main" val="1872876387"/>
      </p:ext>
    </p:extLst>
  </p:cSld>
</p:sld>
</file>

<file path=ppt/slides/slide5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58F2EE8-C7C1-4DC0-BAD9-04E0FCE5A487}"/>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1BE6D6E3-951D-4281-B610-7E8F9E699C72}"/>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Kirchhoff: charge conservation before loop signs</a:t>
            </a:r>
          </a:p>
        </p:txBody>
      </p:sp>
      <p:sp>
        <p:nvSpPr>
          <p:cNvPr id="3" name="source-page">
            <a:extLst xmlns:a="http://schemas.openxmlformats.org/drawingml/2006/main">
              <a:ext uri="{FF2B5EF4-FFF2-40B4-BE49-F238E27FC236}">
                <a16:creationId xmlns:a16="http://schemas.microsoft.com/office/drawing/2014/main" id="{A6D8C799-F043-4803-B917-0F145BB6D1A9}"/>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14    11.7, 11.6</a:t>
            </a:r>
          </a:p>
        </p:txBody>
      </p:sp>
      <p:sp>
        <p:nvSpPr>
          <p:cNvPr id="4" name="slide-number">
            <a:extLst xmlns:a="http://schemas.openxmlformats.org/drawingml/2006/main">
              <a:ext uri="{FF2B5EF4-FFF2-40B4-BE49-F238E27FC236}">
                <a16:creationId xmlns:a16="http://schemas.microsoft.com/office/drawing/2014/main" id="{E4E64D07-9905-4267-8483-A11B65987533}"/>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52 / 103</a:t>
            </a:r>
          </a:p>
        </p:txBody>
      </p:sp>
      <p:graphicFrame>
        <p:nvGraphicFramePr>
          <p:cNvPr id="10" name=""/>
          <p:cNvGraphicFramePr/>
          <p:nvPr/>
        </p:nvGraphicFramePr>
        <p:xfrm>
          <a:off xmlns:a="http://schemas.openxmlformats.org/drawingml/2006/main" x="609600" y="1809750"/>
          <a:ext xmlns:a="http://schemas.openxmlformats.org/drawingml/2006/main" cx="10972800" cy="2011680"/>
        </p:xfrm>
        <a:graphic xmlns:a="http://schemas.openxmlformats.org/drawingml/2006/main">
          <a:graphicData uri="http://schemas.openxmlformats.org/drawingml/2006/table">
            <a:tbl>
              <a:tblPr/>
              <a:tblGrid>
                <a:gridCol w="3657600"/>
                <a:gridCol w="3657600"/>
                <a:gridCol w="3657600"/>
              </a:tblGrid>
              <a:tr h="478536">
                <a:tc>
                  <a:txBody>
                    <a:bodyPr wrap="square" lIns="95250" tIns="76200" rIns="95250" bIns="76200">
                      <a:noAutofit/>
                    </a:bodyPr>
                    <a:lstStyle/>
                    <a:p>
                      <a:r>
                        <a:rPr sz="1800" b="1">
                          <a:solidFill>
                            <a:srgbClr val="FFFFFF"/>
                          </a:solidFill>
                          <a:latin typeface="Arial"/>
                          <a:ea typeface="Arial"/>
                          <a:cs typeface="Arial"/>
                        </a:rPr>
                        <a:t>Rule</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Physical conservation</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Equation</a:t>
                      </a:r>
                    </a:p>
                  </a:txBody>
                  <a:tcPr marL="91440" marR="91440" marT="45720" marB="45720">
                    <a:solidFill>
                      <a:srgbClr val="17354A"/>
                    </a:solidFill>
                  </a:tcPr>
                </a:tc>
              </a:tr>
              <a:tr h="766572">
                <a:tc>
                  <a:txBody>
                    <a:bodyPr wrap="square" lIns="95250" tIns="76200" rIns="95250" bIns="76200">
                      <a:noAutofit/>
                    </a:bodyPr>
                    <a:lstStyle/>
                    <a:p>
                      <a:r>
                        <a:rPr sz="1800" b="0">
                          <a:solidFill>
                            <a:srgbClr val="283B49"/>
                          </a:solidFill>
                          <a:latin typeface="Arial"/>
                          <a:ea typeface="Arial"/>
                          <a:cs typeface="Arial"/>
                        </a:rPr>
                        <a:t>Junction</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Charge does not accumulate indefinitely at a node</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ΣIin = ΣIout</a:t>
                      </a:r>
                    </a:p>
                  </a:txBody>
                  <a:tcPr marL="91440" marR="91440" marT="45720" marB="45720">
                    <a:solidFill>
                      <a:srgbClr val="FFFFFF"/>
                    </a:solidFill>
                  </a:tcPr>
                </a:tc>
              </a:tr>
              <a:tr h="766572">
                <a:tc>
                  <a:txBody>
                    <a:bodyPr wrap="square" lIns="95250" tIns="76200" rIns="95250" bIns="76200">
                      <a:noAutofit/>
                    </a:bodyPr>
                    <a:lstStyle/>
                    <a:p>
                      <a:r>
                        <a:rPr sz="1800" b="0">
                          <a:solidFill>
                            <a:srgbClr val="283B49"/>
                          </a:solidFill>
                          <a:latin typeface="Arial"/>
                          <a:ea typeface="Arial"/>
                          <a:cs typeface="Arial"/>
                        </a:rPr>
                        <a:t>Loop</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Energy per unit charge returns to its starting value</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ΣΔV = 0</a:t>
                      </a:r>
                    </a:p>
                  </a:txBody>
                  <a:tcPr marL="91440" marR="91440" marT="45720" marB="45720">
                    <a:solidFill>
                      <a:srgbClr val="EEF5F5"/>
                    </a:solidFill>
                  </a:tcPr>
                </a:tc>
              </a:tr>
            </a:tbl>
          </a:graphicData>
        </a:graphic>
      </p:graphicFrame>
    </p:spTree>
    <p:extLst>
      <p:ext uri="{BB962C8B-B14F-4D97-AF65-F5344CB8AC3E}">
        <p14:creationId xmlns:p14="http://schemas.microsoft.com/office/powerpoint/2010/main" val="156570046"/>
      </p:ext>
    </p:extLst>
  </p:cSld>
</p:sld>
</file>

<file path=ppt/slides/slide5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ECA8C135-2AE2-49C8-BC3D-76BF7C1DF3CB}"/>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55C870AE-3B67-4D6F-9FFC-C67D6B8B61C6}"/>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Kirchhoff: charge conservation before loop signs</a:t>
            </a:r>
          </a:p>
        </p:txBody>
      </p:sp>
      <p:sp>
        <p:nvSpPr>
          <p:cNvPr id="3" name="source-page">
            <a:extLst xmlns:a="http://schemas.openxmlformats.org/drawingml/2006/main">
              <a:ext uri="{FF2B5EF4-FFF2-40B4-BE49-F238E27FC236}">
                <a16:creationId xmlns:a16="http://schemas.microsoft.com/office/drawing/2014/main" id="{0A4D8F3B-15A9-41CF-AD24-223139EAD5D2}"/>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14    11.7, 11.6</a:t>
            </a:r>
          </a:p>
        </p:txBody>
      </p:sp>
      <p:sp>
        <p:nvSpPr>
          <p:cNvPr id="4" name="slide-number">
            <a:extLst xmlns:a="http://schemas.openxmlformats.org/drawingml/2006/main">
              <a:ext uri="{FF2B5EF4-FFF2-40B4-BE49-F238E27FC236}">
                <a16:creationId xmlns:a16="http://schemas.microsoft.com/office/drawing/2014/main" id="{DE1D701E-119B-417D-9CF8-A9049C02D25A}"/>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53 / 103</a:t>
            </a:r>
          </a:p>
        </p:txBody>
      </p:sp>
      <p:sp>
        <p:nvSpPr>
          <p:cNvPr id="5" name="body">
            <a:extLst xmlns:a="http://schemas.openxmlformats.org/drawingml/2006/main">
              <a:ext uri="{FF2B5EF4-FFF2-40B4-BE49-F238E27FC236}">
                <a16:creationId xmlns:a16="http://schemas.microsoft.com/office/drawing/2014/main" id="{2425B58B-EC1D-4B46-B603-217FC0836E3F}"/>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Follow the original order: first use the junction rule to relate branch currents, then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apply loop equations.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Current arrows are initial choices.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negative answer later means that the true current runs opposite the chosen arrow.</a:t>
            </a:r>
          </a:p>
        </p:txBody>
      </p:sp>
      <p:sp>
        <p:nvSpPr>
          <p:cNvPr id="6" name="body">
            <a:extLst xmlns:a="http://schemas.openxmlformats.org/drawingml/2006/main">
              <a:ext uri="{FF2B5EF4-FFF2-40B4-BE49-F238E27FC236}">
                <a16:creationId xmlns:a16="http://schemas.microsoft.com/office/drawing/2014/main" id="{0FBF3FEF-FEE3-47B6-85E2-36245E80D0AD}"/>
              </a:ext>
            </a:extLst>
          </p:cNvPr>
          <p:cNvSpPr>
            <a:spLocks xmlns:a="http://schemas.openxmlformats.org/drawingml/2006/main" noGrp="1"/>
          </p:cNvSpPr>
          <p:nvPr/>
        </p:nvSpPr>
        <p:spPr>
          <a:xfrm xmlns:a="http://schemas.openxmlformats.org/drawingml/2006/main">
            <a:off x="609600" y="3552825"/>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Relationships and conditions: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Across a resistor with the assigned current: ΔV = -IR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Across a resistor against the assigned current: ΔV = +IR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Across a source from - to +: ΔV = +ε</a:t>
            </a:r>
          </a:p>
        </p:txBody>
      </p:sp>
    </p:spTree>
    <p:extLst>
      <p:ext uri="{BB962C8B-B14F-4D97-AF65-F5344CB8AC3E}">
        <p14:creationId xmlns:p14="http://schemas.microsoft.com/office/powerpoint/2010/main" val="1917238056"/>
      </p:ext>
    </p:extLst>
  </p:cSld>
</p:sld>
</file>

<file path=ppt/slides/slide5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1EAD9AE3-9D51-41DB-99E2-8C8372B67C89}"/>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BDE7C712-E924-4A06-B488-D8C474EA5578}"/>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Kirchhoff: charge conservation before loop signs</a:t>
            </a:r>
          </a:p>
        </p:txBody>
      </p:sp>
      <p:sp>
        <p:nvSpPr>
          <p:cNvPr id="3" name="source-page">
            <a:extLst xmlns:a="http://schemas.openxmlformats.org/drawingml/2006/main">
              <a:ext uri="{FF2B5EF4-FFF2-40B4-BE49-F238E27FC236}">
                <a16:creationId xmlns:a16="http://schemas.microsoft.com/office/drawing/2014/main" id="{804689C7-BAFD-4625-B472-F410E0422BA5}"/>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14    11.7, 11.6</a:t>
            </a:r>
          </a:p>
        </p:txBody>
      </p:sp>
      <p:sp>
        <p:nvSpPr>
          <p:cNvPr id="4" name="slide-number">
            <a:extLst xmlns:a="http://schemas.openxmlformats.org/drawingml/2006/main">
              <a:ext uri="{FF2B5EF4-FFF2-40B4-BE49-F238E27FC236}">
                <a16:creationId xmlns:a16="http://schemas.microsoft.com/office/drawing/2014/main" id="{44AFA21E-D8F0-4F9C-AC53-DBC02EC78661}"/>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54 / 103</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53522899baf740a8"/>
          <a:stretch xmlns:a="http://schemas.openxmlformats.org/drawingml/2006/main"/>
        </p:blipFill>
        <p:spPr>
          <a:xfrm xmlns:a="http://schemas.openxmlformats.org/drawingml/2006/main">
            <a:off x="1222098" y="1790700"/>
            <a:ext cx="9747804"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0307E04F-243E-458D-B1CC-ED03591050A5}"/>
              </a:ext>
            </a:extLst>
          </p:cNvPr>
          <p:cNvSpPr>
            <a:spLocks xmlns:a="http://schemas.openxmlformats.org/drawingml/2006/main" noGrp="1"/>
          </p:cNvSpPr>
          <p:nvPr/>
        </p:nvSpPr>
        <p:spPr>
          <a:xfrm xmlns:a="http://schemas.openxmlformats.org/drawingml/2006/main">
            <a:off x="609600" y="5210175"/>
            <a:ext cx="109728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A potential walk rises in the source and falls in the resistors, returning to its starting potential.</a:t>
            </a:r>
          </a:p>
        </p:txBody>
      </p:sp>
    </p:spTree>
    <p:extLst>
      <p:ext uri="{BB962C8B-B14F-4D97-AF65-F5344CB8AC3E}">
        <p14:creationId xmlns:p14="http://schemas.microsoft.com/office/powerpoint/2010/main" val="1430393179"/>
      </p:ext>
    </p:extLst>
  </p:cSld>
</p:sld>
</file>

<file path=ppt/slides/slide55.xml><?xml version="1.0" encoding="utf-8"?>
<p:sld xmlns:p="http://schemas.openxmlformats.org/presentationml/2006/main">
  <p:cSld>
    <p:bg>
      <p:bgPr>
        <a:solidFill xmlns:a="http://schemas.openxmlformats.org/drawingml/2006/main">
          <a:srgbClr val="17354A"/>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F7BBE74E-C448-4491-822A-3E78F73977C5}"/>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B4E1E5"/>
                </a:solidFill>
                <a:latin typeface="Arial"/>
                <a:ea typeface="Arial"/>
                <a:cs typeface="Arial"/>
              </a:defRPr>
            </a:pPr>
            <a:r>
              <a:rPr sz="1200" b="1">
                <a:solidFill>
                  <a:srgbClr val="B4E1E5"/>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46875166-F99B-40A0-BCC8-2B6D4FAD2DA0}"/>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FFFFFF"/>
                </a:solidFill>
                <a:latin typeface="Arial"/>
                <a:ea typeface="Arial"/>
                <a:cs typeface="Arial"/>
              </a:defRPr>
            </a:pPr>
            <a:r>
              <a:rPr sz="3000" b="1">
                <a:solidFill>
                  <a:srgbClr val="FFFFFF"/>
                </a:solidFill>
                <a:latin typeface="Arial"/>
                <a:ea typeface="Arial"/>
                <a:cs typeface="Arial"/>
              </a:rPr>
              <a:t>Kirchhoff: charge conservation before loop signs</a:t>
            </a:r>
          </a:p>
        </p:txBody>
      </p:sp>
      <p:sp>
        <p:nvSpPr>
          <p:cNvPr id="3" name="section-label">
            <a:extLst xmlns:a="http://schemas.openxmlformats.org/drawingml/2006/main">
              <a:ext uri="{FF2B5EF4-FFF2-40B4-BE49-F238E27FC236}">
                <a16:creationId xmlns:a16="http://schemas.microsoft.com/office/drawing/2014/main" id="{E02588DD-8D3D-47D7-861A-825B4FF5DB8C}"/>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B4E1E5"/>
                </a:solidFill>
                <a:latin typeface="Arial"/>
                <a:ea typeface="Arial"/>
                <a:cs typeface="Arial"/>
              </a:defRPr>
            </a:pPr>
            <a:r>
              <a:rPr sz="1425" b="1">
                <a:solidFill>
                  <a:srgbClr val="B4E1E5"/>
                </a:solidFill>
                <a:latin typeface="Arial"/>
                <a:ea typeface="Arial"/>
                <a:cs typeface="Arial"/>
              </a:rPr>
              <a:t>PAUSE AND EXPLAIN</a:t>
            </a:r>
          </a:p>
        </p:txBody>
      </p:sp>
      <p:sp>
        <p:nvSpPr>
          <p:cNvPr id="4" name="source-page">
            <a:extLst xmlns:a="http://schemas.openxmlformats.org/drawingml/2006/main">
              <a:ext uri="{FF2B5EF4-FFF2-40B4-BE49-F238E27FC236}">
                <a16:creationId xmlns:a16="http://schemas.microsoft.com/office/drawing/2014/main" id="{4EA8FD51-3843-4F4A-B2A8-B859C137AD77}"/>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Chapter notes p. 14    11.7, 11.6</a:t>
            </a:r>
          </a:p>
        </p:txBody>
      </p:sp>
      <p:sp>
        <p:nvSpPr>
          <p:cNvPr id="5" name="slide-number">
            <a:extLst xmlns:a="http://schemas.openxmlformats.org/drawingml/2006/main">
              <a:ext uri="{FF2B5EF4-FFF2-40B4-BE49-F238E27FC236}">
                <a16:creationId xmlns:a16="http://schemas.microsoft.com/office/drawing/2014/main" id="{A108F046-5D7B-4DD8-9CFC-68F2DA13F749}"/>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55 / 103</a:t>
            </a:r>
          </a:p>
        </p:txBody>
      </p:sp>
      <p:sp>
        <p:nvSpPr>
          <p:cNvPr id="6" name="body">
            <a:extLst xmlns:a="http://schemas.openxmlformats.org/drawingml/2006/main">
              <a:ext uri="{FF2B5EF4-FFF2-40B4-BE49-F238E27FC236}">
                <a16:creationId xmlns:a16="http://schemas.microsoft.com/office/drawing/2014/main" id="{33F9D320-0071-4631-90C4-8C5F74FBBA5F}"/>
              </a:ext>
            </a:extLst>
          </p:cNvPr>
          <p:cNvSpPr>
            <a:spLocks xmlns:a="http://schemas.openxmlformats.org/drawingml/2006/main" noGrp="1"/>
          </p:cNvSpPr>
          <p:nvPr/>
        </p:nvSpPr>
        <p:spPr>
          <a:xfrm xmlns:a="http://schemas.openxmlformats.org/drawingml/2006/main">
            <a:off x="609600" y="1866900"/>
            <a:ext cx="109728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Why is current not used up by a resistor?</a:t>
            </a:r>
          </a:p>
        </p:txBody>
      </p:sp>
    </p:spTree>
    <p:extLst>
      <p:ext uri="{BB962C8B-B14F-4D97-AF65-F5344CB8AC3E}">
        <p14:creationId xmlns:p14="http://schemas.microsoft.com/office/powerpoint/2010/main" val="1881706413"/>
      </p:ext>
    </p:extLst>
  </p:cSld>
</p:sld>
</file>

<file path=ppt/slides/slide5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3B7E1616-56FF-483A-8D5B-5CFA005CBCD5}"/>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76E6A32B-8D33-4557-9A91-1E65E1F53A3D}"/>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Kirchhoff: charge conservation before loop signs</a:t>
            </a:r>
          </a:p>
        </p:txBody>
      </p:sp>
      <p:sp>
        <p:nvSpPr>
          <p:cNvPr id="3" name="section-label">
            <a:extLst xmlns:a="http://schemas.openxmlformats.org/drawingml/2006/main">
              <a:ext uri="{FF2B5EF4-FFF2-40B4-BE49-F238E27FC236}">
                <a16:creationId xmlns:a16="http://schemas.microsoft.com/office/drawing/2014/main" id="{9567811C-6C0A-475F-804A-BCEE6305F83D}"/>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Discussion and reasoning</a:t>
            </a:r>
          </a:p>
        </p:txBody>
      </p:sp>
      <p:sp>
        <p:nvSpPr>
          <p:cNvPr id="4" name="source-page">
            <a:extLst xmlns:a="http://schemas.openxmlformats.org/drawingml/2006/main">
              <a:ext uri="{FF2B5EF4-FFF2-40B4-BE49-F238E27FC236}">
                <a16:creationId xmlns:a16="http://schemas.microsoft.com/office/drawing/2014/main" id="{9DE84D4A-7318-4D96-8319-934D1B30EF4F}"/>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14    11.7, 11.6</a:t>
            </a:r>
          </a:p>
        </p:txBody>
      </p:sp>
      <p:sp>
        <p:nvSpPr>
          <p:cNvPr id="5" name="slide-number">
            <a:extLst xmlns:a="http://schemas.openxmlformats.org/drawingml/2006/main">
              <a:ext uri="{FF2B5EF4-FFF2-40B4-BE49-F238E27FC236}">
                <a16:creationId xmlns:a16="http://schemas.microsoft.com/office/drawing/2014/main" id="{C802B0D1-6859-482E-A133-D607C8F78B1D}"/>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56 / 103</a:t>
            </a:r>
          </a:p>
        </p:txBody>
      </p:sp>
      <p:sp>
        <p:nvSpPr>
          <p:cNvPr id="6" name="body">
            <a:extLst xmlns:a="http://schemas.openxmlformats.org/drawingml/2006/main">
              <a:ext uri="{FF2B5EF4-FFF2-40B4-BE49-F238E27FC236}">
                <a16:creationId xmlns:a16="http://schemas.microsoft.com/office/drawing/2014/main" id="{01CE28CA-58E6-4925-B0F9-BD3AAE714622}"/>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same charge enters and leaves in steady state.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Each coulomb transfers energy, so the potential changes even though the current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does not.</a:t>
            </a:r>
          </a:p>
        </p:txBody>
      </p:sp>
    </p:spTree>
    <p:extLst>
      <p:ext uri="{BB962C8B-B14F-4D97-AF65-F5344CB8AC3E}">
        <p14:creationId xmlns:p14="http://schemas.microsoft.com/office/powerpoint/2010/main" val="227031889"/>
      </p:ext>
    </p:extLst>
  </p:cSld>
</p:sld>
</file>

<file path=ppt/slides/slide5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E467544D-6F51-4DAE-9F72-051929E2E2FB}"/>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9A8C1CA1-FC85-47CE-A427-9E9D9998BCCA}"/>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Two-loop example: negative current is useful</a:t>
            </a:r>
          </a:p>
        </p:txBody>
      </p:sp>
      <p:sp>
        <p:nvSpPr>
          <p:cNvPr id="3" name="source-page">
            <a:extLst xmlns:a="http://schemas.openxmlformats.org/drawingml/2006/main">
              <a:ext uri="{FF2B5EF4-FFF2-40B4-BE49-F238E27FC236}">
                <a16:creationId xmlns:a16="http://schemas.microsoft.com/office/drawing/2014/main" id="{6F2E04E5-BCFC-498C-AC70-1EF54E1EC605}"/>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15    11.6-11.7</a:t>
            </a:r>
          </a:p>
        </p:txBody>
      </p:sp>
      <p:sp>
        <p:nvSpPr>
          <p:cNvPr id="4" name="slide-number">
            <a:extLst xmlns:a="http://schemas.openxmlformats.org/drawingml/2006/main">
              <a:ext uri="{FF2B5EF4-FFF2-40B4-BE49-F238E27FC236}">
                <a16:creationId xmlns:a16="http://schemas.microsoft.com/office/drawing/2014/main" id="{CE3F7397-1B94-4540-A2E1-83CB98D63E7D}"/>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57 / 103</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3562f0b6936049a4"/>
          <a:stretch xmlns:a="http://schemas.openxmlformats.org/drawingml/2006/main"/>
        </p:blipFill>
        <p:spPr>
          <a:xfrm xmlns:a="http://schemas.openxmlformats.org/drawingml/2006/main">
            <a:off x="1955248" y="1790700"/>
            <a:ext cx="8281503"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CA444E7F-BFF2-4218-8BB2-84A6BF06B6ED}"/>
              </a:ext>
            </a:extLst>
          </p:cNvPr>
          <p:cNvSpPr>
            <a:spLocks xmlns:a="http://schemas.openxmlformats.org/drawingml/2006/main" noGrp="1"/>
          </p:cNvSpPr>
          <p:nvPr/>
        </p:nvSpPr>
        <p:spPr>
          <a:xfrm xmlns:a="http://schemas.openxmlformats.org/drawingml/2006/main">
            <a:off x="609600" y="52101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The lower 9 V source fixes VA - VB = 9 V. The upper branch contains the 12 V source and 10 Ω</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resistor. The middle resistor is 20 Ω.</a:t>
            </a:r>
          </a:p>
        </p:txBody>
      </p:sp>
    </p:spTree>
    <p:extLst>
      <p:ext uri="{BB962C8B-B14F-4D97-AF65-F5344CB8AC3E}">
        <p14:creationId xmlns:p14="http://schemas.microsoft.com/office/powerpoint/2010/main" val="1792165678"/>
      </p:ext>
    </p:extLst>
  </p:cSld>
</p:sld>
</file>

<file path=ppt/slides/slide5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07F20949-3EB1-43A1-B045-D498CDFBFEE2}"/>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7866D074-F91F-4186-851B-A978DEF6126C}"/>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Two-loop example: negative current is useful</a:t>
            </a:r>
          </a:p>
        </p:txBody>
      </p:sp>
      <p:sp>
        <p:nvSpPr>
          <p:cNvPr id="3" name="section-label">
            <a:extLst xmlns:a="http://schemas.openxmlformats.org/drawingml/2006/main">
              <a:ext uri="{FF2B5EF4-FFF2-40B4-BE49-F238E27FC236}">
                <a16:creationId xmlns:a16="http://schemas.microsoft.com/office/drawing/2014/main" id="{069915AB-FE45-489A-82CA-A24D862AF53A}"/>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30652F98-F11C-4071-87A7-1E9020FB78D1}"/>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15    11.6-11.7</a:t>
            </a:r>
          </a:p>
        </p:txBody>
      </p:sp>
      <p:sp>
        <p:nvSpPr>
          <p:cNvPr id="5" name="slide-number">
            <a:extLst xmlns:a="http://schemas.openxmlformats.org/drawingml/2006/main">
              <a:ext uri="{FF2B5EF4-FFF2-40B4-BE49-F238E27FC236}">
                <a16:creationId xmlns:a16="http://schemas.microsoft.com/office/drawing/2014/main" id="{E1F15F86-E1A1-4233-B55B-39DED7E09039}"/>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58 / 103</a:t>
            </a:r>
          </a:p>
        </p:txBody>
      </p:sp>
      <p:sp>
        <p:nvSpPr>
          <p:cNvPr id="6" name="body">
            <a:extLst xmlns:a="http://schemas.openxmlformats.org/drawingml/2006/main">
              <a:ext uri="{FF2B5EF4-FFF2-40B4-BE49-F238E27FC236}">
                <a16:creationId xmlns:a16="http://schemas.microsoft.com/office/drawing/2014/main" id="{C3BD9CC0-8F21-439A-9A59-27AB29B73E54}"/>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Choose I₁ into A from the upper branch, I₂ into A from the lower branch, and I₃</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from A to B through 20 Ω.</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I₁ + I₂ = I₃</a:t>
            </a:r>
          </a:p>
        </p:txBody>
      </p:sp>
      <p:sp>
        <p:nvSpPr>
          <p:cNvPr id="7" name="body">
            <a:extLst xmlns:a="http://schemas.openxmlformats.org/drawingml/2006/main">
              <a:ext uri="{FF2B5EF4-FFF2-40B4-BE49-F238E27FC236}">
                <a16:creationId xmlns:a16="http://schemas.microsoft.com/office/drawing/2014/main" id="{ED953A5C-F8E4-4901-BECF-5A65B45103A2}"/>
              </a:ext>
            </a:extLst>
          </p:cNvPr>
          <p:cNvSpPr>
            <a:spLocks xmlns:a="http://schemas.openxmlformats.org/drawingml/2006/main" noGrp="1"/>
          </p:cNvSpPr>
          <p:nvPr/>
        </p:nvSpPr>
        <p:spPr>
          <a:xfrm xmlns:a="http://schemas.openxmlformats.org/drawingml/2006/main">
            <a:off x="609600" y="3195638"/>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Lower loop: 9 - 20I₃ = 0, so I₃ = 0.45 A.</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Upper loop: 12 - 20I₃ - 10I₁ = 0, so I₁ = 0.30 A.</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Then I₂ = 0.45 - 0.30 = 0.15 A.</a:t>
            </a:r>
          </a:p>
        </p:txBody>
      </p:sp>
    </p:spTree>
    <p:extLst>
      <p:ext uri="{BB962C8B-B14F-4D97-AF65-F5344CB8AC3E}">
        <p14:creationId xmlns:p14="http://schemas.microsoft.com/office/powerpoint/2010/main" val="1670065928"/>
      </p:ext>
    </p:extLst>
  </p:cSld>
</p:sld>
</file>

<file path=ppt/slides/slide5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F5943664-B23A-489C-B712-7F4734935D8F}"/>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AF07AEE9-7C62-4C8B-A8F6-D039FE095745}"/>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Two-loop example: negative current is useful</a:t>
            </a:r>
          </a:p>
        </p:txBody>
      </p:sp>
      <p:sp>
        <p:nvSpPr>
          <p:cNvPr id="3" name="section-label">
            <a:extLst xmlns:a="http://schemas.openxmlformats.org/drawingml/2006/main">
              <a:ext uri="{FF2B5EF4-FFF2-40B4-BE49-F238E27FC236}">
                <a16:creationId xmlns:a16="http://schemas.microsoft.com/office/drawing/2014/main" id="{E168E579-DCEC-4F05-9051-04FD9C49FC3B}"/>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1C470D5F-C0E3-4BAB-ADBA-110A91831E9C}"/>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15    11.6-11.7</a:t>
            </a:r>
          </a:p>
        </p:txBody>
      </p:sp>
      <p:sp>
        <p:nvSpPr>
          <p:cNvPr id="5" name="slide-number">
            <a:extLst xmlns:a="http://schemas.openxmlformats.org/drawingml/2006/main">
              <a:ext uri="{FF2B5EF4-FFF2-40B4-BE49-F238E27FC236}">
                <a16:creationId xmlns:a16="http://schemas.microsoft.com/office/drawing/2014/main" id="{6B65558E-D588-4E82-8EF4-A7CAA08D6519}"/>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59 / 103</a:t>
            </a:r>
          </a:p>
        </p:txBody>
      </p:sp>
      <p:sp>
        <p:nvSpPr>
          <p:cNvPr id="6" name="body">
            <a:extLst xmlns:a="http://schemas.openxmlformats.org/drawingml/2006/main">
              <a:ext uri="{FF2B5EF4-FFF2-40B4-BE49-F238E27FC236}">
                <a16:creationId xmlns:a16="http://schemas.microsoft.com/office/drawing/2014/main" id="{69260B87-3DD4-407A-AFFF-B848AFEC4756}"/>
              </a:ext>
            </a:extLst>
          </p:cNvPr>
          <p:cNvSpPr>
            <a:spLocks xmlns:a="http://schemas.openxmlformats.org/drawingml/2006/main" noGrp="1"/>
          </p:cNvSpPr>
          <p:nvPr/>
        </p:nvSpPr>
        <p:spPr>
          <a:xfrm xmlns:a="http://schemas.openxmlformats.org/drawingml/2006/main">
            <a:off x="609600" y="1866900"/>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Choose a second set of arrows: J₃ points from B to A through the middle branch,</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and J₂ points from A to B through the lower branch.</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Keep I₁ entering A along the upper branch.</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The junction rule becomes I₁ + J₃ = J₂.</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The same physical currents are J₃ = -0.45 A and J₂ = -0.15 A; both negative signs</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mean that the chosen arrows oppose the actual currents.</a:t>
            </a:r>
          </a:p>
        </p:txBody>
      </p:sp>
      <p:sp>
        <p:nvSpPr>
          <p:cNvPr id="7" name="body">
            <a:extLst xmlns:a="http://schemas.openxmlformats.org/drawingml/2006/main">
              <a:ext uri="{FF2B5EF4-FFF2-40B4-BE49-F238E27FC236}">
                <a16:creationId xmlns:a16="http://schemas.microsoft.com/office/drawing/2014/main" id="{566F6A05-384A-491D-B39F-4945FD7FC129}"/>
              </a:ext>
            </a:extLst>
          </p:cNvPr>
          <p:cNvSpPr>
            <a:spLocks xmlns:a="http://schemas.openxmlformats.org/drawingml/2006/main" noGrp="1"/>
          </p:cNvSpPr>
          <p:nvPr/>
        </p:nvSpPr>
        <p:spPr>
          <a:xfrm xmlns:a="http://schemas.openxmlformats.org/drawingml/2006/main">
            <a:off x="609600" y="42672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POWER CHECK:</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Sources supply 12(0.30) + 9(0.15) = 4.95 W.</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Resistors dissipate (0.30)²(10) + (0.45)²(20) = 0.90 + 4.05 = 4.95 W.</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Both current descriptions represent the same energy balance.</a:t>
            </a:r>
          </a:p>
        </p:txBody>
      </p:sp>
    </p:spTree>
    <p:extLst>
      <p:ext uri="{BB962C8B-B14F-4D97-AF65-F5344CB8AC3E}">
        <p14:creationId xmlns:p14="http://schemas.microsoft.com/office/powerpoint/2010/main" val="865525877"/>
      </p:ext>
    </p:extLst>
  </p:cSld>
</p:sld>
</file>

<file path=ppt/slides/slide6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09B08B92-9E3D-42FD-A148-CAFC016039D7}"/>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EA3150C6-C19F-484D-887D-5EED2CAFA874}"/>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Kirchhoff’s loop rule</a:t>
            </a:r>
          </a:p>
        </p:txBody>
      </p:sp>
      <p:sp>
        <p:nvSpPr>
          <p:cNvPr id="3" name="section-label">
            <a:extLst xmlns:a="http://schemas.openxmlformats.org/drawingml/2006/main">
              <a:ext uri="{FF2B5EF4-FFF2-40B4-BE49-F238E27FC236}">
                <a16:creationId xmlns:a16="http://schemas.microsoft.com/office/drawing/2014/main" id="{7D89EFB3-6B30-4589-82A3-94E32121E28B}"/>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74116FBD-FEA9-4EF1-A28C-6004BC2494A6}"/>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16    11.6</a:t>
            </a:r>
          </a:p>
        </p:txBody>
      </p:sp>
      <p:sp>
        <p:nvSpPr>
          <p:cNvPr id="5" name="slide-number">
            <a:extLst xmlns:a="http://schemas.openxmlformats.org/drawingml/2006/main">
              <a:ext uri="{FF2B5EF4-FFF2-40B4-BE49-F238E27FC236}">
                <a16:creationId xmlns:a16="http://schemas.microsoft.com/office/drawing/2014/main" id="{81655CC2-985F-4395-9798-850E7F219C94}"/>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60 / 103</a:t>
            </a:r>
          </a:p>
        </p:txBody>
      </p:sp>
      <p:sp>
        <p:nvSpPr>
          <p:cNvPr id="6" name="body">
            <a:extLst xmlns:a="http://schemas.openxmlformats.org/drawingml/2006/main">
              <a:ext uri="{FF2B5EF4-FFF2-40B4-BE49-F238E27FC236}">
                <a16:creationId xmlns:a16="http://schemas.microsoft.com/office/drawing/2014/main" id="{3012FBDB-0C33-46D8-BE43-42BF66FCDBF3}"/>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ΣΔV around a closed loop = 0</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Battery: - terminal → + terminal gives +ε.</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Resistor: traverse with assigned current → -IR; against current → +IR.</a:t>
            </a:r>
          </a:p>
        </p:txBody>
      </p:sp>
    </p:spTree>
    <p:extLst>
      <p:ext uri="{BB962C8B-B14F-4D97-AF65-F5344CB8AC3E}">
        <p14:creationId xmlns:p14="http://schemas.microsoft.com/office/powerpoint/2010/main" val="1055181021"/>
      </p:ext>
    </p:extLst>
  </p:cSld>
</p:sld>
</file>

<file path=ppt/slides/slide6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730CD151-6651-4F70-8462-16DBFF5496F3}"/>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9D505423-BF2C-41BF-B637-C5B5192661BE}"/>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Kirchhoff’s loop rule</a:t>
            </a:r>
          </a:p>
        </p:txBody>
      </p:sp>
      <p:sp>
        <p:nvSpPr>
          <p:cNvPr id="3" name="source-page">
            <a:extLst xmlns:a="http://schemas.openxmlformats.org/drawingml/2006/main">
              <a:ext uri="{FF2B5EF4-FFF2-40B4-BE49-F238E27FC236}">
                <a16:creationId xmlns:a16="http://schemas.microsoft.com/office/drawing/2014/main" id="{9EBA8245-8FF8-4DC3-9491-2DE1E22EA010}"/>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16    11.6</a:t>
            </a:r>
          </a:p>
        </p:txBody>
      </p:sp>
      <p:sp>
        <p:nvSpPr>
          <p:cNvPr id="4" name="slide-number">
            <a:extLst xmlns:a="http://schemas.openxmlformats.org/drawingml/2006/main">
              <a:ext uri="{FF2B5EF4-FFF2-40B4-BE49-F238E27FC236}">
                <a16:creationId xmlns:a16="http://schemas.microsoft.com/office/drawing/2014/main" id="{3A5387FB-C4D1-4EF1-B349-D2015FDEA0FF}"/>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61 / 103</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fd6127a2efb040f9"/>
          <a:stretch xmlns:a="http://schemas.openxmlformats.org/drawingml/2006/main"/>
        </p:blipFill>
        <p:spPr>
          <a:xfrm xmlns:a="http://schemas.openxmlformats.org/drawingml/2006/main">
            <a:off x="1058797" y="1790700"/>
            <a:ext cx="10074406"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CAF6B9AA-0156-41AC-885E-119B4185FBF3}"/>
              </a:ext>
            </a:extLst>
          </p:cNvPr>
          <p:cNvSpPr>
            <a:spLocks xmlns:a="http://schemas.openxmlformats.org/drawingml/2006/main" noGrp="1"/>
          </p:cNvSpPr>
          <p:nvPr/>
        </p:nvSpPr>
        <p:spPr>
          <a:xfrm xmlns:a="http://schemas.openxmlformats.org/drawingml/2006/main">
            <a:off x="609600" y="52101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This potential walk rises by 12 V across the battery and drops by 4 V and 8 V across two</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resistors. It returns to its starting potential.</a:t>
            </a:r>
          </a:p>
        </p:txBody>
      </p:sp>
    </p:spTree>
    <p:extLst>
      <p:ext uri="{BB962C8B-B14F-4D97-AF65-F5344CB8AC3E}">
        <p14:creationId xmlns:p14="http://schemas.microsoft.com/office/powerpoint/2010/main" val="1963553776"/>
      </p:ext>
    </p:extLst>
  </p:cSld>
</p:sld>
</file>

<file path=ppt/slides/slide6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5E57D337-5453-41F8-BF4D-CD92B30CA07E}"/>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1C125031-6518-4E62-BCF6-D325B914B185}"/>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Kirchhoff’s loop rule</a:t>
            </a:r>
          </a:p>
        </p:txBody>
      </p:sp>
      <p:sp>
        <p:nvSpPr>
          <p:cNvPr id="3" name="source-page">
            <a:extLst xmlns:a="http://schemas.openxmlformats.org/drawingml/2006/main">
              <a:ext uri="{FF2B5EF4-FFF2-40B4-BE49-F238E27FC236}">
                <a16:creationId xmlns:a16="http://schemas.microsoft.com/office/drawing/2014/main" id="{6D91E756-79C5-4016-BE94-92C633D1722A}"/>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16    11.6</a:t>
            </a:r>
          </a:p>
        </p:txBody>
      </p:sp>
      <p:sp>
        <p:nvSpPr>
          <p:cNvPr id="4" name="slide-number">
            <a:extLst xmlns:a="http://schemas.openxmlformats.org/drawingml/2006/main">
              <a:ext uri="{FF2B5EF4-FFF2-40B4-BE49-F238E27FC236}">
                <a16:creationId xmlns:a16="http://schemas.microsoft.com/office/drawing/2014/main" id="{49E056BE-EC1A-46C9-A27B-C4353D4C76B1}"/>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62 / 103</a:t>
            </a:r>
          </a:p>
        </p:txBody>
      </p:sp>
      <p:sp>
        <p:nvSpPr>
          <p:cNvPr id="5" name="body">
            <a:extLst xmlns:a="http://schemas.openxmlformats.org/drawingml/2006/main">
              <a:ext uri="{FF2B5EF4-FFF2-40B4-BE49-F238E27FC236}">
                <a16:creationId xmlns:a16="http://schemas.microsoft.com/office/drawing/2014/main" id="{525D886F-A2F4-42E7-9D14-888F8BAE8B3A}"/>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Choose a loop direction and record each signed potential change in order.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Reversing the loop direction reverses every sign and produces the same physical</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solution.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resistor is always dissipative even when its voltage term is positive along your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chosen traversal: that sign reflects your traversal direction, not energy creation.</a:t>
            </a:r>
          </a:p>
        </p:txBody>
      </p:sp>
      <p:sp>
        <p:nvSpPr>
          <p:cNvPr id="6" name="body">
            <a:extLst xmlns:a="http://schemas.openxmlformats.org/drawingml/2006/main">
              <a:ext uri="{FF2B5EF4-FFF2-40B4-BE49-F238E27FC236}">
                <a16:creationId xmlns:a16="http://schemas.microsoft.com/office/drawing/2014/main" id="{AEFD6D82-F4DA-4671-8B7E-0CAB7E39E9CE}"/>
              </a:ext>
            </a:extLst>
          </p:cNvPr>
          <p:cNvSpPr>
            <a:spLocks xmlns:a="http://schemas.openxmlformats.org/drawingml/2006/main" noGrp="1"/>
          </p:cNvSpPr>
          <p:nvPr/>
        </p:nvSpPr>
        <p:spPr>
          <a:xfrm xmlns:a="http://schemas.openxmlformats.org/drawingml/2006/main">
            <a:off x="609600" y="3910013"/>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Worked example: opposing batteries: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Two ideal batteries of 12 V and 4 V oppose one another in a single loop containing</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2 Ω and 6 Ω resistors.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Assign current in the direction driven by 12 V.</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equation is 12 - 2I - 6I - 4 = 0, so I = 1.0 A.</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If the second battery aided the first, its term would be +4 V and I would be 2.0 A.</a:t>
            </a:r>
          </a:p>
        </p:txBody>
      </p:sp>
    </p:spTree>
    <p:extLst>
      <p:ext uri="{BB962C8B-B14F-4D97-AF65-F5344CB8AC3E}">
        <p14:creationId xmlns:p14="http://schemas.microsoft.com/office/powerpoint/2010/main" val="1617646422"/>
      </p:ext>
    </p:extLst>
  </p:cSld>
</p:sld>
</file>

<file path=ppt/slides/slide6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58500631-EAE0-49BC-903D-D96FA59C916A}"/>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72FE51C9-4FD7-41E8-BB9D-FBF33FCD9245}"/>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Kirchhoff’s loop rule</a:t>
            </a:r>
          </a:p>
        </p:txBody>
      </p:sp>
      <p:sp>
        <p:nvSpPr>
          <p:cNvPr id="3" name="section-label">
            <a:extLst xmlns:a="http://schemas.openxmlformats.org/drawingml/2006/main">
              <a:ext uri="{FF2B5EF4-FFF2-40B4-BE49-F238E27FC236}">
                <a16:creationId xmlns:a16="http://schemas.microsoft.com/office/drawing/2014/main" id="{E8C53BE2-B177-4C6D-886B-F6D4FB3C7C72}"/>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Scope of the model</a:t>
            </a:r>
          </a:p>
        </p:txBody>
      </p:sp>
      <p:sp>
        <p:nvSpPr>
          <p:cNvPr id="4" name="source-page">
            <a:extLst xmlns:a="http://schemas.openxmlformats.org/drawingml/2006/main">
              <a:ext uri="{FF2B5EF4-FFF2-40B4-BE49-F238E27FC236}">
                <a16:creationId xmlns:a16="http://schemas.microsoft.com/office/drawing/2014/main" id="{9FB53350-F59B-4953-B2D2-FA01800635BD}"/>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16    11.6</a:t>
            </a:r>
          </a:p>
        </p:txBody>
      </p:sp>
      <p:sp>
        <p:nvSpPr>
          <p:cNvPr id="5" name="slide-number">
            <a:extLst xmlns:a="http://schemas.openxmlformats.org/drawingml/2006/main">
              <a:ext uri="{FF2B5EF4-FFF2-40B4-BE49-F238E27FC236}">
                <a16:creationId xmlns:a16="http://schemas.microsoft.com/office/drawing/2014/main" id="{DD3A5559-806A-4597-8B34-E6AC437177C9}"/>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63 / 103</a:t>
            </a:r>
          </a:p>
        </p:txBody>
      </p:sp>
      <p:sp>
        <p:nvSpPr>
          <p:cNvPr id="6" name="body">
            <a:extLst xmlns:a="http://schemas.openxmlformats.org/drawingml/2006/main">
              <a:ext uri="{FF2B5EF4-FFF2-40B4-BE49-F238E27FC236}">
                <a16:creationId xmlns:a16="http://schemas.microsoft.com/office/drawing/2014/main" id="{3907D686-E223-4E1C-A6D6-23AF0463B812}"/>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the ordinary lumped DC circuits here, loop voltage accounting expresses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conservation of energy.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If a changing external magnetic flux induces an emf, include that emf consistently;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do not apply an electrostatic-only loop statement while ignoring induction.</a:t>
            </a:r>
          </a:p>
        </p:txBody>
      </p:sp>
    </p:spTree>
    <p:extLst>
      <p:ext uri="{BB962C8B-B14F-4D97-AF65-F5344CB8AC3E}">
        <p14:creationId xmlns:p14="http://schemas.microsoft.com/office/powerpoint/2010/main" val="1177432998"/>
      </p:ext>
    </p:extLst>
  </p:cSld>
</p:sld>
</file>

<file path=ppt/slides/slide6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95289DB3-FCEE-4FC0-ACC3-55AB1D90206E}"/>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178A8317-CB45-43C0-817B-08A792632A12}"/>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The balanced bridge: equal potentials stop branch current</a:t>
            </a:r>
          </a:p>
        </p:txBody>
      </p:sp>
      <p:sp>
        <p:nvSpPr>
          <p:cNvPr id="3" name="source-page">
            <a:extLst xmlns:a="http://schemas.openxmlformats.org/drawingml/2006/main">
              <a:ext uri="{FF2B5EF4-FFF2-40B4-BE49-F238E27FC236}">
                <a16:creationId xmlns:a16="http://schemas.microsoft.com/office/drawing/2014/main" id="{EE020CDA-BBAD-4FC0-9144-A09140B9639D}"/>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17    11.5-11.7</a:t>
            </a:r>
          </a:p>
        </p:txBody>
      </p:sp>
      <p:sp>
        <p:nvSpPr>
          <p:cNvPr id="4" name="slide-number">
            <a:extLst xmlns:a="http://schemas.openxmlformats.org/drawingml/2006/main">
              <a:ext uri="{FF2B5EF4-FFF2-40B4-BE49-F238E27FC236}">
                <a16:creationId xmlns:a16="http://schemas.microsoft.com/office/drawing/2014/main" id="{732F45A5-0968-4BA6-B805-5C939368B2A0}"/>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64 / 103</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ec41bd01cecd4a10"/>
          <a:stretch xmlns:a="http://schemas.openxmlformats.org/drawingml/2006/main"/>
        </p:blipFill>
        <p:spPr>
          <a:xfrm xmlns:a="http://schemas.openxmlformats.org/drawingml/2006/main">
            <a:off x="1955248" y="1790700"/>
            <a:ext cx="8281503"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EA86F104-774F-4CC0-A158-FDC23D5B06B2}"/>
              </a:ext>
            </a:extLst>
          </p:cNvPr>
          <p:cNvSpPr>
            <a:spLocks xmlns:a="http://schemas.openxmlformats.org/drawingml/2006/main" noGrp="1"/>
          </p:cNvSpPr>
          <p:nvPr/>
        </p:nvSpPr>
        <p:spPr>
          <a:xfrm xmlns:a="http://schemas.openxmlformats.org/drawingml/2006/main">
            <a:off x="609600" y="52101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Original values: upper branch 1 Ω then 3 Ω, lower branch 3 Ω then 9 Ω, with a 100 V source</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across both branches.</a:t>
            </a:r>
          </a:p>
        </p:txBody>
      </p:sp>
    </p:spTree>
    <p:extLst>
      <p:ext uri="{BB962C8B-B14F-4D97-AF65-F5344CB8AC3E}">
        <p14:creationId xmlns:p14="http://schemas.microsoft.com/office/powerpoint/2010/main" val="896790822"/>
      </p:ext>
    </p:extLst>
  </p:cSld>
</p:sld>
</file>

<file path=ppt/slides/slide6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0CC85940-4557-4807-A535-C1273876E1B9}"/>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95BE0B4A-A996-4D81-B004-BE780A825226}"/>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The balanced bridge: equal potentials stop branch current</a:t>
            </a:r>
          </a:p>
        </p:txBody>
      </p:sp>
      <p:sp>
        <p:nvSpPr>
          <p:cNvPr id="3" name="source-page">
            <a:extLst xmlns:a="http://schemas.openxmlformats.org/drawingml/2006/main">
              <a:ext uri="{FF2B5EF4-FFF2-40B4-BE49-F238E27FC236}">
                <a16:creationId xmlns:a16="http://schemas.microsoft.com/office/drawing/2014/main" id="{4AC21849-D279-43A2-9C1F-4639E325DF91}"/>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17    11.5-11.7</a:t>
            </a:r>
          </a:p>
        </p:txBody>
      </p:sp>
      <p:sp>
        <p:nvSpPr>
          <p:cNvPr id="4" name="slide-number">
            <a:extLst xmlns:a="http://schemas.openxmlformats.org/drawingml/2006/main">
              <a:ext uri="{FF2B5EF4-FFF2-40B4-BE49-F238E27FC236}">
                <a16:creationId xmlns:a16="http://schemas.microsoft.com/office/drawing/2014/main" id="{F11D12E4-C485-4B8A-BB1F-C0C920E1B285}"/>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65 / 103</a:t>
            </a:r>
          </a:p>
        </p:txBody>
      </p:sp>
      <p:sp>
        <p:nvSpPr>
          <p:cNvPr id="5" name="body">
            <a:extLst xmlns:a="http://schemas.openxmlformats.org/drawingml/2006/main">
              <a:ext uri="{FF2B5EF4-FFF2-40B4-BE49-F238E27FC236}">
                <a16:creationId xmlns:a16="http://schemas.microsoft.com/office/drawing/2014/main" id="{D7667D69-0546-48CB-91D0-D3DE1A1D6D96}"/>
              </a:ext>
            </a:extLst>
          </p:cNvPr>
          <p:cNvSpPr>
            <a:spLocks xmlns:a="http://schemas.openxmlformats.org/drawingml/2006/main" noGrp="1"/>
          </p:cNvSpPr>
          <p:nvPr/>
        </p:nvSpPr>
        <p:spPr>
          <a:xfrm xmlns:a="http://schemas.openxmlformats.org/drawingml/2006/main">
            <a:off x="609600" y="1866900"/>
            <a:ext cx="10972800" cy="108346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75" b="0">
                <a:solidFill>
                  <a:srgbClr val="283B49"/>
                </a:solidFill>
                <a:latin typeface="Arial"/>
                <a:ea typeface="Arial"/>
                <a:cs typeface="Arial"/>
              </a:defRPr>
            </a:pPr>
            <a:r>
              <a:rPr sz="2175" b="0">
                <a:solidFill>
                  <a:srgbClr val="283B49"/>
                </a:solidFill>
                <a:latin typeface="Arial"/>
                <a:ea typeface="Arial"/>
                <a:cs typeface="Arial"/>
              </a:rPr>
              <a:t>Choose the right-hand node as 0 V and the left-hand node as 100 V.</a:t>
            </a:r>
          </a:p>
          <a:p xmlns:a="http://schemas.openxmlformats.org/drawingml/2006/main">
            <a:pPr>
              <a:defRPr sz="2175" b="0">
                <a:solidFill>
                  <a:srgbClr val="283B49"/>
                </a:solidFill>
                <a:latin typeface="Arial"/>
                <a:ea typeface="Arial"/>
                <a:cs typeface="Arial"/>
              </a:defRPr>
            </a:pPr>
            <a:r>
              <a:rPr sz="2175" b="0">
                <a:solidFill>
                  <a:srgbClr val="283B49"/>
                </a:solidFill>
                <a:latin typeface="Arial"/>
                <a:ea typeface="Arial"/>
                <a:cs typeface="Arial"/>
              </a:rPr>
              <a:t>The upper current is 100/(1 + 3) = 25 A, so the upper midpoint is 100 - 25(1) = 75 V.</a:t>
            </a:r>
          </a:p>
          <a:p xmlns:a="http://schemas.openxmlformats.org/drawingml/2006/main">
            <a:pPr>
              <a:defRPr sz="2175" b="0">
                <a:solidFill>
                  <a:srgbClr val="283B49"/>
                </a:solidFill>
                <a:latin typeface="Arial"/>
                <a:ea typeface="Arial"/>
                <a:cs typeface="Arial"/>
              </a:defRPr>
            </a:pPr>
            <a:r>
              <a:rPr sz="2175" b="0">
                <a:solidFill>
                  <a:srgbClr val="283B49"/>
                </a:solidFill>
                <a:latin typeface="Arial"/>
                <a:ea typeface="Arial"/>
                <a:cs typeface="Arial"/>
              </a:rPr>
              <a:t>The lower current is 100/(3 + 9) = 25/3 A, so its midpoint is also 100 - (25/3)(3) = 75 V.</a:t>
            </a:r>
          </a:p>
        </p:txBody>
      </p:sp>
      <p:sp>
        <p:nvSpPr>
          <p:cNvPr id="6" name="body">
            <a:extLst xmlns:a="http://schemas.openxmlformats.org/drawingml/2006/main">
              <a:ext uri="{FF2B5EF4-FFF2-40B4-BE49-F238E27FC236}">
                <a16:creationId xmlns:a16="http://schemas.microsoft.com/office/drawing/2014/main" id="{1DEDB199-AA26-4A69-83DC-0880D45973B1}"/>
              </a:ext>
            </a:extLst>
          </p:cNvPr>
          <p:cNvSpPr>
            <a:spLocks xmlns:a="http://schemas.openxmlformats.org/drawingml/2006/main" noGrp="1"/>
          </p:cNvSpPr>
          <p:nvPr/>
        </p:nvSpPr>
        <p:spPr>
          <a:xfrm xmlns:a="http://schemas.openxmlformats.org/drawingml/2006/main">
            <a:off x="609600" y="3159919"/>
            <a:ext cx="10972800" cy="108346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75" b="0">
                <a:solidFill>
                  <a:srgbClr val="283B49"/>
                </a:solidFill>
                <a:latin typeface="Arial"/>
                <a:ea typeface="Arial"/>
                <a:cs typeface="Arial"/>
              </a:defRPr>
            </a:pPr>
            <a:r>
              <a:rPr sz="2175" b="0">
                <a:solidFill>
                  <a:srgbClr val="283B49"/>
                </a:solidFill>
                <a:latin typeface="Arial"/>
                <a:ea typeface="Arial"/>
                <a:cs typeface="Arial"/>
              </a:rPr>
              <a:t>Relationships and conditions:</a:t>
            </a:r>
          </a:p>
          <a:p xmlns:a="http://schemas.openxmlformats.org/drawingml/2006/main">
            <a:pPr>
              <a:defRPr sz="2175" b="0">
                <a:solidFill>
                  <a:srgbClr val="283B49"/>
                </a:solidFill>
                <a:latin typeface="Arial"/>
                <a:ea typeface="Arial"/>
                <a:cs typeface="Arial"/>
              </a:defRPr>
            </a:pPr>
            <a:r>
              <a:rPr sz="2175" b="0">
                <a:solidFill>
                  <a:srgbClr val="283B49"/>
                </a:solidFill>
                <a:latin typeface="Arial"/>
                <a:ea typeface="Arial"/>
                <a:cs typeface="Arial"/>
              </a:rPr>
              <a:t>ΔV_midpoints = 75 - 75 = 0</a:t>
            </a:r>
          </a:p>
          <a:p xmlns:a="http://schemas.openxmlformats.org/drawingml/2006/main">
            <a:pPr>
              <a:defRPr sz="2175" b="0">
                <a:solidFill>
                  <a:srgbClr val="283B49"/>
                </a:solidFill>
                <a:latin typeface="Arial"/>
                <a:ea typeface="Arial"/>
                <a:cs typeface="Arial"/>
              </a:defRPr>
            </a:pPr>
            <a:r>
              <a:rPr sz="2175" b="0">
                <a:solidFill>
                  <a:srgbClr val="283B49"/>
                </a:solidFill>
                <a:latin typeface="Arial"/>
                <a:ea typeface="Arial"/>
                <a:cs typeface="Arial"/>
              </a:rPr>
              <a:t>Any finite-resistance connecting branch carries I = 0.</a:t>
            </a:r>
          </a:p>
        </p:txBody>
      </p:sp>
      <p:sp>
        <p:nvSpPr>
          <p:cNvPr id="7" name="body">
            <a:extLst xmlns:a="http://schemas.openxmlformats.org/drawingml/2006/main">
              <a:ext uri="{FF2B5EF4-FFF2-40B4-BE49-F238E27FC236}">
                <a16:creationId xmlns:a16="http://schemas.microsoft.com/office/drawing/2014/main" id="{9A1D8824-9A3F-4B4D-87F8-2EE3194F1497}"/>
              </a:ext>
            </a:extLst>
          </p:cNvPr>
          <p:cNvSpPr>
            <a:spLocks xmlns:a="http://schemas.openxmlformats.org/drawingml/2006/main" noGrp="1"/>
          </p:cNvSpPr>
          <p:nvPr/>
        </p:nvSpPr>
        <p:spPr>
          <a:xfrm xmlns:a="http://schemas.openxmlformats.org/drawingml/2006/main">
            <a:off x="609600" y="4452938"/>
            <a:ext cx="109728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75" b="0">
                <a:solidFill>
                  <a:srgbClr val="283B49"/>
                </a:solidFill>
                <a:latin typeface="Arial"/>
                <a:ea typeface="Arial"/>
                <a:cs typeface="Arial"/>
              </a:defRPr>
            </a:pPr>
            <a:r>
              <a:rPr sz="2175" b="0">
                <a:solidFill>
                  <a:srgbClr val="283B49"/>
                </a:solidFill>
                <a:latin typeface="Arial"/>
                <a:ea typeface="Arial"/>
                <a:cs typeface="Arial"/>
              </a:rPr>
              <a:t>The middle bulb is dark even though both midpoints are at a high potential relative to</a:t>
            </a:r>
          </a:p>
          <a:p xmlns:a="http://schemas.openxmlformats.org/drawingml/2006/main">
            <a:pPr>
              <a:defRPr sz="2175" b="0">
                <a:solidFill>
                  <a:srgbClr val="283B49"/>
                </a:solidFill>
                <a:latin typeface="Arial"/>
                <a:ea typeface="Arial"/>
                <a:cs typeface="Arial"/>
              </a:defRPr>
            </a:pPr>
            <a:r>
              <a:rPr sz="2175" b="0">
                <a:solidFill>
                  <a:srgbClr val="283B49"/>
                </a:solidFill>
                <a:latin typeface="Arial"/>
                <a:ea typeface="Arial"/>
                <a:cs typeface="Arial"/>
              </a:rPr>
              <a:t>the chosen zero.</a:t>
            </a:r>
          </a:p>
          <a:p xmlns:a="http://schemas.openxmlformats.org/drawingml/2006/main">
            <a:pPr>
              <a:defRPr sz="2175" b="0">
                <a:solidFill>
                  <a:srgbClr val="283B49"/>
                </a:solidFill>
                <a:latin typeface="Arial"/>
                <a:ea typeface="Arial"/>
                <a:cs typeface="Arial"/>
              </a:defRPr>
            </a:pPr>
            <a:r>
              <a:rPr sz="2175" b="0">
                <a:solidFill>
                  <a:srgbClr val="283B49"/>
                </a:solidFill>
                <a:latin typeface="Arial"/>
                <a:ea typeface="Arial"/>
                <a:cs typeface="Arial"/>
              </a:rPr>
              <a:t>Current through the bulb depends on the difference between its terminals.</a:t>
            </a:r>
          </a:p>
          <a:p xmlns:a="http://schemas.openxmlformats.org/drawingml/2006/main">
            <a:pPr>
              <a:defRPr sz="2175" b="0">
                <a:solidFill>
                  <a:srgbClr val="283B49"/>
                </a:solidFill>
                <a:latin typeface="Arial"/>
                <a:ea typeface="Arial"/>
                <a:cs typeface="Arial"/>
              </a:defRPr>
            </a:pPr>
            <a:r>
              <a:rPr sz="2175" b="0">
                <a:solidFill>
                  <a:srgbClr val="283B49"/>
                </a:solidFill>
                <a:latin typeface="Arial"/>
                <a:ea typeface="Arial"/>
                <a:cs typeface="Arial"/>
              </a:rPr>
              <a:t>Adding the balanced link does not change the branch currents in the ideal network.</a:t>
            </a:r>
          </a:p>
        </p:txBody>
      </p:sp>
    </p:spTree>
    <p:extLst>
      <p:ext uri="{BB962C8B-B14F-4D97-AF65-F5344CB8AC3E}">
        <p14:creationId xmlns:p14="http://schemas.microsoft.com/office/powerpoint/2010/main" val="1011447453"/>
      </p:ext>
    </p:extLst>
  </p:cSld>
</p:sld>
</file>

<file path=ppt/slides/slide6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3B181EC4-8EE1-40AF-B36A-CFE5CC53521E}"/>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5890F03F-3E35-4A19-ACC8-EF15F21891DF}"/>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The balanced bridge: equal potentials stop branch current</a:t>
            </a:r>
          </a:p>
        </p:txBody>
      </p:sp>
      <p:sp>
        <p:nvSpPr>
          <p:cNvPr id="3" name="section-label">
            <a:extLst xmlns:a="http://schemas.openxmlformats.org/drawingml/2006/main">
              <a:ext uri="{FF2B5EF4-FFF2-40B4-BE49-F238E27FC236}">
                <a16:creationId xmlns:a16="http://schemas.microsoft.com/office/drawing/2014/main" id="{FEBB34FF-D685-4755-B23A-66CF2F442655}"/>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GENERAL CONDITION</a:t>
            </a:r>
          </a:p>
        </p:txBody>
      </p:sp>
      <p:sp>
        <p:nvSpPr>
          <p:cNvPr id="4" name="source-page">
            <a:extLst xmlns:a="http://schemas.openxmlformats.org/drawingml/2006/main">
              <a:ext uri="{FF2B5EF4-FFF2-40B4-BE49-F238E27FC236}">
                <a16:creationId xmlns:a16="http://schemas.microsoft.com/office/drawing/2014/main" id="{7E0B9606-7A03-46C3-B843-EFD01D684EED}"/>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17    11.5-11.7</a:t>
            </a:r>
          </a:p>
        </p:txBody>
      </p:sp>
      <p:sp>
        <p:nvSpPr>
          <p:cNvPr id="5" name="slide-number">
            <a:extLst xmlns:a="http://schemas.openxmlformats.org/drawingml/2006/main">
              <a:ext uri="{FF2B5EF4-FFF2-40B4-BE49-F238E27FC236}">
                <a16:creationId xmlns:a16="http://schemas.microsoft.com/office/drawing/2014/main" id="{552C7C69-31D1-4B83-A3DD-7732D6950D3F}"/>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66 / 103</a:t>
            </a:r>
          </a:p>
        </p:txBody>
      </p:sp>
      <p:sp>
        <p:nvSpPr>
          <p:cNvPr id="6" name="body">
            <a:extLst xmlns:a="http://schemas.openxmlformats.org/drawingml/2006/main">
              <a:ext uri="{FF2B5EF4-FFF2-40B4-BE49-F238E27FC236}">
                <a16:creationId xmlns:a16="http://schemas.microsoft.com/office/drawing/2014/main" id="{DCD6FDB7-ADB8-4936-9FCB-075BEDF071B4}"/>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bridge balances when the resistance ratio on the upper branch equals that on the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lower branch: R_left,top/R_right,top = R_left,bottom/R_right,bottom.</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Here 1/3 = 3/9.</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Compare ratios or midpoint potentials, not visual symmetry.</a:t>
            </a:r>
          </a:p>
        </p:txBody>
      </p:sp>
    </p:spTree>
    <p:extLst>
      <p:ext uri="{BB962C8B-B14F-4D97-AF65-F5344CB8AC3E}">
        <p14:creationId xmlns:p14="http://schemas.microsoft.com/office/powerpoint/2010/main" val="468903973"/>
      </p:ext>
    </p:extLst>
  </p:cSld>
</p:sld>
</file>

<file path=ppt/slides/slide6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BFE23296-34B3-4C86-85C1-0150691C4FCB}"/>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76211194-B8A8-4430-B035-0ED086F2D5D7}"/>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Capacitors in series and parallel</a:t>
            </a:r>
          </a:p>
        </p:txBody>
      </p:sp>
      <p:sp>
        <p:nvSpPr>
          <p:cNvPr id="3" name="section-label">
            <a:extLst xmlns:a="http://schemas.openxmlformats.org/drawingml/2006/main">
              <a:ext uri="{FF2B5EF4-FFF2-40B4-BE49-F238E27FC236}">
                <a16:creationId xmlns:a16="http://schemas.microsoft.com/office/drawing/2014/main" id="{34513BED-760A-4603-87A5-674C1597DD46}"/>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DE7ECF24-E560-4643-ADCA-B53544755A73}"/>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18    11.8</a:t>
            </a:r>
          </a:p>
        </p:txBody>
      </p:sp>
      <p:sp>
        <p:nvSpPr>
          <p:cNvPr id="5" name="slide-number">
            <a:extLst xmlns:a="http://schemas.openxmlformats.org/drawingml/2006/main">
              <a:ext uri="{FF2B5EF4-FFF2-40B4-BE49-F238E27FC236}">
                <a16:creationId xmlns:a16="http://schemas.microsoft.com/office/drawing/2014/main" id="{E0B467CB-7CB8-47DF-A39E-BC3A0B263305}"/>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67 / 103</a:t>
            </a:r>
          </a:p>
        </p:txBody>
      </p:sp>
      <p:sp>
        <p:nvSpPr>
          <p:cNvPr id="6" name="body">
            <a:extLst xmlns:a="http://schemas.openxmlformats.org/drawingml/2006/main">
              <a:ext uri="{FF2B5EF4-FFF2-40B4-BE49-F238E27FC236}">
                <a16:creationId xmlns:a16="http://schemas.microsoft.com/office/drawing/2014/main" id="{34908FA1-0B1B-4748-A83F-AC79D08A3706}"/>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Parallel: C_eq = ΣC_i (same voltage)</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Series: 1/C_eq = Σ1/C_i (equal charge magnitude for initially neutral intermediate</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conductors)</a:t>
            </a:r>
          </a:p>
        </p:txBody>
      </p:sp>
      <p:sp>
        <p:nvSpPr>
          <p:cNvPr id="7" name="body">
            <a:extLst xmlns:a="http://schemas.openxmlformats.org/drawingml/2006/main">
              <a:ext uri="{FF2B5EF4-FFF2-40B4-BE49-F238E27FC236}">
                <a16:creationId xmlns:a16="http://schemas.microsoft.com/office/drawing/2014/main" id="{5B709DAC-2BBE-4338-99E4-F9F51CF8145B}"/>
              </a:ext>
            </a:extLst>
          </p:cNvPr>
          <p:cNvSpPr>
            <a:spLocks xmlns:a="http://schemas.openxmlformats.org/drawingml/2006/main" noGrp="1"/>
          </p:cNvSpPr>
          <p:nvPr/>
        </p:nvSpPr>
        <p:spPr>
          <a:xfrm xmlns:a="http://schemas.openxmlformats.org/drawingml/2006/main">
            <a:off x="609600" y="3195638"/>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For parallel capacitors, total delivered charge is the sum of individual plate charges.</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At a common V, Q_total = ΣC_iV, giving the sum rule.</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For capacitors in series, a neutral isolated intermediate conductor cannot acquire</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net charge; its opposite faces acquire equal and opposite charges, giving the same</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charge magnitude on the adjacent capacitors.</a:t>
            </a:r>
          </a:p>
        </p:txBody>
      </p:sp>
    </p:spTree>
    <p:extLst>
      <p:ext uri="{BB962C8B-B14F-4D97-AF65-F5344CB8AC3E}">
        <p14:creationId xmlns:p14="http://schemas.microsoft.com/office/powerpoint/2010/main" val="1554427637"/>
      </p:ext>
    </p:extLst>
  </p:cSld>
</p:sld>
</file>

<file path=ppt/slides/slide6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14AE6CEF-6214-4403-93D8-B127123307B8}"/>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195D16CD-DD6B-42CE-B522-11EF3C176D44}"/>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Capacitors in series and parallel</a:t>
            </a:r>
          </a:p>
        </p:txBody>
      </p:sp>
      <p:sp>
        <p:nvSpPr>
          <p:cNvPr id="3" name="source-page">
            <a:extLst xmlns:a="http://schemas.openxmlformats.org/drawingml/2006/main">
              <a:ext uri="{FF2B5EF4-FFF2-40B4-BE49-F238E27FC236}">
                <a16:creationId xmlns:a16="http://schemas.microsoft.com/office/drawing/2014/main" id="{AC2F299A-BD51-415F-9627-894ED05BB720}"/>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18    11.8</a:t>
            </a:r>
          </a:p>
        </p:txBody>
      </p:sp>
      <p:sp>
        <p:nvSpPr>
          <p:cNvPr id="4" name="slide-number">
            <a:extLst xmlns:a="http://schemas.openxmlformats.org/drawingml/2006/main">
              <a:ext uri="{FF2B5EF4-FFF2-40B4-BE49-F238E27FC236}">
                <a16:creationId xmlns:a16="http://schemas.microsoft.com/office/drawing/2014/main" id="{F6D9686C-8C28-40A3-9066-055134A49B4B}"/>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68 / 103</a:t>
            </a:r>
          </a:p>
        </p:txBody>
      </p:sp>
      <p:graphicFrame>
        <p:nvGraphicFramePr>
          <p:cNvPr id="10" name=""/>
          <p:cNvGraphicFramePr/>
          <p:nvPr/>
        </p:nvGraphicFramePr>
        <p:xfrm>
          <a:off xmlns:a="http://schemas.openxmlformats.org/drawingml/2006/main" x="609600" y="1809750"/>
          <a:ext xmlns:a="http://schemas.openxmlformats.org/drawingml/2006/main" cx="10972800" cy="2299716"/>
        </p:xfrm>
        <a:graphic xmlns:a="http://schemas.openxmlformats.org/drawingml/2006/main">
          <a:graphicData uri="http://schemas.openxmlformats.org/drawingml/2006/table">
            <a:tbl>
              <a:tblPr/>
              <a:tblGrid>
                <a:gridCol w="2743200"/>
                <a:gridCol w="2743200"/>
                <a:gridCol w="2743200"/>
                <a:gridCol w="2743200"/>
              </a:tblGrid>
              <a:tr h="766572">
                <a:tc>
                  <a:txBody>
                    <a:bodyPr wrap="square" lIns="95250" tIns="76200" rIns="95250" bIns="76200">
                      <a:noAutofit/>
                    </a:bodyPr>
                    <a:lstStyle/>
                    <a:p>
                      <a:r>
                        <a:rPr sz="1800" b="1">
                          <a:solidFill>
                            <a:srgbClr val="FFFFFF"/>
                          </a:solidFill>
                          <a:latin typeface="Arial"/>
                          <a:ea typeface="Arial"/>
                          <a:cs typeface="Arial"/>
                        </a:rPr>
                        <a:t>Connection</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Shared quantity</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Equivalent capacitance</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Useful check</a:t>
                      </a:r>
                    </a:p>
                  </a:txBody>
                  <a:tcPr marL="91440" marR="91440" marT="45720" marB="45720">
                    <a:solidFill>
                      <a:srgbClr val="17354A"/>
                    </a:solidFill>
                  </a:tcPr>
                </a:tc>
              </a:tr>
              <a:tr h="766572">
                <a:tc>
                  <a:txBody>
                    <a:bodyPr wrap="square" lIns="95250" tIns="76200" rIns="95250" bIns="76200">
                      <a:noAutofit/>
                    </a:bodyPr>
                    <a:lstStyle/>
                    <a:p>
                      <a:r>
                        <a:rPr sz="1800" b="0">
                          <a:solidFill>
                            <a:srgbClr val="283B49"/>
                          </a:solidFill>
                          <a:latin typeface="Arial"/>
                          <a:ea typeface="Arial"/>
                          <a:cs typeface="Arial"/>
                        </a:rPr>
                        <a:t>Parallel</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Voltage</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Sum</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Larger than any component.</a:t>
                      </a:r>
                    </a:p>
                  </a:txBody>
                  <a:tcPr marL="91440" marR="91440" marT="45720" marB="45720">
                    <a:solidFill>
                      <a:srgbClr val="FFFFFF"/>
                    </a:solidFill>
                  </a:tcPr>
                </a:tc>
              </a:tr>
              <a:tr h="766572">
                <a:tc>
                  <a:txBody>
                    <a:bodyPr wrap="square" lIns="95250" tIns="76200" rIns="95250" bIns="76200">
                      <a:noAutofit/>
                    </a:bodyPr>
                    <a:lstStyle/>
                    <a:p>
                      <a:r>
                        <a:rPr sz="1800" b="0">
                          <a:solidFill>
                            <a:srgbClr val="283B49"/>
                          </a:solidFill>
                          <a:latin typeface="Arial"/>
                          <a:ea typeface="Arial"/>
                          <a:cs typeface="Arial"/>
                        </a:rPr>
                        <a:t>Series</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Charge magnitude*</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Reciprocal sum</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Smaller than any component.</a:t>
                      </a:r>
                    </a:p>
                  </a:txBody>
                  <a:tcPr marL="91440" marR="91440" marT="45720" marB="45720">
                    <a:solidFill>
                      <a:srgbClr val="EEF5F5"/>
                    </a:solidFill>
                  </a:tcPr>
                </a:tc>
              </a:tr>
            </a:tbl>
          </a:graphicData>
        </a:graphic>
      </p:graphicFrame>
    </p:spTree>
    <p:extLst>
      <p:ext uri="{BB962C8B-B14F-4D97-AF65-F5344CB8AC3E}">
        <p14:creationId xmlns:p14="http://schemas.microsoft.com/office/powerpoint/2010/main" val="96592773"/>
      </p:ext>
    </p:extLst>
  </p:cSld>
</p:sld>
</file>

<file path=ppt/slides/slide6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9EE4535C-5DDB-41B2-97D0-EA6432D27DD8}"/>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4B45DE42-5AB5-4E42-9F6C-1D7686616732}"/>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Capacitors in series and parallel</a:t>
            </a:r>
          </a:p>
        </p:txBody>
      </p:sp>
      <p:sp>
        <p:nvSpPr>
          <p:cNvPr id="3" name="source-page">
            <a:extLst xmlns:a="http://schemas.openxmlformats.org/drawingml/2006/main">
              <a:ext uri="{FF2B5EF4-FFF2-40B4-BE49-F238E27FC236}">
                <a16:creationId xmlns:a16="http://schemas.microsoft.com/office/drawing/2014/main" id="{F5AFF837-777C-4B16-ACE9-2B7A911D329D}"/>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18    11.8</a:t>
            </a:r>
          </a:p>
        </p:txBody>
      </p:sp>
      <p:sp>
        <p:nvSpPr>
          <p:cNvPr id="4" name="slide-number">
            <a:extLst xmlns:a="http://schemas.openxmlformats.org/drawingml/2006/main">
              <a:ext uri="{FF2B5EF4-FFF2-40B4-BE49-F238E27FC236}">
                <a16:creationId xmlns:a16="http://schemas.microsoft.com/office/drawing/2014/main" id="{8FEA0A85-A6CD-4051-B12C-182658FE3962}"/>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69 / 103</a:t>
            </a:r>
          </a:p>
        </p:txBody>
      </p:sp>
      <p:sp>
        <p:nvSpPr>
          <p:cNvPr id="5" name="body">
            <a:extLst xmlns:a="http://schemas.openxmlformats.org/drawingml/2006/main">
              <a:ext uri="{FF2B5EF4-FFF2-40B4-BE49-F238E27FC236}">
                <a16:creationId xmlns:a16="http://schemas.microsoft.com/office/drawing/2014/main" id="{D11F3AD5-B005-401F-8CF3-80FF9763CEE0}"/>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*If intermediate conductors initially carry nonzero net charge, a more general</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charge-conservation analysis is needed.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Equal charge is the standard initially uncharged-series model, not an unconditional</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statement about any precharged network.</a:t>
            </a:r>
          </a:p>
        </p:txBody>
      </p:sp>
      <p:sp>
        <p:nvSpPr>
          <p:cNvPr id="6" name="body">
            <a:extLst xmlns:a="http://schemas.openxmlformats.org/drawingml/2006/main">
              <a:ext uri="{FF2B5EF4-FFF2-40B4-BE49-F238E27FC236}">
                <a16:creationId xmlns:a16="http://schemas.microsoft.com/office/drawing/2014/main" id="{6CF9784D-1D9D-4C51-A573-63C3EDB361C0}"/>
              </a:ext>
            </a:extLst>
          </p:cNvPr>
          <p:cNvSpPr>
            <a:spLocks xmlns:a="http://schemas.openxmlformats.org/drawingml/2006/main" noGrp="1"/>
          </p:cNvSpPr>
          <p:nvPr/>
        </p:nvSpPr>
        <p:spPr>
          <a:xfrm xmlns:a="http://schemas.openxmlformats.org/drawingml/2006/main">
            <a:off x="609600" y="3552825"/>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Worked example: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Connect 3.0 μF and 6.0 μF in series across 12 V.</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C_eq = 2.0 μF, so each capacitor carries 24 μC.</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Voltages are 8.0 V and 4.0 V.</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Energies are 96 μJ and 48 μJ; total 144 μJ = ½C_eqV².</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 parallel, C_eq = 9.0 μF and both capacitors have 12 V.</a:t>
            </a:r>
          </a:p>
        </p:txBody>
      </p:sp>
    </p:spTree>
    <p:extLst>
      <p:ext uri="{BB962C8B-B14F-4D97-AF65-F5344CB8AC3E}">
        <p14:creationId xmlns:p14="http://schemas.microsoft.com/office/powerpoint/2010/main" val="91678904"/>
      </p:ext>
    </p:extLst>
  </p:cSld>
</p:sld>
</file>

<file path=ppt/slides/slide70.xml><?xml version="1.0" encoding="utf-8"?>
<p:sld xmlns:p="http://schemas.openxmlformats.org/presentationml/2006/main">
  <p:cSld>
    <p:bg>
      <p:bgPr>
        <a:solidFill xmlns:a="http://schemas.openxmlformats.org/drawingml/2006/main">
          <a:srgbClr val="17354A"/>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898E6C8D-9943-47EC-9460-60BA9C96DB42}"/>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B4E1E5"/>
                </a:solidFill>
                <a:latin typeface="Arial"/>
                <a:ea typeface="Arial"/>
                <a:cs typeface="Arial"/>
              </a:defRPr>
            </a:pPr>
            <a:r>
              <a:rPr sz="1200" b="1">
                <a:solidFill>
                  <a:srgbClr val="B4E1E5"/>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B7ED14E4-0CC3-464E-87DD-DE7AF6D1293C}"/>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FFFFFF"/>
                </a:solidFill>
                <a:latin typeface="Arial"/>
                <a:ea typeface="Arial"/>
                <a:cs typeface="Arial"/>
              </a:defRPr>
            </a:pPr>
            <a:r>
              <a:rPr sz="3000" b="1">
                <a:solidFill>
                  <a:srgbClr val="FFFFFF"/>
                </a:solidFill>
                <a:latin typeface="Arial"/>
                <a:ea typeface="Arial"/>
                <a:cs typeface="Arial"/>
              </a:rPr>
              <a:t>Capacitors in series and parallel</a:t>
            </a:r>
          </a:p>
        </p:txBody>
      </p:sp>
      <p:sp>
        <p:nvSpPr>
          <p:cNvPr id="3" name="section-label">
            <a:extLst xmlns:a="http://schemas.openxmlformats.org/drawingml/2006/main">
              <a:ext uri="{FF2B5EF4-FFF2-40B4-BE49-F238E27FC236}">
                <a16:creationId xmlns:a16="http://schemas.microsoft.com/office/drawing/2014/main" id="{89A1DA85-D930-4692-BFA9-1AC1D02B939B}"/>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B4E1E5"/>
                </a:solidFill>
                <a:latin typeface="Arial"/>
                <a:ea typeface="Arial"/>
                <a:cs typeface="Arial"/>
              </a:defRPr>
            </a:pPr>
            <a:r>
              <a:rPr sz="1425" b="1">
                <a:solidFill>
                  <a:srgbClr val="B4E1E5"/>
                </a:solidFill>
                <a:latin typeface="Arial"/>
                <a:ea typeface="Arial"/>
                <a:cs typeface="Arial"/>
              </a:rPr>
              <a:t>Checkpoint</a:t>
            </a:r>
          </a:p>
        </p:txBody>
      </p:sp>
      <p:sp>
        <p:nvSpPr>
          <p:cNvPr id="4" name="source-page">
            <a:extLst xmlns:a="http://schemas.openxmlformats.org/drawingml/2006/main">
              <a:ext uri="{FF2B5EF4-FFF2-40B4-BE49-F238E27FC236}">
                <a16:creationId xmlns:a16="http://schemas.microsoft.com/office/drawing/2014/main" id="{FA68AB3C-5C1A-4B65-BACF-EA6EB7F5E3A7}"/>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Chapter notes p. 18    11.8</a:t>
            </a:r>
          </a:p>
        </p:txBody>
      </p:sp>
      <p:sp>
        <p:nvSpPr>
          <p:cNvPr id="5" name="slide-number">
            <a:extLst xmlns:a="http://schemas.openxmlformats.org/drawingml/2006/main">
              <a:ext uri="{FF2B5EF4-FFF2-40B4-BE49-F238E27FC236}">
                <a16:creationId xmlns:a16="http://schemas.microsoft.com/office/drawing/2014/main" id="{624994A4-C82F-4319-926D-C5ADF9AC4D08}"/>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70 / 103</a:t>
            </a:r>
          </a:p>
        </p:txBody>
      </p:sp>
      <p:sp>
        <p:nvSpPr>
          <p:cNvPr id="6" name="body">
            <a:extLst xmlns:a="http://schemas.openxmlformats.org/drawingml/2006/main">
              <a:ext uri="{FF2B5EF4-FFF2-40B4-BE49-F238E27FC236}">
                <a16:creationId xmlns:a16="http://schemas.microsoft.com/office/drawing/2014/main" id="{E6AA178A-827A-432E-AAFA-AC92B8BAA00F}"/>
              </a:ext>
            </a:extLst>
          </p:cNvPr>
          <p:cNvSpPr>
            <a:spLocks xmlns:a="http://schemas.openxmlformats.org/drawingml/2006/main" noGrp="1"/>
          </p:cNvSpPr>
          <p:nvPr/>
        </p:nvSpPr>
        <p:spPr>
          <a:xfrm xmlns:a="http://schemas.openxmlformats.org/drawingml/2006/main">
            <a:off x="609600" y="1866900"/>
            <a:ext cx="109728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In a series pair, the smaller capacitor has the larger voltage because V = Q/C</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and the charge magnitudes match.</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Equal charge does not mean equal voltage.</a:t>
            </a:r>
          </a:p>
        </p:txBody>
      </p:sp>
    </p:spTree>
    <p:extLst>
      <p:ext uri="{BB962C8B-B14F-4D97-AF65-F5344CB8AC3E}">
        <p14:creationId xmlns:p14="http://schemas.microsoft.com/office/powerpoint/2010/main" val="199999510"/>
      </p:ext>
    </p:extLst>
  </p:cSld>
</p:sld>
</file>

<file path=ppt/slides/slide7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1F21925E-F0FD-4D51-A3A6-8F2302870556}"/>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AF3FDBC6-12E3-4C97-B65C-D0C62A6E42FD}"/>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Resistors and capacitors: paired connection rules</a:t>
            </a:r>
          </a:p>
        </p:txBody>
      </p:sp>
      <p:sp>
        <p:nvSpPr>
          <p:cNvPr id="3" name="source-page">
            <a:extLst xmlns:a="http://schemas.openxmlformats.org/drawingml/2006/main">
              <a:ext uri="{FF2B5EF4-FFF2-40B4-BE49-F238E27FC236}">
                <a16:creationId xmlns:a16="http://schemas.microsoft.com/office/drawing/2014/main" id="{A4303657-CDE6-4BB0-AD68-790BCFFA9315}"/>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19    11.5, 11.8</a:t>
            </a:r>
          </a:p>
        </p:txBody>
      </p:sp>
      <p:sp>
        <p:nvSpPr>
          <p:cNvPr id="4" name="slide-number">
            <a:extLst xmlns:a="http://schemas.openxmlformats.org/drawingml/2006/main">
              <a:ext uri="{FF2B5EF4-FFF2-40B4-BE49-F238E27FC236}">
                <a16:creationId xmlns:a16="http://schemas.microsoft.com/office/drawing/2014/main" id="{C95A31D9-605D-4705-86E8-174DC538DDFD}"/>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71 / 103</a:t>
            </a:r>
          </a:p>
        </p:txBody>
      </p:sp>
      <p:graphicFrame>
        <p:nvGraphicFramePr>
          <p:cNvPr id="10" name=""/>
          <p:cNvGraphicFramePr/>
          <p:nvPr/>
        </p:nvGraphicFramePr>
        <p:xfrm>
          <a:off xmlns:a="http://schemas.openxmlformats.org/drawingml/2006/main" x="609600" y="1809750"/>
          <a:ext xmlns:a="http://schemas.openxmlformats.org/drawingml/2006/main" cx="10972800" cy="3637788"/>
        </p:xfrm>
        <a:graphic xmlns:a="http://schemas.openxmlformats.org/drawingml/2006/main">
          <a:graphicData uri="http://schemas.openxmlformats.org/drawingml/2006/table">
            <a:tbl>
              <a:tblPr/>
              <a:tblGrid>
                <a:gridCol w="3113613"/>
                <a:gridCol w="3929594"/>
                <a:gridCol w="3929594"/>
              </a:tblGrid>
              <a:tr h="478536">
                <a:tc>
                  <a:txBody>
                    <a:bodyPr wrap="square" lIns="95250" tIns="76200" rIns="95250" bIns="76200">
                      <a:noAutofit/>
                    </a:bodyPr>
                    <a:lstStyle/>
                    <a:p>
                      <a:r>
                        <a:rPr sz="1800" b="1">
                          <a:solidFill>
                            <a:srgbClr val="FFFFFF"/>
                          </a:solidFill>
                          <a:latin typeface="Arial"/>
                          <a:ea typeface="Arial"/>
                          <a:cs typeface="Arial"/>
                        </a:rPr>
                        <a:t>Connection</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Resistors</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Capacitors</a:t>
                      </a:r>
                    </a:p>
                  </a:txBody>
                  <a:tcPr marL="91440" marR="91440" marT="45720" marB="45720">
                    <a:solidFill>
                      <a:srgbClr val="17354A"/>
                    </a:solidFill>
                  </a:tcPr>
                </a:tc>
              </a:tr>
              <a:tr h="766572">
                <a:tc>
                  <a:txBody>
                    <a:bodyPr wrap="square" lIns="95250" tIns="76200" rIns="95250" bIns="76200">
                      <a:noAutofit/>
                    </a:bodyPr>
                    <a:lstStyle/>
                    <a:p>
                      <a:r>
                        <a:rPr sz="1800" b="0">
                          <a:solidFill>
                            <a:srgbClr val="283B49"/>
                          </a:solidFill>
                          <a:latin typeface="Arial"/>
                          <a:ea typeface="Arial"/>
                          <a:cs typeface="Arial"/>
                        </a:rPr>
                        <a:t>Series constraint</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Same current</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Equal plate-charge magnitudes for neutral intermediate nodes</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Series combination</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Req = R1 + R2 + ...</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1/Ceq = 1/C1 + 1/C2 + ...</a:t>
                      </a:r>
                    </a:p>
                  </a:txBody>
                  <a:tcPr marL="91440" marR="91440" marT="45720" marB="45720">
                    <a:solidFill>
                      <a:srgbClr val="EEF5F5"/>
                    </a:solidFill>
                  </a:tcPr>
                </a:tc>
              </a:tr>
              <a:tr h="478536">
                <a:tc>
                  <a:txBody>
                    <a:bodyPr wrap="square" lIns="95250" tIns="76200" rIns="95250" bIns="76200">
                      <a:noAutofit/>
                    </a:bodyPr>
                    <a:lstStyle/>
                    <a:p>
                      <a:r>
                        <a:rPr sz="1800" b="0">
                          <a:solidFill>
                            <a:srgbClr val="283B49"/>
                          </a:solidFill>
                          <a:latin typeface="Arial"/>
                          <a:ea typeface="Arial"/>
                          <a:cs typeface="Arial"/>
                        </a:rPr>
                        <a:t>Parallel constraint</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Same voltage</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Same voltage</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Parallel combination</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1/Req = 1/R1 + 1/R2 + ...</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Ceq = C1 + C2 + ...</a:t>
                      </a:r>
                    </a:p>
                  </a:txBody>
                  <a:tcPr marL="91440" marR="91440" marT="45720" marB="45720">
                    <a:solidFill>
                      <a:srgbClr val="EEF5F5"/>
                    </a:solidFill>
                  </a:tcPr>
                </a:tc>
              </a:tr>
              <a:tr h="478536">
                <a:tc>
                  <a:txBody>
                    <a:bodyPr wrap="square" lIns="95250" tIns="76200" rIns="95250" bIns="76200">
                      <a:noAutofit/>
                    </a:bodyPr>
                    <a:lstStyle/>
                    <a:p>
                      <a:r>
                        <a:rPr sz="1800" b="0">
                          <a:solidFill>
                            <a:srgbClr val="283B49"/>
                          </a:solidFill>
                          <a:latin typeface="Arial"/>
                          <a:ea typeface="Arial"/>
                          <a:cs typeface="Arial"/>
                        </a:rPr>
                        <a:t>N identical units in series</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Req = NR</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Ceq = C/N</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N identical units in parallel</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Req = R/N</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Ceq = NC</a:t>
                      </a:r>
                    </a:p>
                  </a:txBody>
                  <a:tcPr marL="91440" marR="91440" marT="45720" marB="45720">
                    <a:solidFill>
                      <a:srgbClr val="EEF5F5"/>
                    </a:solidFill>
                  </a:tcPr>
                </a:tc>
              </a:tr>
            </a:tbl>
          </a:graphicData>
        </a:graphic>
      </p:graphicFrame>
    </p:spTree>
    <p:extLst>
      <p:ext uri="{BB962C8B-B14F-4D97-AF65-F5344CB8AC3E}">
        <p14:creationId xmlns:p14="http://schemas.microsoft.com/office/powerpoint/2010/main" val="607153493"/>
      </p:ext>
    </p:extLst>
  </p:cSld>
</p:sld>
</file>

<file path=ppt/slides/slide7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73164A1-C21F-4C26-BD5F-69C173194E26}"/>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DDAFDEE9-775E-4E66-9CFC-FF3CFEB69E61}"/>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Resistors and capacitors: paired connection rules</a:t>
            </a:r>
          </a:p>
        </p:txBody>
      </p:sp>
      <p:sp>
        <p:nvSpPr>
          <p:cNvPr id="3" name="source-page">
            <a:extLst xmlns:a="http://schemas.openxmlformats.org/drawingml/2006/main">
              <a:ext uri="{FF2B5EF4-FFF2-40B4-BE49-F238E27FC236}">
                <a16:creationId xmlns:a16="http://schemas.microsoft.com/office/drawing/2014/main" id="{E3A79612-8C26-44B3-93F0-13A14122AB84}"/>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19    11.5, 11.8</a:t>
            </a:r>
          </a:p>
        </p:txBody>
      </p:sp>
      <p:sp>
        <p:nvSpPr>
          <p:cNvPr id="4" name="slide-number">
            <a:extLst xmlns:a="http://schemas.openxmlformats.org/drawingml/2006/main">
              <a:ext uri="{FF2B5EF4-FFF2-40B4-BE49-F238E27FC236}">
                <a16:creationId xmlns:a16="http://schemas.microsoft.com/office/drawing/2014/main" id="{90180444-0524-41A0-B824-F312CA6C5F62}"/>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72 / 103</a:t>
            </a:r>
          </a:p>
        </p:txBody>
      </p:sp>
      <p:sp>
        <p:nvSpPr>
          <p:cNvPr id="5" name="body">
            <a:extLst xmlns:a="http://schemas.openxmlformats.org/drawingml/2006/main">
              <a:ext uri="{FF2B5EF4-FFF2-40B4-BE49-F238E27FC236}">
                <a16:creationId xmlns:a16="http://schemas.microsoft.com/office/drawing/2014/main" id="{2F3E2C4E-D0DC-4FF2-8012-A29F1B03C33C}"/>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original notes place these rules side by side.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Derive each from its shared quantity: series resistors add voltage drops at the same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current, while parallel capacitors add plate charge at the same voltage.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formulas reverse because the defining relationships differ.</a:t>
            </a:r>
          </a:p>
        </p:txBody>
      </p:sp>
    </p:spTree>
    <p:extLst>
      <p:ext uri="{BB962C8B-B14F-4D97-AF65-F5344CB8AC3E}">
        <p14:creationId xmlns:p14="http://schemas.microsoft.com/office/powerpoint/2010/main" val="742266631"/>
      </p:ext>
    </p:extLst>
  </p:cSld>
</p:sld>
</file>

<file path=ppt/slides/slide73.xml><?xml version="1.0" encoding="utf-8"?>
<p:sld xmlns:p="http://schemas.openxmlformats.org/presentationml/2006/main">
  <p:cSld>
    <p:bg>
      <p:bgPr>
        <a:solidFill xmlns:a="http://schemas.openxmlformats.org/drawingml/2006/main">
          <a:srgbClr val="17354A"/>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1ECFA47C-47B6-4DF9-B806-76F88244CF77}"/>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B4E1E5"/>
                </a:solidFill>
                <a:latin typeface="Arial"/>
                <a:ea typeface="Arial"/>
                <a:cs typeface="Arial"/>
              </a:defRPr>
            </a:pPr>
            <a:r>
              <a:rPr sz="1200" b="1">
                <a:solidFill>
                  <a:srgbClr val="B4E1E5"/>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DEE8BFBE-F450-40DA-98C2-7B5877516990}"/>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FFFFFF"/>
                </a:solidFill>
                <a:latin typeface="Arial"/>
                <a:ea typeface="Arial"/>
                <a:cs typeface="Arial"/>
              </a:defRPr>
            </a:pPr>
            <a:r>
              <a:rPr sz="3000" b="1">
                <a:solidFill>
                  <a:srgbClr val="FFFFFF"/>
                </a:solidFill>
                <a:latin typeface="Arial"/>
                <a:ea typeface="Arial"/>
                <a:cs typeface="Arial"/>
              </a:rPr>
              <a:t>Resistors and capacitors: paired connection rules</a:t>
            </a:r>
          </a:p>
        </p:txBody>
      </p:sp>
      <p:sp>
        <p:nvSpPr>
          <p:cNvPr id="3" name="section-label">
            <a:extLst xmlns:a="http://schemas.openxmlformats.org/drawingml/2006/main">
              <a:ext uri="{FF2B5EF4-FFF2-40B4-BE49-F238E27FC236}">
                <a16:creationId xmlns:a16="http://schemas.microsoft.com/office/drawing/2014/main" id="{5C0E7860-32D4-41B1-A20E-75B1762124D4}"/>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B4E1E5"/>
                </a:solidFill>
                <a:latin typeface="Arial"/>
                <a:ea typeface="Arial"/>
                <a:cs typeface="Arial"/>
              </a:defRPr>
            </a:pPr>
            <a:r>
              <a:rPr sz="1425" b="1">
                <a:solidFill>
                  <a:srgbClr val="B4E1E5"/>
                </a:solidFill>
                <a:latin typeface="Arial"/>
                <a:ea typeface="Arial"/>
                <a:cs typeface="Arial"/>
              </a:rPr>
              <a:t>PAUSE AND EXPLAIN</a:t>
            </a:r>
          </a:p>
        </p:txBody>
      </p:sp>
      <p:sp>
        <p:nvSpPr>
          <p:cNvPr id="4" name="source-page">
            <a:extLst xmlns:a="http://schemas.openxmlformats.org/drawingml/2006/main">
              <a:ext uri="{FF2B5EF4-FFF2-40B4-BE49-F238E27FC236}">
                <a16:creationId xmlns:a16="http://schemas.microsoft.com/office/drawing/2014/main" id="{41734F64-A4B5-4C1C-A326-477E3FED247E}"/>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Chapter notes p. 19    11.5, 11.8</a:t>
            </a:r>
          </a:p>
        </p:txBody>
      </p:sp>
      <p:sp>
        <p:nvSpPr>
          <p:cNvPr id="5" name="slide-number">
            <a:extLst xmlns:a="http://schemas.openxmlformats.org/drawingml/2006/main">
              <a:ext uri="{FF2B5EF4-FFF2-40B4-BE49-F238E27FC236}">
                <a16:creationId xmlns:a16="http://schemas.microsoft.com/office/drawing/2014/main" id="{93A70672-0A2F-4C90-B216-6BAB0648917E}"/>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73 / 103</a:t>
            </a:r>
          </a:p>
        </p:txBody>
      </p:sp>
      <p:sp>
        <p:nvSpPr>
          <p:cNvPr id="6" name="body">
            <a:extLst xmlns:a="http://schemas.openxmlformats.org/drawingml/2006/main">
              <a:ext uri="{FF2B5EF4-FFF2-40B4-BE49-F238E27FC236}">
                <a16:creationId xmlns:a16="http://schemas.microsoft.com/office/drawing/2014/main" id="{904D3209-099C-4D6A-91D7-0475B4AD850B}"/>
              </a:ext>
            </a:extLst>
          </p:cNvPr>
          <p:cNvSpPr>
            <a:spLocks xmlns:a="http://schemas.openxmlformats.org/drawingml/2006/main" noGrp="1"/>
          </p:cNvSpPr>
          <p:nvPr/>
        </p:nvSpPr>
        <p:spPr>
          <a:xfrm xmlns:a="http://schemas.openxmlformats.org/drawingml/2006/main">
            <a:off x="609600" y="1866900"/>
            <a:ext cx="109728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Why does the smaller capacitor in a series pair have the larger voltage?</a:t>
            </a:r>
          </a:p>
        </p:txBody>
      </p:sp>
    </p:spTree>
    <p:extLst>
      <p:ext uri="{BB962C8B-B14F-4D97-AF65-F5344CB8AC3E}">
        <p14:creationId xmlns:p14="http://schemas.microsoft.com/office/powerpoint/2010/main" val="145155073"/>
      </p:ext>
    </p:extLst>
  </p:cSld>
</p:sld>
</file>

<file path=ppt/slides/slide7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E707E6F0-0969-4AB8-9CC6-C33A15DEE091}"/>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4D69AE0B-B559-413C-BC6C-F3F44DE87DFD}"/>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Resistors and capacitors: paired connection rules</a:t>
            </a:r>
          </a:p>
        </p:txBody>
      </p:sp>
      <p:sp>
        <p:nvSpPr>
          <p:cNvPr id="3" name="section-label">
            <a:extLst xmlns:a="http://schemas.openxmlformats.org/drawingml/2006/main">
              <a:ext uri="{FF2B5EF4-FFF2-40B4-BE49-F238E27FC236}">
                <a16:creationId xmlns:a16="http://schemas.microsoft.com/office/drawing/2014/main" id="{3CE17E1A-2534-4F20-AE12-99088FF08728}"/>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Discussion and reasoning</a:t>
            </a:r>
          </a:p>
        </p:txBody>
      </p:sp>
      <p:sp>
        <p:nvSpPr>
          <p:cNvPr id="4" name="source-page">
            <a:extLst xmlns:a="http://schemas.openxmlformats.org/drawingml/2006/main">
              <a:ext uri="{FF2B5EF4-FFF2-40B4-BE49-F238E27FC236}">
                <a16:creationId xmlns:a16="http://schemas.microsoft.com/office/drawing/2014/main" id="{07721A30-6B1C-4BCD-8C0F-3471F586A6FD}"/>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19    11.5, 11.8</a:t>
            </a:r>
          </a:p>
        </p:txBody>
      </p:sp>
      <p:sp>
        <p:nvSpPr>
          <p:cNvPr id="5" name="slide-number">
            <a:extLst xmlns:a="http://schemas.openxmlformats.org/drawingml/2006/main">
              <a:ext uri="{FF2B5EF4-FFF2-40B4-BE49-F238E27FC236}">
                <a16:creationId xmlns:a16="http://schemas.microsoft.com/office/drawing/2014/main" id="{FAE44DE6-7250-44EE-8563-5F044DDFF5E7}"/>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74 / 103</a:t>
            </a:r>
          </a:p>
        </p:txBody>
      </p:sp>
      <p:sp>
        <p:nvSpPr>
          <p:cNvPr id="6" name="body">
            <a:extLst xmlns:a="http://schemas.openxmlformats.org/drawingml/2006/main">
              <a:ext uri="{FF2B5EF4-FFF2-40B4-BE49-F238E27FC236}">
                <a16:creationId xmlns:a16="http://schemas.microsoft.com/office/drawing/2014/main" id="{A8FC3189-1197-4C4C-890D-8CCA8DDF8E79}"/>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Equal Q and V = Q/C give the result.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Why does the larger resistor in a series pair have the larger voltage?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Equal I and V = IR give that result.</a:t>
            </a:r>
          </a:p>
        </p:txBody>
      </p:sp>
    </p:spTree>
    <p:extLst>
      <p:ext uri="{BB962C8B-B14F-4D97-AF65-F5344CB8AC3E}">
        <p14:creationId xmlns:p14="http://schemas.microsoft.com/office/powerpoint/2010/main" val="654751750"/>
      </p:ext>
    </p:extLst>
  </p:cSld>
</p:sld>
</file>

<file path=ppt/slides/slide7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83057782-26D6-431B-9A09-A37FF24212FD}"/>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23064BF1-7F4B-4D29-96C1-4730D95D1F5C}"/>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Charging and discharging an RC circuit</a:t>
            </a:r>
          </a:p>
        </p:txBody>
      </p:sp>
      <p:sp>
        <p:nvSpPr>
          <p:cNvPr id="3" name="source-page">
            <a:extLst xmlns:a="http://schemas.openxmlformats.org/drawingml/2006/main">
              <a:ext uri="{FF2B5EF4-FFF2-40B4-BE49-F238E27FC236}">
                <a16:creationId xmlns:a16="http://schemas.microsoft.com/office/drawing/2014/main" id="{8D622E83-B9D7-4E43-B0EC-87FC03EDBF32}"/>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20    11.8</a:t>
            </a:r>
          </a:p>
        </p:txBody>
      </p:sp>
      <p:sp>
        <p:nvSpPr>
          <p:cNvPr id="4" name="slide-number">
            <a:extLst xmlns:a="http://schemas.openxmlformats.org/drawingml/2006/main">
              <a:ext uri="{FF2B5EF4-FFF2-40B4-BE49-F238E27FC236}">
                <a16:creationId xmlns:a16="http://schemas.microsoft.com/office/drawing/2014/main" id="{096AB1C1-6B68-443F-BA02-BE3165091C6F}"/>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75 / 103</a:t>
            </a:r>
          </a:p>
        </p:txBody>
      </p:sp>
      <p:sp>
        <p:nvSpPr>
          <p:cNvPr id="5" name="body">
            <a:extLst xmlns:a="http://schemas.openxmlformats.org/drawingml/2006/main">
              <a:ext uri="{FF2B5EF4-FFF2-40B4-BE49-F238E27FC236}">
                <a16:creationId xmlns:a16="http://schemas.microsoft.com/office/drawing/2014/main" id="{445E2F46-A3C7-4BE4-8460-24A8356119C7}"/>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CED boundary: initial/final states, qualitative curves and time-constant meaning are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core.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exponential formulas below are a mathematical extension retained to explain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curves; time-dependent algebraic modeling is not required by the supplied CED.</a:t>
            </a:r>
          </a:p>
        </p:txBody>
      </p:sp>
      <p:sp>
        <p:nvSpPr>
          <p:cNvPr id="6" name="body">
            <a:extLst xmlns:a="http://schemas.openxmlformats.org/drawingml/2006/main">
              <a:ext uri="{FF2B5EF4-FFF2-40B4-BE49-F238E27FC236}">
                <a16:creationId xmlns:a16="http://schemas.microsoft.com/office/drawing/2014/main" id="{A4896FDE-0E90-41B4-B4F5-29C661E31699}"/>
              </a:ext>
            </a:extLst>
          </p:cNvPr>
          <p:cNvSpPr>
            <a:spLocks xmlns:a="http://schemas.openxmlformats.org/drawingml/2006/main" noGrp="1"/>
          </p:cNvSpPr>
          <p:nvPr/>
        </p:nvSpPr>
        <p:spPr>
          <a:xfrm xmlns:a="http://schemas.openxmlformats.org/drawingml/2006/main">
            <a:off x="609600" y="3552825"/>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Relationships and conditions: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Simple series RC circuit: τ = RC</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Charging from Q = 0: Q = Cε(1 - e^(-t/τ)), I = (ε/R)e^(-t/τ)</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Discharging: Q = Q₀e^(-t/τ), |I| = (V₀/R)e^(-t/τ)</a:t>
            </a:r>
          </a:p>
        </p:txBody>
      </p:sp>
    </p:spTree>
    <p:extLst>
      <p:ext uri="{BB962C8B-B14F-4D97-AF65-F5344CB8AC3E}">
        <p14:creationId xmlns:p14="http://schemas.microsoft.com/office/powerpoint/2010/main" val="958941228"/>
      </p:ext>
    </p:extLst>
  </p:cSld>
</p:sld>
</file>

<file path=ppt/slides/slide7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7AB10D6C-B8AF-4991-A27F-07D86A2CDC46}"/>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881F5F40-4E12-475E-9B51-87183A95EF42}"/>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Charging and discharging an RC circuit</a:t>
            </a:r>
          </a:p>
        </p:txBody>
      </p:sp>
      <p:sp>
        <p:nvSpPr>
          <p:cNvPr id="3" name="source-page">
            <a:extLst xmlns:a="http://schemas.openxmlformats.org/drawingml/2006/main">
              <a:ext uri="{FF2B5EF4-FFF2-40B4-BE49-F238E27FC236}">
                <a16:creationId xmlns:a16="http://schemas.microsoft.com/office/drawing/2014/main" id="{CD5060EE-0940-4A20-9275-A3586AA85C8D}"/>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20    11.8</a:t>
            </a:r>
          </a:p>
        </p:txBody>
      </p:sp>
      <p:sp>
        <p:nvSpPr>
          <p:cNvPr id="4" name="slide-number">
            <a:extLst xmlns:a="http://schemas.openxmlformats.org/drawingml/2006/main">
              <a:ext uri="{FF2B5EF4-FFF2-40B4-BE49-F238E27FC236}">
                <a16:creationId xmlns:a16="http://schemas.microsoft.com/office/drawing/2014/main" id="{995C8F0D-AD9E-486D-B9EF-05876542A9D9}"/>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76 / 103</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c877e955d77640cd"/>
          <a:stretch xmlns:a="http://schemas.openxmlformats.org/drawingml/2006/main"/>
        </p:blipFill>
        <p:spPr>
          <a:xfrm xmlns:a="http://schemas.openxmlformats.org/drawingml/2006/main">
            <a:off x="1058797" y="1790700"/>
            <a:ext cx="10074406"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B122E7B7-B52E-4AD2-BC66-1501FE536FB7}"/>
              </a:ext>
            </a:extLst>
          </p:cNvPr>
          <p:cNvSpPr>
            <a:spLocks xmlns:a="http://schemas.openxmlformats.org/drawingml/2006/main" noGrp="1"/>
          </p:cNvSpPr>
          <p:nvPr/>
        </p:nvSpPr>
        <p:spPr>
          <a:xfrm xmlns:a="http://schemas.openxmlformats.org/drawingml/2006/main">
            <a:off x="609600" y="52101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At t = τ, a charging capacitor reaches 63.2% of its final voltage; a discharging capacitor retains</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36.8% of its initial voltage. Exact completion is asymptotic.</a:t>
            </a:r>
          </a:p>
        </p:txBody>
      </p:sp>
    </p:spTree>
    <p:extLst>
      <p:ext uri="{BB962C8B-B14F-4D97-AF65-F5344CB8AC3E}">
        <p14:creationId xmlns:p14="http://schemas.microsoft.com/office/powerpoint/2010/main" val="954703949"/>
      </p:ext>
    </p:extLst>
  </p:cSld>
</p:sld>
</file>

<file path=ppt/slides/slide7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CAB654F-BFCE-4DA5-8664-3556299BBD2F}"/>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B05C0AEE-8E0A-424F-B79F-7291EC5CA7EC}"/>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Charging and discharging an RC circuit</a:t>
            </a:r>
          </a:p>
        </p:txBody>
      </p:sp>
      <p:sp>
        <p:nvSpPr>
          <p:cNvPr id="3" name="source-page">
            <a:extLst xmlns:a="http://schemas.openxmlformats.org/drawingml/2006/main">
              <a:ext uri="{FF2B5EF4-FFF2-40B4-BE49-F238E27FC236}">
                <a16:creationId xmlns:a16="http://schemas.microsoft.com/office/drawing/2014/main" id="{BA1DA99B-B155-4D66-BD83-46884223AC8B}"/>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20    11.8</a:t>
            </a:r>
          </a:p>
        </p:txBody>
      </p:sp>
      <p:sp>
        <p:nvSpPr>
          <p:cNvPr id="4" name="slide-number">
            <a:extLst xmlns:a="http://schemas.openxmlformats.org/drawingml/2006/main">
              <a:ext uri="{FF2B5EF4-FFF2-40B4-BE49-F238E27FC236}">
                <a16:creationId xmlns:a16="http://schemas.microsoft.com/office/drawing/2014/main" id="{E6452595-2110-4286-BE78-9318FB8A6686}"/>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77 / 103</a:t>
            </a:r>
          </a:p>
        </p:txBody>
      </p:sp>
      <p:sp>
        <p:nvSpPr>
          <p:cNvPr id="5" name="body">
            <a:extLst xmlns:a="http://schemas.openxmlformats.org/drawingml/2006/main">
              <a:ext uri="{FF2B5EF4-FFF2-40B4-BE49-F238E27FC236}">
                <a16:creationId xmlns:a16="http://schemas.microsoft.com/office/drawing/2014/main" id="{681BBCF4-010D-448B-95CF-AD3249776A77}"/>
              </a:ext>
            </a:extLst>
          </p:cNvPr>
          <p:cNvSpPr>
            <a:spLocks xmlns:a="http://schemas.openxmlformats.org/drawingml/2006/main" noGrp="1"/>
          </p:cNvSpPr>
          <p:nvPr/>
        </p:nvSpPr>
        <p:spPr>
          <a:xfrm xmlns:a="http://schemas.openxmlformats.org/drawingml/2006/main">
            <a:off x="609600" y="1866900"/>
            <a:ext cx="10972800" cy="25479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Immediately after connection, an initially uncharged capacitor has zero voltage and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can be modeled as a wire for finding the initial current.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After a long time on a DC source, its current tends to zero and that branch acts as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an open circuit.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precharged capacitor does not start as a zero-voltage wire: its initial voltage must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be retained.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capacitor’s voltage is continuous through switching in a finite-resistance circuit.</a:t>
            </a:r>
          </a:p>
        </p:txBody>
      </p:sp>
    </p:spTree>
    <p:extLst>
      <p:ext uri="{BB962C8B-B14F-4D97-AF65-F5344CB8AC3E}">
        <p14:creationId xmlns:p14="http://schemas.microsoft.com/office/powerpoint/2010/main" val="777699934"/>
      </p:ext>
    </p:extLst>
  </p:cSld>
</p:sld>
</file>

<file path=ppt/slides/slide7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E713298-77FF-4CBC-A612-14F2EFBBDD98}"/>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C57B6156-4972-4D87-B695-B16C6BBB60A4}"/>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Charging and discharging an RC circuit</a:t>
            </a:r>
          </a:p>
        </p:txBody>
      </p:sp>
      <p:sp>
        <p:nvSpPr>
          <p:cNvPr id="3" name="source-page">
            <a:extLst xmlns:a="http://schemas.openxmlformats.org/drawingml/2006/main">
              <a:ext uri="{FF2B5EF4-FFF2-40B4-BE49-F238E27FC236}">
                <a16:creationId xmlns:a16="http://schemas.microsoft.com/office/drawing/2014/main" id="{7AFE7A92-61A5-46E1-AD10-07380ABCEF4B}"/>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20    11.8</a:t>
            </a:r>
          </a:p>
        </p:txBody>
      </p:sp>
      <p:sp>
        <p:nvSpPr>
          <p:cNvPr id="4" name="slide-number">
            <a:extLst xmlns:a="http://schemas.openxmlformats.org/drawingml/2006/main">
              <a:ext uri="{FF2B5EF4-FFF2-40B4-BE49-F238E27FC236}">
                <a16:creationId xmlns:a16="http://schemas.microsoft.com/office/drawing/2014/main" id="{FD1ABEA2-A585-41AE-BA91-3C0F7059C98B}"/>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78 / 103</a:t>
            </a:r>
          </a:p>
        </p:txBody>
      </p:sp>
      <p:sp>
        <p:nvSpPr>
          <p:cNvPr id="5" name="body">
            <a:extLst xmlns:a="http://schemas.openxmlformats.org/drawingml/2006/main">
              <a:ext uri="{FF2B5EF4-FFF2-40B4-BE49-F238E27FC236}">
                <a16:creationId xmlns:a16="http://schemas.microsoft.com/office/drawing/2014/main" id="{A5FEF88C-2399-4753-9745-0882FD51F5EE}"/>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Worked example: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R = 100 kΩ, C = 20 μF and ε = 12 V, τ = 2.0 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Initial current = 120 μA.</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At t = 2.0 s, V_C = 7.59 V, Q = 152 μC, and I = 44.1 μA.</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At long times, Q → 240 μC and I → 0.</a:t>
            </a:r>
          </a:p>
        </p:txBody>
      </p:sp>
    </p:spTree>
    <p:extLst>
      <p:ext uri="{BB962C8B-B14F-4D97-AF65-F5344CB8AC3E}">
        <p14:creationId xmlns:p14="http://schemas.microsoft.com/office/powerpoint/2010/main" val="933942593"/>
      </p:ext>
    </p:extLst>
  </p:cSld>
</p:sld>
</file>

<file path=ppt/slides/slide7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BEDE394-2A05-4DD6-8C26-2D677A3ADCDB}"/>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30995981-892A-4B5C-BAB3-E5F78F72B8AD}"/>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RC curves: one time constant and two limiting circuits</a:t>
            </a:r>
          </a:p>
        </p:txBody>
      </p:sp>
      <p:sp>
        <p:nvSpPr>
          <p:cNvPr id="3" name="source-page">
            <a:extLst xmlns:a="http://schemas.openxmlformats.org/drawingml/2006/main">
              <a:ext uri="{FF2B5EF4-FFF2-40B4-BE49-F238E27FC236}">
                <a16:creationId xmlns:a16="http://schemas.microsoft.com/office/drawing/2014/main" id="{6984A17B-54B9-42B9-B8B5-EB05F1351088}"/>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21    11.8</a:t>
            </a:r>
          </a:p>
        </p:txBody>
      </p:sp>
      <p:sp>
        <p:nvSpPr>
          <p:cNvPr id="4" name="slide-number">
            <a:extLst xmlns:a="http://schemas.openxmlformats.org/drawingml/2006/main">
              <a:ext uri="{FF2B5EF4-FFF2-40B4-BE49-F238E27FC236}">
                <a16:creationId xmlns:a16="http://schemas.microsoft.com/office/drawing/2014/main" id="{BD5453FF-B408-4811-ACA8-02975E2C28E8}"/>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79 / 103</a:t>
            </a:r>
          </a:p>
        </p:txBody>
      </p:sp>
      <p:graphicFrame>
        <p:nvGraphicFramePr>
          <p:cNvPr id="10" name=""/>
          <p:cNvGraphicFramePr/>
          <p:nvPr/>
        </p:nvGraphicFramePr>
        <p:xfrm>
          <a:off xmlns:a="http://schemas.openxmlformats.org/drawingml/2006/main" x="609600" y="1809750"/>
          <a:ext xmlns:a="http://schemas.openxmlformats.org/drawingml/2006/main" cx="10972800" cy="2680716"/>
        </p:xfrm>
        <a:graphic xmlns:a="http://schemas.openxmlformats.org/drawingml/2006/main">
          <a:graphicData uri="http://schemas.openxmlformats.org/drawingml/2006/table">
            <a:tbl>
              <a:tblPr/>
              <a:tblGrid>
                <a:gridCol w="2641202"/>
                <a:gridCol w="3199505"/>
                <a:gridCol w="2770041"/>
                <a:gridCol w="2362051"/>
              </a:tblGrid>
              <a:tr h="766572">
                <a:tc>
                  <a:txBody>
                    <a:bodyPr wrap="square" lIns="95250" tIns="76200" rIns="95250" bIns="76200">
                      <a:noAutofit/>
                    </a:bodyPr>
                    <a:lstStyle/>
                    <a:p>
                      <a:r>
                        <a:rPr sz="1800" b="1">
                          <a:solidFill>
                            <a:srgbClr val="FFFFFF"/>
                          </a:solidFill>
                          <a:latin typeface="Arial"/>
                          <a:ea typeface="Arial"/>
                          <a:cs typeface="Arial"/>
                        </a:rPr>
                        <a:t>Quantity</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Just after closing, uncharged C</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Long after charging</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At one τ</a:t>
                      </a:r>
                    </a:p>
                  </a:txBody>
                  <a:tcPr marL="91440" marR="91440" marT="45720" marB="45720">
                    <a:solidFill>
                      <a:srgbClr val="17354A"/>
                    </a:solidFill>
                  </a:tcPr>
                </a:tc>
              </a:tr>
              <a:tr h="478536">
                <a:tc>
                  <a:txBody>
                    <a:bodyPr wrap="square" lIns="95250" tIns="76200" rIns="95250" bIns="76200">
                      <a:noAutofit/>
                    </a:bodyPr>
                    <a:lstStyle/>
                    <a:p>
                      <a:r>
                        <a:rPr sz="1800" b="0">
                          <a:solidFill>
                            <a:srgbClr val="283B49"/>
                          </a:solidFill>
                          <a:latin typeface="Arial"/>
                          <a:ea typeface="Arial"/>
                          <a:cs typeface="Arial"/>
                        </a:rPr>
                        <a:t>Capacitor voltage VC</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0</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ε in simple series RC</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0.632 ε</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Resistor voltage VR</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ε</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0</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0.368 ε</a:t>
                      </a:r>
                    </a:p>
                  </a:txBody>
                  <a:tcPr marL="91440" marR="91440" marT="45720" marB="45720">
                    <a:solidFill>
                      <a:srgbClr val="EEF5F5"/>
                    </a:solidFill>
                  </a:tcPr>
                </a:tc>
              </a:tr>
              <a:tr h="478536">
                <a:tc>
                  <a:txBody>
                    <a:bodyPr wrap="square" lIns="95250" tIns="76200" rIns="95250" bIns="76200">
                      <a:noAutofit/>
                    </a:bodyPr>
                    <a:lstStyle/>
                    <a:p>
                      <a:r>
                        <a:rPr sz="1800" b="0">
                          <a:solidFill>
                            <a:srgbClr val="283B49"/>
                          </a:solidFill>
                          <a:latin typeface="Arial"/>
                          <a:ea typeface="Arial"/>
                          <a:cs typeface="Arial"/>
                        </a:rPr>
                        <a:t>Current I</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ε/R</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0</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0.368 I0</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Capacitor charge Q</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0</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Cε</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0.632 Qfinal</a:t>
                      </a:r>
                    </a:p>
                  </a:txBody>
                  <a:tcPr marL="91440" marR="91440" marT="45720" marB="45720">
                    <a:solidFill>
                      <a:srgbClr val="EEF5F5"/>
                    </a:solidFill>
                  </a:tcPr>
                </a:tc>
              </a:tr>
            </a:tbl>
          </a:graphicData>
        </a:graphic>
      </p:graphicFrame>
    </p:spTree>
    <p:extLst>
      <p:ext uri="{BB962C8B-B14F-4D97-AF65-F5344CB8AC3E}">
        <p14:creationId xmlns:p14="http://schemas.microsoft.com/office/powerpoint/2010/main" val="1275473323"/>
      </p:ext>
    </p:extLst>
  </p:cSld>
</p:sld>
</file>

<file path=ppt/slides/slide8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E189E97-A201-433C-8C63-B49B283A16DB}"/>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8885B418-B075-45CD-B327-9E5997F4A525}"/>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RC curves: one time constant and two limiting circuits</a:t>
            </a:r>
          </a:p>
        </p:txBody>
      </p:sp>
      <p:sp>
        <p:nvSpPr>
          <p:cNvPr id="3" name="source-page">
            <a:extLst xmlns:a="http://schemas.openxmlformats.org/drawingml/2006/main">
              <a:ext uri="{FF2B5EF4-FFF2-40B4-BE49-F238E27FC236}">
                <a16:creationId xmlns:a16="http://schemas.microsoft.com/office/drawing/2014/main" id="{84F55AA3-F065-4129-93AC-5B4E33211857}"/>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21    11.8</a:t>
            </a:r>
          </a:p>
        </p:txBody>
      </p:sp>
      <p:sp>
        <p:nvSpPr>
          <p:cNvPr id="4" name="slide-number">
            <a:extLst xmlns:a="http://schemas.openxmlformats.org/drawingml/2006/main">
              <a:ext uri="{FF2B5EF4-FFF2-40B4-BE49-F238E27FC236}">
                <a16:creationId xmlns:a16="http://schemas.microsoft.com/office/drawing/2014/main" id="{B8653A17-EFDF-45F3-9DDD-467F87CD1A9F}"/>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80 / 103</a:t>
            </a:r>
          </a:p>
        </p:txBody>
      </p:sp>
      <p:sp>
        <p:nvSpPr>
          <p:cNvPr id="5" name="body">
            <a:extLst xmlns:a="http://schemas.openxmlformats.org/drawingml/2006/main">
              <a:ext uri="{FF2B5EF4-FFF2-40B4-BE49-F238E27FC236}">
                <a16:creationId xmlns:a16="http://schemas.microsoft.com/office/drawing/2014/main" id="{23BEEF37-66AE-450D-A1ED-633CC2EE90AD}"/>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discharge through a resistor, Q, V_C and current magnitude all retain about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37% of their initial values after one τ = RC.</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larger R or C gives a longer time scale.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Compare initial and final values separately from how quickly the curve moves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between them.</a:t>
            </a:r>
          </a:p>
        </p:txBody>
      </p:sp>
    </p:spTree>
    <p:extLst>
      <p:ext uri="{BB962C8B-B14F-4D97-AF65-F5344CB8AC3E}">
        <p14:creationId xmlns:p14="http://schemas.microsoft.com/office/powerpoint/2010/main" val="1926957404"/>
      </p:ext>
    </p:extLst>
  </p:cSld>
</p:sld>
</file>

<file path=ppt/slides/slide8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8DF08908-D1EB-45D8-9429-13F045C3826D}"/>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70A9C0AD-387D-43EE-A9C3-97AA5A7C4EF5}"/>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RC curves: one time constant and two limiting circuits</a:t>
            </a:r>
          </a:p>
        </p:txBody>
      </p:sp>
      <p:sp>
        <p:nvSpPr>
          <p:cNvPr id="3" name="source-page">
            <a:extLst xmlns:a="http://schemas.openxmlformats.org/drawingml/2006/main">
              <a:ext uri="{FF2B5EF4-FFF2-40B4-BE49-F238E27FC236}">
                <a16:creationId xmlns:a16="http://schemas.microsoft.com/office/drawing/2014/main" id="{15578D76-DED8-4F38-87FD-25AC462E0C35}"/>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21    11.8</a:t>
            </a:r>
          </a:p>
        </p:txBody>
      </p:sp>
      <p:sp>
        <p:nvSpPr>
          <p:cNvPr id="4" name="slide-number">
            <a:extLst xmlns:a="http://schemas.openxmlformats.org/drawingml/2006/main">
              <a:ext uri="{FF2B5EF4-FFF2-40B4-BE49-F238E27FC236}">
                <a16:creationId xmlns:a16="http://schemas.microsoft.com/office/drawing/2014/main" id="{DBDEE8C1-6622-4ED4-827D-BA2B4BE2F44A}"/>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81 / 103</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9e0c081adeb44d77"/>
          <a:stretch xmlns:a="http://schemas.openxmlformats.org/drawingml/2006/main"/>
        </p:blipFill>
        <p:spPr>
          <a:xfrm xmlns:a="http://schemas.openxmlformats.org/drawingml/2006/main">
            <a:off x="1363712" y="1790700"/>
            <a:ext cx="9464575"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19F20517-C2B3-48B6-97EA-45DE4F182772}"/>
              </a:ext>
            </a:extLst>
          </p:cNvPr>
          <p:cNvSpPr>
            <a:spLocks xmlns:a="http://schemas.openxmlformats.org/drawingml/2006/main" noGrp="1"/>
          </p:cNvSpPr>
          <p:nvPr/>
        </p:nvSpPr>
        <p:spPr>
          <a:xfrm xmlns:a="http://schemas.openxmlformats.org/drawingml/2006/main">
            <a:off x="609600" y="52101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Charging rises toward its final value; discharging falls toward zero. The endpoints are</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approached asymptotically.</a:t>
            </a:r>
          </a:p>
        </p:txBody>
      </p:sp>
    </p:spTree>
    <p:extLst>
      <p:ext uri="{BB962C8B-B14F-4D97-AF65-F5344CB8AC3E}">
        <p14:creationId xmlns:p14="http://schemas.microsoft.com/office/powerpoint/2010/main" val="157844065"/>
      </p:ext>
    </p:extLst>
  </p:cSld>
</p:sld>
</file>

<file path=ppt/slides/slide8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49577FFC-94E4-47C9-8CF2-5224CB817EAE}"/>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B9203175-9EC7-419E-B1AC-6FF056D1FE66}"/>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RC curves: one time constant and two limiting circuits</a:t>
            </a:r>
          </a:p>
        </p:txBody>
      </p:sp>
      <p:sp>
        <p:nvSpPr>
          <p:cNvPr id="3" name="section-label">
            <a:extLst xmlns:a="http://schemas.openxmlformats.org/drawingml/2006/main">
              <a:ext uri="{FF2B5EF4-FFF2-40B4-BE49-F238E27FC236}">
                <a16:creationId xmlns:a16="http://schemas.microsoft.com/office/drawing/2014/main" id="{0FCB61DB-A029-4731-9D00-40AB7854CA6F}"/>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INITIAL VOLTAGE MATTERS</a:t>
            </a:r>
          </a:p>
        </p:txBody>
      </p:sp>
      <p:sp>
        <p:nvSpPr>
          <p:cNvPr id="4" name="source-page">
            <a:extLst xmlns:a="http://schemas.openxmlformats.org/drawingml/2006/main">
              <a:ext uri="{FF2B5EF4-FFF2-40B4-BE49-F238E27FC236}">
                <a16:creationId xmlns:a16="http://schemas.microsoft.com/office/drawing/2014/main" id="{E36E9604-C277-4391-AB05-D9C8CDD8C722}"/>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21    11.8</a:t>
            </a:r>
          </a:p>
        </p:txBody>
      </p:sp>
      <p:sp>
        <p:nvSpPr>
          <p:cNvPr id="5" name="slide-number">
            <a:extLst xmlns:a="http://schemas.openxmlformats.org/drawingml/2006/main">
              <a:ext uri="{FF2B5EF4-FFF2-40B4-BE49-F238E27FC236}">
                <a16:creationId xmlns:a16="http://schemas.microsoft.com/office/drawing/2014/main" id="{02A3591A-DAE2-4403-B561-76EC32FD69E9}"/>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82 / 103</a:t>
            </a:r>
          </a:p>
        </p:txBody>
      </p:sp>
      <p:sp>
        <p:nvSpPr>
          <p:cNvPr id="6" name="body">
            <a:extLst xmlns:a="http://schemas.openxmlformats.org/drawingml/2006/main">
              <a:ext uri="{FF2B5EF4-FFF2-40B4-BE49-F238E27FC236}">
                <a16:creationId xmlns:a16="http://schemas.microsoft.com/office/drawing/2014/main" id="{C3065F2D-254C-46AF-8081-6FB6873B0F8B}"/>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capacitor initially acts like a wire” applies to an initially uncharged capacitor in this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model.</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precharged capacitor preserves its nonzero voltage at the switching instant.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After a long time, its branch carries no DC current, but its terminal voltage need not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equal the full battery emf.</a:t>
            </a:r>
          </a:p>
        </p:txBody>
      </p:sp>
    </p:spTree>
    <p:extLst>
      <p:ext uri="{BB962C8B-B14F-4D97-AF65-F5344CB8AC3E}">
        <p14:creationId xmlns:p14="http://schemas.microsoft.com/office/powerpoint/2010/main" val="843893907"/>
      </p:ext>
    </p:extLst>
  </p:cSld>
</p:sld>
</file>

<file path=ppt/slides/slide8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881694CB-4DAF-41EF-BCAE-1A3388B6DFC6}"/>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149150A8-DD68-4FD9-852C-B8F467BF8A11}"/>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RC reasoning beyond one memorized formula</a:t>
            </a:r>
          </a:p>
        </p:txBody>
      </p:sp>
      <p:sp>
        <p:nvSpPr>
          <p:cNvPr id="3" name="source-page">
            <a:extLst xmlns:a="http://schemas.openxmlformats.org/drawingml/2006/main">
              <a:ext uri="{FF2B5EF4-FFF2-40B4-BE49-F238E27FC236}">
                <a16:creationId xmlns:a16="http://schemas.microsoft.com/office/drawing/2014/main" id="{DFADC794-E3ED-4593-8945-43B91E6EF187}"/>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22    11.8</a:t>
            </a:r>
          </a:p>
        </p:txBody>
      </p:sp>
      <p:sp>
        <p:nvSpPr>
          <p:cNvPr id="4" name="slide-number">
            <a:extLst xmlns:a="http://schemas.openxmlformats.org/drawingml/2006/main">
              <a:ext uri="{FF2B5EF4-FFF2-40B4-BE49-F238E27FC236}">
                <a16:creationId xmlns:a16="http://schemas.microsoft.com/office/drawing/2014/main" id="{81A8BAE4-C588-46E4-B861-4B06134DB8AC}"/>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83 / 103</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f7cd19ad58d94e13"/>
          <a:stretch xmlns:a="http://schemas.openxmlformats.org/drawingml/2006/main"/>
        </p:blipFill>
        <p:spPr>
          <a:xfrm xmlns:a="http://schemas.openxmlformats.org/drawingml/2006/main">
            <a:off x="1623609" y="1790700"/>
            <a:ext cx="8944781"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8E561505-C88B-4E23-812D-C7F4519C2080}"/>
              </a:ext>
            </a:extLst>
          </p:cNvPr>
          <p:cNvSpPr>
            <a:spLocks xmlns:a="http://schemas.openxmlformats.org/drawingml/2006/main" noGrp="1"/>
          </p:cNvSpPr>
          <p:nvPr/>
        </p:nvSpPr>
        <p:spPr>
          <a:xfrm xmlns:a="http://schemas.openxmlformats.org/drawingml/2006/main">
            <a:off x="609600" y="52101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An initially uncharged capacitor is connected to the 12 V source at t = 0. The 2 Ω resistor</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remains in parallel with the capacitor.</a:t>
            </a:r>
          </a:p>
        </p:txBody>
      </p:sp>
    </p:spTree>
    <p:extLst>
      <p:ext uri="{BB962C8B-B14F-4D97-AF65-F5344CB8AC3E}">
        <p14:creationId xmlns:p14="http://schemas.microsoft.com/office/powerpoint/2010/main" val="489903435"/>
      </p:ext>
    </p:extLst>
  </p:cSld>
</p:sld>
</file>

<file path=ppt/slides/slide8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B67C567-4779-4F49-B5BF-C28D311FDD2B}"/>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839252EB-2FC6-4B96-95A6-BE5F969F50C9}"/>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RC reasoning beyond one memorized formula</a:t>
            </a:r>
          </a:p>
        </p:txBody>
      </p:sp>
      <p:sp>
        <p:nvSpPr>
          <p:cNvPr id="3" name="source-page">
            <a:extLst xmlns:a="http://schemas.openxmlformats.org/drawingml/2006/main">
              <a:ext uri="{FF2B5EF4-FFF2-40B4-BE49-F238E27FC236}">
                <a16:creationId xmlns:a16="http://schemas.microsoft.com/office/drawing/2014/main" id="{481D0558-EA15-48D0-A9F5-5A5F966E9FB7}"/>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22    11.8</a:t>
            </a:r>
          </a:p>
        </p:txBody>
      </p:sp>
      <p:sp>
        <p:nvSpPr>
          <p:cNvPr id="4" name="slide-number">
            <a:extLst xmlns:a="http://schemas.openxmlformats.org/drawingml/2006/main">
              <a:ext uri="{FF2B5EF4-FFF2-40B4-BE49-F238E27FC236}">
                <a16:creationId xmlns:a16="http://schemas.microsoft.com/office/drawing/2014/main" id="{A4F42506-8478-493F-BFBD-036B0795B10F}"/>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84 / 103</a:t>
            </a:r>
          </a:p>
        </p:txBody>
      </p:sp>
      <p:sp>
        <p:nvSpPr>
          <p:cNvPr id="5" name="body">
            <a:extLst xmlns:a="http://schemas.openxmlformats.org/drawingml/2006/main">
              <a:ext uri="{FF2B5EF4-FFF2-40B4-BE49-F238E27FC236}">
                <a16:creationId xmlns:a16="http://schemas.microsoft.com/office/drawing/2014/main" id="{F3866582-4152-4805-87DC-BDD92C8497FA}"/>
              </a:ext>
            </a:extLst>
          </p:cNvPr>
          <p:cNvSpPr>
            <a:spLocks xmlns:a="http://schemas.openxmlformats.org/drawingml/2006/main" noGrp="1"/>
          </p:cNvSpPr>
          <p:nvPr/>
        </p:nvSpPr>
        <p:spPr>
          <a:xfrm xmlns:a="http://schemas.openxmlformats.org/drawingml/2006/main">
            <a:off x="609600" y="1866900"/>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a complex switched network, redraw it twice: once at the instant after switching</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with each capacitor’s initial voltage, and once at long times with each capacitor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branch open.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Calculate node potentials in each redraw.</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voltage of a fully charged capacitor equals the voltage between its own two</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terminals, which need not equal the battery emf.</a:t>
            </a:r>
          </a:p>
        </p:txBody>
      </p:sp>
    </p:spTree>
    <p:extLst>
      <p:ext uri="{BB962C8B-B14F-4D97-AF65-F5344CB8AC3E}">
        <p14:creationId xmlns:p14="http://schemas.microsoft.com/office/powerpoint/2010/main" val="153157964"/>
      </p:ext>
    </p:extLst>
  </p:cSld>
</p:sld>
</file>

<file path=ppt/slides/slide8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5E8E5F9-9692-4D41-9AAF-D0D9379155BE}"/>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A7D8332E-8551-46ED-91EA-B34AE3855BAE}"/>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RC reasoning beyond one memorized formula</a:t>
            </a:r>
          </a:p>
        </p:txBody>
      </p:sp>
      <p:sp>
        <p:nvSpPr>
          <p:cNvPr id="3" name="source-page">
            <a:extLst xmlns:a="http://schemas.openxmlformats.org/drawingml/2006/main">
              <a:ext uri="{FF2B5EF4-FFF2-40B4-BE49-F238E27FC236}">
                <a16:creationId xmlns:a16="http://schemas.microsoft.com/office/drawing/2014/main" id="{72C91237-9A39-4891-957A-D60D1C52C495}"/>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22    11.8</a:t>
            </a:r>
          </a:p>
        </p:txBody>
      </p:sp>
      <p:sp>
        <p:nvSpPr>
          <p:cNvPr id="4" name="slide-number">
            <a:extLst xmlns:a="http://schemas.openxmlformats.org/drawingml/2006/main">
              <a:ext uri="{FF2B5EF4-FFF2-40B4-BE49-F238E27FC236}">
                <a16:creationId xmlns:a16="http://schemas.microsoft.com/office/drawing/2014/main" id="{8DF6ADE7-C57B-4480-9107-C1223F88C696}"/>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85 / 103</a:t>
            </a:r>
          </a:p>
        </p:txBody>
      </p:sp>
      <p:sp>
        <p:nvSpPr>
          <p:cNvPr id="5" name="body">
            <a:extLst xmlns:a="http://schemas.openxmlformats.org/drawingml/2006/main">
              <a:ext uri="{FF2B5EF4-FFF2-40B4-BE49-F238E27FC236}">
                <a16:creationId xmlns:a16="http://schemas.microsoft.com/office/drawing/2014/main" id="{484D1BFA-4574-41B6-AB4D-B2A5C8AFF751}"/>
              </a:ext>
            </a:extLst>
          </p:cNvPr>
          <p:cNvSpPr>
            <a:spLocks xmlns:a="http://schemas.openxmlformats.org/drawingml/2006/main" noGrp="1"/>
          </p:cNvSpPr>
          <p:nvPr/>
        </p:nvSpPr>
        <p:spPr>
          <a:xfrm xmlns:a="http://schemas.openxmlformats.org/drawingml/2006/main">
            <a:off x="609600" y="1866900"/>
            <a:ext cx="10972800" cy="25479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Worked steady-state example: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12 V battery feeds a 4 Ω resistor followed by a node connected to ground through</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2 Ω resistor.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capacitor is connected from that node to ground.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Long after charging, the capacitor draws no current.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resistor current is 12/(4 + 2) = 2 A, so V_C,final = 4 V.</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If C = 10 μF, Q_final = 40 μC.</a:t>
            </a:r>
          </a:p>
        </p:txBody>
      </p:sp>
    </p:spTree>
    <p:extLst>
      <p:ext uri="{BB962C8B-B14F-4D97-AF65-F5344CB8AC3E}">
        <p14:creationId xmlns:p14="http://schemas.microsoft.com/office/powerpoint/2010/main" val="2146366934"/>
      </p:ext>
    </p:extLst>
  </p:cSld>
</p:sld>
</file>

<file path=ppt/slides/slide8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5DD0C1C4-EF2D-4A1C-97AC-CBCDBE7ADD0F}"/>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A29451C6-25BF-467B-BA29-86EAD3E37DC7}"/>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RC reasoning beyond one memorized formula</a:t>
            </a:r>
          </a:p>
        </p:txBody>
      </p:sp>
      <p:sp>
        <p:nvSpPr>
          <p:cNvPr id="3" name="source-page">
            <a:extLst xmlns:a="http://schemas.openxmlformats.org/drawingml/2006/main">
              <a:ext uri="{FF2B5EF4-FFF2-40B4-BE49-F238E27FC236}">
                <a16:creationId xmlns:a16="http://schemas.microsoft.com/office/drawing/2014/main" id="{A1B7A9D6-BF60-471F-B0CB-A08639C5C4A6}"/>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22    11.8</a:t>
            </a:r>
          </a:p>
        </p:txBody>
      </p:sp>
      <p:sp>
        <p:nvSpPr>
          <p:cNvPr id="4" name="slide-number">
            <a:extLst xmlns:a="http://schemas.openxmlformats.org/drawingml/2006/main">
              <a:ext uri="{FF2B5EF4-FFF2-40B4-BE49-F238E27FC236}">
                <a16:creationId xmlns:a16="http://schemas.microsoft.com/office/drawing/2014/main" id="{149550E4-FF89-4BFA-80A2-7F9CA618CD87}"/>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86 / 103</a:t>
            </a:r>
          </a:p>
        </p:txBody>
      </p:sp>
      <p:sp>
        <p:nvSpPr>
          <p:cNvPr id="5" name="body">
            <a:extLst xmlns:a="http://schemas.openxmlformats.org/drawingml/2006/main">
              <a:ext uri="{FF2B5EF4-FFF2-40B4-BE49-F238E27FC236}">
                <a16:creationId xmlns:a16="http://schemas.microsoft.com/office/drawing/2014/main" id="{CC5BFD67-BA14-4947-BBCC-98D4C4D9C500}"/>
              </a:ext>
            </a:extLst>
          </p:cNvPr>
          <p:cNvSpPr>
            <a:spLocks xmlns:a="http://schemas.openxmlformats.org/drawingml/2006/main" noGrp="1"/>
          </p:cNvSpPr>
          <p:nvPr/>
        </p:nvSpPr>
        <p:spPr>
          <a:xfrm xmlns:a="http://schemas.openxmlformats.org/drawingml/2006/main">
            <a:off x="609600" y="1866900"/>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time constant uses the effective resistance seen by the capacitor.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 the example, set the ideal voltage source to zero (replace it with a wire) and look</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between the capacitor terminals.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4 Ω and 2 Ω resistors are then parallel, giving R_effective = 4/3 Ω.</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Thus τ = (4/3 Ω)(10 μF) = 13.3 μs.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This reduction is a useful extension for more complicated single-capacitor circuits.</a:t>
            </a:r>
          </a:p>
        </p:txBody>
      </p:sp>
      <p:sp>
        <p:nvSpPr>
          <p:cNvPr id="6" name="body">
            <a:extLst xmlns:a="http://schemas.openxmlformats.org/drawingml/2006/main">
              <a:ext uri="{FF2B5EF4-FFF2-40B4-BE49-F238E27FC236}">
                <a16:creationId xmlns:a16="http://schemas.microsoft.com/office/drawing/2014/main" id="{C7C7820C-668E-40D2-A27B-339055F08FA6}"/>
              </a:ext>
            </a:extLst>
          </p:cNvPr>
          <p:cNvSpPr>
            <a:spLocks xmlns:a="http://schemas.openxmlformats.org/drawingml/2006/main" noGrp="1"/>
          </p:cNvSpPr>
          <p:nvPr/>
        </p:nvSpPr>
        <p:spPr>
          <a:xfrm xmlns:a="http://schemas.openxmlformats.org/drawingml/2006/main">
            <a:off x="609600" y="42672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Relationships and conditions: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Stored energy: U_C(t) = ½CV_C(t)²</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discharge, U_C/U₀ = e^(-2t/τ).</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Energy falls faster than charge.</a:t>
            </a:r>
          </a:p>
        </p:txBody>
      </p:sp>
    </p:spTree>
    <p:extLst>
      <p:ext uri="{BB962C8B-B14F-4D97-AF65-F5344CB8AC3E}">
        <p14:creationId xmlns:p14="http://schemas.microsoft.com/office/powerpoint/2010/main" val="1256811895"/>
      </p:ext>
    </p:extLst>
  </p:cSld>
</p:sld>
</file>

<file path=ppt/slides/slide8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F16C304-2F6A-45D9-9DFE-1B7B9889BEA6}"/>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C67FDEA6-4B2A-4A0B-BC60-2F55059FB280}"/>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RC reasoning beyond one memorized formula</a:t>
            </a:r>
          </a:p>
        </p:txBody>
      </p:sp>
      <p:sp>
        <p:nvSpPr>
          <p:cNvPr id="3" name="source-page">
            <a:extLst xmlns:a="http://schemas.openxmlformats.org/drawingml/2006/main">
              <a:ext uri="{FF2B5EF4-FFF2-40B4-BE49-F238E27FC236}">
                <a16:creationId xmlns:a16="http://schemas.microsoft.com/office/drawing/2014/main" id="{6AD4F77F-A338-45AE-A795-1C15ABD97E8A}"/>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22    11.8</a:t>
            </a:r>
          </a:p>
        </p:txBody>
      </p:sp>
      <p:sp>
        <p:nvSpPr>
          <p:cNvPr id="4" name="slide-number">
            <a:extLst xmlns:a="http://schemas.openxmlformats.org/drawingml/2006/main">
              <a:ext uri="{FF2B5EF4-FFF2-40B4-BE49-F238E27FC236}">
                <a16:creationId xmlns:a16="http://schemas.microsoft.com/office/drawing/2014/main" id="{68F34829-0A34-47DE-8332-53D620E2763B}"/>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87 / 103</a:t>
            </a:r>
          </a:p>
        </p:txBody>
      </p:sp>
      <p:sp>
        <p:nvSpPr>
          <p:cNvPr id="5" name="body">
            <a:extLst xmlns:a="http://schemas.openxmlformats.org/drawingml/2006/main">
              <a:ext uri="{FF2B5EF4-FFF2-40B4-BE49-F238E27FC236}">
                <a16:creationId xmlns:a16="http://schemas.microsoft.com/office/drawing/2014/main" id="{C2E6B7CF-54A3-411C-85F7-A0A4524A4A16}"/>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Charging an initially uncharged capacitor from a fixed ideal source through</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resistance draws total source energy Cε²; the final stored energy is ½Cε².</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other half becomes thermal energy in the resistance.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Making the resistance smaller shortens the process but does not eliminate this total</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dissipation in that idealized charging model.</a:t>
            </a:r>
          </a:p>
        </p:txBody>
      </p:sp>
    </p:spTree>
    <p:extLst>
      <p:ext uri="{BB962C8B-B14F-4D97-AF65-F5344CB8AC3E}">
        <p14:creationId xmlns:p14="http://schemas.microsoft.com/office/powerpoint/2010/main" val="125962596"/>
      </p:ext>
    </p:extLst>
  </p:cSld>
</p:sld>
</file>

<file path=ppt/slides/slide8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CA23B008-0323-46B0-8724-990B2DFD4B52}"/>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30F93C61-CE01-4349-B6DC-602AE33E9CB5}"/>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A: Measure battery emf and internal resistance</a:t>
            </a:r>
          </a:p>
        </p:txBody>
      </p:sp>
      <p:sp>
        <p:nvSpPr>
          <p:cNvPr id="3" name="source-page">
            <a:extLst xmlns:a="http://schemas.openxmlformats.org/drawingml/2006/main">
              <a:ext uri="{FF2B5EF4-FFF2-40B4-BE49-F238E27FC236}">
                <a16:creationId xmlns:a16="http://schemas.microsoft.com/office/drawing/2014/main" id="{9DEAA5D4-A989-40C1-9F25-5FDC422C9F54}"/>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23    Science practices</a:t>
            </a:r>
          </a:p>
        </p:txBody>
      </p:sp>
      <p:sp>
        <p:nvSpPr>
          <p:cNvPr id="4" name="slide-number">
            <a:extLst xmlns:a="http://schemas.openxmlformats.org/drawingml/2006/main">
              <a:ext uri="{FF2B5EF4-FFF2-40B4-BE49-F238E27FC236}">
                <a16:creationId xmlns:a16="http://schemas.microsoft.com/office/drawing/2014/main" id="{96468C8D-CD2F-4D24-AFFE-4A4D32CA8AAE}"/>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88 / 103</a:t>
            </a:r>
          </a:p>
        </p:txBody>
      </p:sp>
      <p:sp>
        <p:nvSpPr>
          <p:cNvPr id="5" name="body">
            <a:extLst xmlns:a="http://schemas.openxmlformats.org/drawingml/2006/main">
              <a:ext uri="{FF2B5EF4-FFF2-40B4-BE49-F238E27FC236}">
                <a16:creationId xmlns:a16="http://schemas.microsoft.com/office/drawing/2014/main" id="{4AC7D9B5-8CAF-46F0-82C4-F59978BC19C5}"/>
              </a:ext>
            </a:extLst>
          </p:cNvPr>
          <p:cNvSpPr>
            <a:spLocks xmlns:a="http://schemas.openxmlformats.org/drawingml/2006/main" noGrp="1"/>
          </p:cNvSpPr>
          <p:nvPr/>
        </p:nvSpPr>
        <p:spPr>
          <a:xfrm xmlns:a="http://schemas.openxmlformats.org/drawingml/2006/main">
            <a:off x="609600" y="1866900"/>
            <a:ext cx="10972800" cy="2905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Connect a variable load and an ammeter in series with the battery; connect a</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voltmeter across the battery terminals.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Collect at least five stable (I,V) pairs over a modest current range, repeating</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readings.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Plot V against I.</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Fit a straight line: intercept = ε and slope = -r.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Keep the battery’s state and temperature approximately constant; avoid prolonged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large currents that change the source during the test.</a:t>
            </a:r>
          </a:p>
        </p:txBody>
      </p:sp>
    </p:spTree>
    <p:extLst>
      <p:ext uri="{BB962C8B-B14F-4D97-AF65-F5344CB8AC3E}">
        <p14:creationId xmlns:p14="http://schemas.microsoft.com/office/powerpoint/2010/main" val="1327497219"/>
      </p:ext>
    </p:extLst>
  </p:cSld>
</p:sld>
</file>

<file path=ppt/slides/slide8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4D01F09-83C8-4156-A7B2-57012D9B2E67}"/>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3293316E-DB0A-4650-B6EB-6DC3630BA634}"/>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A: Measure battery emf and internal resistance</a:t>
            </a:r>
          </a:p>
        </p:txBody>
      </p:sp>
      <p:sp>
        <p:nvSpPr>
          <p:cNvPr id="3" name="source-page">
            <a:extLst xmlns:a="http://schemas.openxmlformats.org/drawingml/2006/main">
              <a:ext uri="{FF2B5EF4-FFF2-40B4-BE49-F238E27FC236}">
                <a16:creationId xmlns:a16="http://schemas.microsoft.com/office/drawing/2014/main" id="{147C2270-C714-4FB9-AB38-1031B697639A}"/>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23    Science practices</a:t>
            </a:r>
          </a:p>
        </p:txBody>
      </p:sp>
      <p:sp>
        <p:nvSpPr>
          <p:cNvPr id="4" name="slide-number">
            <a:extLst xmlns:a="http://schemas.openxmlformats.org/drawingml/2006/main">
              <a:ext uri="{FF2B5EF4-FFF2-40B4-BE49-F238E27FC236}">
                <a16:creationId xmlns:a16="http://schemas.microsoft.com/office/drawing/2014/main" id="{14A5F287-EB38-42A4-BAF2-C88BAFF819E5}"/>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89 / 103</a:t>
            </a:r>
          </a:p>
        </p:txBody>
      </p:sp>
      <p:sp>
        <p:nvSpPr>
          <p:cNvPr id="5" name="body">
            <a:extLst xmlns:a="http://schemas.openxmlformats.org/drawingml/2006/main">
              <a:ext uri="{FF2B5EF4-FFF2-40B4-BE49-F238E27FC236}">
                <a16:creationId xmlns:a16="http://schemas.microsoft.com/office/drawing/2014/main" id="{224309E8-6B15-4E65-94FC-7F6592A31E8C}"/>
              </a:ext>
            </a:extLst>
          </p:cNvPr>
          <p:cNvSpPr>
            <a:spLocks xmlns:a="http://schemas.openxmlformats.org/drawingml/2006/main" noGrp="1"/>
          </p:cNvSpPr>
          <p:nvPr/>
        </p:nvSpPr>
        <p:spPr>
          <a:xfrm xmlns:a="http://schemas.openxmlformats.org/drawingml/2006/main">
            <a:off x="609600" y="1866900"/>
            <a:ext cx="10972800" cy="25479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Graph interpretation: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Suppose V = 1.50 V - (0.80 Ω)I.</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emf is 1.50 V and internal resistance is 0.80 Ω.</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slope is negative because greater current creates greater internal voltage drop.</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An ammeter’s resistance changes the operating current; using the measured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current still permits this terminal-voltage analysis if meter loading is otherwise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negligible.</a:t>
            </a:r>
          </a:p>
        </p:txBody>
      </p:sp>
    </p:spTree>
    <p:extLst>
      <p:ext uri="{BB962C8B-B14F-4D97-AF65-F5344CB8AC3E}">
        <p14:creationId xmlns:p14="http://schemas.microsoft.com/office/powerpoint/2010/main" val="1241525252"/>
      </p:ext>
    </p:extLst>
  </p:cSld>
</p:sld>
</file>

<file path=ppt/slides/slide9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1B82E554-9271-46F4-BF81-BA36BD5D9DF4}"/>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4B934CEB-4E5A-4312-A420-C20D2A5FA2A4}"/>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B: Determine an RC time constant</a:t>
            </a:r>
          </a:p>
        </p:txBody>
      </p:sp>
      <p:sp>
        <p:nvSpPr>
          <p:cNvPr id="3" name="source-page">
            <a:extLst xmlns:a="http://schemas.openxmlformats.org/drawingml/2006/main">
              <a:ext uri="{FF2B5EF4-FFF2-40B4-BE49-F238E27FC236}">
                <a16:creationId xmlns:a16="http://schemas.microsoft.com/office/drawing/2014/main" id="{01C376D8-7E2C-4501-8501-09D95EC03B3B}"/>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23    Science practices</a:t>
            </a:r>
          </a:p>
        </p:txBody>
      </p:sp>
      <p:sp>
        <p:nvSpPr>
          <p:cNvPr id="4" name="slide-number">
            <a:extLst xmlns:a="http://schemas.openxmlformats.org/drawingml/2006/main">
              <a:ext uri="{FF2B5EF4-FFF2-40B4-BE49-F238E27FC236}">
                <a16:creationId xmlns:a16="http://schemas.microsoft.com/office/drawing/2014/main" id="{08924C8B-3478-4599-A9AC-2D25FA390EA4}"/>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90 / 103</a:t>
            </a:r>
          </a:p>
        </p:txBody>
      </p:sp>
      <p:sp>
        <p:nvSpPr>
          <p:cNvPr id="5" name="body">
            <a:extLst xmlns:a="http://schemas.openxmlformats.org/drawingml/2006/main">
              <a:ext uri="{FF2B5EF4-FFF2-40B4-BE49-F238E27FC236}">
                <a16:creationId xmlns:a16="http://schemas.microsoft.com/office/drawing/2014/main" id="{C4BDC708-EA2B-4AC3-9DDA-40374C5BDF16}"/>
              </a:ext>
            </a:extLst>
          </p:cNvPr>
          <p:cNvSpPr>
            <a:spLocks xmlns:a="http://schemas.openxmlformats.org/drawingml/2006/main" noGrp="1"/>
          </p:cNvSpPr>
          <p:nvPr/>
        </p:nvSpPr>
        <p:spPr>
          <a:xfrm xmlns:a="http://schemas.openxmlformats.org/drawingml/2006/main">
            <a:off x="609600" y="1866900"/>
            <a:ext cx="10972800" cy="17740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75" b="0">
                <a:solidFill>
                  <a:srgbClr val="283B49"/>
                </a:solidFill>
                <a:latin typeface="Arial"/>
                <a:ea typeface="Arial"/>
                <a:cs typeface="Arial"/>
              </a:defRPr>
            </a:pPr>
            <a:r>
              <a:rPr sz="2175" b="0">
                <a:solidFill>
                  <a:srgbClr val="283B49"/>
                </a:solidFill>
                <a:latin typeface="Arial"/>
                <a:ea typeface="Arial"/>
                <a:cs typeface="Arial"/>
              </a:rPr>
              <a:t>Discharge the capacitor through a known resistor while a voltage sensor records V_C.</a:t>
            </a:r>
          </a:p>
          <a:p xmlns:a="http://schemas.openxmlformats.org/drawingml/2006/main">
            <a:pPr>
              <a:defRPr sz="2175" b="0">
                <a:solidFill>
                  <a:srgbClr val="283B49"/>
                </a:solidFill>
                <a:latin typeface="Arial"/>
                <a:ea typeface="Arial"/>
                <a:cs typeface="Arial"/>
              </a:defRPr>
            </a:pPr>
            <a:r>
              <a:rPr sz="2175" b="0">
                <a:solidFill>
                  <a:srgbClr val="283B49"/>
                </a:solidFill>
                <a:latin typeface="Arial"/>
                <a:ea typeface="Arial"/>
                <a:cs typeface="Arial"/>
              </a:rPr>
              <a:t>Measure the time to 0.368V₀, or plot ln(V_C/V₀) against time: slope = -1/τ.</a:t>
            </a:r>
          </a:p>
          <a:p xmlns:a="http://schemas.openxmlformats.org/drawingml/2006/main">
            <a:pPr>
              <a:defRPr sz="2175" b="0">
                <a:solidFill>
                  <a:srgbClr val="283B49"/>
                </a:solidFill>
                <a:latin typeface="Arial"/>
                <a:ea typeface="Arial"/>
                <a:cs typeface="Arial"/>
              </a:defRPr>
            </a:pPr>
            <a:r>
              <a:rPr sz="2175" b="0">
                <a:solidFill>
                  <a:srgbClr val="283B49"/>
                </a:solidFill>
                <a:latin typeface="Arial"/>
                <a:ea typeface="Arial"/>
                <a:cs typeface="Arial"/>
              </a:rPr>
              <a:t>The logarithmic method is an analysis extension; the 37% method directly expresses</a:t>
            </a:r>
          </a:p>
          <a:p xmlns:a="http://schemas.openxmlformats.org/drawingml/2006/main">
            <a:pPr>
              <a:defRPr sz="2175" b="0">
                <a:solidFill>
                  <a:srgbClr val="283B49"/>
                </a:solidFill>
                <a:latin typeface="Arial"/>
                <a:ea typeface="Arial"/>
                <a:cs typeface="Arial"/>
              </a:defRPr>
            </a:pPr>
            <a:r>
              <a:rPr sz="2175" b="0">
                <a:solidFill>
                  <a:srgbClr val="283B49"/>
                </a:solidFill>
                <a:latin typeface="Arial"/>
                <a:ea typeface="Arial"/>
                <a:cs typeface="Arial"/>
              </a:rPr>
              <a:t>the time-constant definition.</a:t>
            </a:r>
          </a:p>
          <a:p xmlns:a="http://schemas.openxmlformats.org/drawingml/2006/main">
            <a:pPr>
              <a:defRPr sz="2175" b="0">
                <a:solidFill>
                  <a:srgbClr val="283B49"/>
                </a:solidFill>
                <a:latin typeface="Arial"/>
                <a:ea typeface="Arial"/>
                <a:cs typeface="Arial"/>
              </a:defRPr>
            </a:pPr>
            <a:r>
              <a:rPr sz="2175" b="0">
                <a:solidFill>
                  <a:srgbClr val="283B49"/>
                </a:solidFill>
                <a:latin typeface="Arial"/>
                <a:ea typeface="Arial"/>
                <a:cs typeface="Arial"/>
              </a:rPr>
              <a:t>Repeat runs and check that the initial voltage is reproducible.</a:t>
            </a:r>
          </a:p>
        </p:txBody>
      </p:sp>
      <p:sp>
        <p:nvSpPr>
          <p:cNvPr id="6" name="body">
            <a:extLst xmlns:a="http://schemas.openxmlformats.org/drawingml/2006/main">
              <a:ext uri="{FF2B5EF4-FFF2-40B4-BE49-F238E27FC236}">
                <a16:creationId xmlns:a16="http://schemas.microsoft.com/office/drawing/2014/main" id="{0144678D-C797-4306-94A0-5FC9BB36FEE3}"/>
              </a:ext>
            </a:extLst>
          </p:cNvPr>
          <p:cNvSpPr>
            <a:spLocks xmlns:a="http://schemas.openxmlformats.org/drawingml/2006/main" noGrp="1"/>
          </p:cNvSpPr>
          <p:nvPr/>
        </p:nvSpPr>
        <p:spPr>
          <a:xfrm xmlns:a="http://schemas.openxmlformats.org/drawingml/2006/main">
            <a:off x="609600" y="3850481"/>
            <a:ext cx="10972800" cy="21193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75" b="0">
                <a:solidFill>
                  <a:srgbClr val="283B49"/>
                </a:solidFill>
                <a:latin typeface="Arial"/>
                <a:ea typeface="Arial"/>
                <a:cs typeface="Arial"/>
              </a:defRPr>
            </a:pPr>
            <a:r>
              <a:rPr sz="2175" b="0">
                <a:solidFill>
                  <a:srgbClr val="283B49"/>
                </a:solidFill>
                <a:latin typeface="Arial"/>
                <a:ea typeface="Arial"/>
                <a:cs typeface="Arial"/>
              </a:rPr>
              <a:t>A voltmeter of finite input resistance adds a parallel discharge path and makes the</a:t>
            </a:r>
          </a:p>
          <a:p xmlns:a="http://schemas.openxmlformats.org/drawingml/2006/main">
            <a:pPr>
              <a:defRPr sz="2175" b="0">
                <a:solidFill>
                  <a:srgbClr val="283B49"/>
                </a:solidFill>
                <a:latin typeface="Arial"/>
                <a:ea typeface="Arial"/>
                <a:cs typeface="Arial"/>
              </a:defRPr>
            </a:pPr>
            <a:r>
              <a:rPr sz="2175" b="0">
                <a:solidFill>
                  <a:srgbClr val="283B49"/>
                </a:solidFill>
                <a:latin typeface="Arial"/>
                <a:ea typeface="Arial"/>
                <a:cs typeface="Arial"/>
              </a:rPr>
              <a:t>observed decay faster than predicted using the intended resistor alone.</a:t>
            </a:r>
          </a:p>
          <a:p xmlns:a="http://schemas.openxmlformats.org/drawingml/2006/main">
            <a:pPr>
              <a:defRPr sz="2175" b="0">
                <a:solidFill>
                  <a:srgbClr val="283B49"/>
                </a:solidFill>
                <a:latin typeface="Arial"/>
                <a:ea typeface="Arial"/>
                <a:cs typeface="Arial"/>
              </a:defRPr>
            </a:pPr>
            <a:r>
              <a:rPr sz="2175" b="0">
                <a:solidFill>
                  <a:srgbClr val="283B49"/>
                </a:solidFill>
                <a:latin typeface="Arial"/>
                <a:ea typeface="Arial"/>
                <a:cs typeface="Arial"/>
              </a:rPr>
              <a:t>Leakage can have a similar effect.</a:t>
            </a:r>
          </a:p>
          <a:p xmlns:a="http://schemas.openxmlformats.org/drawingml/2006/main">
            <a:pPr>
              <a:defRPr sz="2175" b="0">
                <a:solidFill>
                  <a:srgbClr val="283B49"/>
                </a:solidFill>
                <a:latin typeface="Arial"/>
                <a:ea typeface="Arial"/>
                <a:cs typeface="Arial"/>
              </a:defRPr>
            </a:pPr>
            <a:r>
              <a:rPr sz="2175" b="0">
                <a:solidFill>
                  <a:srgbClr val="283B49"/>
                </a:solidFill>
                <a:latin typeface="Arial"/>
                <a:ea typeface="Arial"/>
                <a:cs typeface="Arial"/>
              </a:rPr>
              <a:t>A sampling interval comparable to τ misses the curve; choose a much shorter interval.</a:t>
            </a:r>
          </a:p>
          <a:p xmlns:a="http://schemas.openxmlformats.org/drawingml/2006/main">
            <a:pPr>
              <a:defRPr sz="2175" b="0">
                <a:solidFill>
                  <a:srgbClr val="283B49"/>
                </a:solidFill>
                <a:latin typeface="Arial"/>
                <a:ea typeface="Arial"/>
                <a:cs typeface="Arial"/>
              </a:defRPr>
            </a:pPr>
            <a:r>
              <a:rPr sz="2175" b="0">
                <a:solidFill>
                  <a:srgbClr val="283B49"/>
                </a:solidFill>
                <a:latin typeface="Arial"/>
                <a:ea typeface="Arial"/>
                <a:cs typeface="Arial"/>
              </a:rPr>
              <a:t>Unknown switch timing shifts the apparent origin.</a:t>
            </a:r>
          </a:p>
          <a:p xmlns:a="http://schemas.openxmlformats.org/drawingml/2006/main">
            <a:pPr>
              <a:defRPr sz="2175" b="0">
                <a:solidFill>
                  <a:srgbClr val="283B49"/>
                </a:solidFill>
                <a:latin typeface="Arial"/>
                <a:ea typeface="Arial"/>
                <a:cs typeface="Arial"/>
              </a:defRPr>
            </a:pPr>
            <a:r>
              <a:rPr sz="2175" b="0">
                <a:solidFill>
                  <a:srgbClr val="283B49"/>
                </a:solidFill>
                <a:latin typeface="Arial"/>
                <a:ea typeface="Arial"/>
                <a:cs typeface="Arial"/>
              </a:rPr>
              <a:t>State which effect your improvement addresses.</a:t>
            </a:r>
          </a:p>
        </p:txBody>
      </p:sp>
    </p:spTree>
    <p:extLst>
      <p:ext uri="{BB962C8B-B14F-4D97-AF65-F5344CB8AC3E}">
        <p14:creationId xmlns:p14="http://schemas.microsoft.com/office/powerpoint/2010/main" val="698624088"/>
      </p:ext>
    </p:extLst>
  </p:cSld>
</p:sld>
</file>

<file path=ppt/slides/slide9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72CDD19B-4B57-4024-9A86-69A2E797B2FC}"/>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36CD92F5-06EE-4C3B-A4B6-EEF87A0A8FBA}"/>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Student practice</a:t>
            </a:r>
          </a:p>
        </p:txBody>
      </p:sp>
      <p:sp>
        <p:nvSpPr>
          <p:cNvPr id="3" name="source-page">
            <a:extLst xmlns:a="http://schemas.openxmlformats.org/drawingml/2006/main">
              <a:ext uri="{FF2B5EF4-FFF2-40B4-BE49-F238E27FC236}">
                <a16:creationId xmlns:a16="http://schemas.microsoft.com/office/drawing/2014/main" id="{19176966-8221-4F5A-8CF3-357CDDAC2BBD}"/>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24    Original questions</a:t>
            </a:r>
          </a:p>
        </p:txBody>
      </p:sp>
      <p:sp>
        <p:nvSpPr>
          <p:cNvPr id="4" name="slide-number">
            <a:extLst xmlns:a="http://schemas.openxmlformats.org/drawingml/2006/main">
              <a:ext uri="{FF2B5EF4-FFF2-40B4-BE49-F238E27FC236}">
                <a16:creationId xmlns:a16="http://schemas.microsoft.com/office/drawing/2014/main" id="{61780F35-D6DC-43F4-817E-CFE97BCB66FD}"/>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91 / 103</a:t>
            </a:r>
          </a:p>
        </p:txBody>
      </p:sp>
      <p:sp>
        <p:nvSpPr>
          <p:cNvPr id="5" name="body">
            <a:extLst xmlns:a="http://schemas.openxmlformats.org/drawingml/2006/main">
              <a:ext uri="{FF2B5EF4-FFF2-40B4-BE49-F238E27FC236}">
                <a16:creationId xmlns:a16="http://schemas.microsoft.com/office/drawing/2014/main" id="{CC0CCC27-AF56-43F3-91EE-843C04089F69}"/>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1.</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0.40 A current flows for 25 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How much charge passes?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How many electrons is that?</a:t>
            </a:r>
          </a:p>
        </p:txBody>
      </p:sp>
      <p:sp>
        <p:nvSpPr>
          <p:cNvPr id="6" name="body">
            <a:extLst xmlns:a="http://schemas.openxmlformats.org/drawingml/2006/main">
              <a:ext uri="{FF2B5EF4-FFF2-40B4-BE49-F238E27FC236}">
                <a16:creationId xmlns:a16="http://schemas.microsoft.com/office/drawing/2014/main" id="{AC087442-6D85-4900-99C0-5196C27CF4ED}"/>
              </a:ext>
            </a:extLst>
          </p:cNvPr>
          <p:cNvSpPr>
            <a:spLocks xmlns:a="http://schemas.openxmlformats.org/drawingml/2006/main" noGrp="1"/>
          </p:cNvSpPr>
          <p:nvPr/>
        </p:nvSpPr>
        <p:spPr>
          <a:xfrm xmlns:a="http://schemas.openxmlformats.org/drawingml/2006/main">
            <a:off x="609600" y="3552825"/>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2.</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wire’s length and radius both double while its material and temperature stay fixed.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What happens to resistance?</a:t>
            </a:r>
          </a:p>
        </p:txBody>
      </p:sp>
      <p:sp>
        <p:nvSpPr>
          <p:cNvPr id="7" name="body">
            <a:extLst xmlns:a="http://schemas.openxmlformats.org/drawingml/2006/main">
              <a:ext uri="{FF2B5EF4-FFF2-40B4-BE49-F238E27FC236}">
                <a16:creationId xmlns:a16="http://schemas.microsoft.com/office/drawing/2014/main" id="{293A8DFC-5859-4D1E-B767-CC943DC9CC87}"/>
              </a:ext>
            </a:extLst>
          </p:cNvPr>
          <p:cNvSpPr>
            <a:spLocks xmlns:a="http://schemas.openxmlformats.org/drawingml/2006/main" noGrp="1"/>
          </p:cNvSpPr>
          <p:nvPr/>
        </p:nvSpPr>
        <p:spPr>
          <a:xfrm xmlns:a="http://schemas.openxmlformats.org/drawingml/2006/main">
            <a:off x="609600" y="4881563"/>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3.</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12 V battery drives 2 Ω in series with a parallel pair 3 Ω and 6 Ω.</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Find total current, each branch current and total power.</a:t>
            </a:r>
          </a:p>
        </p:txBody>
      </p:sp>
    </p:spTree>
    <p:extLst>
      <p:ext uri="{BB962C8B-B14F-4D97-AF65-F5344CB8AC3E}">
        <p14:creationId xmlns:p14="http://schemas.microsoft.com/office/powerpoint/2010/main" val="1576457851"/>
      </p:ext>
    </p:extLst>
  </p:cSld>
</p:sld>
</file>

<file path=ppt/slides/slide9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24D8D34C-2843-4435-B62C-D26AC4948A08}"/>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5C34B541-3E52-4198-A712-10ACF4BC5356}"/>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Student practice</a:t>
            </a:r>
          </a:p>
        </p:txBody>
      </p:sp>
      <p:sp>
        <p:nvSpPr>
          <p:cNvPr id="3" name="source-page">
            <a:extLst xmlns:a="http://schemas.openxmlformats.org/drawingml/2006/main">
              <a:ext uri="{FF2B5EF4-FFF2-40B4-BE49-F238E27FC236}">
                <a16:creationId xmlns:a16="http://schemas.microsoft.com/office/drawing/2014/main" id="{1B4BE946-CD95-4A63-A602-0DA453CF0F2D}"/>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24    Original questions</a:t>
            </a:r>
          </a:p>
        </p:txBody>
      </p:sp>
      <p:sp>
        <p:nvSpPr>
          <p:cNvPr id="4" name="slide-number">
            <a:extLst xmlns:a="http://schemas.openxmlformats.org/drawingml/2006/main">
              <a:ext uri="{FF2B5EF4-FFF2-40B4-BE49-F238E27FC236}">
                <a16:creationId xmlns:a16="http://schemas.microsoft.com/office/drawing/2014/main" id="{F53CA11B-9161-4803-B755-7DA7B07E189D}"/>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92 / 103</a:t>
            </a:r>
          </a:p>
        </p:txBody>
      </p:sp>
      <p:sp>
        <p:nvSpPr>
          <p:cNvPr id="5" name="body">
            <a:extLst xmlns:a="http://schemas.openxmlformats.org/drawingml/2006/main">
              <a:ext uri="{FF2B5EF4-FFF2-40B4-BE49-F238E27FC236}">
                <a16:creationId xmlns:a16="http://schemas.microsoft.com/office/drawing/2014/main" id="{4E583317-3412-4B13-93D7-C8B1CF3A2E83}"/>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4.</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battery has ε = 9.0 V and r = 0.50 Ω.</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With a 4.0 Ω load, find current, terminal voltage and internal heating power.</a:t>
            </a:r>
          </a:p>
        </p:txBody>
      </p:sp>
      <p:sp>
        <p:nvSpPr>
          <p:cNvPr id="6" name="body">
            <a:extLst xmlns:a="http://schemas.openxmlformats.org/drawingml/2006/main">
              <a:ext uri="{FF2B5EF4-FFF2-40B4-BE49-F238E27FC236}">
                <a16:creationId xmlns:a16="http://schemas.microsoft.com/office/drawing/2014/main" id="{16BA14AF-A32F-43CB-9FE3-E4E1236F5912}"/>
              </a:ext>
            </a:extLst>
          </p:cNvPr>
          <p:cNvSpPr>
            <a:spLocks xmlns:a="http://schemas.openxmlformats.org/drawingml/2006/main" noGrp="1"/>
          </p:cNvSpPr>
          <p:nvPr/>
        </p:nvSpPr>
        <p:spPr>
          <a:xfrm xmlns:a="http://schemas.openxmlformats.org/drawingml/2006/main">
            <a:off x="609600" y="3195638"/>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5.</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Two equal resistors R are connected first in series, then in parallel across the same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ideal voltage V.</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Find the ratio P_parallel/P_series.</a:t>
            </a:r>
          </a:p>
        </p:txBody>
      </p:sp>
    </p:spTree>
    <p:extLst>
      <p:ext uri="{BB962C8B-B14F-4D97-AF65-F5344CB8AC3E}">
        <p14:creationId xmlns:p14="http://schemas.microsoft.com/office/powerpoint/2010/main" val="2036604185"/>
      </p:ext>
    </p:extLst>
  </p:cSld>
</p:sld>
</file>

<file path=ppt/slides/slide9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05379CA8-DA63-4E60-A986-D88AF680C1AA}"/>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F6BDD28F-ED1A-4505-A376-F8A69B182B65}"/>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Chapter review: capacitors and graphs</a:t>
            </a:r>
          </a:p>
        </p:txBody>
      </p:sp>
      <p:sp>
        <p:nvSpPr>
          <p:cNvPr id="3" name="source-page">
            <a:extLst xmlns:a="http://schemas.openxmlformats.org/drawingml/2006/main">
              <a:ext uri="{FF2B5EF4-FFF2-40B4-BE49-F238E27FC236}">
                <a16:creationId xmlns:a16="http://schemas.microsoft.com/office/drawing/2014/main" id="{E6B81BCF-B346-4E4F-8932-346D257DE537}"/>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25    Original questions</a:t>
            </a:r>
          </a:p>
        </p:txBody>
      </p:sp>
      <p:sp>
        <p:nvSpPr>
          <p:cNvPr id="4" name="slide-number">
            <a:extLst xmlns:a="http://schemas.openxmlformats.org/drawingml/2006/main">
              <a:ext uri="{FF2B5EF4-FFF2-40B4-BE49-F238E27FC236}">
                <a16:creationId xmlns:a16="http://schemas.microsoft.com/office/drawing/2014/main" id="{3DBAEE39-E15F-483C-ACEF-BF020B5253EC}"/>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93 / 103</a:t>
            </a:r>
          </a:p>
        </p:txBody>
      </p:sp>
      <p:sp>
        <p:nvSpPr>
          <p:cNvPr id="5" name="body">
            <a:extLst xmlns:a="http://schemas.openxmlformats.org/drawingml/2006/main">
              <a:ext uri="{FF2B5EF4-FFF2-40B4-BE49-F238E27FC236}">
                <a16:creationId xmlns:a16="http://schemas.microsoft.com/office/drawing/2014/main" id="{58E00AA7-68AA-483F-8756-18764AB748D1}"/>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6.</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junction has 2.0 A and 1.5 A entering; 0.80 A and an unknown current leave.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Find the unknown current.</a:t>
            </a:r>
          </a:p>
        </p:txBody>
      </p:sp>
      <p:sp>
        <p:nvSpPr>
          <p:cNvPr id="6" name="body">
            <a:extLst xmlns:a="http://schemas.openxmlformats.org/drawingml/2006/main">
              <a:ext uri="{FF2B5EF4-FFF2-40B4-BE49-F238E27FC236}">
                <a16:creationId xmlns:a16="http://schemas.microsoft.com/office/drawing/2014/main" id="{98D52AF2-195F-419C-8626-5AB66399F27D}"/>
              </a:ext>
            </a:extLst>
          </p:cNvPr>
          <p:cNvSpPr>
            <a:spLocks xmlns:a="http://schemas.openxmlformats.org/drawingml/2006/main" noGrp="1"/>
          </p:cNvSpPr>
          <p:nvPr/>
        </p:nvSpPr>
        <p:spPr>
          <a:xfrm xmlns:a="http://schemas.openxmlformats.org/drawingml/2006/main">
            <a:off x="609600" y="3195638"/>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7.</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Capacitors 2.0 μF and 3.0 μF are in series across 10 V.</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Find equivalent capacitance, charge and individual voltages.</a:t>
            </a:r>
          </a:p>
        </p:txBody>
      </p:sp>
      <p:sp>
        <p:nvSpPr>
          <p:cNvPr id="7" name="body">
            <a:extLst xmlns:a="http://schemas.openxmlformats.org/drawingml/2006/main">
              <a:ext uri="{FF2B5EF4-FFF2-40B4-BE49-F238E27FC236}">
                <a16:creationId xmlns:a16="http://schemas.microsoft.com/office/drawing/2014/main" id="{A342C2A8-D982-436D-8B76-26860361CA5A}"/>
              </a:ext>
            </a:extLst>
          </p:cNvPr>
          <p:cNvSpPr>
            <a:spLocks xmlns:a="http://schemas.openxmlformats.org/drawingml/2006/main" noGrp="1"/>
          </p:cNvSpPr>
          <p:nvPr/>
        </p:nvSpPr>
        <p:spPr>
          <a:xfrm xmlns:a="http://schemas.openxmlformats.org/drawingml/2006/main">
            <a:off x="609600" y="4524375"/>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8.</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Extension: A 50 kΩ resistor charges a 40 μF capacitor from a 6.0 V source.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Find τ, initial current and voltage at t = τ.</a:t>
            </a:r>
          </a:p>
        </p:txBody>
      </p:sp>
    </p:spTree>
    <p:extLst>
      <p:ext uri="{BB962C8B-B14F-4D97-AF65-F5344CB8AC3E}">
        <p14:creationId xmlns:p14="http://schemas.microsoft.com/office/powerpoint/2010/main" val="785730580"/>
      </p:ext>
    </p:extLst>
  </p:cSld>
</p:sld>
</file>

<file path=ppt/slides/slide9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5EBDB8F0-3465-4841-B57C-FEE4A810BF86}"/>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7D6D4757-5103-4762-9365-6AD9FE56C5F4}"/>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Chapter review: capacitors and graphs</a:t>
            </a:r>
          </a:p>
        </p:txBody>
      </p:sp>
      <p:sp>
        <p:nvSpPr>
          <p:cNvPr id="3" name="source-page">
            <a:extLst xmlns:a="http://schemas.openxmlformats.org/drawingml/2006/main">
              <a:ext uri="{FF2B5EF4-FFF2-40B4-BE49-F238E27FC236}">
                <a16:creationId xmlns:a16="http://schemas.microsoft.com/office/drawing/2014/main" id="{FC094BDD-95F1-487B-8177-AE7ADEEA14C3}"/>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25    Original questions</a:t>
            </a:r>
          </a:p>
        </p:txBody>
      </p:sp>
      <p:sp>
        <p:nvSpPr>
          <p:cNvPr id="4" name="slide-number">
            <a:extLst xmlns:a="http://schemas.openxmlformats.org/drawingml/2006/main">
              <a:ext uri="{FF2B5EF4-FFF2-40B4-BE49-F238E27FC236}">
                <a16:creationId xmlns:a16="http://schemas.microsoft.com/office/drawing/2014/main" id="{9C2A0336-5058-407B-98FD-5B5B6F2AD467}"/>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94 / 103</a:t>
            </a:r>
          </a:p>
        </p:txBody>
      </p:sp>
      <p:sp>
        <p:nvSpPr>
          <p:cNvPr id="5" name="body">
            <a:extLst xmlns:a="http://schemas.openxmlformats.org/drawingml/2006/main">
              <a:ext uri="{FF2B5EF4-FFF2-40B4-BE49-F238E27FC236}">
                <a16:creationId xmlns:a16="http://schemas.microsoft.com/office/drawing/2014/main" id="{12D93426-7F89-46B4-933C-5B8FCDCB8C65}"/>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9.</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Extension: A capacitor discharges for two time constants.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What fractions of its initial charge and energy remain?</a:t>
            </a:r>
          </a:p>
        </p:txBody>
      </p:sp>
      <p:sp>
        <p:nvSpPr>
          <p:cNvPr id="6" name="body">
            <a:extLst xmlns:a="http://schemas.openxmlformats.org/drawingml/2006/main">
              <a:ext uri="{FF2B5EF4-FFF2-40B4-BE49-F238E27FC236}">
                <a16:creationId xmlns:a16="http://schemas.microsoft.com/office/drawing/2014/main" id="{95CEFA04-93DE-4827-8172-D8127F746F76}"/>
              </a:ext>
            </a:extLst>
          </p:cNvPr>
          <p:cNvSpPr>
            <a:spLocks xmlns:a="http://schemas.openxmlformats.org/drawingml/2006/main" noGrp="1"/>
          </p:cNvSpPr>
          <p:nvPr/>
        </p:nvSpPr>
        <p:spPr>
          <a:xfrm xmlns:a="http://schemas.openxmlformats.org/drawingml/2006/main">
            <a:off x="609600" y="3195638"/>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10.</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V-versus-I graph for a battery has intercept 10.0 V and slope -2.0 V/A.</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Determine ε and 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What current flows with an 8.0 Ω external load?</a:t>
            </a:r>
          </a:p>
        </p:txBody>
      </p:sp>
    </p:spTree>
    <p:extLst>
      <p:ext uri="{BB962C8B-B14F-4D97-AF65-F5344CB8AC3E}">
        <p14:creationId xmlns:p14="http://schemas.microsoft.com/office/powerpoint/2010/main" val="1460594688"/>
      </p:ext>
    </p:extLst>
  </p:cSld>
</p:sld>
</file>

<file path=ppt/slides/slide9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892801C5-E0B6-4D30-B58B-EA59511E56A6}"/>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E89C8C3D-274E-499A-9241-9E981CCA769F}"/>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Practice solutions</a:t>
            </a:r>
          </a:p>
        </p:txBody>
      </p:sp>
      <p:sp>
        <p:nvSpPr>
          <p:cNvPr id="3" name="source-page">
            <a:extLst xmlns:a="http://schemas.openxmlformats.org/drawingml/2006/main">
              <a:ext uri="{FF2B5EF4-FFF2-40B4-BE49-F238E27FC236}">
                <a16:creationId xmlns:a16="http://schemas.microsoft.com/office/drawing/2014/main" id="{AD9C96E5-BFF9-45C7-B69A-6CE6C1E38898}"/>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26    Answer key</a:t>
            </a:r>
          </a:p>
        </p:txBody>
      </p:sp>
      <p:sp>
        <p:nvSpPr>
          <p:cNvPr id="4" name="slide-number">
            <a:extLst xmlns:a="http://schemas.openxmlformats.org/drawingml/2006/main">
              <a:ext uri="{FF2B5EF4-FFF2-40B4-BE49-F238E27FC236}">
                <a16:creationId xmlns:a16="http://schemas.microsoft.com/office/drawing/2014/main" id="{C3C11C9E-D18E-4AC3-9610-65F65872DBA9}"/>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95 / 103</a:t>
            </a:r>
          </a:p>
        </p:txBody>
      </p:sp>
      <p:sp>
        <p:nvSpPr>
          <p:cNvPr id="5" name="body">
            <a:extLst xmlns:a="http://schemas.openxmlformats.org/drawingml/2006/main">
              <a:ext uri="{FF2B5EF4-FFF2-40B4-BE49-F238E27FC236}">
                <a16:creationId xmlns:a16="http://schemas.microsoft.com/office/drawing/2014/main" id="{EB7B10D3-9EFF-498E-99C5-C39B6ED50728}"/>
              </a:ext>
            </a:extLst>
          </p:cNvPr>
          <p:cNvSpPr>
            <a:spLocks xmlns:a="http://schemas.openxmlformats.org/drawingml/2006/main" noGrp="1"/>
          </p:cNvSpPr>
          <p:nvPr/>
        </p:nvSpPr>
        <p:spPr>
          <a:xfrm xmlns:a="http://schemas.openxmlformats.org/drawingml/2006/main">
            <a:off x="609600" y="1866900"/>
            <a:ext cx="10972800" cy="7500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1.</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Q = It = 10 C; N = Q/e = 6.25 × 10¹⁹.</a:t>
            </a:r>
          </a:p>
        </p:txBody>
      </p:sp>
      <p:sp>
        <p:nvSpPr>
          <p:cNvPr id="6" name="body">
            <a:extLst xmlns:a="http://schemas.openxmlformats.org/drawingml/2006/main">
              <a:ext uri="{FF2B5EF4-FFF2-40B4-BE49-F238E27FC236}">
                <a16:creationId xmlns:a16="http://schemas.microsoft.com/office/drawing/2014/main" id="{056867DA-2AB3-41FD-BD53-DA50FAEA069D}"/>
              </a:ext>
            </a:extLst>
          </p:cNvPr>
          <p:cNvSpPr>
            <a:spLocks xmlns:a="http://schemas.openxmlformats.org/drawingml/2006/main" noGrp="1"/>
          </p:cNvSpPr>
          <p:nvPr/>
        </p:nvSpPr>
        <p:spPr>
          <a:xfrm xmlns:a="http://schemas.openxmlformats.org/drawingml/2006/main">
            <a:off x="609600" y="2826544"/>
            <a:ext cx="10972800" cy="7500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2.</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L doubles, A quadruples; R scales by 2/4 = 1/2.</a:t>
            </a:r>
          </a:p>
        </p:txBody>
      </p:sp>
      <p:sp>
        <p:nvSpPr>
          <p:cNvPr id="7" name="body">
            <a:extLst xmlns:a="http://schemas.openxmlformats.org/drawingml/2006/main">
              <a:ext uri="{FF2B5EF4-FFF2-40B4-BE49-F238E27FC236}">
                <a16:creationId xmlns:a16="http://schemas.microsoft.com/office/drawing/2014/main" id="{F1928DA2-24E2-43BB-AA36-9C5B07F82BAE}"/>
              </a:ext>
            </a:extLst>
          </p:cNvPr>
          <p:cNvSpPr>
            <a:spLocks xmlns:a="http://schemas.openxmlformats.org/drawingml/2006/main" noGrp="1"/>
          </p:cNvSpPr>
          <p:nvPr/>
        </p:nvSpPr>
        <p:spPr>
          <a:xfrm xmlns:a="http://schemas.openxmlformats.org/drawingml/2006/main">
            <a:off x="609600" y="3786188"/>
            <a:ext cx="10972800" cy="1452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3.</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Parallel R = 2 Ω; total R = 4 Ω; I = 3 A.</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The parallel section has 6 V, so its currents are 2 A and 1 A.</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Total power = VI = 36 W.</a:t>
            </a:r>
          </a:p>
        </p:txBody>
      </p:sp>
      <p:sp>
        <p:nvSpPr>
          <p:cNvPr id="8" name="body">
            <a:extLst xmlns:a="http://schemas.openxmlformats.org/drawingml/2006/main">
              <a:ext uri="{FF2B5EF4-FFF2-40B4-BE49-F238E27FC236}">
                <a16:creationId xmlns:a16="http://schemas.microsoft.com/office/drawing/2014/main" id="{A735E301-0CC4-46B9-9A54-2B75840E7830}"/>
              </a:ext>
            </a:extLst>
          </p:cNvPr>
          <p:cNvSpPr>
            <a:spLocks xmlns:a="http://schemas.openxmlformats.org/drawingml/2006/main" noGrp="1"/>
          </p:cNvSpPr>
          <p:nvPr/>
        </p:nvSpPr>
        <p:spPr>
          <a:xfrm xmlns:a="http://schemas.openxmlformats.org/drawingml/2006/main">
            <a:off x="609600" y="5448300"/>
            <a:ext cx="10972800" cy="7500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4.</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I = 9/4.5 = 2.0 A; V_terminal = 8.0 V; I²r = 2.0 W.</a:t>
            </a:r>
          </a:p>
        </p:txBody>
      </p:sp>
    </p:spTree>
    <p:extLst>
      <p:ext uri="{BB962C8B-B14F-4D97-AF65-F5344CB8AC3E}">
        <p14:creationId xmlns:p14="http://schemas.microsoft.com/office/powerpoint/2010/main" val="1278761323"/>
      </p:ext>
    </p:extLst>
  </p:cSld>
</p:sld>
</file>

<file path=ppt/slides/slide9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B5D8A8D-1F9C-416B-87A5-9A19E045C9D8}"/>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9E6A957A-1350-430D-A5D9-B741A3866CBD}"/>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Practice solutions</a:t>
            </a:r>
          </a:p>
        </p:txBody>
      </p:sp>
      <p:sp>
        <p:nvSpPr>
          <p:cNvPr id="3" name="source-page">
            <a:extLst xmlns:a="http://schemas.openxmlformats.org/drawingml/2006/main">
              <a:ext uri="{FF2B5EF4-FFF2-40B4-BE49-F238E27FC236}">
                <a16:creationId xmlns:a16="http://schemas.microsoft.com/office/drawing/2014/main" id="{1B915C6F-1C06-4DDF-AC80-58C263AAD2D2}"/>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26    Answer key</a:t>
            </a:r>
          </a:p>
        </p:txBody>
      </p:sp>
      <p:sp>
        <p:nvSpPr>
          <p:cNvPr id="4" name="slide-number">
            <a:extLst xmlns:a="http://schemas.openxmlformats.org/drawingml/2006/main">
              <a:ext uri="{FF2B5EF4-FFF2-40B4-BE49-F238E27FC236}">
                <a16:creationId xmlns:a16="http://schemas.microsoft.com/office/drawing/2014/main" id="{AB30DF75-1951-492A-9A54-2D37B89C9744}"/>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96 / 103</a:t>
            </a:r>
          </a:p>
        </p:txBody>
      </p:sp>
      <p:sp>
        <p:nvSpPr>
          <p:cNvPr id="5" name="body">
            <a:extLst xmlns:a="http://schemas.openxmlformats.org/drawingml/2006/main">
              <a:ext uri="{FF2B5EF4-FFF2-40B4-BE49-F238E27FC236}">
                <a16:creationId xmlns:a16="http://schemas.microsoft.com/office/drawing/2014/main" id="{EDC5BADA-7285-467A-9963-F30FF5D18004}"/>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5.</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P_series = V²/(2R); P_parallel = V²/(R/2).</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Ratio = 4.</a:t>
            </a:r>
          </a:p>
        </p:txBody>
      </p:sp>
    </p:spTree>
    <p:extLst>
      <p:ext uri="{BB962C8B-B14F-4D97-AF65-F5344CB8AC3E}">
        <p14:creationId xmlns:p14="http://schemas.microsoft.com/office/powerpoint/2010/main" val="212892718"/>
      </p:ext>
    </p:extLst>
  </p:cSld>
</p:sld>
</file>

<file path=ppt/slides/slide9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4A53FFC3-3A73-4C68-87A6-090C3D988D9C}"/>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9E187779-2C29-4BF1-8CC8-16C6800521E2}"/>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Worked answers: capacitors and graphs</a:t>
            </a:r>
          </a:p>
        </p:txBody>
      </p:sp>
      <p:sp>
        <p:nvSpPr>
          <p:cNvPr id="3" name="source-page">
            <a:extLst xmlns:a="http://schemas.openxmlformats.org/drawingml/2006/main">
              <a:ext uri="{FF2B5EF4-FFF2-40B4-BE49-F238E27FC236}">
                <a16:creationId xmlns:a16="http://schemas.microsoft.com/office/drawing/2014/main" id="{2D206133-A534-45F8-8F43-BE34E5F7F580}"/>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27    Answer key</a:t>
            </a:r>
          </a:p>
        </p:txBody>
      </p:sp>
      <p:sp>
        <p:nvSpPr>
          <p:cNvPr id="4" name="slide-number">
            <a:extLst xmlns:a="http://schemas.openxmlformats.org/drawingml/2006/main">
              <a:ext uri="{FF2B5EF4-FFF2-40B4-BE49-F238E27FC236}">
                <a16:creationId xmlns:a16="http://schemas.microsoft.com/office/drawing/2014/main" id="{694B5D43-BABF-47D2-B879-54B8308D0432}"/>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97 / 103</a:t>
            </a:r>
          </a:p>
        </p:txBody>
      </p:sp>
      <p:sp>
        <p:nvSpPr>
          <p:cNvPr id="5" name="body">
            <a:extLst xmlns:a="http://schemas.openxmlformats.org/drawingml/2006/main">
              <a:ext uri="{FF2B5EF4-FFF2-40B4-BE49-F238E27FC236}">
                <a16:creationId xmlns:a16="http://schemas.microsoft.com/office/drawing/2014/main" id="{77B656E9-2E6A-4BE1-8465-676A1BBA5F51}"/>
              </a:ext>
            </a:extLst>
          </p:cNvPr>
          <p:cNvSpPr>
            <a:spLocks xmlns:a="http://schemas.openxmlformats.org/drawingml/2006/main" noGrp="1"/>
          </p:cNvSpPr>
          <p:nvPr/>
        </p:nvSpPr>
        <p:spPr>
          <a:xfrm xmlns:a="http://schemas.openxmlformats.org/drawingml/2006/main">
            <a:off x="609600" y="1866900"/>
            <a:ext cx="10972800" cy="4048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6. 2.0 + 1.5 = 0.80 + I, so I = 2.70 A leaving.</a:t>
            </a:r>
          </a:p>
        </p:txBody>
      </p:sp>
      <p:sp>
        <p:nvSpPr>
          <p:cNvPr id="6" name="body">
            <a:extLst xmlns:a="http://schemas.openxmlformats.org/drawingml/2006/main">
              <a:ext uri="{FF2B5EF4-FFF2-40B4-BE49-F238E27FC236}">
                <a16:creationId xmlns:a16="http://schemas.microsoft.com/office/drawing/2014/main" id="{C86034A8-7510-413B-BA60-72F6F5A0C018}"/>
              </a:ext>
            </a:extLst>
          </p:cNvPr>
          <p:cNvSpPr>
            <a:spLocks xmlns:a="http://schemas.openxmlformats.org/drawingml/2006/main" noGrp="1"/>
          </p:cNvSpPr>
          <p:nvPr/>
        </p:nvSpPr>
        <p:spPr>
          <a:xfrm xmlns:a="http://schemas.openxmlformats.org/drawingml/2006/main">
            <a:off x="609600" y="2481263"/>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7.</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C_eq = 6/5 = 1.2 μF.</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Q = 12 μC.</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V values = 6 V and 4 V; their sum is 10 V.</a:t>
            </a:r>
          </a:p>
        </p:txBody>
      </p:sp>
      <p:sp>
        <p:nvSpPr>
          <p:cNvPr id="7" name="body">
            <a:extLst xmlns:a="http://schemas.openxmlformats.org/drawingml/2006/main">
              <a:ext uri="{FF2B5EF4-FFF2-40B4-BE49-F238E27FC236}">
                <a16:creationId xmlns:a16="http://schemas.microsoft.com/office/drawing/2014/main" id="{3824EAAD-CAC3-444C-9B88-1EAD2C266149}"/>
              </a:ext>
            </a:extLst>
          </p:cNvPr>
          <p:cNvSpPr>
            <a:spLocks xmlns:a="http://schemas.openxmlformats.org/drawingml/2006/main" noGrp="1"/>
          </p:cNvSpPr>
          <p:nvPr/>
        </p:nvSpPr>
        <p:spPr>
          <a:xfrm xmlns:a="http://schemas.openxmlformats.org/drawingml/2006/main">
            <a:off x="609600" y="4167188"/>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8. τ = (50 × 10³)(40 × 10⁻⁶) = 2.0 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I₀ = 120 μA.</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V_C(τ) = 6(1 - e⁻¹) = 3.79 V.</a:t>
            </a:r>
          </a:p>
        </p:txBody>
      </p:sp>
    </p:spTree>
    <p:extLst>
      <p:ext uri="{BB962C8B-B14F-4D97-AF65-F5344CB8AC3E}">
        <p14:creationId xmlns:p14="http://schemas.microsoft.com/office/powerpoint/2010/main" val="1526172468"/>
      </p:ext>
    </p:extLst>
  </p:cSld>
</p:sld>
</file>

<file path=ppt/slides/slide9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F51F40E9-F35D-4D0E-BDAE-4830EBEA9081}"/>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9CA29EA0-48CC-404B-BEE6-3D2AEBDA32DC}"/>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Worked answers: capacitors and graphs</a:t>
            </a:r>
          </a:p>
        </p:txBody>
      </p:sp>
      <p:sp>
        <p:nvSpPr>
          <p:cNvPr id="3" name="source-page">
            <a:extLst xmlns:a="http://schemas.openxmlformats.org/drawingml/2006/main">
              <a:ext uri="{FF2B5EF4-FFF2-40B4-BE49-F238E27FC236}">
                <a16:creationId xmlns:a16="http://schemas.microsoft.com/office/drawing/2014/main" id="{F96043CD-DC0A-4D96-BF44-9E8DF7199B01}"/>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27    Answer key</a:t>
            </a:r>
          </a:p>
        </p:txBody>
      </p:sp>
      <p:sp>
        <p:nvSpPr>
          <p:cNvPr id="4" name="slide-number">
            <a:extLst xmlns:a="http://schemas.openxmlformats.org/drawingml/2006/main">
              <a:ext uri="{FF2B5EF4-FFF2-40B4-BE49-F238E27FC236}">
                <a16:creationId xmlns:a16="http://schemas.microsoft.com/office/drawing/2014/main" id="{40120A7A-BCCD-4B3F-959D-8A9C31C908E1}"/>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98 / 103</a:t>
            </a:r>
          </a:p>
        </p:txBody>
      </p:sp>
      <p:sp>
        <p:nvSpPr>
          <p:cNvPr id="5" name="body">
            <a:extLst xmlns:a="http://schemas.openxmlformats.org/drawingml/2006/main">
              <a:ext uri="{FF2B5EF4-FFF2-40B4-BE49-F238E27FC236}">
                <a16:creationId xmlns:a16="http://schemas.microsoft.com/office/drawing/2014/main" id="{5A8CE26C-0182-4FE7-9D20-0306127F71AA}"/>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9.</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Charge fraction e⁻² = 0.135.</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Energy fraction e⁻⁴ = 0.0183, because energy is proportional to Q².</a:t>
            </a:r>
          </a:p>
        </p:txBody>
      </p:sp>
      <p:sp>
        <p:nvSpPr>
          <p:cNvPr id="6" name="body">
            <a:extLst xmlns:a="http://schemas.openxmlformats.org/drawingml/2006/main">
              <a:ext uri="{FF2B5EF4-FFF2-40B4-BE49-F238E27FC236}">
                <a16:creationId xmlns:a16="http://schemas.microsoft.com/office/drawing/2014/main" id="{CE78B704-C570-4E94-91EA-F0D0D06D7F26}"/>
              </a:ext>
            </a:extLst>
          </p:cNvPr>
          <p:cNvSpPr>
            <a:spLocks xmlns:a="http://schemas.openxmlformats.org/drawingml/2006/main" noGrp="1"/>
          </p:cNvSpPr>
          <p:nvPr/>
        </p:nvSpPr>
        <p:spPr>
          <a:xfrm xmlns:a="http://schemas.openxmlformats.org/drawingml/2006/main">
            <a:off x="609600" y="3195638"/>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10. ε = 10.0 V, r = 2.0 Ω.</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 = 10/(8 + 2) = 1.0 A.</a:t>
            </a:r>
          </a:p>
        </p:txBody>
      </p:sp>
    </p:spTree>
    <p:extLst>
      <p:ext uri="{BB962C8B-B14F-4D97-AF65-F5344CB8AC3E}">
        <p14:creationId xmlns:p14="http://schemas.microsoft.com/office/powerpoint/2010/main" val="1527441433"/>
      </p:ext>
    </p:extLst>
  </p:cSld>
</p:sld>
</file>

<file path=ppt/slides/slide9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09C3EA8E-20DC-4D8B-9507-0EF602A2DF1C}"/>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78E58EA2-BF7F-4D51-BF70-6857991F09ED}"/>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Chapter summary: constraints before formulas</a:t>
            </a:r>
          </a:p>
        </p:txBody>
      </p:sp>
      <p:sp>
        <p:nvSpPr>
          <p:cNvPr id="3" name="source-page">
            <a:extLst xmlns:a="http://schemas.openxmlformats.org/drawingml/2006/main">
              <a:ext uri="{FF2B5EF4-FFF2-40B4-BE49-F238E27FC236}">
                <a16:creationId xmlns:a16="http://schemas.microsoft.com/office/drawing/2014/main" id="{1DF6A7F6-94BB-48EC-97FC-D9A68CF78ADF}"/>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30    11.1-11.8</a:t>
            </a:r>
          </a:p>
        </p:txBody>
      </p:sp>
      <p:sp>
        <p:nvSpPr>
          <p:cNvPr id="4" name="slide-number">
            <a:extLst xmlns:a="http://schemas.openxmlformats.org/drawingml/2006/main">
              <a:ext uri="{FF2B5EF4-FFF2-40B4-BE49-F238E27FC236}">
                <a16:creationId xmlns:a16="http://schemas.microsoft.com/office/drawing/2014/main" id="{53F08329-D28F-4554-A9C7-5FF31061EEF1}"/>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99 / 103</a:t>
            </a:r>
          </a:p>
        </p:txBody>
      </p:sp>
      <p:graphicFrame>
        <p:nvGraphicFramePr>
          <p:cNvPr id="10" name=""/>
          <p:cNvGraphicFramePr/>
          <p:nvPr/>
        </p:nvGraphicFramePr>
        <p:xfrm>
          <a:off xmlns:a="http://schemas.openxmlformats.org/drawingml/2006/main" x="609600" y="1809750"/>
          <a:ext xmlns:a="http://schemas.openxmlformats.org/drawingml/2006/main" cx="10972800" cy="4213860"/>
        </p:xfrm>
        <a:graphic xmlns:a="http://schemas.openxmlformats.org/drawingml/2006/main">
          <a:graphicData uri="http://schemas.openxmlformats.org/drawingml/2006/table">
            <a:tbl>
              <a:tblPr/>
              <a:tblGrid>
                <a:gridCol w="2186192"/>
                <a:gridCol w="4053865"/>
                <a:gridCol w="4732743"/>
              </a:tblGrid>
              <a:tr h="478536">
                <a:tc>
                  <a:txBody>
                    <a:bodyPr wrap="square" lIns="95250" tIns="76200" rIns="95250" bIns="76200">
                      <a:noAutofit/>
                    </a:bodyPr>
                    <a:lstStyle/>
                    <a:p>
                      <a:r>
                        <a:rPr sz="1800" b="1">
                          <a:solidFill>
                            <a:srgbClr val="FFFFFF"/>
                          </a:solidFill>
                          <a:latin typeface="Arial"/>
                          <a:ea typeface="Arial"/>
                          <a:cs typeface="Arial"/>
                        </a:rPr>
                        <a:t>Idea</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Relationship</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Condition / interpretation</a:t>
                      </a:r>
                    </a:p>
                  </a:txBody>
                  <a:tcPr marL="91440" marR="91440" marT="45720" marB="45720">
                    <a:solidFill>
                      <a:srgbClr val="17354A"/>
                    </a:solidFill>
                  </a:tcPr>
                </a:tc>
              </a:tr>
              <a:tr h="766572">
                <a:tc>
                  <a:txBody>
                    <a:bodyPr wrap="square" lIns="95250" tIns="76200" rIns="95250" bIns="76200">
                      <a:noAutofit/>
                    </a:bodyPr>
                    <a:lstStyle/>
                    <a:p>
                      <a:r>
                        <a:rPr sz="1800" b="0">
                          <a:solidFill>
                            <a:srgbClr val="283B49"/>
                          </a:solidFill>
                          <a:latin typeface="Arial"/>
                          <a:ea typeface="Arial"/>
                          <a:cs typeface="Arial"/>
                        </a:rPr>
                        <a:t>Current</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I = ΔQ/Δt</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Charge flow rate; conventional direction uses positive charge</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Voltage and emf</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ΔV = ΔU/q; ε = source work/q</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Energy per charge; 1 V = 1 J/C</a:t>
                      </a:r>
                    </a:p>
                  </a:txBody>
                  <a:tcPr marL="91440" marR="91440" marT="45720" marB="45720">
                    <a:solidFill>
                      <a:srgbClr val="EEF5F5"/>
                    </a:solidFill>
                  </a:tcPr>
                </a:tc>
              </a:tr>
              <a:tr h="766572">
                <a:tc>
                  <a:txBody>
                    <a:bodyPr wrap="square" lIns="95250" tIns="76200" rIns="95250" bIns="76200">
                      <a:noAutofit/>
                    </a:bodyPr>
                    <a:lstStyle/>
                    <a:p>
                      <a:r>
                        <a:rPr sz="1800" b="0">
                          <a:solidFill>
                            <a:srgbClr val="283B49"/>
                          </a:solidFill>
                          <a:latin typeface="Arial"/>
                          <a:ea typeface="Arial"/>
                          <a:cs typeface="Arial"/>
                        </a:rPr>
                        <a:t>Resistance</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R = ρL/A; V = IR</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Geometry and material state; fixed R for an ohmic model</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Power</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P = IV = I²R = V²/R</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State whether I or V is held fixed</a:t>
                      </a:r>
                    </a:p>
                  </a:txBody>
                  <a:tcPr marL="91440" marR="91440" marT="45720" marB="45720">
                    <a:solidFill>
                      <a:srgbClr val="EEF5F5"/>
                    </a:solidFill>
                  </a:tcPr>
                </a:tc>
              </a:tr>
              <a:tr h="766572">
                <a:tc>
                  <a:txBody>
                    <a:bodyPr wrap="square" lIns="95250" tIns="76200" rIns="95250" bIns="76200">
                      <a:noAutofit/>
                    </a:bodyPr>
                    <a:lstStyle/>
                    <a:p>
                      <a:r>
                        <a:rPr sz="1800" b="0">
                          <a:solidFill>
                            <a:srgbClr val="283B49"/>
                          </a:solidFill>
                          <a:latin typeface="Arial"/>
                          <a:ea typeface="Arial"/>
                          <a:cs typeface="Arial"/>
                        </a:rPr>
                        <a:t>Real battery</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Vterminal = ε - Ir; I = ε/(R + r)</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Discharging-source model; open-circuit V = ε</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Junction and loop</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ΣIin = ΣIout; ΣΔV = 0</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Conservation of charge and energy</a:t>
                      </a:r>
                    </a:p>
                  </a:txBody>
                  <a:tcPr marL="91440" marR="91440" marT="45720" marB="45720">
                    <a:solidFill>
                      <a:srgbClr val="EEF5F5"/>
                    </a:solidFill>
                  </a:tcPr>
                </a:tc>
              </a:tr>
            </a:tbl>
          </a:graphicData>
        </a:graphic>
      </p:graphicFrame>
    </p:spTree>
    <p:extLst>
      <p:ext uri="{BB962C8B-B14F-4D97-AF65-F5344CB8AC3E}">
        <p14:creationId xmlns:p14="http://schemas.microsoft.com/office/powerpoint/2010/main" val="537539907"/>
      </p:ext>
    </p:extLst>
  </p:cSld>
</p:sld>
</file>

<file path=ppt/slides/slide10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405F363-109E-440B-8911-8E73CA574096}"/>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9304CC2E-8A5D-4C8F-8365-FD94946D15E2}"/>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Chapter summary: constraints before formulas</a:t>
            </a:r>
          </a:p>
        </p:txBody>
      </p:sp>
      <p:sp>
        <p:nvSpPr>
          <p:cNvPr id="3" name="source-page">
            <a:extLst xmlns:a="http://schemas.openxmlformats.org/drawingml/2006/main">
              <a:ext uri="{FF2B5EF4-FFF2-40B4-BE49-F238E27FC236}">
                <a16:creationId xmlns:a16="http://schemas.microsoft.com/office/drawing/2014/main" id="{22E96BA4-6443-43D9-8E1E-F85BD1F5AF84}"/>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30    11.1-11.8</a:t>
            </a:r>
          </a:p>
        </p:txBody>
      </p:sp>
      <p:sp>
        <p:nvSpPr>
          <p:cNvPr id="4" name="slide-number">
            <a:extLst xmlns:a="http://schemas.openxmlformats.org/drawingml/2006/main">
              <a:ext uri="{FF2B5EF4-FFF2-40B4-BE49-F238E27FC236}">
                <a16:creationId xmlns:a16="http://schemas.microsoft.com/office/drawing/2014/main" id="{7AB0B060-BAFD-4A88-85B1-5865AEF033C7}"/>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100 / 103</a:t>
            </a:r>
          </a:p>
        </p:txBody>
      </p:sp>
      <p:graphicFrame>
        <p:nvGraphicFramePr>
          <p:cNvPr id="10" name=""/>
          <p:cNvGraphicFramePr/>
          <p:nvPr/>
        </p:nvGraphicFramePr>
        <p:xfrm>
          <a:off xmlns:a="http://schemas.openxmlformats.org/drawingml/2006/main" x="609600" y="1809750"/>
          <a:ext xmlns:a="http://schemas.openxmlformats.org/drawingml/2006/main" cx="10972800" cy="1245108"/>
        </p:xfrm>
        <a:graphic xmlns:a="http://schemas.openxmlformats.org/drawingml/2006/main">
          <a:graphicData uri="http://schemas.openxmlformats.org/drawingml/2006/table">
            <a:tbl>
              <a:tblPr/>
              <a:tblGrid>
                <a:gridCol w="2186192"/>
                <a:gridCol w="4053865"/>
                <a:gridCol w="4732743"/>
              </a:tblGrid>
              <a:tr h="478536">
                <a:tc>
                  <a:txBody>
                    <a:bodyPr wrap="square" lIns="95250" tIns="76200" rIns="95250" bIns="76200">
                      <a:noAutofit/>
                    </a:bodyPr>
                    <a:lstStyle/>
                    <a:p>
                      <a:r>
                        <a:rPr sz="1800" b="1">
                          <a:solidFill>
                            <a:srgbClr val="FFFFFF"/>
                          </a:solidFill>
                          <a:latin typeface="Arial"/>
                          <a:ea typeface="Arial"/>
                          <a:cs typeface="Arial"/>
                        </a:rPr>
                        <a:t>Idea</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Relationship</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Condition / interpretation</a:t>
                      </a:r>
                    </a:p>
                  </a:txBody>
                  <a:tcPr marL="91440" marR="91440" marT="45720" marB="45720">
                    <a:solidFill>
                      <a:srgbClr val="17354A"/>
                    </a:solidFill>
                  </a:tcPr>
                </a:tc>
              </a:tr>
              <a:tr h="766572">
                <a:tc>
                  <a:txBody>
                    <a:bodyPr wrap="square" lIns="95250" tIns="76200" rIns="95250" bIns="76200">
                      <a:noAutofit/>
                    </a:bodyPr>
                    <a:lstStyle/>
                    <a:p>
                      <a:r>
                        <a:rPr sz="1800" b="0">
                          <a:solidFill>
                            <a:srgbClr val="283B49"/>
                          </a:solidFill>
                          <a:latin typeface="Arial"/>
                          <a:ea typeface="Arial"/>
                          <a:cs typeface="Arial"/>
                        </a:rPr>
                        <a:t>RC time constant</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τ = RC</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63% of charging rise or 37% of discharge remains after τ</a:t>
                      </a:r>
                    </a:p>
                  </a:txBody>
                  <a:tcPr marL="91440" marR="91440" marT="45720" marB="45720">
                    <a:solidFill>
                      <a:srgbClr val="FFFFFF"/>
                    </a:solidFill>
                  </a:tcPr>
                </a:tc>
              </a:tr>
            </a:tbl>
          </a:graphicData>
        </a:graphic>
      </p:graphicFrame>
    </p:spTree>
    <p:extLst>
      <p:ext uri="{BB962C8B-B14F-4D97-AF65-F5344CB8AC3E}">
        <p14:creationId xmlns:p14="http://schemas.microsoft.com/office/powerpoint/2010/main" val="1066979464"/>
      </p:ext>
    </p:extLst>
  </p:cSld>
</p:sld>
</file>

<file path=ppt/slides/slide10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A8D6295-38A2-468F-A8ED-3770F0580868}"/>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42630FC7-DF09-46D2-9153-F8675206FE71}"/>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Chapter summary: constraints before formulas</a:t>
            </a:r>
          </a:p>
        </p:txBody>
      </p:sp>
      <p:sp>
        <p:nvSpPr>
          <p:cNvPr id="3" name="source-page">
            <a:extLst xmlns:a="http://schemas.openxmlformats.org/drawingml/2006/main">
              <a:ext uri="{FF2B5EF4-FFF2-40B4-BE49-F238E27FC236}">
                <a16:creationId xmlns:a16="http://schemas.microsoft.com/office/drawing/2014/main" id="{D99C3A58-BAE8-4F58-9CF6-95C301B4703F}"/>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30    11.1-11.8</a:t>
            </a:r>
          </a:p>
        </p:txBody>
      </p:sp>
      <p:sp>
        <p:nvSpPr>
          <p:cNvPr id="4" name="slide-number">
            <a:extLst xmlns:a="http://schemas.openxmlformats.org/drawingml/2006/main">
              <a:ext uri="{FF2B5EF4-FFF2-40B4-BE49-F238E27FC236}">
                <a16:creationId xmlns:a16="http://schemas.microsoft.com/office/drawing/2014/main" id="{56EDDC95-EE81-4891-9DA9-8615C331FFDB}"/>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101 / 103</a:t>
            </a:r>
          </a:p>
        </p:txBody>
      </p:sp>
      <p:graphicFrame>
        <p:nvGraphicFramePr>
          <p:cNvPr id="10" name=""/>
          <p:cNvGraphicFramePr/>
          <p:nvPr/>
        </p:nvGraphicFramePr>
        <p:xfrm>
          <a:off xmlns:a="http://schemas.openxmlformats.org/drawingml/2006/main" x="609600" y="1809750"/>
          <a:ext xmlns:a="http://schemas.openxmlformats.org/drawingml/2006/main" cx="10972800" cy="2490216"/>
        </p:xfrm>
        <a:graphic xmlns:a="http://schemas.openxmlformats.org/drawingml/2006/main">
          <a:graphicData uri="http://schemas.openxmlformats.org/drawingml/2006/table">
            <a:tbl>
              <a:tblPr/>
              <a:tblGrid>
                <a:gridCol w="2186192"/>
                <a:gridCol w="4053865"/>
                <a:gridCol w="4732743"/>
              </a:tblGrid>
              <a:tr h="478536">
                <a:tc>
                  <a:txBody>
                    <a:bodyPr wrap="square" lIns="95250" tIns="76200" rIns="95250" bIns="76200">
                      <a:noAutofit/>
                    </a:bodyPr>
                    <a:lstStyle/>
                    <a:p>
                      <a:r>
                        <a:rPr sz="1800" b="1">
                          <a:solidFill>
                            <a:srgbClr val="FFFFFF"/>
                          </a:solidFill>
                          <a:latin typeface="Arial"/>
                          <a:ea typeface="Arial"/>
                          <a:cs typeface="Arial"/>
                        </a:rPr>
                        <a:t>Connection</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Resistors</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Capacitors</a:t>
                      </a:r>
                    </a:p>
                  </a:txBody>
                  <a:tcPr marL="91440" marR="91440" marT="45720" marB="45720">
                    <a:solidFill>
                      <a:srgbClr val="17354A"/>
                    </a:solidFill>
                  </a:tcPr>
                </a:tc>
              </a:tr>
              <a:tr h="766572">
                <a:tc>
                  <a:txBody>
                    <a:bodyPr wrap="square" lIns="95250" tIns="76200" rIns="95250" bIns="76200">
                      <a:noAutofit/>
                    </a:bodyPr>
                    <a:lstStyle/>
                    <a:p>
                      <a:r>
                        <a:rPr sz="1800" b="0">
                          <a:solidFill>
                            <a:srgbClr val="283B49"/>
                          </a:solidFill>
                          <a:latin typeface="Arial"/>
                          <a:ea typeface="Arial"/>
                          <a:cs typeface="Arial"/>
                        </a:rPr>
                        <a:t>Series</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Same I; Req = ΣR</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Same |Q| in standard neutral-node model; 1/Ceq = Σ1/C</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Parallel</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Same V; 1/Req = Σ1/R</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Same V; Ceq = ΣC</a:t>
                      </a:r>
                    </a:p>
                  </a:txBody>
                  <a:tcPr marL="91440" marR="91440" marT="45720" marB="45720">
                    <a:solidFill>
                      <a:srgbClr val="EEF5F5"/>
                    </a:solidFill>
                  </a:tcPr>
                </a:tc>
              </a:tr>
              <a:tr h="766572">
                <a:tc>
                  <a:txBody>
                    <a:bodyPr wrap="square" lIns="95250" tIns="76200" rIns="95250" bIns="76200">
                      <a:noAutofit/>
                    </a:bodyPr>
                    <a:lstStyle/>
                    <a:p>
                      <a:r>
                        <a:rPr sz="1800" b="0">
                          <a:solidFill>
                            <a:srgbClr val="283B49"/>
                          </a:solidFill>
                          <a:latin typeface="Arial"/>
                          <a:ea typeface="Arial"/>
                          <a:cs typeface="Arial"/>
                        </a:rPr>
                        <a:t>Initial/final RC</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Use actual resistor currents in each limiting circuit</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Initially uncharged: zero voltage. Long-time DC: zero branch current</a:t>
                      </a:r>
                    </a:p>
                  </a:txBody>
                  <a:tcPr marL="91440" marR="91440" marT="45720" marB="45720">
                    <a:solidFill>
                      <a:srgbClr val="FFFFFF"/>
                    </a:solidFill>
                  </a:tcPr>
                </a:tc>
              </a:tr>
            </a:tbl>
          </a:graphicData>
        </a:graphic>
      </p:graphicFrame>
    </p:spTree>
    <p:extLst>
      <p:ext uri="{BB962C8B-B14F-4D97-AF65-F5344CB8AC3E}">
        <p14:creationId xmlns:p14="http://schemas.microsoft.com/office/powerpoint/2010/main" val="1988072914"/>
      </p:ext>
    </p:extLst>
  </p:cSld>
</p:sld>
</file>

<file path=ppt/slides/slide10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867F475-4B07-42B5-9491-8CA91A401D8A}"/>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1140DC89-3A57-4F8C-A7CB-1CA569A3C8B3}"/>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Chapter summary: constraints before formulas</a:t>
            </a:r>
          </a:p>
        </p:txBody>
      </p:sp>
      <p:sp>
        <p:nvSpPr>
          <p:cNvPr id="3" name="source-page">
            <a:extLst xmlns:a="http://schemas.openxmlformats.org/drawingml/2006/main">
              <a:ext uri="{FF2B5EF4-FFF2-40B4-BE49-F238E27FC236}">
                <a16:creationId xmlns:a16="http://schemas.microsoft.com/office/drawing/2014/main" id="{8F826EBF-AD4D-46C5-8AD7-F881C86ED5EB}"/>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30    11.1-11.8</a:t>
            </a:r>
          </a:p>
        </p:txBody>
      </p:sp>
      <p:sp>
        <p:nvSpPr>
          <p:cNvPr id="4" name="slide-number">
            <a:extLst xmlns:a="http://schemas.openxmlformats.org/drawingml/2006/main">
              <a:ext uri="{FF2B5EF4-FFF2-40B4-BE49-F238E27FC236}">
                <a16:creationId xmlns:a16="http://schemas.microsoft.com/office/drawing/2014/main" id="{5073A110-7C35-4094-B3AD-00D49A71F075}"/>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102 / 103</a:t>
            </a:r>
          </a:p>
        </p:txBody>
      </p:sp>
      <p:sp>
        <p:nvSpPr>
          <p:cNvPr id="5" name="body">
            <a:extLst xmlns:a="http://schemas.openxmlformats.org/drawingml/2006/main">
              <a:ext uri="{FF2B5EF4-FFF2-40B4-BE49-F238E27FC236}">
                <a16:creationId xmlns:a16="http://schemas.microsoft.com/office/drawing/2014/main" id="{CD917916-A6DC-48DB-ACAD-B11F1438AF10}"/>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Final check: conserved charge is not used up.</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Energy per charge changes through circuit elements.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negative solved current reverses the assumed arrow.</a:t>
            </a:r>
          </a:p>
        </p:txBody>
      </p:sp>
    </p:spTree>
    <p:extLst>
      <p:ext uri="{BB962C8B-B14F-4D97-AF65-F5344CB8AC3E}">
        <p14:creationId xmlns:p14="http://schemas.microsoft.com/office/powerpoint/2010/main" val="366784952"/>
      </p:ext>
    </p:extLst>
  </p:cSld>
</p:sld>
</file>

<file path=ppt/slides/slide10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73701DCC-1CE4-4A64-A168-2F91A8AB7583}"/>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11</a:t>
            </a:r>
          </a:p>
        </p:txBody>
      </p:sp>
      <p:sp>
        <p:nvSpPr>
          <p:cNvPr id="2" name="title">
            <a:extLst xmlns:a="http://schemas.openxmlformats.org/drawingml/2006/main">
              <a:ext uri="{FF2B5EF4-FFF2-40B4-BE49-F238E27FC236}">
                <a16:creationId xmlns:a16="http://schemas.microsoft.com/office/drawing/2014/main" id="{5EAE0343-70B8-4F8C-98F7-261DA6519C30}"/>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Sources and further reading</a:t>
            </a:r>
          </a:p>
        </p:txBody>
      </p:sp>
      <p:sp>
        <p:nvSpPr>
          <p:cNvPr id="3" name="source-page">
            <a:extLst xmlns:a="http://schemas.openxmlformats.org/drawingml/2006/main">
              <a:ext uri="{FF2B5EF4-FFF2-40B4-BE49-F238E27FC236}">
                <a16:creationId xmlns:a16="http://schemas.microsoft.com/office/drawing/2014/main" id="{B4594672-6E55-4EB8-B601-67031E6AC83E}"/>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    References</a:t>
            </a:r>
          </a:p>
        </p:txBody>
      </p:sp>
      <p:sp>
        <p:nvSpPr>
          <p:cNvPr id="4" name="slide-number">
            <a:extLst xmlns:a="http://schemas.openxmlformats.org/drawingml/2006/main">
              <a:ext uri="{FF2B5EF4-FFF2-40B4-BE49-F238E27FC236}">
                <a16:creationId xmlns:a16="http://schemas.microsoft.com/office/drawing/2014/main" id="{B870758D-32A7-4F59-AD76-A6469BE31C3C}"/>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103 / 103</a:t>
            </a:r>
          </a:p>
        </p:txBody>
      </p:sp>
      <p:sp>
        <p:nvSpPr>
          <p:cNvPr id="5" name="body">
            <a:extLst xmlns:a="http://schemas.openxmlformats.org/drawingml/2006/main">
              <a:ext uri="{FF2B5EF4-FFF2-40B4-BE49-F238E27FC236}">
                <a16:creationId xmlns:a16="http://schemas.microsoft.com/office/drawing/2014/main" id="{23CE59C0-F3FA-409D-B73D-7D8EF87FA56E}"/>
              </a:ext>
            </a:extLst>
          </p:cNvPr>
          <p:cNvSpPr>
            <a:spLocks xmlns:a="http://schemas.openxmlformats.org/drawingml/2006/main" noGrp="1"/>
          </p:cNvSpPr>
          <p:nvPr/>
        </p:nvSpPr>
        <p:spPr>
          <a:xfrm xmlns:a="http://schemas.openxmlformats.org/drawingml/2006/main">
            <a:off x="609600" y="1866900"/>
            <a:ext cx="10972800" cy="4048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Accompanying notes: Electric Circuits</a:t>
            </a:r>
          </a:p>
        </p:txBody>
      </p:sp>
      <p:sp>
        <p:nvSpPr>
          <p:cNvPr id="6" name="body">
            <a:extLst xmlns:a="http://schemas.openxmlformats.org/drawingml/2006/main">
              <a:ext uri="{FF2B5EF4-FFF2-40B4-BE49-F238E27FC236}">
                <a16:creationId xmlns:a16="http://schemas.microsoft.com/office/drawing/2014/main" id="{32A2FCD1-2524-4B57-A781-1789C2EE2161}"/>
              </a:ext>
            </a:extLst>
          </p:cNvPr>
          <p:cNvSpPr>
            <a:spLocks xmlns:a="http://schemas.openxmlformats.org/drawingml/2006/main" noGrp="1"/>
          </p:cNvSpPr>
          <p:nvPr/>
        </p:nvSpPr>
        <p:spPr>
          <a:xfrm xmlns:a="http://schemas.openxmlformats.org/drawingml/2006/main">
            <a:off x="609600" y="2481263"/>
            <a:ext cx="10972800" cy="4048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Curriculum: the supplied 2026 AP Physics 2 Course and Exam Description.</a:t>
            </a:r>
          </a:p>
        </p:txBody>
      </p:sp>
      <p:sp>
        <p:nvSpPr>
          <p:cNvPr id="7" name="body">
            <a:extLst xmlns:a="http://schemas.openxmlformats.org/drawingml/2006/main">
              <a:ext uri="{FF2B5EF4-FFF2-40B4-BE49-F238E27FC236}">
                <a16:creationId xmlns:a16="http://schemas.microsoft.com/office/drawing/2014/main" id="{334A5C57-BDD0-4EEF-80A4-87EF1717B117}"/>
              </a:ext>
            </a:extLst>
          </p:cNvPr>
          <p:cNvSpPr>
            <a:spLocks xmlns:a="http://schemas.openxmlformats.org/drawingml/2006/main" noGrp="1"/>
          </p:cNvSpPr>
          <p:nvPr/>
        </p:nvSpPr>
        <p:spPr>
          <a:xfrm xmlns:a="http://schemas.openxmlformats.org/drawingml/2006/main">
            <a:off x="609600" y="3095625"/>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Original handwritten lessons determine the sequence. The chapter notes identify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source pages and independent physics references.</a:t>
            </a:r>
          </a:p>
        </p:txBody>
      </p:sp>
      <p:sp>
        <p:nvSpPr>
          <p:cNvPr id="8" name="body">
            <a:extLst xmlns:a="http://schemas.openxmlformats.org/drawingml/2006/main">
              <a:ext uri="{FF2B5EF4-FFF2-40B4-BE49-F238E27FC236}">
                <a16:creationId xmlns:a16="http://schemas.microsoft.com/office/drawing/2014/main" id="{AA240752-ACCE-4E00-A92D-52BB4E75A506}"/>
              </a:ext>
            </a:extLst>
          </p:cNvPr>
          <p:cNvSpPr>
            <a:spLocks xmlns:a="http://schemas.openxmlformats.org/drawingml/2006/main" noGrp="1"/>
          </p:cNvSpPr>
          <p:nvPr/>
        </p:nvSpPr>
        <p:spPr>
          <a:xfrm xmlns:a="http://schemas.openxmlformats.org/drawingml/2006/main">
            <a:off x="609600" y="4067175"/>
            <a:ext cx="10972800" cy="4048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Detailed explanations and reference links appear in the speaker notes.</a:t>
            </a:r>
          </a:p>
        </p:txBody>
      </p:sp>
    </p:spTree>
    <p:extLst>
      <p:ext uri="{BB962C8B-B14F-4D97-AF65-F5344CB8AC3E}">
        <p14:creationId xmlns:p14="http://schemas.microsoft.com/office/powerpoint/2010/main" val="604709775"/>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2026-10-01T03:58:20.9240000Z</dcterms:created>
  <dcterms:modified xsi:type="dcterms:W3CDTF">2026-10-01T03:58:20.9240000Z</dcterms:modified>
</coreProperties>
</file>