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fee21eeea5446e" /><Relationship Type="http://schemas.openxmlformats.org/officeDocument/2006/relationships/extended-properties" Target="/docProps/app.xml" Id="R9e3c917c875149ee" /><Relationship Type="http://schemas.openxmlformats.org/officeDocument/2006/relationships/officeDocument" Target="/ppt/presentation.xml" Id="R13fc69eaec344b3d" /></Relationships>
</file>

<file path=ppt/presentation.xml><?xml version="1.0" encoding="utf-8"?>
<p:presentation xmlns:p="http://schemas.openxmlformats.org/presentationml/2006/main">
  <p:sldMasterIdLst>
    <p:sldMasterId xmlns:r="http://schemas.openxmlformats.org/officeDocument/2006/relationships" id="2147483648" r:id="Rf9bf6db5d8794c69"/>
  </p:sldMasterIdLst>
  <p:notesMasterIdLst>
    <p:notesMasterId xmlns:r="http://schemas.openxmlformats.org/officeDocument/2006/relationships" r:id="R0cafd4183fe44130"/>
  </p:notesMasterIdLst>
  <p:sldIdLst>
    <p:sldId xmlns:r="http://schemas.openxmlformats.org/officeDocument/2006/relationships" id="256" r:id="R086eaf16d1cb4ef2"/>
    <p:sldId xmlns:r="http://schemas.openxmlformats.org/officeDocument/2006/relationships" id="257" r:id="R842ce39d06174413"/>
    <p:sldId xmlns:r="http://schemas.openxmlformats.org/officeDocument/2006/relationships" id="258" r:id="Rb2f6c72e425d40c9"/>
    <p:sldId xmlns:r="http://schemas.openxmlformats.org/officeDocument/2006/relationships" id="259" r:id="Rd270db4942f54fe3"/>
    <p:sldId xmlns:r="http://schemas.openxmlformats.org/officeDocument/2006/relationships" id="260" r:id="Ra331eb71e75c456f"/>
    <p:sldId xmlns:r="http://schemas.openxmlformats.org/officeDocument/2006/relationships" id="261" r:id="Rd9e65b6ea7934d5f"/>
    <p:sldId xmlns:r="http://schemas.openxmlformats.org/officeDocument/2006/relationships" id="262" r:id="Rbee81f1406db4a75"/>
    <p:sldId xmlns:r="http://schemas.openxmlformats.org/officeDocument/2006/relationships" id="263" r:id="Re24bc3c7a152432f"/>
    <p:sldId xmlns:r="http://schemas.openxmlformats.org/officeDocument/2006/relationships" id="264" r:id="R41a0e8f10d854c90"/>
    <p:sldId xmlns:r="http://schemas.openxmlformats.org/officeDocument/2006/relationships" id="265" r:id="R124aae2037ca44f4"/>
    <p:sldId xmlns:r="http://schemas.openxmlformats.org/officeDocument/2006/relationships" id="266" r:id="R77b4bd1380664e27"/>
    <p:sldId xmlns:r="http://schemas.openxmlformats.org/officeDocument/2006/relationships" id="267" r:id="R6229926071df4dbe"/>
    <p:sldId xmlns:r="http://schemas.openxmlformats.org/officeDocument/2006/relationships" id="268" r:id="Rb582a6b4bdad4630"/>
    <p:sldId xmlns:r="http://schemas.openxmlformats.org/officeDocument/2006/relationships" id="269" r:id="Ra682fa0c604744f4"/>
    <p:sldId xmlns:r="http://schemas.openxmlformats.org/officeDocument/2006/relationships" id="270" r:id="R894d4f0011e646a2"/>
    <p:sldId xmlns:r="http://schemas.openxmlformats.org/officeDocument/2006/relationships" id="271" r:id="R40e16de1eaae44f2"/>
    <p:sldId xmlns:r="http://schemas.openxmlformats.org/officeDocument/2006/relationships" id="272" r:id="R2ea983efcbd74a5f"/>
    <p:sldId xmlns:r="http://schemas.openxmlformats.org/officeDocument/2006/relationships" id="273" r:id="Re1e8f3a8bd27450e"/>
    <p:sldId xmlns:r="http://schemas.openxmlformats.org/officeDocument/2006/relationships" id="274" r:id="R8c2e6841f3a043c6"/>
    <p:sldId xmlns:r="http://schemas.openxmlformats.org/officeDocument/2006/relationships" id="275" r:id="Rf2b14f9df7b34e41"/>
    <p:sldId xmlns:r="http://schemas.openxmlformats.org/officeDocument/2006/relationships" id="276" r:id="R892c61f3d0f74c46"/>
    <p:sldId xmlns:r="http://schemas.openxmlformats.org/officeDocument/2006/relationships" id="277" r:id="Rdd026e58519b4a9a"/>
    <p:sldId xmlns:r="http://schemas.openxmlformats.org/officeDocument/2006/relationships" id="278" r:id="R5a32b30c47db413d"/>
    <p:sldId xmlns:r="http://schemas.openxmlformats.org/officeDocument/2006/relationships" id="279" r:id="Rcdcac06543244e3b"/>
    <p:sldId xmlns:r="http://schemas.openxmlformats.org/officeDocument/2006/relationships" id="280" r:id="R6040babeaeee4286"/>
    <p:sldId xmlns:r="http://schemas.openxmlformats.org/officeDocument/2006/relationships" id="281" r:id="R47264a326756416b"/>
    <p:sldId xmlns:r="http://schemas.openxmlformats.org/officeDocument/2006/relationships" id="282" r:id="R8258a221a9f64243"/>
    <p:sldId xmlns:r="http://schemas.openxmlformats.org/officeDocument/2006/relationships" id="283" r:id="Rff0fcdf73c004a2d"/>
    <p:sldId xmlns:r="http://schemas.openxmlformats.org/officeDocument/2006/relationships" id="284" r:id="Re4c48dab582748b1"/>
    <p:sldId xmlns:r="http://schemas.openxmlformats.org/officeDocument/2006/relationships" id="285" r:id="Rd97b70c490524a15"/>
    <p:sldId xmlns:r="http://schemas.openxmlformats.org/officeDocument/2006/relationships" id="286" r:id="R205cb59cbd3b4097"/>
    <p:sldId xmlns:r="http://schemas.openxmlformats.org/officeDocument/2006/relationships" id="287" r:id="R3577b88c2a7f4ebc"/>
    <p:sldId xmlns:r="http://schemas.openxmlformats.org/officeDocument/2006/relationships" id="288" r:id="R9594dd768d4d4e7c"/>
    <p:sldId xmlns:r="http://schemas.openxmlformats.org/officeDocument/2006/relationships" id="289" r:id="Re4d6e18fd9864e71"/>
    <p:sldId xmlns:r="http://schemas.openxmlformats.org/officeDocument/2006/relationships" id="290" r:id="R3b8809d9ce554618"/>
    <p:sldId xmlns:r="http://schemas.openxmlformats.org/officeDocument/2006/relationships" id="291" r:id="Rd85c101ebb4442ed"/>
    <p:sldId xmlns:r="http://schemas.openxmlformats.org/officeDocument/2006/relationships" id="292" r:id="R0f0074a1ad214d4f"/>
    <p:sldId xmlns:r="http://schemas.openxmlformats.org/officeDocument/2006/relationships" id="293" r:id="Rb28a8b475ec34f36"/>
    <p:sldId xmlns:r="http://schemas.openxmlformats.org/officeDocument/2006/relationships" id="294" r:id="R9d8311d167814d6f"/>
    <p:sldId xmlns:r="http://schemas.openxmlformats.org/officeDocument/2006/relationships" id="295" r:id="R0e67cb2891be4e34"/>
    <p:sldId xmlns:r="http://schemas.openxmlformats.org/officeDocument/2006/relationships" id="296" r:id="Ra840e090435e4d5c"/>
    <p:sldId xmlns:r="http://schemas.openxmlformats.org/officeDocument/2006/relationships" id="297" r:id="Rb95f4653c5384eff"/>
    <p:sldId xmlns:r="http://schemas.openxmlformats.org/officeDocument/2006/relationships" id="298" r:id="Rbf50fd1066cb4663"/>
    <p:sldId xmlns:r="http://schemas.openxmlformats.org/officeDocument/2006/relationships" id="299" r:id="R57afc48900b14569"/>
    <p:sldId xmlns:r="http://schemas.openxmlformats.org/officeDocument/2006/relationships" id="300" r:id="R183b02c7f71947de"/>
    <p:sldId xmlns:r="http://schemas.openxmlformats.org/officeDocument/2006/relationships" id="301" r:id="Rf83879b5e05d4e1d"/>
    <p:sldId xmlns:r="http://schemas.openxmlformats.org/officeDocument/2006/relationships" id="302" r:id="Rc342da62a8344859"/>
    <p:sldId xmlns:r="http://schemas.openxmlformats.org/officeDocument/2006/relationships" id="303" r:id="Ra258c7ffb8874f4e"/>
    <p:sldId xmlns:r="http://schemas.openxmlformats.org/officeDocument/2006/relationships" id="304" r:id="Rd639e49d4bd6464c"/>
    <p:sldId xmlns:r="http://schemas.openxmlformats.org/officeDocument/2006/relationships" id="305" r:id="R68bb356f698948f3"/>
    <p:sldId xmlns:r="http://schemas.openxmlformats.org/officeDocument/2006/relationships" id="306" r:id="R03c27ea1a02546d9"/>
    <p:sldId xmlns:r="http://schemas.openxmlformats.org/officeDocument/2006/relationships" id="307" r:id="R20707e0bc57047fb"/>
    <p:sldId xmlns:r="http://schemas.openxmlformats.org/officeDocument/2006/relationships" id="308" r:id="Rd92b12bb519c44d1"/>
    <p:sldId xmlns:r="http://schemas.openxmlformats.org/officeDocument/2006/relationships" id="309" r:id="Rbfee7a70cc1e4a4b"/>
    <p:sldId xmlns:r="http://schemas.openxmlformats.org/officeDocument/2006/relationships" id="310" r:id="Raa9a08a7034049c2"/>
    <p:sldId xmlns:r="http://schemas.openxmlformats.org/officeDocument/2006/relationships" id="311" r:id="R4f3c15d60323459c"/>
    <p:sldId xmlns:r="http://schemas.openxmlformats.org/officeDocument/2006/relationships" id="312" r:id="R8d61eeb44e23473c"/>
    <p:sldId xmlns:r="http://schemas.openxmlformats.org/officeDocument/2006/relationships" id="313" r:id="Rca039ce95b6e46b8"/>
    <p:sldId xmlns:r="http://schemas.openxmlformats.org/officeDocument/2006/relationships" id="314" r:id="Raeaca88f1a80445c"/>
    <p:sldId xmlns:r="http://schemas.openxmlformats.org/officeDocument/2006/relationships" id="315" r:id="R721e5ed2b1d44ff0"/>
    <p:sldId xmlns:r="http://schemas.openxmlformats.org/officeDocument/2006/relationships" id="316" r:id="R9a998675d15c493b"/>
    <p:sldId xmlns:r="http://schemas.openxmlformats.org/officeDocument/2006/relationships" id="317" r:id="R5a2d6b10dc144342"/>
    <p:sldId xmlns:r="http://schemas.openxmlformats.org/officeDocument/2006/relationships" id="318" r:id="R4dc872db0c204e7d"/>
    <p:sldId xmlns:r="http://schemas.openxmlformats.org/officeDocument/2006/relationships" id="319" r:id="Rd622b3938ee44045"/>
    <p:sldId xmlns:r="http://schemas.openxmlformats.org/officeDocument/2006/relationships" id="320" r:id="R511e08313da2441a"/>
    <p:sldId xmlns:r="http://schemas.openxmlformats.org/officeDocument/2006/relationships" id="321" r:id="R70eb701507294837"/>
    <p:sldId xmlns:r="http://schemas.openxmlformats.org/officeDocument/2006/relationships" id="322" r:id="Rbde5beec82d24216"/>
    <p:sldId xmlns:r="http://schemas.openxmlformats.org/officeDocument/2006/relationships" id="323" r:id="R75245eff7ecd47c8"/>
    <p:sldId xmlns:r="http://schemas.openxmlformats.org/officeDocument/2006/relationships" id="324" r:id="R42fed39daa4a4d77"/>
    <p:sldId xmlns:r="http://schemas.openxmlformats.org/officeDocument/2006/relationships" id="325" r:id="R1d526d55f3fa4261"/>
    <p:sldId xmlns:r="http://schemas.openxmlformats.org/officeDocument/2006/relationships" id="326" r:id="Rd2fc9999d659418d"/>
    <p:sldId xmlns:r="http://schemas.openxmlformats.org/officeDocument/2006/relationships" id="327" r:id="R202944c8e3544186"/>
    <p:sldId xmlns:r="http://schemas.openxmlformats.org/officeDocument/2006/relationships" id="328" r:id="R5e9d1d5b069349bc"/>
    <p:sldId xmlns:r="http://schemas.openxmlformats.org/officeDocument/2006/relationships" id="329" r:id="R60eced5afc524ee8"/>
    <p:sldId xmlns:r="http://schemas.openxmlformats.org/officeDocument/2006/relationships" id="330" r:id="R727504737d9545ed"/>
    <p:sldId xmlns:r="http://schemas.openxmlformats.org/officeDocument/2006/relationships" id="331" r:id="R1082d71520f949ae"/>
    <p:sldId xmlns:r="http://schemas.openxmlformats.org/officeDocument/2006/relationships" id="332" r:id="Re0a0ae1e9d904275"/>
    <p:sldId xmlns:r="http://schemas.openxmlformats.org/officeDocument/2006/relationships" id="333" r:id="R790d97106bb5496f"/>
    <p:sldId xmlns:r="http://schemas.openxmlformats.org/officeDocument/2006/relationships" id="334" r:id="Rd51c537f6da24e5c"/>
    <p:sldId xmlns:r="http://schemas.openxmlformats.org/officeDocument/2006/relationships" id="335" r:id="Rc6d0f3777c5b45cd"/>
    <p:sldId xmlns:r="http://schemas.openxmlformats.org/officeDocument/2006/relationships" id="336" r:id="R82b864b999f64503"/>
    <p:sldId xmlns:r="http://schemas.openxmlformats.org/officeDocument/2006/relationships" id="337" r:id="R0821163165574fe8"/>
    <p:sldId xmlns:r="http://schemas.openxmlformats.org/officeDocument/2006/relationships" id="338" r:id="R7c3329325ae74409"/>
    <p:sldId xmlns:r="http://schemas.openxmlformats.org/officeDocument/2006/relationships" id="339" r:id="R6c568fa81be546b9"/>
    <p:sldId xmlns:r="http://schemas.openxmlformats.org/officeDocument/2006/relationships" id="340" r:id="R3629f65d5e4c4b56"/>
    <p:sldId xmlns:r="http://schemas.openxmlformats.org/officeDocument/2006/relationships" id="341" r:id="R0f79018c4a154198"/>
    <p:sldId xmlns:r="http://schemas.openxmlformats.org/officeDocument/2006/relationships" id="342" r:id="Rd723b4b415e74bda"/>
    <p:sldId xmlns:r="http://schemas.openxmlformats.org/officeDocument/2006/relationships" id="343" r:id="R0e24e472ee3f4a02"/>
    <p:sldId xmlns:r="http://schemas.openxmlformats.org/officeDocument/2006/relationships" id="344" r:id="Rc0bffb7022954235"/>
    <p:sldId xmlns:r="http://schemas.openxmlformats.org/officeDocument/2006/relationships" id="345" r:id="R7eac406c5bd34508"/>
    <p:sldId xmlns:r="http://schemas.openxmlformats.org/officeDocument/2006/relationships" id="346" r:id="Rc91b6d810eb5495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f0d5d51eeb48f2" /><Relationship Type="http://schemas.openxmlformats.org/officeDocument/2006/relationships/slideMaster" Target="/ppt/slideMasters/slideMaster1.xml" Id="Rf9bf6db5d8794c69" /><Relationship Type="http://schemas.openxmlformats.org/officeDocument/2006/relationships/notesMaster" Target="/ppt/notesMasters/notesMaster1.xml" Id="R0cafd4183fe44130" /><Relationship Type="http://schemas.openxmlformats.org/officeDocument/2006/relationships/presProps" Target="/ppt/presProps.xml" Id="Racdef8cd40324488" /><Relationship Type="http://schemas.openxmlformats.org/officeDocument/2006/relationships/tableStyles" Target="/ppt/tableStyles.xml" Id="R8c637ee296184e6a" /><Relationship Type="http://schemas.openxmlformats.org/officeDocument/2006/relationships/slide" Target="/ppt/slides/slide1.xml" Id="R086eaf16d1cb4ef2" /><Relationship Type="http://schemas.openxmlformats.org/officeDocument/2006/relationships/slide" Target="/ppt/slides/slide2.xml" Id="R842ce39d06174413" /><Relationship Type="http://schemas.openxmlformats.org/officeDocument/2006/relationships/slide" Target="/ppt/slides/slide3.xml" Id="Rb2f6c72e425d40c9" /><Relationship Type="http://schemas.openxmlformats.org/officeDocument/2006/relationships/slide" Target="/ppt/slides/slide4.xml" Id="Rd270db4942f54fe3" /><Relationship Type="http://schemas.openxmlformats.org/officeDocument/2006/relationships/slide" Target="/ppt/slides/slide5.xml" Id="Ra331eb71e75c456f" /><Relationship Type="http://schemas.openxmlformats.org/officeDocument/2006/relationships/slide" Target="/ppt/slides/slide6.xml" Id="Rd9e65b6ea7934d5f" /><Relationship Type="http://schemas.openxmlformats.org/officeDocument/2006/relationships/slide" Target="/ppt/slides/slide7.xml" Id="Rbee81f1406db4a75" /><Relationship Type="http://schemas.openxmlformats.org/officeDocument/2006/relationships/slide" Target="/ppt/slides/slide8.xml" Id="Re24bc3c7a152432f" /><Relationship Type="http://schemas.openxmlformats.org/officeDocument/2006/relationships/slide" Target="/ppt/slides/slide9.xml" Id="R41a0e8f10d854c90" /><Relationship Type="http://schemas.openxmlformats.org/officeDocument/2006/relationships/slide" Target="/ppt/slides/slide10.xml" Id="R124aae2037ca44f4" /><Relationship Type="http://schemas.openxmlformats.org/officeDocument/2006/relationships/slide" Target="/ppt/slides/slide11.xml" Id="R77b4bd1380664e27" /><Relationship Type="http://schemas.openxmlformats.org/officeDocument/2006/relationships/slide" Target="/ppt/slides/slide12.xml" Id="R6229926071df4dbe" /><Relationship Type="http://schemas.openxmlformats.org/officeDocument/2006/relationships/slide" Target="/ppt/slides/slide13.xml" Id="Rb582a6b4bdad4630" /><Relationship Type="http://schemas.openxmlformats.org/officeDocument/2006/relationships/slide" Target="/ppt/slides/slide14.xml" Id="Ra682fa0c604744f4" /><Relationship Type="http://schemas.openxmlformats.org/officeDocument/2006/relationships/slide" Target="/ppt/slides/slide15.xml" Id="R894d4f0011e646a2" /><Relationship Type="http://schemas.openxmlformats.org/officeDocument/2006/relationships/slide" Target="/ppt/slides/slide16.xml" Id="R40e16de1eaae44f2" /><Relationship Type="http://schemas.openxmlformats.org/officeDocument/2006/relationships/slide" Target="/ppt/slides/slide17.xml" Id="R2ea983efcbd74a5f" /><Relationship Type="http://schemas.openxmlformats.org/officeDocument/2006/relationships/slide" Target="/ppt/slides/slide18.xml" Id="Re1e8f3a8bd27450e" /><Relationship Type="http://schemas.openxmlformats.org/officeDocument/2006/relationships/slide" Target="/ppt/slides/slide19.xml" Id="R8c2e6841f3a043c6" /><Relationship Type="http://schemas.openxmlformats.org/officeDocument/2006/relationships/slide" Target="/ppt/slides/slide20.xml" Id="Rf2b14f9df7b34e41" /><Relationship Type="http://schemas.openxmlformats.org/officeDocument/2006/relationships/slide" Target="/ppt/slides/slide21.xml" Id="R892c61f3d0f74c46" /><Relationship Type="http://schemas.openxmlformats.org/officeDocument/2006/relationships/slide" Target="/ppt/slides/slide22.xml" Id="Rdd026e58519b4a9a" /><Relationship Type="http://schemas.openxmlformats.org/officeDocument/2006/relationships/slide" Target="/ppt/slides/slide23.xml" Id="R5a32b30c47db413d" /><Relationship Type="http://schemas.openxmlformats.org/officeDocument/2006/relationships/slide" Target="/ppt/slides/slide24.xml" Id="Rcdcac06543244e3b" /><Relationship Type="http://schemas.openxmlformats.org/officeDocument/2006/relationships/slide" Target="/ppt/slides/slide25.xml" Id="R6040babeaeee4286" /><Relationship Type="http://schemas.openxmlformats.org/officeDocument/2006/relationships/slide" Target="/ppt/slides/slide26.xml" Id="R47264a326756416b" /><Relationship Type="http://schemas.openxmlformats.org/officeDocument/2006/relationships/slide" Target="/ppt/slides/slide27.xml" Id="R8258a221a9f64243" /><Relationship Type="http://schemas.openxmlformats.org/officeDocument/2006/relationships/slide" Target="/ppt/slides/slide28.xml" Id="Rff0fcdf73c004a2d" /><Relationship Type="http://schemas.openxmlformats.org/officeDocument/2006/relationships/slide" Target="/ppt/slides/slide29.xml" Id="Re4c48dab582748b1" /><Relationship Type="http://schemas.openxmlformats.org/officeDocument/2006/relationships/slide" Target="/ppt/slides/slide30.xml" Id="Rd97b70c490524a15" /><Relationship Type="http://schemas.openxmlformats.org/officeDocument/2006/relationships/slide" Target="/ppt/slides/slide31.xml" Id="R205cb59cbd3b4097" /><Relationship Type="http://schemas.openxmlformats.org/officeDocument/2006/relationships/slide" Target="/ppt/slides/slide32.xml" Id="R3577b88c2a7f4ebc" /><Relationship Type="http://schemas.openxmlformats.org/officeDocument/2006/relationships/slide" Target="/ppt/slides/slide33.xml" Id="R9594dd768d4d4e7c" /><Relationship Type="http://schemas.openxmlformats.org/officeDocument/2006/relationships/slide" Target="/ppt/slides/slide34.xml" Id="Re4d6e18fd9864e71" /><Relationship Type="http://schemas.openxmlformats.org/officeDocument/2006/relationships/slide" Target="/ppt/slides/slide35.xml" Id="R3b8809d9ce554618" /><Relationship Type="http://schemas.openxmlformats.org/officeDocument/2006/relationships/slide" Target="/ppt/slides/slide36.xml" Id="Rd85c101ebb4442ed" /><Relationship Type="http://schemas.openxmlformats.org/officeDocument/2006/relationships/slide" Target="/ppt/slides/slide37.xml" Id="R0f0074a1ad214d4f" /><Relationship Type="http://schemas.openxmlformats.org/officeDocument/2006/relationships/slide" Target="/ppt/slides/slide38.xml" Id="Rb28a8b475ec34f36" /><Relationship Type="http://schemas.openxmlformats.org/officeDocument/2006/relationships/slide" Target="/ppt/slides/slide39.xml" Id="R9d8311d167814d6f" /><Relationship Type="http://schemas.openxmlformats.org/officeDocument/2006/relationships/slide" Target="/ppt/slides/slide40.xml" Id="R0e67cb2891be4e34" /><Relationship Type="http://schemas.openxmlformats.org/officeDocument/2006/relationships/slide" Target="/ppt/slides/slide41.xml" Id="Ra840e090435e4d5c" /><Relationship Type="http://schemas.openxmlformats.org/officeDocument/2006/relationships/slide" Target="/ppt/slides/slide42.xml" Id="Rb95f4653c5384eff" /><Relationship Type="http://schemas.openxmlformats.org/officeDocument/2006/relationships/slide" Target="/ppt/slides/slide43.xml" Id="Rbf50fd1066cb4663" /><Relationship Type="http://schemas.openxmlformats.org/officeDocument/2006/relationships/slide" Target="/ppt/slides/slide44.xml" Id="R57afc48900b14569" /><Relationship Type="http://schemas.openxmlformats.org/officeDocument/2006/relationships/slide" Target="/ppt/slides/slide45.xml" Id="R183b02c7f71947de" /><Relationship Type="http://schemas.openxmlformats.org/officeDocument/2006/relationships/slide" Target="/ppt/slides/slide46.xml" Id="Rf83879b5e05d4e1d" /><Relationship Type="http://schemas.openxmlformats.org/officeDocument/2006/relationships/slide" Target="/ppt/slides/slide47.xml" Id="Rc342da62a8344859" /><Relationship Type="http://schemas.openxmlformats.org/officeDocument/2006/relationships/slide" Target="/ppt/slides/slide48.xml" Id="Ra258c7ffb8874f4e" /><Relationship Type="http://schemas.openxmlformats.org/officeDocument/2006/relationships/slide" Target="/ppt/slides/slide49.xml" Id="Rd639e49d4bd6464c" /><Relationship Type="http://schemas.openxmlformats.org/officeDocument/2006/relationships/slide" Target="/ppt/slides/slide50.xml" Id="R68bb356f698948f3" /><Relationship Type="http://schemas.openxmlformats.org/officeDocument/2006/relationships/slide" Target="/ppt/slides/slide51.xml" Id="R03c27ea1a02546d9" /><Relationship Type="http://schemas.openxmlformats.org/officeDocument/2006/relationships/slide" Target="/ppt/slides/slide52.xml" Id="R20707e0bc57047fb" /><Relationship Type="http://schemas.openxmlformats.org/officeDocument/2006/relationships/slide" Target="/ppt/slides/slide53.xml" Id="Rd92b12bb519c44d1" /><Relationship Type="http://schemas.openxmlformats.org/officeDocument/2006/relationships/slide" Target="/ppt/slides/slide54.xml" Id="Rbfee7a70cc1e4a4b" /><Relationship Type="http://schemas.openxmlformats.org/officeDocument/2006/relationships/slide" Target="/ppt/slides/slide55.xml" Id="Raa9a08a7034049c2" /><Relationship Type="http://schemas.openxmlformats.org/officeDocument/2006/relationships/slide" Target="/ppt/slides/slide56.xml" Id="R4f3c15d60323459c" /><Relationship Type="http://schemas.openxmlformats.org/officeDocument/2006/relationships/slide" Target="/ppt/slides/slide57.xml" Id="R8d61eeb44e23473c" /><Relationship Type="http://schemas.openxmlformats.org/officeDocument/2006/relationships/slide" Target="/ppt/slides/slide58.xml" Id="Rca039ce95b6e46b8" /><Relationship Type="http://schemas.openxmlformats.org/officeDocument/2006/relationships/slide" Target="/ppt/slides/slide59.xml" Id="Raeaca88f1a80445c" /><Relationship Type="http://schemas.openxmlformats.org/officeDocument/2006/relationships/slide" Target="/ppt/slides/slide60.xml" Id="R721e5ed2b1d44ff0" /><Relationship Type="http://schemas.openxmlformats.org/officeDocument/2006/relationships/slide" Target="/ppt/slides/slide61.xml" Id="R9a998675d15c493b" /><Relationship Type="http://schemas.openxmlformats.org/officeDocument/2006/relationships/slide" Target="/ppt/slides/slide62.xml" Id="R5a2d6b10dc144342" /><Relationship Type="http://schemas.openxmlformats.org/officeDocument/2006/relationships/slide" Target="/ppt/slides/slide63.xml" Id="R4dc872db0c204e7d" /><Relationship Type="http://schemas.openxmlformats.org/officeDocument/2006/relationships/slide" Target="/ppt/slides/slide64.xml" Id="Rd622b3938ee44045" /><Relationship Type="http://schemas.openxmlformats.org/officeDocument/2006/relationships/slide" Target="/ppt/slides/slide65.xml" Id="R511e08313da2441a" /><Relationship Type="http://schemas.openxmlformats.org/officeDocument/2006/relationships/slide" Target="/ppt/slides/slide66.xml" Id="R70eb701507294837" /><Relationship Type="http://schemas.openxmlformats.org/officeDocument/2006/relationships/slide" Target="/ppt/slides/slide67.xml" Id="Rbde5beec82d24216" /><Relationship Type="http://schemas.openxmlformats.org/officeDocument/2006/relationships/slide" Target="/ppt/slides/slide68.xml" Id="R75245eff7ecd47c8" /><Relationship Type="http://schemas.openxmlformats.org/officeDocument/2006/relationships/slide" Target="/ppt/slides/slide69.xml" Id="R42fed39daa4a4d77" /><Relationship Type="http://schemas.openxmlformats.org/officeDocument/2006/relationships/slide" Target="/ppt/slides/slide70.xml" Id="R1d526d55f3fa4261" /><Relationship Type="http://schemas.openxmlformats.org/officeDocument/2006/relationships/slide" Target="/ppt/slides/slide71.xml" Id="Rd2fc9999d659418d" /><Relationship Type="http://schemas.openxmlformats.org/officeDocument/2006/relationships/slide" Target="/ppt/slides/slide72.xml" Id="R202944c8e3544186" /><Relationship Type="http://schemas.openxmlformats.org/officeDocument/2006/relationships/slide" Target="/ppt/slides/slide73.xml" Id="R5e9d1d5b069349bc" /><Relationship Type="http://schemas.openxmlformats.org/officeDocument/2006/relationships/slide" Target="/ppt/slides/slide74.xml" Id="R60eced5afc524ee8" /><Relationship Type="http://schemas.openxmlformats.org/officeDocument/2006/relationships/slide" Target="/ppt/slides/slide75.xml" Id="R727504737d9545ed" /><Relationship Type="http://schemas.openxmlformats.org/officeDocument/2006/relationships/slide" Target="/ppt/slides/slide76.xml" Id="R1082d71520f949ae" /><Relationship Type="http://schemas.openxmlformats.org/officeDocument/2006/relationships/slide" Target="/ppt/slides/slide77.xml" Id="Re0a0ae1e9d904275" /><Relationship Type="http://schemas.openxmlformats.org/officeDocument/2006/relationships/slide" Target="/ppt/slides/slide78.xml" Id="R790d97106bb5496f" /><Relationship Type="http://schemas.openxmlformats.org/officeDocument/2006/relationships/slide" Target="/ppt/slides/slide79.xml" Id="Rd51c537f6da24e5c" /><Relationship Type="http://schemas.openxmlformats.org/officeDocument/2006/relationships/slide" Target="/ppt/slides/slide80.xml" Id="Rc6d0f3777c5b45cd" /><Relationship Type="http://schemas.openxmlformats.org/officeDocument/2006/relationships/slide" Target="/ppt/slides/slide81.xml" Id="R82b864b999f64503" /><Relationship Type="http://schemas.openxmlformats.org/officeDocument/2006/relationships/slide" Target="/ppt/slides/slide82.xml" Id="R0821163165574fe8" /><Relationship Type="http://schemas.openxmlformats.org/officeDocument/2006/relationships/slide" Target="/ppt/slides/slide83.xml" Id="R7c3329325ae74409" /><Relationship Type="http://schemas.openxmlformats.org/officeDocument/2006/relationships/slide" Target="/ppt/slides/slide84.xml" Id="R6c568fa81be546b9" /><Relationship Type="http://schemas.openxmlformats.org/officeDocument/2006/relationships/slide" Target="/ppt/slides/slide85.xml" Id="R3629f65d5e4c4b56" /><Relationship Type="http://schemas.openxmlformats.org/officeDocument/2006/relationships/slide" Target="/ppt/slides/slide86.xml" Id="R0f79018c4a154198" /><Relationship Type="http://schemas.openxmlformats.org/officeDocument/2006/relationships/slide" Target="/ppt/slides/slide87.xml" Id="Rd723b4b415e74bda" /><Relationship Type="http://schemas.openxmlformats.org/officeDocument/2006/relationships/slide" Target="/ppt/slides/slide88.xml" Id="R0e24e472ee3f4a02" /><Relationship Type="http://schemas.openxmlformats.org/officeDocument/2006/relationships/slide" Target="/ppt/slides/slide89.xml" Id="Rc0bffb7022954235" /><Relationship Type="http://schemas.openxmlformats.org/officeDocument/2006/relationships/slide" Target="/ppt/slides/slide90.xml" Id="R7eac406c5bd34508" /><Relationship Type="http://schemas.openxmlformats.org/officeDocument/2006/relationships/slide" Target="/ppt/slides/slide91.xml" Id="Rc91b6d810eb5495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ecfddb883994be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58d8cfedfe84765" /><Relationship Type="http://schemas.openxmlformats.org/officeDocument/2006/relationships/notesMaster" Target="/ppt/notesMasters/notesMaster1.xml" Id="Ra38a2df2de29454a" /></Relationships>
</file>

<file path=ppt/notesSlides/_rels/notesSlide2.xml.rels>&#65279;<?xml version="1.0" encoding="utf-8"?><Relationships xmlns="http://schemas.openxmlformats.org/package/2006/relationships"><Relationship Type="http://schemas.openxmlformats.org/officeDocument/2006/relationships/slide" Target="/ppt/slides/slide2.xml" Id="R938069a602c0408a" /><Relationship Type="http://schemas.openxmlformats.org/officeDocument/2006/relationships/notesMaster" Target="/ppt/notesMasters/notesMaster1.xml" Id="R97212683fd864951" /></Relationships>
</file>

<file path=ppt/notesSlides/_rels/notesSlide3.xml.rels>&#65279;<?xml version="1.0" encoding="utf-8"?><Relationships xmlns="http://schemas.openxmlformats.org/package/2006/relationships"><Relationship Type="http://schemas.openxmlformats.org/officeDocument/2006/relationships/slide" Target="/ppt/slides/slide3.xml" Id="R67d4d36525494668" /><Relationship Type="http://schemas.openxmlformats.org/officeDocument/2006/relationships/notesMaster" Target="/ppt/notesMasters/notesMaster1.xml" Id="Re32bf6bcb6414e9b" /></Relationships>
</file>

<file path=ppt/notesSlides/_rels/notesSlide4.xml.rels>&#65279;<?xml version="1.0" encoding="utf-8"?><Relationships xmlns="http://schemas.openxmlformats.org/package/2006/relationships"><Relationship Type="http://schemas.openxmlformats.org/officeDocument/2006/relationships/slide" Target="/ppt/slides/slide4.xml" Id="R4395437a2a1a47ad" /><Relationship Type="http://schemas.openxmlformats.org/officeDocument/2006/relationships/notesMaster" Target="/ppt/notesMasters/notesMaster1.xml" Id="R7e50272f03b9489a" /></Relationships>
</file>

<file path=ppt/notesSlides/_rels/notesSlide5.xml.rels>&#65279;<?xml version="1.0" encoding="utf-8"?><Relationships xmlns="http://schemas.openxmlformats.org/package/2006/relationships"><Relationship Type="http://schemas.openxmlformats.org/officeDocument/2006/relationships/slide" Target="/ppt/slides/slide5.xml" Id="R7bc4ec5545b14b8f" /><Relationship Type="http://schemas.openxmlformats.org/officeDocument/2006/relationships/notesMaster" Target="/ppt/notesMasters/notesMaster1.xml" Id="Ra2612716d36e48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e2ac030375364b61" /><Relationship Type="http://schemas.openxmlformats.org/officeDocument/2006/relationships/notesMaster" Target="/ppt/notesMasters/notesMaster1.xml" Id="R9a7cd0fd4ffc49d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a3b4c9aaa844146" /><Relationship Type="http://schemas.openxmlformats.org/officeDocument/2006/relationships/notesMaster" Target="/ppt/notesMasters/notesMaster1.xml" Id="R03dede2d8a5043db"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a1854b72384d7b" /><Relationship Type="http://schemas.openxmlformats.org/officeDocument/2006/relationships/notesMaster" Target="/ppt/notesMasters/notesMaster1.xml" Id="R298065d15ad94b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20cfc72630864584" /><Relationship Type="http://schemas.openxmlformats.org/officeDocument/2006/relationships/notesMaster" Target="/ppt/notesMasters/notesMaster1.xml" Id="R17f735aca5804a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d978abcb1ee4710" /><Relationship Type="http://schemas.openxmlformats.org/officeDocument/2006/relationships/notesMaster" Target="/ppt/notesMasters/notesMaster1.xml" Id="R9b28d37504cb4c4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094d48f1f474a1a" /><Relationship Type="http://schemas.openxmlformats.org/officeDocument/2006/relationships/notesMaster" Target="/ppt/notesMasters/notesMaster1.xml" Id="R43446b4c45954be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f3d7f90f1254a22" /><Relationship Type="http://schemas.openxmlformats.org/officeDocument/2006/relationships/notesMaster" Target="/ppt/notesMasters/notesMaster1.xml" Id="R9dc69049b338429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81676190aa04973" /><Relationship Type="http://schemas.openxmlformats.org/officeDocument/2006/relationships/notesMaster" Target="/ppt/notesMasters/notesMaster1.xml" Id="R89feea577942488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aedd904366b4a06" /><Relationship Type="http://schemas.openxmlformats.org/officeDocument/2006/relationships/notesMaster" Target="/ppt/notesMasters/notesMaster1.xml" Id="R8d2727f32bde460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fca8dfd5f774f56" /><Relationship Type="http://schemas.openxmlformats.org/officeDocument/2006/relationships/notesMaster" Target="/ppt/notesMasters/notesMaster1.xml" Id="Racb9e0cc99b84a0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9e91e929af84d65" /><Relationship Type="http://schemas.openxmlformats.org/officeDocument/2006/relationships/notesMaster" Target="/ppt/notesMasters/notesMaster1.xml" Id="Rdc965bb2412444a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f39d200a77c49a9" /><Relationship Type="http://schemas.openxmlformats.org/officeDocument/2006/relationships/notesMaster" Target="/ppt/notesMasters/notesMaster1.xml" Id="R7b6cc070a8be4e9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08244056ac449e6" /><Relationship Type="http://schemas.openxmlformats.org/officeDocument/2006/relationships/notesMaster" Target="/ppt/notesMasters/notesMaster1.xml" Id="Rd7b18c80269c4e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daad09b3042435c" /><Relationship Type="http://schemas.openxmlformats.org/officeDocument/2006/relationships/notesMaster" Target="/ppt/notesMasters/notesMaster1.xml" Id="R3f7ec5f27d4d4d1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b43550f8a784757" /><Relationship Type="http://schemas.openxmlformats.org/officeDocument/2006/relationships/notesMaster" Target="/ppt/notesMasters/notesMaster1.xml" Id="R49c60d7023bb48e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2a3943f7db4415c" /><Relationship Type="http://schemas.openxmlformats.org/officeDocument/2006/relationships/notesMaster" Target="/ppt/notesMasters/notesMaster1.xml" Id="R2773fe8b916e4f2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f2cfcd960424b1b" /><Relationship Type="http://schemas.openxmlformats.org/officeDocument/2006/relationships/notesMaster" Target="/ppt/notesMasters/notesMaster1.xml" Id="Ra9a67bcf04b54dc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e54f276a8204787" /><Relationship Type="http://schemas.openxmlformats.org/officeDocument/2006/relationships/notesMaster" Target="/ppt/notesMasters/notesMaster1.xml" Id="R89c143ac8bbe463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c27e2aae98948f2" /><Relationship Type="http://schemas.openxmlformats.org/officeDocument/2006/relationships/notesMaster" Target="/ppt/notesMasters/notesMaster1.xml" Id="R2802330ad3e1425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ddb13a795934246" /><Relationship Type="http://schemas.openxmlformats.org/officeDocument/2006/relationships/notesMaster" Target="/ppt/notesMasters/notesMaster1.xml" Id="Rb1e6f1061da34eb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949ce9d064d41f9" /><Relationship Type="http://schemas.openxmlformats.org/officeDocument/2006/relationships/notesMaster" Target="/ppt/notesMasters/notesMaster1.xml" Id="R5849be246aad413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a3e322ff2564e0e" /><Relationship Type="http://schemas.openxmlformats.org/officeDocument/2006/relationships/notesMaster" Target="/ppt/notesMasters/notesMaster1.xml" Id="Rd155a35a168d495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2555e38454740d2" /><Relationship Type="http://schemas.openxmlformats.org/officeDocument/2006/relationships/notesMaster" Target="/ppt/notesMasters/notesMaster1.xml" Id="R977f8d4c13c7423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18f728717674a82" /><Relationship Type="http://schemas.openxmlformats.org/officeDocument/2006/relationships/notesMaster" Target="/ppt/notesMasters/notesMaster1.xml" Id="Rdaa7dba12f204d1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2106620615048ac" /><Relationship Type="http://schemas.openxmlformats.org/officeDocument/2006/relationships/notesMaster" Target="/ppt/notesMasters/notesMaster1.xml" Id="Rd4d9ea81b0fb415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e8a1df4b95f4e2d" /><Relationship Type="http://schemas.openxmlformats.org/officeDocument/2006/relationships/notesMaster" Target="/ppt/notesMasters/notesMaster1.xml" Id="R2723f3447fd94e4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271a6de38c243b2" /><Relationship Type="http://schemas.openxmlformats.org/officeDocument/2006/relationships/notesMaster" Target="/ppt/notesMasters/notesMaster1.xml" Id="Rfb0dd88fed834ac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66aa7bd58ab4292" /><Relationship Type="http://schemas.openxmlformats.org/officeDocument/2006/relationships/notesMaster" Target="/ppt/notesMasters/notesMaster1.xml" Id="Rc4daa6c8e573467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4ba28506bea4cc5" /><Relationship Type="http://schemas.openxmlformats.org/officeDocument/2006/relationships/notesMaster" Target="/ppt/notesMasters/notesMaster1.xml" Id="R3a62e94152e5455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6bde18160ac4991" /><Relationship Type="http://schemas.openxmlformats.org/officeDocument/2006/relationships/notesMaster" Target="/ppt/notesMasters/notesMaster1.xml" Id="Rf575720b31a04d9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a3e67359c634c49" /><Relationship Type="http://schemas.openxmlformats.org/officeDocument/2006/relationships/notesMaster" Target="/ppt/notesMasters/notesMaster1.xml" Id="R55a8f3c3458f47d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174c973fcfb4de4" /><Relationship Type="http://schemas.openxmlformats.org/officeDocument/2006/relationships/notesMaster" Target="/ppt/notesMasters/notesMaster1.xml" Id="R61d42c5b96da441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4ce4b8159264735" /><Relationship Type="http://schemas.openxmlformats.org/officeDocument/2006/relationships/notesMaster" Target="/ppt/notesMasters/notesMaster1.xml" Id="Rded3c7b84fc7451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d0d5f2af63d420f" /><Relationship Type="http://schemas.openxmlformats.org/officeDocument/2006/relationships/notesMaster" Target="/ppt/notesMasters/notesMaster1.xml" Id="R5a1fa48b7af2452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99a0d38a94e4394" /><Relationship Type="http://schemas.openxmlformats.org/officeDocument/2006/relationships/notesMaster" Target="/ppt/notesMasters/notesMaster1.xml" Id="R3f52ae278707448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30fab82ea23419b" /><Relationship Type="http://schemas.openxmlformats.org/officeDocument/2006/relationships/notesMaster" Target="/ppt/notesMasters/notesMaster1.xml" Id="Rc505934cfc4c460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087473a4eb149b3" /><Relationship Type="http://schemas.openxmlformats.org/officeDocument/2006/relationships/notesMaster" Target="/ppt/notesMasters/notesMaster1.xml" Id="Rc95fec3ce543480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29e8ff3e07654ebe" /><Relationship Type="http://schemas.openxmlformats.org/officeDocument/2006/relationships/notesMaster" Target="/ppt/notesMasters/notesMaster1.xml" Id="Rf79454ec96de449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0191f10b57a548b7" /><Relationship Type="http://schemas.openxmlformats.org/officeDocument/2006/relationships/notesMaster" Target="/ppt/notesMasters/notesMaster1.xml" Id="Rf4f69344409e494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8a64ecd4a4a4094" /><Relationship Type="http://schemas.openxmlformats.org/officeDocument/2006/relationships/notesMaster" Target="/ppt/notesMasters/notesMaster1.xml" Id="R543987cd48cc4e3b"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c6733818856541c4" /><Relationship Type="http://schemas.openxmlformats.org/officeDocument/2006/relationships/notesMaster" Target="/ppt/notesMasters/notesMaster1.xml" Id="R06fe40daf3af4c5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f72c7710ea5484d" /><Relationship Type="http://schemas.openxmlformats.org/officeDocument/2006/relationships/notesMaster" Target="/ppt/notesMasters/notesMaster1.xml" Id="Rec5f29b9a34944f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6cc4a97ead24cc8" /><Relationship Type="http://schemas.openxmlformats.org/officeDocument/2006/relationships/notesMaster" Target="/ppt/notesMasters/notesMaster1.xml" Id="R40ecb80964e34df3"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44b9b1eba55d4e86" /><Relationship Type="http://schemas.openxmlformats.org/officeDocument/2006/relationships/notesMaster" Target="/ppt/notesMasters/notesMaster1.xml" Id="R84b7b4f4245c404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be05bf8653947df" /><Relationship Type="http://schemas.openxmlformats.org/officeDocument/2006/relationships/notesMaster" Target="/ppt/notesMasters/notesMaster1.xml" Id="R846570aebfb9462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9584fbdd78c4fa5" /><Relationship Type="http://schemas.openxmlformats.org/officeDocument/2006/relationships/notesMaster" Target="/ppt/notesMasters/notesMaster1.xml" Id="R0857825a3b154fe4"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0462e9b61aa14199" /><Relationship Type="http://schemas.openxmlformats.org/officeDocument/2006/relationships/notesMaster" Target="/ppt/notesMasters/notesMaster1.xml" Id="R864bb28b47c8457b"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4b24e97234754638" /><Relationship Type="http://schemas.openxmlformats.org/officeDocument/2006/relationships/notesMaster" Target="/ppt/notesMasters/notesMaster1.xml" Id="Rff66cc47edd04929"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71db4f62090475f" /><Relationship Type="http://schemas.openxmlformats.org/officeDocument/2006/relationships/notesMaster" Target="/ppt/notesMasters/notesMaster1.xml" Id="R90242f00210e4f31"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7206b57639084605" /><Relationship Type="http://schemas.openxmlformats.org/officeDocument/2006/relationships/notesMaster" Target="/ppt/notesMasters/notesMaster1.xml" Id="Rda51d1b731d945e8"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99ddb54d2ff048ac" /><Relationship Type="http://schemas.openxmlformats.org/officeDocument/2006/relationships/notesMaster" Target="/ppt/notesMasters/notesMaster1.xml" Id="R36283a3fa7204873"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892f15ca167343bd" /><Relationship Type="http://schemas.openxmlformats.org/officeDocument/2006/relationships/notesMaster" Target="/ppt/notesMasters/notesMaster1.xml" Id="Rbe4481f7716a48b4"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9407038832354d2f" /><Relationship Type="http://schemas.openxmlformats.org/officeDocument/2006/relationships/notesMaster" Target="/ppt/notesMasters/notesMaster1.xml" Id="R7207caf20b4844e7"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7358aa27095644f1" /><Relationship Type="http://schemas.openxmlformats.org/officeDocument/2006/relationships/notesMaster" Target="/ppt/notesMasters/notesMaster1.xml" Id="R35793e35b0d24284"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8ffd1d95342646fb" /><Relationship Type="http://schemas.openxmlformats.org/officeDocument/2006/relationships/notesMaster" Target="/ppt/notesMasters/notesMaster1.xml" Id="R75ce4b8109cd4f98"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c58b53452a294614" /><Relationship Type="http://schemas.openxmlformats.org/officeDocument/2006/relationships/notesMaster" Target="/ppt/notesMasters/notesMaster1.xml" Id="R84a081aa1bcb4289"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3fd5452477da47f4" /><Relationship Type="http://schemas.openxmlformats.org/officeDocument/2006/relationships/notesMaster" Target="/ppt/notesMasters/notesMaster1.xml" Id="R0f0f63e8275e4167"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b105afab9b6a455d" /><Relationship Type="http://schemas.openxmlformats.org/officeDocument/2006/relationships/notesMaster" Target="/ppt/notesMasters/notesMaster1.xml" Id="R153f8d56b79441f2"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02161c74f9474296" /><Relationship Type="http://schemas.openxmlformats.org/officeDocument/2006/relationships/notesMaster" Target="/ppt/notesMasters/notesMaster1.xml" Id="R62cffc834d4c4103"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c733e203b382421b" /><Relationship Type="http://schemas.openxmlformats.org/officeDocument/2006/relationships/notesMaster" Target="/ppt/notesMasters/notesMaster1.xml" Id="R0dee2e8984494960"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1bb7fb450ebb4cec" /><Relationship Type="http://schemas.openxmlformats.org/officeDocument/2006/relationships/notesMaster" Target="/ppt/notesMasters/notesMaster1.xml" Id="Rcff5f5d3a4d34840"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2507d23dcd174bdf" /><Relationship Type="http://schemas.openxmlformats.org/officeDocument/2006/relationships/notesMaster" Target="/ppt/notesMasters/notesMaster1.xml" Id="Rf69fa0bc6d6a408e"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c364b973e55644a4" /><Relationship Type="http://schemas.openxmlformats.org/officeDocument/2006/relationships/notesMaster" Target="/ppt/notesMasters/notesMaster1.xml" Id="R66aa8dc4cdcb4b35"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19e9da6a6a4e4112" /><Relationship Type="http://schemas.openxmlformats.org/officeDocument/2006/relationships/notesMaster" Target="/ppt/notesMasters/notesMaster1.xml" Id="R7db6bcfb87884157"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453b3ab22c74431c" /><Relationship Type="http://schemas.openxmlformats.org/officeDocument/2006/relationships/notesMaster" Target="/ppt/notesMasters/notesMaster1.xml" Id="Rffecfca092a24c35"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64c52faf762f410b" /><Relationship Type="http://schemas.openxmlformats.org/officeDocument/2006/relationships/notesMaster" Target="/ppt/notesMasters/notesMaster1.xml" Id="R476d2949cb0a408a"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a361e0b13d464365" /><Relationship Type="http://schemas.openxmlformats.org/officeDocument/2006/relationships/notesMaster" Target="/ppt/notesMasters/notesMaster1.xml" Id="Rd518ed8368a447c1"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4bbd9a7723014deb" /><Relationship Type="http://schemas.openxmlformats.org/officeDocument/2006/relationships/notesMaster" Target="/ppt/notesMasters/notesMaster1.xml" Id="Ra53909d594174e2b"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7fd10f0ab3e241a2" /><Relationship Type="http://schemas.openxmlformats.org/officeDocument/2006/relationships/notesMaster" Target="/ppt/notesMasters/notesMaster1.xml" Id="Rbc8f09c70c5d49c8"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bacc23e85ec14987" /><Relationship Type="http://schemas.openxmlformats.org/officeDocument/2006/relationships/notesMaster" Target="/ppt/notesMasters/notesMaster1.xml" Id="R276a8d28e0e548e8"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40ba3396b3fb4ef7" /><Relationship Type="http://schemas.openxmlformats.org/officeDocument/2006/relationships/notesMaster" Target="/ppt/notesMasters/notesMaster1.xml" Id="R863a355562b5439b"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4d99e845f5174ab9" /><Relationship Type="http://schemas.openxmlformats.org/officeDocument/2006/relationships/notesMaster" Target="/ppt/notesMasters/notesMaster1.xml" Id="Ra94dcb7b6dde417a"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691f97f4474c4d6e" /><Relationship Type="http://schemas.openxmlformats.org/officeDocument/2006/relationships/notesMaster" Target="/ppt/notesMasters/notesMaster1.xml" Id="Rfb92340894c947c4"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96f943e19c8e455d" /><Relationship Type="http://schemas.openxmlformats.org/officeDocument/2006/relationships/notesMaster" Target="/ppt/notesMasters/notesMaster1.xml" Id="R38e6e30729be4229"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b0f4767a2ebe4950" /><Relationship Type="http://schemas.openxmlformats.org/officeDocument/2006/relationships/notesMaster" Target="/ppt/notesMasters/notesMaster1.xml" Id="R54c50acdceff4b88"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8ff72e0081004dab" /><Relationship Type="http://schemas.openxmlformats.org/officeDocument/2006/relationships/notesMaster" Target="/ppt/notesMasters/notesMaster1.xml" Id="Ra71a1ea0b7a44ea1"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bd2e3392ca6640c5" /><Relationship Type="http://schemas.openxmlformats.org/officeDocument/2006/relationships/notesMaster" Target="/ppt/notesMasters/notesMaster1.xml" Id="R333f84821b304b60"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153bb620e6e84bb9" /><Relationship Type="http://schemas.openxmlformats.org/officeDocument/2006/relationships/notesMaster" Target="/ppt/notesMasters/notesMaster1.xml" Id="Rfa19f641239c4157"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7f8e59e866c9471b" /><Relationship Type="http://schemas.openxmlformats.org/officeDocument/2006/relationships/notesMaster" Target="/ppt/notesMasters/notesMaster1.xml" Id="R52c4899135e34b95"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4b778299f6a6439b" /><Relationship Type="http://schemas.openxmlformats.org/officeDocument/2006/relationships/notesMaster" Target="/ppt/notesMasters/notesMaster1.xml" Id="R89aa8df0740341f2"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213314d8a524400c" /><Relationship Type="http://schemas.openxmlformats.org/officeDocument/2006/relationships/notesMaster" Target="/ppt/notesMasters/notesMaster1.xml" Id="Rd45df44fb59e4b73"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5de8c763f55946a2" /><Relationship Type="http://schemas.openxmlformats.org/officeDocument/2006/relationships/notesMaster" Target="/ppt/notesMasters/notesMaster1.xml" Id="R21fec98bab694da8"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3682b3c94d524a38" /><Relationship Type="http://schemas.openxmlformats.org/officeDocument/2006/relationships/notesMaster" Target="/ppt/notesMasters/notesMaster1.xml" Id="R4172ddbc1a454108"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457f04d22df74aee" /><Relationship Type="http://schemas.openxmlformats.org/officeDocument/2006/relationships/notesMaster" Target="/ppt/notesMasters/notesMaster1.xml" Id="Rb60e06b79c204590"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e9b9c4f5adff41ec" /><Relationship Type="http://schemas.openxmlformats.org/officeDocument/2006/relationships/notesMaster" Target="/ppt/notesMasters/notesMaster1.xml" Id="R894fec5475804345"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c2319e1ebd124fd1" /><Relationship Type="http://schemas.openxmlformats.org/officeDocument/2006/relationships/notesMaster" Target="/ppt/notesMasters/notesMaster1.xml" Id="R19a09d449a98485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across multiple lessons following the chapter route. Invite predictions before showing worked reasoning. The chapter PDF contains the complete student handout.</a:t>
            </a:r>
          </a:p>
          <a:p xmlns:a="http://schemas.openxmlformats.org/drawingml/2006/main">
            <a:r>
              <a:t>E:\teaching\output\pdf\Rebuilt_Chapter_Notes\10_Electrostatics_Notes.pdf</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order follows the original notes.</a:t>
            </a:r>
          </a:p>
          <a:p xmlns:a="http://schemas.openxmlformats.org/drawingml/2006/main">
            <a:r>
              <a:t>E:\teaching\output\pdf\Rebuilt_Chapter_Notes\10_Electrostatics_Notes.pdf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a:t>
            </a:r>
          </a:p>
          <a:p xmlns:a="http://schemas.openxmlformats.org/drawingml/2006/main">
            <a:r>
              <a:t>Original source: N01 p.1; N34 p.1</a:t>
            </a:r>
          </a:p>
          <a:p xmlns:a="http://schemas.openxmlformats.org/drawingml/2006/main">
            <a:r>
              <a:t>CED: 10.1</a:t>
            </a:r>
          </a:p>
          <a:p xmlns:a="http://schemas.openxmlformats.org/drawingml/2006/main">
            <a:r>
              <a:t/>
            </a:r>
          </a:p>
          <a:p xmlns:a="http://schemas.openxmlformats.org/drawingml/2006/main">
            <a:r>
              <a:t>Protons carry +e, electrons carry -e, and neutrons carry no net charge. Ordinary isolated objects acquire net charge in integer multiples of e = 1.60 × 10⁻¹⁹ C. Rubbing objects usually transfers electrons; it does not create charge or move protons between solid objects. A positive object has an electron deficit relative to its neutral state.</a:t>
            </a:r>
          </a:p>
          <a:p xmlns:a="http://schemas.openxmlformats.org/drawingml/2006/main">
            <a:r>
              <a:t/>
            </a:r>
          </a:p>
          <a:p xmlns:a="http://schemas.openxmlformats.org/drawingml/2006/main">
            <a:r>
              <a:t>F = k|q₁q₂|/r²; k = 1/(4πε₀) ≈ 8.99 × 10⁹ N·m²/C²</a:t>
            </a:r>
          </a:p>
          <a:p xmlns:a="http://schemas.openxmlformats.org/drawingml/2006/main">
            <a:r>
              <a:t>Point charges in vacuum; r is their separation. Like signs repel; opposite signs attract.</a:t>
            </a:r>
          </a:p>
          <a:p xmlns:a="http://schemas.openxmlformats.org/drawingml/2006/main">
            <a:r>
              <a:t/>
            </a:r>
          </a:p>
          <a:p xmlns:a="http://schemas.openxmlformats.org/drawingml/2006/main">
            <a:r>
              <a:t>charges The electric field is a property of the source configuration. The force on a negative test charge points opposite the drawn field.</a:t>
            </a:r>
          </a:p>
          <a:p xmlns:a="http://schemas.openxmlformats.org/drawingml/2006/main">
            <a:r>
              <a:t/>
            </a:r>
          </a:p>
          <a:p xmlns:a="http://schemas.openxmlformats.org/drawingml/2006/main">
            <a:r>
              <a:t>For several charges, find each force on the selected object, resolve into components and add the components. Do not add the magnitudes unless the vectors point in the same direction. The two forces within one interacting pair have equal magnitudes, even when the objects have different masses or charge magnitudes. Different masses can still have different accelerations.</a:t>
            </a:r>
          </a:p>
          <a:p xmlns:a="http://schemas.openxmlformats.org/drawingml/2006/main">
            <a:r>
              <a:t/>
            </a:r>
          </a:p>
          <a:p xmlns:a="http://schemas.openxmlformats.org/drawingml/2006/main">
            <a:r>
              <a:t>Worked example A +2.0 μC charge and a -3.0 μC charge are 0.30 m apart. F = (8.99 × 10⁹)(2.0 × 10⁻⁶)(3.0 × 10⁻⁶)/(0.30)² = 0.60 N, attractive. Doubling their separation reduces the force to 0.15 N. Each object feels the same force magnitude.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a:t>
            </a:r>
          </a:p>
          <a:p xmlns:a="http://schemas.openxmlformats.org/drawingml/2006/main">
            <a:r>
              <a:t>Original source: N01 p.1; N34 p.1</a:t>
            </a:r>
          </a:p>
          <a:p xmlns:a="http://schemas.openxmlformats.org/drawingml/2006/main">
            <a:r>
              <a:t>CED: 10.1</a:t>
            </a:r>
          </a:p>
          <a:p xmlns:a="http://schemas.openxmlformats.org/drawingml/2006/main">
            <a:r>
              <a:t/>
            </a:r>
          </a:p>
          <a:p xmlns:a="http://schemas.openxmlformats.org/drawingml/2006/main">
            <a:r>
              <a:t>Protons carry +e, electrons carry -e, and neutrons carry no net charge. Ordinary isolated objects acquire net charge in integer multiples of e = 1.60 × 10⁻¹⁹ C. Rubbing objects usually transfers electrons; it does not create charge or move protons between solid objects. A positive object has an electron deficit relative to its neutral state.</a:t>
            </a:r>
          </a:p>
          <a:p xmlns:a="http://schemas.openxmlformats.org/drawingml/2006/main">
            <a:r>
              <a:t/>
            </a:r>
          </a:p>
          <a:p xmlns:a="http://schemas.openxmlformats.org/drawingml/2006/main">
            <a:r>
              <a:t>F = k|q₁q₂|/r²; k = 1/(4πε₀) ≈ 8.99 × 10⁹ N·m²/C²</a:t>
            </a:r>
          </a:p>
          <a:p xmlns:a="http://schemas.openxmlformats.org/drawingml/2006/main">
            <a:r>
              <a:t>Point charges in vacuum; r is their separation. Like signs repel; opposite signs attract.</a:t>
            </a:r>
          </a:p>
          <a:p xmlns:a="http://schemas.openxmlformats.org/drawingml/2006/main">
            <a:r>
              <a:t/>
            </a:r>
          </a:p>
          <a:p xmlns:a="http://schemas.openxmlformats.org/drawingml/2006/main">
            <a:r>
              <a:t>charges The electric field is a property of the source configuration. The force on a negative test charge points opposite the drawn field.</a:t>
            </a:r>
          </a:p>
          <a:p xmlns:a="http://schemas.openxmlformats.org/drawingml/2006/main">
            <a:r>
              <a:t/>
            </a:r>
          </a:p>
          <a:p xmlns:a="http://schemas.openxmlformats.org/drawingml/2006/main">
            <a:r>
              <a:t>For several charges, find each force on the selected object, resolve into components and add the components. Do not add the magnitudes unless the vectors point in the same direction. The two forces within one interacting pair have equal magnitudes, even when the objects have different masses or charge magnitudes. Different masses can still have different accelerations.</a:t>
            </a:r>
          </a:p>
          <a:p xmlns:a="http://schemas.openxmlformats.org/drawingml/2006/main">
            <a:r>
              <a:t/>
            </a:r>
          </a:p>
          <a:p xmlns:a="http://schemas.openxmlformats.org/drawingml/2006/main">
            <a:r>
              <a:t>Worked example A +2.0 μC charge and a -3.0 μC charge are 0.30 m apart. F = (8.99 × 10⁹)(2.0 × 10⁻⁶)(3.0 × 10⁻⁶)/(0.30)² = 0.60 N, attractive. Doubling their separation reduces the force to 0.15 N. Each object feels the same force magnitude.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a:t>
            </a:r>
          </a:p>
          <a:p xmlns:a="http://schemas.openxmlformats.org/drawingml/2006/main">
            <a:r>
              <a:t>Original source: N01 p.1; N34 p.1</a:t>
            </a:r>
          </a:p>
          <a:p xmlns:a="http://schemas.openxmlformats.org/drawingml/2006/main">
            <a:r>
              <a:t>CED: 10.1</a:t>
            </a:r>
          </a:p>
          <a:p xmlns:a="http://schemas.openxmlformats.org/drawingml/2006/main">
            <a:r>
              <a:t/>
            </a:r>
          </a:p>
          <a:p xmlns:a="http://schemas.openxmlformats.org/drawingml/2006/main">
            <a:r>
              <a:t>Protons carry +e, electrons carry -e, and neutrons carry no net charge. Ordinary isolated objects acquire net charge in integer multiples of e = 1.60 × 10⁻¹⁹ C. Rubbing objects usually transfers electrons; it does not create charge or move protons between solid objects. A positive object has an electron deficit relative to its neutral state.</a:t>
            </a:r>
          </a:p>
          <a:p xmlns:a="http://schemas.openxmlformats.org/drawingml/2006/main">
            <a:r>
              <a:t/>
            </a:r>
          </a:p>
          <a:p xmlns:a="http://schemas.openxmlformats.org/drawingml/2006/main">
            <a:r>
              <a:t>F = k|q₁q₂|/r²; k = 1/(4πε₀) ≈ 8.99 × 10⁹ N·m²/C²</a:t>
            </a:r>
          </a:p>
          <a:p xmlns:a="http://schemas.openxmlformats.org/drawingml/2006/main">
            <a:r>
              <a:t>Point charges in vacuum; r is their separation. Like signs repel; opposite signs attract.</a:t>
            </a:r>
          </a:p>
          <a:p xmlns:a="http://schemas.openxmlformats.org/drawingml/2006/main">
            <a:r>
              <a:t/>
            </a:r>
          </a:p>
          <a:p xmlns:a="http://schemas.openxmlformats.org/drawingml/2006/main">
            <a:r>
              <a:t>charges The electric field is a property of the source configuration. The force on a negative test charge points opposite the drawn field.</a:t>
            </a:r>
          </a:p>
          <a:p xmlns:a="http://schemas.openxmlformats.org/drawingml/2006/main">
            <a:r>
              <a:t/>
            </a:r>
          </a:p>
          <a:p xmlns:a="http://schemas.openxmlformats.org/drawingml/2006/main">
            <a:r>
              <a:t>For several charges, find each force on the selected object, resolve into components and add the components. Do not add the magnitudes unless the vectors point in the same direction. The two forces within one interacting pair have equal magnitudes, even when the objects have different masses or charge magnitudes. Different masses can still have different accelerations.</a:t>
            </a:r>
          </a:p>
          <a:p xmlns:a="http://schemas.openxmlformats.org/drawingml/2006/main">
            <a:r>
              <a:t/>
            </a:r>
          </a:p>
          <a:p xmlns:a="http://schemas.openxmlformats.org/drawingml/2006/main">
            <a:r>
              <a:t>Worked example A +2.0 μC charge and a -3.0 μC charge are 0.30 m apart. F = (8.99 × 10⁹)(2.0 × 10⁻⁶)(3.0 × 10⁻⁶)/(0.30)² = 0.60 N, attractive. Doubling their separation reduces the force to 0.15 N. Each object feels the same force magnitude.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3.</a:t>
            </a:r>
          </a:p>
          <a:p xmlns:a="http://schemas.openxmlformats.org/drawingml/2006/main">
            <a:r>
              <a:t>Original source: N01 p.2</a:t>
            </a:r>
          </a:p>
          <a:p xmlns:a="http://schemas.openxmlformats.org/drawingml/2006/main">
            <a:r>
              <a:t>CED: 10.3</a:t>
            </a:r>
          </a:p>
          <a:p xmlns:a="http://schemas.openxmlformats.org/drawingml/2006/main">
            <a:r>
              <a:t/>
            </a:r>
          </a:p>
          <a:p xmlns:a="http://schemas.openxmlformats.org/drawingml/2006/main">
            <a:r>
              <a:t>E = F/q_test; E_point = k|Q|/r²; E_net = ΣE_i</a:t>
            </a:r>
          </a:p>
          <a:p xmlns:a="http://schemas.openxmlformats.org/drawingml/2006/main">
            <a:r>
              <a:t>Units: N/C = V/m. The test charge is small enough not to disturb the source distribution.</a:t>
            </a:r>
          </a:p>
          <a:p xmlns:a="http://schemas.openxmlformats.org/drawingml/2006/main">
            <a:r>
              <a:t/>
            </a:r>
          </a:p>
          <a:p xmlns:a="http://schemas.openxmlformats.org/drawingml/2006/main">
            <a:r>
              <a:t>superposition At the midpoint between equal opposite charges, both field contributions point from +Q toward -Q. Their potentials cancel, but their fields add.</a:t>
            </a:r>
          </a:p>
          <a:p xmlns:a="http://schemas.openxmlformats.org/drawingml/2006/main">
            <a:r>
              <a:t/>
            </a:r>
          </a:p>
          <a:p xmlns:a="http://schemas.openxmlformats.org/drawingml/2006/main">
            <a:r>
              <a:t>At each location, a field arrow gives the force direction for a positive test charge. Field lines are tangent to the field, start on positive sources and end on negative sources or at infinity. Lines do not intersect because the field has a single direction at a point. Closer line spacing can represent a stronger field if the drawing uses a consistent convention. A field line is not generally the actual trajectory of a moving particle.</a:t>
            </a:r>
          </a:p>
          <a:p xmlns:a="http://schemas.openxmlformats.org/drawingml/2006/main">
            <a:r>
              <a:t/>
            </a:r>
          </a:p>
          <a:p xmlns:a="http://schemas.openxmlformats.org/drawingml/2006/main">
            <a:r>
              <a:t>Worked example: two opposite sources Place +2.0 nC at x = -0.10 m and -2.0 nC at x = +0.10 m. At x = 0, each field has magnitude (8.99 × 10⁹)(2.0 × 10⁻⁹)/(0.10)² = 1798 N/C. Both point right, so E = 3.60 × 10³ N/C right. An electron there feels 5.76 × 10⁻¹⁶ N left.</a:t>
            </a:r>
          </a:p>
          <a:p xmlns:a="http://schemas.openxmlformats.org/drawingml/2006/main">
            <a:r>
              <a:t/>
            </a:r>
          </a:p>
          <a:p xmlns:a="http://schemas.openxmlformats.org/drawingml/2006/main">
            <a:r>
              <a:t>Checkpoint At the midpoint of two equal positive charges, what cancels? The fields cancel by symmetry; the potentials add. Zero electric field does not imply zero electric potential.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3.</a:t>
            </a:r>
          </a:p>
          <a:p xmlns:a="http://schemas.openxmlformats.org/drawingml/2006/main">
            <a:r>
              <a:t>Original source: N01 p.2</a:t>
            </a:r>
          </a:p>
          <a:p xmlns:a="http://schemas.openxmlformats.org/drawingml/2006/main">
            <a:r>
              <a:t>CED: 10.3</a:t>
            </a:r>
          </a:p>
          <a:p xmlns:a="http://schemas.openxmlformats.org/drawingml/2006/main">
            <a:r>
              <a:t/>
            </a:r>
          </a:p>
          <a:p xmlns:a="http://schemas.openxmlformats.org/drawingml/2006/main">
            <a:r>
              <a:t>E = F/q_test; E_point = k|Q|/r²; E_net = ΣE_i</a:t>
            </a:r>
          </a:p>
          <a:p xmlns:a="http://schemas.openxmlformats.org/drawingml/2006/main">
            <a:r>
              <a:t>Units: N/C = V/m. The test charge is small enough not to disturb the source distribution.</a:t>
            </a:r>
          </a:p>
          <a:p xmlns:a="http://schemas.openxmlformats.org/drawingml/2006/main">
            <a:r>
              <a:t/>
            </a:r>
          </a:p>
          <a:p xmlns:a="http://schemas.openxmlformats.org/drawingml/2006/main">
            <a:r>
              <a:t>superposition At the midpoint between equal opposite charges, both field contributions point from +Q toward -Q. Their potentials cancel, but their fields add.</a:t>
            </a:r>
          </a:p>
          <a:p xmlns:a="http://schemas.openxmlformats.org/drawingml/2006/main">
            <a:r>
              <a:t/>
            </a:r>
          </a:p>
          <a:p xmlns:a="http://schemas.openxmlformats.org/drawingml/2006/main">
            <a:r>
              <a:t>At each location, a field arrow gives the force direction for a positive test charge. Field lines are tangent to the field, start on positive sources and end on negative sources or at infinity. Lines do not intersect because the field has a single direction at a point. Closer line spacing can represent a stronger field if the drawing uses a consistent convention. A field line is not generally the actual trajectory of a moving particle.</a:t>
            </a:r>
          </a:p>
          <a:p xmlns:a="http://schemas.openxmlformats.org/drawingml/2006/main">
            <a:r>
              <a:t/>
            </a:r>
          </a:p>
          <a:p xmlns:a="http://schemas.openxmlformats.org/drawingml/2006/main">
            <a:r>
              <a:t>Worked example: two opposite sources Place +2.0 nC at x = -0.10 m and -2.0 nC at x = +0.10 m. At x = 0, each field has magnitude (8.99 × 10⁹)(2.0 × 10⁻⁹)/(0.10)² = 1798 N/C. Both point right, so E = 3.60 × 10³ N/C right. An electron there feels 5.76 × 10⁻¹⁶ N left.</a:t>
            </a:r>
          </a:p>
          <a:p xmlns:a="http://schemas.openxmlformats.org/drawingml/2006/main">
            <a:r>
              <a:t/>
            </a:r>
          </a:p>
          <a:p xmlns:a="http://schemas.openxmlformats.org/drawingml/2006/main">
            <a:r>
              <a:t>Checkpoint At the midpoint of two equal positive charges, what cancels? The fields cancel by symmetry; the potentials add. Zero electric field does not imply zero electric potential.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3.</a:t>
            </a:r>
          </a:p>
          <a:p xmlns:a="http://schemas.openxmlformats.org/drawingml/2006/main">
            <a:r>
              <a:t>Original source: N01 p.2</a:t>
            </a:r>
          </a:p>
          <a:p xmlns:a="http://schemas.openxmlformats.org/drawingml/2006/main">
            <a:r>
              <a:t>CED: 10.3</a:t>
            </a:r>
          </a:p>
          <a:p xmlns:a="http://schemas.openxmlformats.org/drawingml/2006/main">
            <a:r>
              <a:t/>
            </a:r>
          </a:p>
          <a:p xmlns:a="http://schemas.openxmlformats.org/drawingml/2006/main">
            <a:r>
              <a:t>E = F/q_test; E_point = k|Q|/r²; E_net = ΣE_i</a:t>
            </a:r>
          </a:p>
          <a:p xmlns:a="http://schemas.openxmlformats.org/drawingml/2006/main">
            <a:r>
              <a:t>Units: N/C = V/m. The test charge is small enough not to disturb the source distribution.</a:t>
            </a:r>
          </a:p>
          <a:p xmlns:a="http://schemas.openxmlformats.org/drawingml/2006/main">
            <a:r>
              <a:t/>
            </a:r>
          </a:p>
          <a:p xmlns:a="http://schemas.openxmlformats.org/drawingml/2006/main">
            <a:r>
              <a:t>superposition At the midpoint between equal opposite charges, both field contributions point from +Q toward -Q. Their potentials cancel, but their fields add.</a:t>
            </a:r>
          </a:p>
          <a:p xmlns:a="http://schemas.openxmlformats.org/drawingml/2006/main">
            <a:r>
              <a:t/>
            </a:r>
          </a:p>
          <a:p xmlns:a="http://schemas.openxmlformats.org/drawingml/2006/main">
            <a:r>
              <a:t>At each location, a field arrow gives the force direction for a positive test charge. Field lines are tangent to the field, start on positive sources and end on negative sources or at infinity. Lines do not intersect because the field has a single direction at a point. Closer line spacing can represent a stronger field if the drawing uses a consistent convention. A field line is not generally the actual trajectory of a moving particle.</a:t>
            </a:r>
          </a:p>
          <a:p xmlns:a="http://schemas.openxmlformats.org/drawingml/2006/main">
            <a:r>
              <a:t/>
            </a:r>
          </a:p>
          <a:p xmlns:a="http://schemas.openxmlformats.org/drawingml/2006/main">
            <a:r>
              <a:t>Worked example: two opposite sources Place +2.0 nC at x = -0.10 m and -2.0 nC at x = +0.10 m. At x = 0, each field has magnitude (8.99 × 10⁹)(2.0 × 10⁻⁹)/(0.10)² = 1798 N/C. Both point right, so E = 3.60 × 10³ N/C right. An electron there feels 5.76 × 10⁻¹⁶ N left.</a:t>
            </a:r>
          </a:p>
          <a:p xmlns:a="http://schemas.openxmlformats.org/drawingml/2006/main">
            <a:r>
              <a:t/>
            </a:r>
          </a:p>
          <a:p xmlns:a="http://schemas.openxmlformats.org/drawingml/2006/main">
            <a:r>
              <a:t>Checkpoint At the midpoint of two equal positive charges, what cancels? The fields cancel by symmetry; the potentials add. Zero electric field does not imply zero electric potential.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3.</a:t>
            </a:r>
          </a:p>
          <a:p xmlns:a="http://schemas.openxmlformats.org/drawingml/2006/main">
            <a:r>
              <a:t>Original source: N01 p.2</a:t>
            </a:r>
          </a:p>
          <a:p xmlns:a="http://schemas.openxmlformats.org/drawingml/2006/main">
            <a:r>
              <a:t>CED: 10.3</a:t>
            </a:r>
          </a:p>
          <a:p xmlns:a="http://schemas.openxmlformats.org/drawingml/2006/main">
            <a:r>
              <a:t/>
            </a:r>
          </a:p>
          <a:p xmlns:a="http://schemas.openxmlformats.org/drawingml/2006/main">
            <a:r>
              <a:t>E = F/q_test; E_point = k|Q|/r²; E_net = ΣE_i</a:t>
            </a:r>
          </a:p>
          <a:p xmlns:a="http://schemas.openxmlformats.org/drawingml/2006/main">
            <a:r>
              <a:t>Units: N/C = V/m. The test charge is small enough not to disturb the source distribution.</a:t>
            </a:r>
          </a:p>
          <a:p xmlns:a="http://schemas.openxmlformats.org/drawingml/2006/main">
            <a:r>
              <a:t/>
            </a:r>
          </a:p>
          <a:p xmlns:a="http://schemas.openxmlformats.org/drawingml/2006/main">
            <a:r>
              <a:t>superposition At the midpoint between equal opposite charges, both field contributions point from +Q toward -Q. Their potentials cancel, but their fields add.</a:t>
            </a:r>
          </a:p>
          <a:p xmlns:a="http://schemas.openxmlformats.org/drawingml/2006/main">
            <a:r>
              <a:t/>
            </a:r>
          </a:p>
          <a:p xmlns:a="http://schemas.openxmlformats.org/drawingml/2006/main">
            <a:r>
              <a:t>At each location, a field arrow gives the force direction for a positive test charge. Field lines are tangent to the field, start on positive sources and end on negative sources or at infinity. Lines do not intersect because the field has a single direction at a point. Closer line spacing can represent a stronger field if the drawing uses a consistent convention. A field line is not generally the actual trajectory of a moving particle.</a:t>
            </a:r>
          </a:p>
          <a:p xmlns:a="http://schemas.openxmlformats.org/drawingml/2006/main">
            <a:r>
              <a:t/>
            </a:r>
          </a:p>
          <a:p xmlns:a="http://schemas.openxmlformats.org/drawingml/2006/main">
            <a:r>
              <a:t>Worked example: two opposite sources Place +2.0 nC at x = -0.10 m and -2.0 nC at x = +0.10 m. At x = 0, each field has magnitude (8.99 × 10⁹)(2.0 × 10⁻⁹)/(0.10)² = 1798 N/C. Both point right, so E = 3.60 × 10³ N/C right. An electron there feels 5.76 × 10⁻¹⁶ N left.</a:t>
            </a:r>
          </a:p>
          <a:p xmlns:a="http://schemas.openxmlformats.org/drawingml/2006/main">
            <a:r>
              <a:t/>
            </a:r>
          </a:p>
          <a:p xmlns:a="http://schemas.openxmlformats.org/drawingml/2006/main">
            <a:r>
              <a:t>Checkpoint At the midpoint of two equal positive charges, what cancels? The fields cancel by symmetry; the potentials add. Zero electric field does not imply zero electric potential.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3.</a:t>
            </a:r>
          </a:p>
          <a:p xmlns:a="http://schemas.openxmlformats.org/drawingml/2006/main">
            <a:r>
              <a:t>Original source: N01 p.2</a:t>
            </a:r>
          </a:p>
          <a:p xmlns:a="http://schemas.openxmlformats.org/drawingml/2006/main">
            <a:r>
              <a:t>CED: 10.3</a:t>
            </a:r>
          </a:p>
          <a:p xmlns:a="http://schemas.openxmlformats.org/drawingml/2006/main">
            <a:r>
              <a:t/>
            </a:r>
          </a:p>
          <a:p xmlns:a="http://schemas.openxmlformats.org/drawingml/2006/main">
            <a:r>
              <a:t>E = F/q_test; E_point = k|Q|/r²; E_net = ΣE_i</a:t>
            </a:r>
          </a:p>
          <a:p xmlns:a="http://schemas.openxmlformats.org/drawingml/2006/main">
            <a:r>
              <a:t>Units: N/C = V/m. The test charge is small enough not to disturb the source distribution.</a:t>
            </a:r>
          </a:p>
          <a:p xmlns:a="http://schemas.openxmlformats.org/drawingml/2006/main">
            <a:r>
              <a:t/>
            </a:r>
          </a:p>
          <a:p xmlns:a="http://schemas.openxmlformats.org/drawingml/2006/main">
            <a:r>
              <a:t>superposition At the midpoint between equal opposite charges, both field contributions point from +Q toward -Q. Their potentials cancel, but their fields add.</a:t>
            </a:r>
          </a:p>
          <a:p xmlns:a="http://schemas.openxmlformats.org/drawingml/2006/main">
            <a:r>
              <a:t/>
            </a:r>
          </a:p>
          <a:p xmlns:a="http://schemas.openxmlformats.org/drawingml/2006/main">
            <a:r>
              <a:t>At each location, a field arrow gives the force direction for a positive test charge. Field lines are tangent to the field, start on positive sources and end on negative sources or at infinity. Lines do not intersect because the field has a single direction at a point. Closer line spacing can represent a stronger field if the drawing uses a consistent convention. A field line is not generally the actual trajectory of a moving particle.</a:t>
            </a:r>
          </a:p>
          <a:p xmlns:a="http://schemas.openxmlformats.org/drawingml/2006/main">
            <a:r>
              <a:t/>
            </a:r>
          </a:p>
          <a:p xmlns:a="http://schemas.openxmlformats.org/drawingml/2006/main">
            <a:r>
              <a:t>Worked example: two opposite sources Place +2.0 nC at x = -0.10 m and -2.0 nC at x = +0.10 m. At x = 0, each field has magnitude (8.99 × 10⁹)(2.0 × 10⁻⁹)/(0.10)² = 1798 N/C. Both point right, so E = 3.60 × 10³ N/C right. An electron there feels 5.76 × 10⁻¹⁶ N left.</a:t>
            </a:r>
          </a:p>
          <a:p xmlns:a="http://schemas.openxmlformats.org/drawingml/2006/main">
            <a:r>
              <a:t/>
            </a:r>
          </a:p>
          <a:p xmlns:a="http://schemas.openxmlformats.org/drawingml/2006/main">
            <a:r>
              <a:t>Checkpoint At the midpoint of two equal positive charges, what cancels? The fields cancel by symmetry; the potentials add. Zero electric field does not imply zero electric potential.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4.</a:t>
            </a:r>
          </a:p>
          <a:p xmlns:a="http://schemas.openxmlformats.org/drawingml/2006/main">
            <a:r>
              <a:t>Original source: N35 pp.11-12: annotated multi-charge field question</a:t>
            </a:r>
          </a:p>
          <a:p xmlns:a="http://schemas.openxmlformats.org/drawingml/2006/main">
            <a:r>
              <a:t>CED: 10.3</a:t>
            </a:r>
          </a:p>
          <a:p xmlns:a="http://schemas.openxmlformats.org/drawingml/2006/main">
            <a:r>
              <a:t/>
            </a:r>
          </a:p>
          <a:p xmlns:a="http://schemas.openxmlformats.org/drawingml/2006/main">
            <a:r>
              <a:t>At point P, a negative charge M lies a distance L to the right and a positive charge N lies a distance L below. Their charges are -2.0 μC and +10 μC. Let E_M be the magnitude of the field at P due to M.</a:t>
            </a:r>
          </a:p>
          <a:p xmlns:a="http://schemas.openxmlformats.org/drawingml/2006/main">
            <a:r>
              <a:t/>
            </a:r>
          </a:p>
          <a:p xmlns:a="http://schemas.openxmlformats.org/drawingml/2006/main">
            <a:r>
              <a:t>three_charges Fields point toward the negative charge M and away from the positive charge N. This diagram uses the original perpendicular configuration.</a:t>
            </a:r>
          </a:p>
          <a:p xmlns:a="http://schemas.openxmlformats.org/drawingml/2006/main">
            <a:r>
              <a:t/>
            </a:r>
          </a:p>
          <a:p xmlns:a="http://schemas.openxmlformats.org/drawingml/2006/main">
            <a:r>
              <a:t>E_N = 5E_M</a:t>
            </a:r>
          </a:p>
          <a:p xmlns:a="http://schemas.openxmlformats.org/drawingml/2006/main">
            <a:r>
              <a:t>E_x = E_M; E_y = 5E_M</a:t>
            </a:r>
          </a:p>
          <a:p xmlns:a="http://schemas.openxmlformats.org/drawingml/2006/main">
            <a:r>
              <a:t>|E| = √26 E_M; θ = tan⁻¹(5) = 78.7° above +x</a:t>
            </a:r>
          </a:p>
          <a:p xmlns:a="http://schemas.openxmlformats.org/drawingml/2006/main">
            <a:r>
              <a:t/>
            </a:r>
          </a:p>
          <a:p xmlns:a="http://schemas.openxmlformats.org/drawingml/2006/main">
            <a:r>
              <a:t>The field is above and to the right, much nearer the vertical axis than the horizontal axis. It is not at 45° because the two component magnitudes are unequal. A negative test particle experiences a force opposite this resultant field.</a:t>
            </a:r>
          </a:p>
          <a:p xmlns:a="http://schemas.openxmlformats.org/drawingml/2006/main">
            <a:r>
              <a:t/>
            </a:r>
          </a:p>
          <a:p xmlns:a="http://schemas.openxmlformats.org/drawingml/2006/main">
            <a:r>
              <a:t>PAUSE AND EXPLAIN Why can neither 6E_M nor 4E_M be the resultant magnitude? Those arithmetic sums apply to collinear components. Here the components are perpendicular.</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4.</a:t>
            </a:r>
          </a:p>
          <a:p xmlns:a="http://schemas.openxmlformats.org/drawingml/2006/main">
            <a:r>
              <a:t>Original source: N35 pp.11-12: annotated multi-charge field question</a:t>
            </a:r>
          </a:p>
          <a:p xmlns:a="http://schemas.openxmlformats.org/drawingml/2006/main">
            <a:r>
              <a:t>CED: 10.3</a:t>
            </a:r>
          </a:p>
          <a:p xmlns:a="http://schemas.openxmlformats.org/drawingml/2006/main">
            <a:r>
              <a:t/>
            </a:r>
          </a:p>
          <a:p xmlns:a="http://schemas.openxmlformats.org/drawingml/2006/main">
            <a:r>
              <a:t>At point P, a negative charge M lies a distance L to the right and a positive charge N lies a distance L below. Their charges are -2.0 μC and +10 μC. Let E_M be the magnitude of the field at P due to M.</a:t>
            </a:r>
          </a:p>
          <a:p xmlns:a="http://schemas.openxmlformats.org/drawingml/2006/main">
            <a:r>
              <a:t/>
            </a:r>
          </a:p>
          <a:p xmlns:a="http://schemas.openxmlformats.org/drawingml/2006/main">
            <a:r>
              <a:t>three_charges Fields point toward the negative charge M and away from the positive charge N. This diagram uses the original perpendicular configuration.</a:t>
            </a:r>
          </a:p>
          <a:p xmlns:a="http://schemas.openxmlformats.org/drawingml/2006/main">
            <a:r>
              <a:t/>
            </a:r>
          </a:p>
          <a:p xmlns:a="http://schemas.openxmlformats.org/drawingml/2006/main">
            <a:r>
              <a:t>E_N = 5E_M</a:t>
            </a:r>
          </a:p>
          <a:p xmlns:a="http://schemas.openxmlformats.org/drawingml/2006/main">
            <a:r>
              <a:t>E_x = E_M; E_y = 5E_M</a:t>
            </a:r>
          </a:p>
          <a:p xmlns:a="http://schemas.openxmlformats.org/drawingml/2006/main">
            <a:r>
              <a:t>|E| = √26 E_M; θ = tan⁻¹(5) = 78.7° above +x</a:t>
            </a:r>
          </a:p>
          <a:p xmlns:a="http://schemas.openxmlformats.org/drawingml/2006/main">
            <a:r>
              <a:t/>
            </a:r>
          </a:p>
          <a:p xmlns:a="http://schemas.openxmlformats.org/drawingml/2006/main">
            <a:r>
              <a:t>The field is above and to the right, much nearer the vertical axis than the horizontal axis. It is not at 45° because the two component magnitudes are unequal. A negative test particle experiences a force opposite this resultant field.</a:t>
            </a:r>
          </a:p>
          <a:p xmlns:a="http://schemas.openxmlformats.org/drawingml/2006/main">
            <a:r>
              <a:t/>
            </a:r>
          </a:p>
          <a:p xmlns:a="http://schemas.openxmlformats.org/drawingml/2006/main">
            <a:r>
              <a:t>PAUSE AND EXPLAIN Why can neither 6E_M nor 4E_M be the resultant magnitude? Those arithmetic sums apply to collinear components. Here the components are perpendicular.</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4.</a:t>
            </a:r>
          </a:p>
          <a:p xmlns:a="http://schemas.openxmlformats.org/drawingml/2006/main">
            <a:r>
              <a:t>Original source: N35 pp.11-12: annotated multi-charge field question</a:t>
            </a:r>
          </a:p>
          <a:p xmlns:a="http://schemas.openxmlformats.org/drawingml/2006/main">
            <a:r>
              <a:t>CED: 10.3</a:t>
            </a:r>
          </a:p>
          <a:p xmlns:a="http://schemas.openxmlformats.org/drawingml/2006/main">
            <a:r>
              <a:t/>
            </a:r>
          </a:p>
          <a:p xmlns:a="http://schemas.openxmlformats.org/drawingml/2006/main">
            <a:r>
              <a:t>At point P, a negative charge M lies a distance L to the right and a positive charge N lies a distance L below. Their charges are -2.0 μC and +10 μC. Let E_M be the magnitude of the field at P due to M.</a:t>
            </a:r>
          </a:p>
          <a:p xmlns:a="http://schemas.openxmlformats.org/drawingml/2006/main">
            <a:r>
              <a:t/>
            </a:r>
          </a:p>
          <a:p xmlns:a="http://schemas.openxmlformats.org/drawingml/2006/main">
            <a:r>
              <a:t>three_charges Fields point toward the negative charge M and away from the positive charge N. This diagram uses the original perpendicular configuration.</a:t>
            </a:r>
          </a:p>
          <a:p xmlns:a="http://schemas.openxmlformats.org/drawingml/2006/main">
            <a:r>
              <a:t/>
            </a:r>
          </a:p>
          <a:p xmlns:a="http://schemas.openxmlformats.org/drawingml/2006/main">
            <a:r>
              <a:t>E_N = 5E_M</a:t>
            </a:r>
          </a:p>
          <a:p xmlns:a="http://schemas.openxmlformats.org/drawingml/2006/main">
            <a:r>
              <a:t>E_x = E_M; E_y = 5E_M</a:t>
            </a:r>
          </a:p>
          <a:p xmlns:a="http://schemas.openxmlformats.org/drawingml/2006/main">
            <a:r>
              <a:t>|E| = √26 E_M; θ = tan⁻¹(5) = 78.7° above +x</a:t>
            </a:r>
          </a:p>
          <a:p xmlns:a="http://schemas.openxmlformats.org/drawingml/2006/main">
            <a:r>
              <a:t/>
            </a:r>
          </a:p>
          <a:p xmlns:a="http://schemas.openxmlformats.org/drawingml/2006/main">
            <a:r>
              <a:t>The field is above and to the right, much nearer the vertical axis than the horizontal axis. It is not at 45° because the two component magnitudes are unequal. A negative test particle experiences a force opposite this resultant field.</a:t>
            </a:r>
          </a:p>
          <a:p xmlns:a="http://schemas.openxmlformats.org/drawingml/2006/main">
            <a:r>
              <a:t/>
            </a:r>
          </a:p>
          <a:p xmlns:a="http://schemas.openxmlformats.org/drawingml/2006/main">
            <a:r>
              <a:t>PAUSE AND EXPLAIN Why can neither 6E_M nor 4E_M be the resultant magnitude? Those arithmetic sums apply to collinear components. Here the components are perpendicular.</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4.</a:t>
            </a:r>
          </a:p>
          <a:p xmlns:a="http://schemas.openxmlformats.org/drawingml/2006/main">
            <a:r>
              <a:t>Original source: N35 pp.11-12: annotated multi-charge field question</a:t>
            </a:r>
          </a:p>
          <a:p xmlns:a="http://schemas.openxmlformats.org/drawingml/2006/main">
            <a:r>
              <a:t>CED: 10.3</a:t>
            </a:r>
          </a:p>
          <a:p xmlns:a="http://schemas.openxmlformats.org/drawingml/2006/main">
            <a:r>
              <a:t/>
            </a:r>
          </a:p>
          <a:p xmlns:a="http://schemas.openxmlformats.org/drawingml/2006/main">
            <a:r>
              <a:t>At point P, a negative charge M lies a distance L to the right and a positive charge N lies a distance L below. Their charges are -2.0 μC and +10 μC. Let E_M be the magnitude of the field at P due to M.</a:t>
            </a:r>
          </a:p>
          <a:p xmlns:a="http://schemas.openxmlformats.org/drawingml/2006/main">
            <a:r>
              <a:t/>
            </a:r>
          </a:p>
          <a:p xmlns:a="http://schemas.openxmlformats.org/drawingml/2006/main">
            <a:r>
              <a:t>three_charges Fields point toward the negative charge M and away from the positive charge N. This diagram uses the original perpendicular configuration.</a:t>
            </a:r>
          </a:p>
          <a:p xmlns:a="http://schemas.openxmlformats.org/drawingml/2006/main">
            <a:r>
              <a:t/>
            </a:r>
          </a:p>
          <a:p xmlns:a="http://schemas.openxmlformats.org/drawingml/2006/main">
            <a:r>
              <a:t>E_N = 5E_M</a:t>
            </a:r>
          </a:p>
          <a:p xmlns:a="http://schemas.openxmlformats.org/drawingml/2006/main">
            <a:r>
              <a:t>E_x = E_M; E_y = 5E_M</a:t>
            </a:r>
          </a:p>
          <a:p xmlns:a="http://schemas.openxmlformats.org/drawingml/2006/main">
            <a:r>
              <a:t>|E| = √26 E_M; θ = tan⁻¹(5) = 78.7° above +x</a:t>
            </a:r>
          </a:p>
          <a:p xmlns:a="http://schemas.openxmlformats.org/drawingml/2006/main">
            <a:r>
              <a:t/>
            </a:r>
          </a:p>
          <a:p xmlns:a="http://schemas.openxmlformats.org/drawingml/2006/main">
            <a:r>
              <a:t>The field is above and to the right, much nearer the vertical axis than the horizontal axis. It is not at 45° because the two component magnitudes are unequal. A negative test particle experiences a force opposite this resultant field.</a:t>
            </a:r>
          </a:p>
          <a:p xmlns:a="http://schemas.openxmlformats.org/drawingml/2006/main">
            <a:r>
              <a:t/>
            </a:r>
          </a:p>
          <a:p xmlns:a="http://schemas.openxmlformats.org/drawingml/2006/main">
            <a:r>
              <a:t>PAUSE AND EXPLAIN Why can neither 6E_M nor 4E_M be the resultant magnitude? Those arithmetic sums apply to collinear components. Here the components are perpendicular.</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4.</a:t>
            </a:r>
          </a:p>
          <a:p xmlns:a="http://schemas.openxmlformats.org/drawingml/2006/main">
            <a:r>
              <a:t>Original source: N35 pp.11-12: annotated multi-charge field question</a:t>
            </a:r>
          </a:p>
          <a:p xmlns:a="http://schemas.openxmlformats.org/drawingml/2006/main">
            <a:r>
              <a:t>CED: 10.3</a:t>
            </a:r>
          </a:p>
          <a:p xmlns:a="http://schemas.openxmlformats.org/drawingml/2006/main">
            <a:r>
              <a:t/>
            </a:r>
          </a:p>
          <a:p xmlns:a="http://schemas.openxmlformats.org/drawingml/2006/main">
            <a:r>
              <a:t>At point P, a negative charge M lies a distance L to the right and a positive charge N lies a distance L below. Their charges are -2.0 μC and +10 μC. Let E_M be the magnitude of the field at P due to M.</a:t>
            </a:r>
          </a:p>
          <a:p xmlns:a="http://schemas.openxmlformats.org/drawingml/2006/main">
            <a:r>
              <a:t/>
            </a:r>
          </a:p>
          <a:p xmlns:a="http://schemas.openxmlformats.org/drawingml/2006/main">
            <a:r>
              <a:t>three_charges Fields point toward the negative charge M and away from the positive charge N. This diagram uses the original perpendicular configuration.</a:t>
            </a:r>
          </a:p>
          <a:p xmlns:a="http://schemas.openxmlformats.org/drawingml/2006/main">
            <a:r>
              <a:t/>
            </a:r>
          </a:p>
          <a:p xmlns:a="http://schemas.openxmlformats.org/drawingml/2006/main">
            <a:r>
              <a:t>E_N = 5E_M</a:t>
            </a:r>
          </a:p>
          <a:p xmlns:a="http://schemas.openxmlformats.org/drawingml/2006/main">
            <a:r>
              <a:t>E_x = E_M; E_y = 5E_M</a:t>
            </a:r>
          </a:p>
          <a:p xmlns:a="http://schemas.openxmlformats.org/drawingml/2006/main">
            <a:r>
              <a:t>|E| = √26 E_M; θ = tan⁻¹(5) = 78.7° above +x</a:t>
            </a:r>
          </a:p>
          <a:p xmlns:a="http://schemas.openxmlformats.org/drawingml/2006/main">
            <a:r>
              <a:t/>
            </a:r>
          </a:p>
          <a:p xmlns:a="http://schemas.openxmlformats.org/drawingml/2006/main">
            <a:r>
              <a:t>The field is above and to the right, much nearer the vertical axis than the horizontal axis. It is not at 45° because the two component magnitudes are unequal. A negative test particle experiences a force opposite this resultant field.</a:t>
            </a:r>
          </a:p>
          <a:p xmlns:a="http://schemas.openxmlformats.org/drawingml/2006/main">
            <a:r>
              <a:t/>
            </a:r>
          </a:p>
          <a:p xmlns:a="http://schemas.openxmlformats.org/drawingml/2006/main">
            <a:r>
              <a:t>PAUSE AND EXPLAIN Why can neither 6E_M nor 4E_M be the resultant magnitude? Those arithmetic sums apply to collinear components. Here the components are perpendicular.</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5.</a:t>
            </a:r>
          </a:p>
          <a:p xmlns:a="http://schemas.openxmlformats.org/drawingml/2006/main">
            <a:r>
              <a:t>Original source: N01 p.3</a:t>
            </a:r>
          </a:p>
          <a:p xmlns:a="http://schemas.openxmlformats.org/drawingml/2006/main">
            <a:r>
              <a:t>CED: 10.4</a:t>
            </a:r>
          </a:p>
          <a:p xmlns:a="http://schemas.openxmlformats.org/drawingml/2006/main">
            <a:r>
              <a:t/>
            </a:r>
          </a:p>
          <a:p xmlns:a="http://schemas.openxmlformats.org/drawingml/2006/main">
            <a:r>
              <a:t>U_pair = kq₁q₂/r; U = Σ_distinct pairs kq_iq_j/r_ij</a:t>
            </a:r>
          </a:p>
          <a:p xmlns:a="http://schemas.openxmlformats.org/drawingml/2006/main">
            <a:r>
              <a:t>Choose U = 0 when all particles are infinitely separated. Retain the signs of the charges.</a:t>
            </a:r>
          </a:p>
          <a:p xmlns:a="http://schemas.openxmlformats.org/drawingml/2006/main">
            <a:r>
              <a:t/>
            </a:r>
          </a:p>
          <a:p xmlns:a="http://schemas.openxmlformats.org/drawingml/2006/main">
            <a:r>
              <a:t>For like charges, U is positive and decreases as they separate. For opposite charges, U is negative and increases toward zero as they separate. A negative energy is allowed: it compares the configuration with the chosen zero, rather than describing a negative amount of motion.</a:t>
            </a:r>
          </a:p>
          <a:p xmlns:a="http://schemas.openxmlformats.org/drawingml/2006/main">
            <a:r>
              <a:t/>
            </a:r>
          </a:p>
          <a:p xmlns:a="http://schemas.openxmlformats.org/drawingml/2006/main">
            <a:r>
              <a:t>Count each pair once. Three charges have three pairs; four charges have six. The potential energy is not assigned to a lone charge independently of the other charges. To assemble a configuration very slowly, an external agent does work equal to the change in potential energy. If kinetic energy also changes, external work is not simply ΔU.</a:t>
            </a:r>
          </a:p>
          <a:p xmlns:a="http://schemas.openxmlformats.org/drawingml/2006/main">
            <a:r>
              <a:t/>
            </a:r>
          </a:p>
          <a:p xmlns:a="http://schemas.openxmlformats.org/drawingml/2006/main">
            <a:r>
              <a:t>Worked example: an equilateral triangle At the vertices of an equilateral triangle of side a = 0.20 m are +q, +q and -q, with q = 1.0 μC. The three pair energies sum to kq²/a - kq²/a - kq²/a. Thus U = -0.04495 J. The sign says the assembled configuration has lower energy than separated particles.</a:t>
            </a:r>
          </a:p>
          <a:p xmlns:a="http://schemas.openxmlformats.org/drawingml/2006/main">
            <a:r>
              <a:t/>
            </a:r>
          </a:p>
          <a:p xmlns:a="http://schemas.openxmlformats.org/drawingml/2006/main">
            <a:r>
              <a:t>[['Move slowly', 'Sign of ΔU', 'External work'], ['Separate opposite charges', 'Positive', 'Positive: an external agent supplies energy.'], ['Bring like charges closer', 'Positive', 'Positive: work against repulsion.'], ['Let like charges separate', 'Negative', 'Electric force can increase kinetic energy.']]</a:t>
            </a:r>
          </a:p>
          <a:p xmlns:a="http://schemas.openxmlformats.org/drawingml/2006/main">
            <a:r>
              <a:t/>
            </a:r>
          </a:p>
          <a:p xmlns:a="http://schemas.openxmlformats.org/drawingml/2006/main">
            <a:r>
              <a:t>Teaching prompt Ask students to sketch U versus separation for like and opposite charges. Then predict the force direction by asking which direction lowers U. Use the graph qualitatively; a calculus derivative is not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5.</a:t>
            </a:r>
          </a:p>
          <a:p xmlns:a="http://schemas.openxmlformats.org/drawingml/2006/main">
            <a:r>
              <a:t>Original source: N01 p.3</a:t>
            </a:r>
          </a:p>
          <a:p xmlns:a="http://schemas.openxmlformats.org/drawingml/2006/main">
            <a:r>
              <a:t>CED: 10.4</a:t>
            </a:r>
          </a:p>
          <a:p xmlns:a="http://schemas.openxmlformats.org/drawingml/2006/main">
            <a:r>
              <a:t/>
            </a:r>
          </a:p>
          <a:p xmlns:a="http://schemas.openxmlformats.org/drawingml/2006/main">
            <a:r>
              <a:t>U_pair = kq₁q₂/r; U = Σ_distinct pairs kq_iq_j/r_ij</a:t>
            </a:r>
          </a:p>
          <a:p xmlns:a="http://schemas.openxmlformats.org/drawingml/2006/main">
            <a:r>
              <a:t>Choose U = 0 when all particles are infinitely separated. Retain the signs of the charges.</a:t>
            </a:r>
          </a:p>
          <a:p xmlns:a="http://schemas.openxmlformats.org/drawingml/2006/main">
            <a:r>
              <a:t/>
            </a:r>
          </a:p>
          <a:p xmlns:a="http://schemas.openxmlformats.org/drawingml/2006/main">
            <a:r>
              <a:t>For like charges, U is positive and decreases as they separate. For opposite charges, U is negative and increases toward zero as they separate. A negative energy is allowed: it compares the configuration with the chosen zero, rather than describing a negative amount of motion.</a:t>
            </a:r>
          </a:p>
          <a:p xmlns:a="http://schemas.openxmlformats.org/drawingml/2006/main">
            <a:r>
              <a:t/>
            </a:r>
          </a:p>
          <a:p xmlns:a="http://schemas.openxmlformats.org/drawingml/2006/main">
            <a:r>
              <a:t>Count each pair once. Three charges have three pairs; four charges have six. The potential energy is not assigned to a lone charge independently of the other charges. To assemble a configuration very slowly, an external agent does work equal to the change in potential energy. If kinetic energy also changes, external work is not simply ΔU.</a:t>
            </a:r>
          </a:p>
          <a:p xmlns:a="http://schemas.openxmlformats.org/drawingml/2006/main">
            <a:r>
              <a:t/>
            </a:r>
          </a:p>
          <a:p xmlns:a="http://schemas.openxmlformats.org/drawingml/2006/main">
            <a:r>
              <a:t>Worked example: an equilateral triangle At the vertices of an equilateral triangle of side a = 0.20 m are +q, +q and -q, with q = 1.0 μC. The three pair energies sum to kq²/a - kq²/a - kq²/a. Thus U = -0.04495 J. The sign says the assembled configuration has lower energy than separated particles.</a:t>
            </a:r>
          </a:p>
          <a:p xmlns:a="http://schemas.openxmlformats.org/drawingml/2006/main">
            <a:r>
              <a:t/>
            </a:r>
          </a:p>
          <a:p xmlns:a="http://schemas.openxmlformats.org/drawingml/2006/main">
            <a:r>
              <a:t>[['Move slowly', 'Sign of ΔU', 'External work'], ['Separate opposite charges', 'Positive', 'Positive: an external agent supplies energy.'], ['Bring like charges closer', 'Positive', 'Positive: work against repulsion.'], ['Let like charges separate', 'Negative', 'Electric force can increase kinetic energy.']]</a:t>
            </a:r>
          </a:p>
          <a:p xmlns:a="http://schemas.openxmlformats.org/drawingml/2006/main">
            <a:r>
              <a:t/>
            </a:r>
          </a:p>
          <a:p xmlns:a="http://schemas.openxmlformats.org/drawingml/2006/main">
            <a:r>
              <a:t>Teaching prompt Ask students to sketch U versus separation for like and opposite charges. Then predict the force direction by asking which direction lowers U. Use the graph qualitatively; a calculus derivative is not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5.</a:t>
            </a:r>
          </a:p>
          <a:p xmlns:a="http://schemas.openxmlformats.org/drawingml/2006/main">
            <a:r>
              <a:t>Original source: N01 p.3</a:t>
            </a:r>
          </a:p>
          <a:p xmlns:a="http://schemas.openxmlformats.org/drawingml/2006/main">
            <a:r>
              <a:t>CED: 10.4</a:t>
            </a:r>
          </a:p>
          <a:p xmlns:a="http://schemas.openxmlformats.org/drawingml/2006/main">
            <a:r>
              <a:t/>
            </a:r>
          </a:p>
          <a:p xmlns:a="http://schemas.openxmlformats.org/drawingml/2006/main">
            <a:r>
              <a:t>U_pair = kq₁q₂/r; U = Σ_distinct pairs kq_iq_j/r_ij</a:t>
            </a:r>
          </a:p>
          <a:p xmlns:a="http://schemas.openxmlformats.org/drawingml/2006/main">
            <a:r>
              <a:t>Choose U = 0 when all particles are infinitely separated. Retain the signs of the charges.</a:t>
            </a:r>
          </a:p>
          <a:p xmlns:a="http://schemas.openxmlformats.org/drawingml/2006/main">
            <a:r>
              <a:t/>
            </a:r>
          </a:p>
          <a:p xmlns:a="http://schemas.openxmlformats.org/drawingml/2006/main">
            <a:r>
              <a:t>For like charges, U is positive and decreases as they separate. For opposite charges, U is negative and increases toward zero as they separate. A negative energy is allowed: it compares the configuration with the chosen zero, rather than describing a negative amount of motion.</a:t>
            </a:r>
          </a:p>
          <a:p xmlns:a="http://schemas.openxmlformats.org/drawingml/2006/main">
            <a:r>
              <a:t/>
            </a:r>
          </a:p>
          <a:p xmlns:a="http://schemas.openxmlformats.org/drawingml/2006/main">
            <a:r>
              <a:t>Count each pair once. Three charges have three pairs; four charges have six. The potential energy is not assigned to a lone charge independently of the other charges. To assemble a configuration very slowly, an external agent does work equal to the change in potential energy. If kinetic energy also changes, external work is not simply ΔU.</a:t>
            </a:r>
          </a:p>
          <a:p xmlns:a="http://schemas.openxmlformats.org/drawingml/2006/main">
            <a:r>
              <a:t/>
            </a:r>
          </a:p>
          <a:p xmlns:a="http://schemas.openxmlformats.org/drawingml/2006/main">
            <a:r>
              <a:t>Worked example: an equilateral triangle At the vertices of an equilateral triangle of side a = 0.20 m are +q, +q and -q, with q = 1.0 μC. The three pair energies sum to kq²/a - kq²/a - kq²/a. Thus U = -0.04495 J. The sign says the assembled configuration has lower energy than separated particles.</a:t>
            </a:r>
          </a:p>
          <a:p xmlns:a="http://schemas.openxmlformats.org/drawingml/2006/main">
            <a:r>
              <a:t/>
            </a:r>
          </a:p>
          <a:p xmlns:a="http://schemas.openxmlformats.org/drawingml/2006/main">
            <a:r>
              <a:t>[['Move slowly', 'Sign of ΔU', 'External work'], ['Separate opposite charges', 'Positive', 'Positive: an external agent supplies energy.'], ['Bring like charges closer', 'Positive', 'Positive: work against repulsion.'], ['Let like charges separate', 'Negative', 'Electric force can increase kinetic energy.']]</a:t>
            </a:r>
          </a:p>
          <a:p xmlns:a="http://schemas.openxmlformats.org/drawingml/2006/main">
            <a:r>
              <a:t/>
            </a:r>
          </a:p>
          <a:p xmlns:a="http://schemas.openxmlformats.org/drawingml/2006/main">
            <a:r>
              <a:t>Teaching prompt Ask students to sketch U versus separation for like and opposite charges. Then predict the force direction by asking which direction lowers U. Use the graph qualitatively; a calculus derivative is not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5.</a:t>
            </a:r>
          </a:p>
          <a:p xmlns:a="http://schemas.openxmlformats.org/drawingml/2006/main">
            <a:r>
              <a:t>Original source: N01 p.3</a:t>
            </a:r>
          </a:p>
          <a:p xmlns:a="http://schemas.openxmlformats.org/drawingml/2006/main">
            <a:r>
              <a:t>CED: 10.4</a:t>
            </a:r>
          </a:p>
          <a:p xmlns:a="http://schemas.openxmlformats.org/drawingml/2006/main">
            <a:r>
              <a:t/>
            </a:r>
          </a:p>
          <a:p xmlns:a="http://schemas.openxmlformats.org/drawingml/2006/main">
            <a:r>
              <a:t>U_pair = kq₁q₂/r; U = Σ_distinct pairs kq_iq_j/r_ij</a:t>
            </a:r>
          </a:p>
          <a:p xmlns:a="http://schemas.openxmlformats.org/drawingml/2006/main">
            <a:r>
              <a:t>Choose U = 0 when all particles are infinitely separated. Retain the signs of the charges.</a:t>
            </a:r>
          </a:p>
          <a:p xmlns:a="http://schemas.openxmlformats.org/drawingml/2006/main">
            <a:r>
              <a:t/>
            </a:r>
          </a:p>
          <a:p xmlns:a="http://schemas.openxmlformats.org/drawingml/2006/main">
            <a:r>
              <a:t>For like charges, U is positive and decreases as they separate. For opposite charges, U is negative and increases toward zero as they separate. A negative energy is allowed: it compares the configuration with the chosen zero, rather than describing a negative amount of motion.</a:t>
            </a:r>
          </a:p>
          <a:p xmlns:a="http://schemas.openxmlformats.org/drawingml/2006/main">
            <a:r>
              <a:t/>
            </a:r>
          </a:p>
          <a:p xmlns:a="http://schemas.openxmlformats.org/drawingml/2006/main">
            <a:r>
              <a:t>Count each pair once. Three charges have three pairs; four charges have six. The potential energy is not assigned to a lone charge independently of the other charges. To assemble a configuration very slowly, an external agent does work equal to the change in potential energy. If kinetic energy also changes, external work is not simply ΔU.</a:t>
            </a:r>
          </a:p>
          <a:p xmlns:a="http://schemas.openxmlformats.org/drawingml/2006/main">
            <a:r>
              <a:t/>
            </a:r>
          </a:p>
          <a:p xmlns:a="http://schemas.openxmlformats.org/drawingml/2006/main">
            <a:r>
              <a:t>Worked example: an equilateral triangle At the vertices of an equilateral triangle of side a = 0.20 m are +q, +q and -q, with q = 1.0 μC. The three pair energies sum to kq²/a - kq²/a - kq²/a. Thus U = -0.04495 J. The sign says the assembled configuration has lower energy than separated particles.</a:t>
            </a:r>
          </a:p>
          <a:p xmlns:a="http://schemas.openxmlformats.org/drawingml/2006/main">
            <a:r>
              <a:t/>
            </a:r>
          </a:p>
          <a:p xmlns:a="http://schemas.openxmlformats.org/drawingml/2006/main">
            <a:r>
              <a:t>[['Move slowly', 'Sign of ΔU', 'External work'], ['Separate opposite charges', 'Positive', 'Positive: an external agent supplies energy.'], ['Bring like charges closer', 'Positive', 'Positive: work against repulsion.'], ['Let like charges separate', 'Negative', 'Electric force can increase kinetic energy.']]</a:t>
            </a:r>
          </a:p>
          <a:p xmlns:a="http://schemas.openxmlformats.org/drawingml/2006/main">
            <a:r>
              <a:t/>
            </a:r>
          </a:p>
          <a:p xmlns:a="http://schemas.openxmlformats.org/drawingml/2006/main">
            <a:r>
              <a:t>Teaching prompt Ask students to sketch U versus separation for like and opposite charges. Then predict the force direction by asking which direction lowers U. Use the graph qualitatively; a calculus derivative is not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5.</a:t>
            </a:r>
          </a:p>
          <a:p xmlns:a="http://schemas.openxmlformats.org/drawingml/2006/main">
            <a:r>
              <a:t>Original source: N01 p.3</a:t>
            </a:r>
          </a:p>
          <a:p xmlns:a="http://schemas.openxmlformats.org/drawingml/2006/main">
            <a:r>
              <a:t>CED: 10.4</a:t>
            </a:r>
          </a:p>
          <a:p xmlns:a="http://schemas.openxmlformats.org/drawingml/2006/main">
            <a:r>
              <a:t/>
            </a:r>
          </a:p>
          <a:p xmlns:a="http://schemas.openxmlformats.org/drawingml/2006/main">
            <a:r>
              <a:t>U_pair = kq₁q₂/r; U = Σ_distinct pairs kq_iq_j/r_ij</a:t>
            </a:r>
          </a:p>
          <a:p xmlns:a="http://schemas.openxmlformats.org/drawingml/2006/main">
            <a:r>
              <a:t>Choose U = 0 when all particles are infinitely separated. Retain the signs of the charges.</a:t>
            </a:r>
          </a:p>
          <a:p xmlns:a="http://schemas.openxmlformats.org/drawingml/2006/main">
            <a:r>
              <a:t/>
            </a:r>
          </a:p>
          <a:p xmlns:a="http://schemas.openxmlformats.org/drawingml/2006/main">
            <a:r>
              <a:t>For like charges, U is positive and decreases as they separate. For opposite charges, U is negative and increases toward zero as they separate. A negative energy is allowed: it compares the configuration with the chosen zero, rather than describing a negative amount of motion.</a:t>
            </a:r>
          </a:p>
          <a:p xmlns:a="http://schemas.openxmlformats.org/drawingml/2006/main">
            <a:r>
              <a:t/>
            </a:r>
          </a:p>
          <a:p xmlns:a="http://schemas.openxmlformats.org/drawingml/2006/main">
            <a:r>
              <a:t>Count each pair once. Three charges have three pairs; four charges have six. The potential energy is not assigned to a lone charge independently of the other charges. To assemble a configuration very slowly, an external agent does work equal to the change in potential energy. If kinetic energy also changes, external work is not simply ΔU.</a:t>
            </a:r>
          </a:p>
          <a:p xmlns:a="http://schemas.openxmlformats.org/drawingml/2006/main">
            <a:r>
              <a:t/>
            </a:r>
          </a:p>
          <a:p xmlns:a="http://schemas.openxmlformats.org/drawingml/2006/main">
            <a:r>
              <a:t>Worked example: an equilateral triangle At the vertices of an equilateral triangle of side a = 0.20 m are +q, +q and -q, with q = 1.0 μC. The three pair energies sum to kq²/a - kq²/a - kq²/a. Thus U = -0.04495 J. The sign says the assembled configuration has lower energy than separated particles.</a:t>
            </a:r>
          </a:p>
          <a:p xmlns:a="http://schemas.openxmlformats.org/drawingml/2006/main">
            <a:r>
              <a:t/>
            </a:r>
          </a:p>
          <a:p xmlns:a="http://schemas.openxmlformats.org/drawingml/2006/main">
            <a:r>
              <a:t>[['Move slowly', 'Sign of ΔU', 'External work'], ['Separate opposite charges', 'Positive', 'Positive: an external agent supplies energy.'], ['Bring like charges closer', 'Positive', 'Positive: work against repulsion.'], ['Let like charges separate', 'Negative', 'Electric force can increase kinetic energy.']]</a:t>
            </a:r>
          </a:p>
          <a:p xmlns:a="http://schemas.openxmlformats.org/drawingml/2006/main">
            <a:r>
              <a:t/>
            </a:r>
          </a:p>
          <a:p xmlns:a="http://schemas.openxmlformats.org/drawingml/2006/main">
            <a:r>
              <a:t>Teaching prompt Ask students to sketch U versus separation for like and opposite charges. Then predict the force direction by asking which direction lowers U. Use the graph qualitatively; a calculus derivative is not required.</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6.</a:t>
            </a:r>
          </a:p>
          <a:p xmlns:a="http://schemas.openxmlformats.org/drawingml/2006/main">
            <a:r>
              <a:t>Original source: N01 p.3; N34 p.1</a:t>
            </a:r>
          </a:p>
          <a:p xmlns:a="http://schemas.openxmlformats.org/drawingml/2006/main">
            <a:r>
              <a:t>CED: 10.1, 10.4</a:t>
            </a:r>
          </a:p>
          <a:p xmlns:a="http://schemas.openxmlformats.org/drawingml/2006/main">
            <a:r>
              <a:t/>
            </a:r>
          </a:p>
          <a:p xmlns:a="http://schemas.openxmlformats.org/drawingml/2006/main">
            <a:r>
              <a:t>pair_energy Three charges have three interaction pairs. Adding a fourth charge adds three new pairs, for six pairs in total.</a:t>
            </a:r>
          </a:p>
          <a:p xmlns:a="http://schemas.openxmlformats.org/drawingml/2006/main">
            <a:r>
              <a:t/>
            </a:r>
          </a:p>
          <a:p xmlns:a="http://schemas.openxmlformats.org/drawingml/2006/main">
            <a:r>
              <a:t>U_electric = Σ kq_iq_j/r_ij</a:t>
            </a:r>
          </a:p>
          <a:p xmlns:a="http://schemas.openxmlformats.org/drawingml/2006/main">
            <a:r>
              <a:t>U_gravity = -Gm₁m₂/r</a:t>
            </a:r>
          </a:p>
          <a:p xmlns:a="http://schemas.openxmlformats.org/drawingml/2006/main">
            <a:r>
              <a:t>Both use zero interaction energy at infinite separation.</a:t>
            </a:r>
          </a:p>
          <a:p xmlns:a="http://schemas.openxmlformats.org/drawingml/2006/main">
            <a:r>
              <a:t/>
            </a:r>
          </a:p>
          <a:p xmlns:a="http://schemas.openxmlformats.org/drawingml/2006/main">
            <a:r>
              <a:t>[['Comparison', 'Electric interaction', 'Gravitational interaction'], ['Sign of force', 'Attractive or repulsive', 'Attractive for positive masses'], ['Pair energy', 'Positive for like signs, negative for opposite signs', 'Negative for a bound pair with this zero'], ['Adding sources', 'Potential and potential energy are scalars', 'Potential and potential energy are scalars'], ['Force or field', 'Add vectors', 'Add vectors']] [115, 198, 198] 9</a:t>
            </a:r>
          </a:p>
          <a:p xmlns:a="http://schemas.openxmlformats.org/drawingml/2006/main">
            <a:r>
              <a:t/>
            </a:r>
          </a:p>
          <a:p xmlns:a="http://schemas.openxmlformats.org/drawingml/2006/main">
            <a:r>
              <a:t>In the elementary point-particle model, a single isolated particle has no pair interaction energy with another particle. This is the intended meaning of the original shorthand “a single charge has U = 0.” It does not mean that a charge has no rest energy or no possible self-energy in other models.</a:t>
            </a:r>
          </a:p>
          <a:p xmlns:a="http://schemas.openxmlformats.org/drawingml/2006/main">
            <a:r>
              <a:t/>
            </a:r>
          </a:p>
          <a:p xmlns:a="http://schemas.openxmlformats.org/drawingml/2006/main">
            <a:r>
              <a:t>PAUSE AND EXPLAIN The electric and gravitational force magnitudes each vary as 1/r². Their ratio for two fixed masses and charges does not depend on separation. Explain why neutral macroscopic matter can still be dominated by gravity.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6.</a:t>
            </a:r>
          </a:p>
          <a:p xmlns:a="http://schemas.openxmlformats.org/drawingml/2006/main">
            <a:r>
              <a:t>Original source: N01 p.3; N34 p.1</a:t>
            </a:r>
          </a:p>
          <a:p xmlns:a="http://schemas.openxmlformats.org/drawingml/2006/main">
            <a:r>
              <a:t>CED: 10.1, 10.4</a:t>
            </a:r>
          </a:p>
          <a:p xmlns:a="http://schemas.openxmlformats.org/drawingml/2006/main">
            <a:r>
              <a:t/>
            </a:r>
          </a:p>
          <a:p xmlns:a="http://schemas.openxmlformats.org/drawingml/2006/main">
            <a:r>
              <a:t>pair_energy Three charges have three interaction pairs. Adding a fourth charge adds three new pairs, for six pairs in total.</a:t>
            </a:r>
          </a:p>
          <a:p xmlns:a="http://schemas.openxmlformats.org/drawingml/2006/main">
            <a:r>
              <a:t/>
            </a:r>
          </a:p>
          <a:p xmlns:a="http://schemas.openxmlformats.org/drawingml/2006/main">
            <a:r>
              <a:t>U_electric = Σ kq_iq_j/r_ij</a:t>
            </a:r>
          </a:p>
          <a:p xmlns:a="http://schemas.openxmlformats.org/drawingml/2006/main">
            <a:r>
              <a:t>U_gravity = -Gm₁m₂/r</a:t>
            </a:r>
          </a:p>
          <a:p xmlns:a="http://schemas.openxmlformats.org/drawingml/2006/main">
            <a:r>
              <a:t>Both use zero interaction energy at infinite separation.</a:t>
            </a:r>
          </a:p>
          <a:p xmlns:a="http://schemas.openxmlformats.org/drawingml/2006/main">
            <a:r>
              <a:t/>
            </a:r>
          </a:p>
          <a:p xmlns:a="http://schemas.openxmlformats.org/drawingml/2006/main">
            <a:r>
              <a:t>[['Comparison', 'Electric interaction', 'Gravitational interaction'], ['Sign of force', 'Attractive or repulsive', 'Attractive for positive masses'], ['Pair energy', 'Positive for like signs, negative for opposite signs', 'Negative for a bound pair with this zero'], ['Adding sources', 'Potential and potential energy are scalars', 'Potential and potential energy are scalars'], ['Force or field', 'Add vectors', 'Add vectors']] [115, 198, 198] 9</a:t>
            </a:r>
          </a:p>
          <a:p xmlns:a="http://schemas.openxmlformats.org/drawingml/2006/main">
            <a:r>
              <a:t/>
            </a:r>
          </a:p>
          <a:p xmlns:a="http://schemas.openxmlformats.org/drawingml/2006/main">
            <a:r>
              <a:t>In the elementary point-particle model, a single isolated particle has no pair interaction energy with another particle. This is the intended meaning of the original shorthand “a single charge has U = 0.” It does not mean that a charge has no rest energy or no possible self-energy in other models.</a:t>
            </a:r>
          </a:p>
          <a:p xmlns:a="http://schemas.openxmlformats.org/drawingml/2006/main">
            <a:r>
              <a:t/>
            </a:r>
          </a:p>
          <a:p xmlns:a="http://schemas.openxmlformats.org/drawingml/2006/main">
            <a:r>
              <a:t>PAUSE AND EXPLAIN The electric and gravitational force magnitudes each vary as 1/r². Their ratio for two fixed masses and charges does not depend on separation. Explain why neutral macroscopic matter can still be dominated by gravity.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6.</a:t>
            </a:r>
          </a:p>
          <a:p xmlns:a="http://schemas.openxmlformats.org/drawingml/2006/main">
            <a:r>
              <a:t>Original source: N01 p.3; N34 p.1</a:t>
            </a:r>
          </a:p>
          <a:p xmlns:a="http://schemas.openxmlformats.org/drawingml/2006/main">
            <a:r>
              <a:t>CED: 10.1, 10.4</a:t>
            </a:r>
          </a:p>
          <a:p xmlns:a="http://schemas.openxmlformats.org/drawingml/2006/main">
            <a:r>
              <a:t/>
            </a:r>
          </a:p>
          <a:p xmlns:a="http://schemas.openxmlformats.org/drawingml/2006/main">
            <a:r>
              <a:t>pair_energy Three charges have three interaction pairs. Adding a fourth charge adds three new pairs, for six pairs in total.</a:t>
            </a:r>
          </a:p>
          <a:p xmlns:a="http://schemas.openxmlformats.org/drawingml/2006/main">
            <a:r>
              <a:t/>
            </a:r>
          </a:p>
          <a:p xmlns:a="http://schemas.openxmlformats.org/drawingml/2006/main">
            <a:r>
              <a:t>U_electric = Σ kq_iq_j/r_ij</a:t>
            </a:r>
          </a:p>
          <a:p xmlns:a="http://schemas.openxmlformats.org/drawingml/2006/main">
            <a:r>
              <a:t>U_gravity = -Gm₁m₂/r</a:t>
            </a:r>
          </a:p>
          <a:p xmlns:a="http://schemas.openxmlformats.org/drawingml/2006/main">
            <a:r>
              <a:t>Both use zero interaction energy at infinite separation.</a:t>
            </a:r>
          </a:p>
          <a:p xmlns:a="http://schemas.openxmlformats.org/drawingml/2006/main">
            <a:r>
              <a:t/>
            </a:r>
          </a:p>
          <a:p xmlns:a="http://schemas.openxmlformats.org/drawingml/2006/main">
            <a:r>
              <a:t>[['Comparison', 'Electric interaction', 'Gravitational interaction'], ['Sign of force', 'Attractive or repulsive', 'Attractive for positive masses'], ['Pair energy', 'Positive for like signs, negative for opposite signs', 'Negative for a bound pair with this zero'], ['Adding sources', 'Potential and potential energy are scalars', 'Potential and potential energy are scalars'], ['Force or field', 'Add vectors', 'Add vectors']] [115, 198, 198] 9</a:t>
            </a:r>
          </a:p>
          <a:p xmlns:a="http://schemas.openxmlformats.org/drawingml/2006/main">
            <a:r>
              <a:t/>
            </a:r>
          </a:p>
          <a:p xmlns:a="http://schemas.openxmlformats.org/drawingml/2006/main">
            <a:r>
              <a:t>In the elementary point-particle model, a single isolated particle has no pair interaction energy with another particle. This is the intended meaning of the original shorthand “a single charge has U = 0.” It does not mean that a charge has no rest energy or no possible self-energy in other models.</a:t>
            </a:r>
          </a:p>
          <a:p xmlns:a="http://schemas.openxmlformats.org/drawingml/2006/main">
            <a:r>
              <a:t/>
            </a:r>
          </a:p>
          <a:p xmlns:a="http://schemas.openxmlformats.org/drawingml/2006/main">
            <a:r>
              <a:t>PAUSE AND EXPLAIN The electric and gravitational force magnitudes each vary as 1/r². Their ratio for two fixed masses and charges does not depend on separation. Explain why neutral macroscopic matter can still be dominated by gravity.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6.</a:t>
            </a:r>
          </a:p>
          <a:p xmlns:a="http://schemas.openxmlformats.org/drawingml/2006/main">
            <a:r>
              <a:t>Original source: N01 p.3; N34 p.1</a:t>
            </a:r>
          </a:p>
          <a:p xmlns:a="http://schemas.openxmlformats.org/drawingml/2006/main">
            <a:r>
              <a:t>CED: 10.1, 10.4</a:t>
            </a:r>
          </a:p>
          <a:p xmlns:a="http://schemas.openxmlformats.org/drawingml/2006/main">
            <a:r>
              <a:t/>
            </a:r>
          </a:p>
          <a:p xmlns:a="http://schemas.openxmlformats.org/drawingml/2006/main">
            <a:r>
              <a:t>pair_energy Three charges have three interaction pairs. Adding a fourth charge adds three new pairs, for six pairs in total.</a:t>
            </a:r>
          </a:p>
          <a:p xmlns:a="http://schemas.openxmlformats.org/drawingml/2006/main">
            <a:r>
              <a:t/>
            </a:r>
          </a:p>
          <a:p xmlns:a="http://schemas.openxmlformats.org/drawingml/2006/main">
            <a:r>
              <a:t>U_electric = Σ kq_iq_j/r_ij</a:t>
            </a:r>
          </a:p>
          <a:p xmlns:a="http://schemas.openxmlformats.org/drawingml/2006/main">
            <a:r>
              <a:t>U_gravity = -Gm₁m₂/r</a:t>
            </a:r>
          </a:p>
          <a:p xmlns:a="http://schemas.openxmlformats.org/drawingml/2006/main">
            <a:r>
              <a:t>Both use zero interaction energy at infinite separation.</a:t>
            </a:r>
          </a:p>
          <a:p xmlns:a="http://schemas.openxmlformats.org/drawingml/2006/main">
            <a:r>
              <a:t/>
            </a:r>
          </a:p>
          <a:p xmlns:a="http://schemas.openxmlformats.org/drawingml/2006/main">
            <a:r>
              <a:t>[['Comparison', 'Electric interaction', 'Gravitational interaction'], ['Sign of force', 'Attractive or repulsive', 'Attractive for positive masses'], ['Pair energy', 'Positive for like signs, negative for opposite signs', 'Negative for a bound pair with this zero'], ['Adding sources', 'Potential and potential energy are scalars', 'Potential and potential energy are scalars'], ['Force or field', 'Add vectors', 'Add vectors']] [115, 198, 198] 9</a:t>
            </a:r>
          </a:p>
          <a:p xmlns:a="http://schemas.openxmlformats.org/drawingml/2006/main">
            <a:r>
              <a:t/>
            </a:r>
          </a:p>
          <a:p xmlns:a="http://schemas.openxmlformats.org/drawingml/2006/main">
            <a:r>
              <a:t>In the elementary point-particle model, a single isolated particle has no pair interaction energy with another particle. This is the intended meaning of the original shorthand “a single charge has U = 0.” It does not mean that a charge has no rest energy or no possible self-energy in other models.</a:t>
            </a:r>
          </a:p>
          <a:p xmlns:a="http://schemas.openxmlformats.org/drawingml/2006/main">
            <a:r>
              <a:t/>
            </a:r>
          </a:p>
          <a:p xmlns:a="http://schemas.openxmlformats.org/drawingml/2006/main">
            <a:r>
              <a:t>PAUSE AND EXPLAIN The electric and gravitational force magnitudes each vary as 1/r². Their ratio for two fixed masses and charges does not depend on separation. Explain why neutral macroscopic matter can still be dominated by gravity.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6.</a:t>
            </a:r>
          </a:p>
          <a:p xmlns:a="http://schemas.openxmlformats.org/drawingml/2006/main">
            <a:r>
              <a:t>Original source: N01 p.3; N34 p.1</a:t>
            </a:r>
          </a:p>
          <a:p xmlns:a="http://schemas.openxmlformats.org/drawingml/2006/main">
            <a:r>
              <a:t>CED: 10.1, 10.4</a:t>
            </a:r>
          </a:p>
          <a:p xmlns:a="http://schemas.openxmlformats.org/drawingml/2006/main">
            <a:r>
              <a:t/>
            </a:r>
          </a:p>
          <a:p xmlns:a="http://schemas.openxmlformats.org/drawingml/2006/main">
            <a:r>
              <a:t>pair_energy Three charges have three interaction pairs. Adding a fourth charge adds three new pairs, for six pairs in total.</a:t>
            </a:r>
          </a:p>
          <a:p xmlns:a="http://schemas.openxmlformats.org/drawingml/2006/main">
            <a:r>
              <a:t/>
            </a:r>
          </a:p>
          <a:p xmlns:a="http://schemas.openxmlformats.org/drawingml/2006/main">
            <a:r>
              <a:t>U_electric = Σ kq_iq_j/r_ij</a:t>
            </a:r>
          </a:p>
          <a:p xmlns:a="http://schemas.openxmlformats.org/drawingml/2006/main">
            <a:r>
              <a:t>U_gravity = -Gm₁m₂/r</a:t>
            </a:r>
          </a:p>
          <a:p xmlns:a="http://schemas.openxmlformats.org/drawingml/2006/main">
            <a:r>
              <a:t>Both use zero interaction energy at infinite separation.</a:t>
            </a:r>
          </a:p>
          <a:p xmlns:a="http://schemas.openxmlformats.org/drawingml/2006/main">
            <a:r>
              <a:t/>
            </a:r>
          </a:p>
          <a:p xmlns:a="http://schemas.openxmlformats.org/drawingml/2006/main">
            <a:r>
              <a:t>[['Comparison', 'Electric interaction', 'Gravitational interaction'], ['Sign of force', 'Attractive or repulsive', 'Attractive for positive masses'], ['Pair energy', 'Positive for like signs, negative for opposite signs', 'Negative for a bound pair with this zero'], ['Adding sources', 'Potential and potential energy are scalars', 'Potential and potential energy are scalars'], ['Force or field', 'Add vectors', 'Add vectors']] [115, 198, 198] 9</a:t>
            </a:r>
          </a:p>
          <a:p xmlns:a="http://schemas.openxmlformats.org/drawingml/2006/main">
            <a:r>
              <a:t/>
            </a:r>
          </a:p>
          <a:p xmlns:a="http://schemas.openxmlformats.org/drawingml/2006/main">
            <a:r>
              <a:t>In the elementary point-particle model, a single isolated particle has no pair interaction energy with another particle. This is the intended meaning of the original shorthand “a single charge has U = 0.” It does not mean that a charge has no rest energy or no possible self-energy in other models.</a:t>
            </a:r>
          </a:p>
          <a:p xmlns:a="http://schemas.openxmlformats.org/drawingml/2006/main">
            <a:r>
              <a:t/>
            </a:r>
          </a:p>
          <a:p xmlns:a="http://schemas.openxmlformats.org/drawingml/2006/main">
            <a:r>
              <a:t>PAUSE AND EXPLAIN The electric and gravitational force magnitudes each vary as 1/r². Their ratio for two fixed masses and charges does not depend on separation. Explain why neutral macroscopic matter can still be dominated by gravity.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7.</a:t>
            </a:r>
          </a:p>
          <a:p xmlns:a="http://schemas.openxmlformats.org/drawingml/2006/main">
            <a:r>
              <a:t>Original source: N01 p.4; N02 pp.1,3</a:t>
            </a:r>
          </a:p>
          <a:p xmlns:a="http://schemas.openxmlformats.org/drawingml/2006/main">
            <a:r>
              <a:t>CED: 10.5</a:t>
            </a:r>
          </a:p>
          <a:p xmlns:a="http://schemas.openxmlformats.org/drawingml/2006/main">
            <a:r>
              <a:t/>
            </a:r>
          </a:p>
          <a:p xmlns:a="http://schemas.openxmlformats.org/drawingml/2006/main">
            <a:r>
              <a:t>V = kQ/r; V_net = ΣkQ_i/r_i; ΔU = qΔV</a:t>
            </a:r>
          </a:p>
          <a:p xmlns:a="http://schemas.openxmlformats.org/drawingml/2006/main">
            <a:r>
              <a:t>Uniform field component: E_x = -ΔV/Δx. Unit of potential: 1 V = 1 J/C.</a:t>
            </a:r>
          </a:p>
          <a:p xmlns:a="http://schemas.openxmlformats.org/drawingml/2006/main">
            <a:r>
              <a:t/>
            </a:r>
          </a:p>
          <a:p xmlns:a="http://schemas.openxmlformats.org/drawingml/2006/main">
            <a:r>
              <a:t>Potential is scalar, so source potentials add algebraically without x- and y-components. Potential difference is the change in potential energy per unit charge moved. A voltmeter compares two points; the zero of potential is a choice. Changing that zero does not change force, field or any physically measurable energy difference.</a:t>
            </a:r>
          </a:p>
          <a:p xmlns:a="http://schemas.openxmlformats.org/drawingml/2006/main">
            <a:r>
              <a:t/>
            </a:r>
          </a:p>
          <a:p xmlns:a="http://schemas.openxmlformats.org/drawingml/2006/main">
            <a:r>
              <a:t>equipotential The field points toward lower potential. For equal potential steps, tighter spacing means a larger field magnitude.</a:t>
            </a:r>
          </a:p>
          <a:p xmlns:a="http://schemas.openxmlformats.org/drawingml/2006/main">
            <a:r>
              <a:t/>
            </a:r>
          </a:p>
          <a:p xmlns:a="http://schemas.openxmlformats.org/drawingml/2006/main">
            <a:r>
              <a:t>An equipotential has the same V everywhere. Moving a charge along it gives ΔU = 0 and zero work by the electrostatic force. The field is perpendicular to the equipotential. A positive charge released from rest initially accelerates toward lower V; a negative charge initially accelerates toward higher V. For arbitrary initial velocity, the instantaneous motion need not follow either direction.</a:t>
            </a:r>
          </a:p>
          <a:p xmlns:a="http://schemas.openxmlformats.org/drawingml/2006/main">
            <a:r>
              <a:t/>
            </a:r>
          </a:p>
          <a:p xmlns:a="http://schemas.openxmlformats.org/drawingml/2006/main">
            <a:r>
              <a:t>Worked example: a potential gradient Along x, V falls from 80 V to 20 V over 0.030 m in a uniform region. E_x = -(20 - 80)/0.030 = +2000 V/m. Moving q = -2.0 μC through this change gives ΔU = (-2.0 × 10⁻⁶)(-60) = +1.20 × 10⁻⁴ J.</a:t>
            </a:r>
          </a:p>
          <a:p xmlns:a="http://schemas.openxmlformats.org/drawingml/2006/main">
            <a:r>
              <a:t/>
            </a:r>
          </a:p>
          <a:p xmlns:a="http://schemas.openxmlformats.org/drawingml/2006/main">
            <a:r>
              <a:t>On a V-versus-x graph, a horizontal segment means E_x = 0, and a steeper negative slope means a larger positive E_x. The finite-difference equation describes an average component; it is not a universal magnitude formula for an arbitrary curved path.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7.</a:t>
            </a:r>
          </a:p>
          <a:p xmlns:a="http://schemas.openxmlformats.org/drawingml/2006/main">
            <a:r>
              <a:t>Original source: N01 p.4; N02 pp.1,3</a:t>
            </a:r>
          </a:p>
          <a:p xmlns:a="http://schemas.openxmlformats.org/drawingml/2006/main">
            <a:r>
              <a:t>CED: 10.5</a:t>
            </a:r>
          </a:p>
          <a:p xmlns:a="http://schemas.openxmlformats.org/drawingml/2006/main">
            <a:r>
              <a:t/>
            </a:r>
          </a:p>
          <a:p xmlns:a="http://schemas.openxmlformats.org/drawingml/2006/main">
            <a:r>
              <a:t>V = kQ/r; V_net = ΣkQ_i/r_i; ΔU = qΔV</a:t>
            </a:r>
          </a:p>
          <a:p xmlns:a="http://schemas.openxmlformats.org/drawingml/2006/main">
            <a:r>
              <a:t>Uniform field component: E_x = -ΔV/Δx. Unit of potential: 1 V = 1 J/C.</a:t>
            </a:r>
          </a:p>
          <a:p xmlns:a="http://schemas.openxmlformats.org/drawingml/2006/main">
            <a:r>
              <a:t/>
            </a:r>
          </a:p>
          <a:p xmlns:a="http://schemas.openxmlformats.org/drawingml/2006/main">
            <a:r>
              <a:t>Potential is scalar, so source potentials add algebraically without x- and y-components. Potential difference is the change in potential energy per unit charge moved. A voltmeter compares two points; the zero of potential is a choice. Changing that zero does not change force, field or any physically measurable energy difference.</a:t>
            </a:r>
          </a:p>
          <a:p xmlns:a="http://schemas.openxmlformats.org/drawingml/2006/main">
            <a:r>
              <a:t/>
            </a:r>
          </a:p>
          <a:p xmlns:a="http://schemas.openxmlformats.org/drawingml/2006/main">
            <a:r>
              <a:t>equipotential The field points toward lower potential. For equal potential steps, tighter spacing means a larger field magnitude.</a:t>
            </a:r>
          </a:p>
          <a:p xmlns:a="http://schemas.openxmlformats.org/drawingml/2006/main">
            <a:r>
              <a:t/>
            </a:r>
          </a:p>
          <a:p xmlns:a="http://schemas.openxmlformats.org/drawingml/2006/main">
            <a:r>
              <a:t>An equipotential has the same V everywhere. Moving a charge along it gives ΔU = 0 and zero work by the electrostatic force. The field is perpendicular to the equipotential. A positive charge released from rest initially accelerates toward lower V; a negative charge initially accelerates toward higher V. For arbitrary initial velocity, the instantaneous motion need not follow either direction.</a:t>
            </a:r>
          </a:p>
          <a:p xmlns:a="http://schemas.openxmlformats.org/drawingml/2006/main">
            <a:r>
              <a:t/>
            </a:r>
          </a:p>
          <a:p xmlns:a="http://schemas.openxmlformats.org/drawingml/2006/main">
            <a:r>
              <a:t>Worked example: a potential gradient Along x, V falls from 80 V to 20 V over 0.030 m in a uniform region. E_x = -(20 - 80)/0.030 = +2000 V/m. Moving q = -2.0 μC through this change gives ΔU = (-2.0 × 10⁻⁶)(-60) = +1.20 × 10⁻⁴ J.</a:t>
            </a:r>
          </a:p>
          <a:p xmlns:a="http://schemas.openxmlformats.org/drawingml/2006/main">
            <a:r>
              <a:t/>
            </a:r>
          </a:p>
          <a:p xmlns:a="http://schemas.openxmlformats.org/drawingml/2006/main">
            <a:r>
              <a:t>On a V-versus-x graph, a horizontal segment means E_x = 0, and a steeper negative slope means a larger positive E_x. The finite-difference equation describes an average component; it is not a universal magnitude formula for an arbitrary curved path.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7.</a:t>
            </a:r>
          </a:p>
          <a:p xmlns:a="http://schemas.openxmlformats.org/drawingml/2006/main">
            <a:r>
              <a:t>Original source: N01 p.4; N02 pp.1,3</a:t>
            </a:r>
          </a:p>
          <a:p xmlns:a="http://schemas.openxmlformats.org/drawingml/2006/main">
            <a:r>
              <a:t>CED: 10.5</a:t>
            </a:r>
          </a:p>
          <a:p xmlns:a="http://schemas.openxmlformats.org/drawingml/2006/main">
            <a:r>
              <a:t/>
            </a:r>
          </a:p>
          <a:p xmlns:a="http://schemas.openxmlformats.org/drawingml/2006/main">
            <a:r>
              <a:t>V = kQ/r; V_net = ΣkQ_i/r_i; ΔU = qΔV</a:t>
            </a:r>
          </a:p>
          <a:p xmlns:a="http://schemas.openxmlformats.org/drawingml/2006/main">
            <a:r>
              <a:t>Uniform field component: E_x = -ΔV/Δx. Unit of potential: 1 V = 1 J/C.</a:t>
            </a:r>
          </a:p>
          <a:p xmlns:a="http://schemas.openxmlformats.org/drawingml/2006/main">
            <a:r>
              <a:t/>
            </a:r>
          </a:p>
          <a:p xmlns:a="http://schemas.openxmlformats.org/drawingml/2006/main">
            <a:r>
              <a:t>Potential is scalar, so source potentials add algebraically without x- and y-components. Potential difference is the change in potential energy per unit charge moved. A voltmeter compares two points; the zero of potential is a choice. Changing that zero does not change force, field or any physically measurable energy difference.</a:t>
            </a:r>
          </a:p>
          <a:p xmlns:a="http://schemas.openxmlformats.org/drawingml/2006/main">
            <a:r>
              <a:t/>
            </a:r>
          </a:p>
          <a:p xmlns:a="http://schemas.openxmlformats.org/drawingml/2006/main">
            <a:r>
              <a:t>equipotential The field points toward lower potential. For equal potential steps, tighter spacing means a larger field magnitude.</a:t>
            </a:r>
          </a:p>
          <a:p xmlns:a="http://schemas.openxmlformats.org/drawingml/2006/main">
            <a:r>
              <a:t/>
            </a:r>
          </a:p>
          <a:p xmlns:a="http://schemas.openxmlformats.org/drawingml/2006/main">
            <a:r>
              <a:t>An equipotential has the same V everywhere. Moving a charge along it gives ΔU = 0 and zero work by the electrostatic force. The field is perpendicular to the equipotential. A positive charge released from rest initially accelerates toward lower V; a negative charge initially accelerates toward higher V. For arbitrary initial velocity, the instantaneous motion need not follow either direction.</a:t>
            </a:r>
          </a:p>
          <a:p xmlns:a="http://schemas.openxmlformats.org/drawingml/2006/main">
            <a:r>
              <a:t/>
            </a:r>
          </a:p>
          <a:p xmlns:a="http://schemas.openxmlformats.org/drawingml/2006/main">
            <a:r>
              <a:t>Worked example: a potential gradient Along x, V falls from 80 V to 20 V over 0.030 m in a uniform region. E_x = -(20 - 80)/0.030 = +2000 V/m. Moving q = -2.0 μC through this change gives ΔU = (-2.0 × 10⁻⁶)(-60) = +1.20 × 10⁻⁴ J.</a:t>
            </a:r>
          </a:p>
          <a:p xmlns:a="http://schemas.openxmlformats.org/drawingml/2006/main">
            <a:r>
              <a:t/>
            </a:r>
          </a:p>
          <a:p xmlns:a="http://schemas.openxmlformats.org/drawingml/2006/main">
            <a:r>
              <a:t>On a V-versus-x graph, a horizontal segment means E_x = 0, and a steeper negative slope means a larger positive E_x. The finite-difference equation describes an average component; it is not a universal magnitude formula for an arbitrary curved path.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7.</a:t>
            </a:r>
          </a:p>
          <a:p xmlns:a="http://schemas.openxmlformats.org/drawingml/2006/main">
            <a:r>
              <a:t>Original source: N01 p.4; N02 pp.1,3</a:t>
            </a:r>
          </a:p>
          <a:p xmlns:a="http://schemas.openxmlformats.org/drawingml/2006/main">
            <a:r>
              <a:t>CED: 10.5</a:t>
            </a:r>
          </a:p>
          <a:p xmlns:a="http://schemas.openxmlformats.org/drawingml/2006/main">
            <a:r>
              <a:t/>
            </a:r>
          </a:p>
          <a:p xmlns:a="http://schemas.openxmlformats.org/drawingml/2006/main">
            <a:r>
              <a:t>V = kQ/r; V_net = ΣkQ_i/r_i; ΔU = qΔV</a:t>
            </a:r>
          </a:p>
          <a:p xmlns:a="http://schemas.openxmlformats.org/drawingml/2006/main">
            <a:r>
              <a:t>Uniform field component: E_x = -ΔV/Δx. Unit of potential: 1 V = 1 J/C.</a:t>
            </a:r>
          </a:p>
          <a:p xmlns:a="http://schemas.openxmlformats.org/drawingml/2006/main">
            <a:r>
              <a:t/>
            </a:r>
          </a:p>
          <a:p xmlns:a="http://schemas.openxmlformats.org/drawingml/2006/main">
            <a:r>
              <a:t>Potential is scalar, so source potentials add algebraically without x- and y-components. Potential difference is the change in potential energy per unit charge moved. A voltmeter compares two points; the zero of potential is a choice. Changing that zero does not change force, field or any physically measurable energy difference.</a:t>
            </a:r>
          </a:p>
          <a:p xmlns:a="http://schemas.openxmlformats.org/drawingml/2006/main">
            <a:r>
              <a:t/>
            </a:r>
          </a:p>
          <a:p xmlns:a="http://schemas.openxmlformats.org/drawingml/2006/main">
            <a:r>
              <a:t>equipotential The field points toward lower potential. For equal potential steps, tighter spacing means a larger field magnitude.</a:t>
            </a:r>
          </a:p>
          <a:p xmlns:a="http://schemas.openxmlformats.org/drawingml/2006/main">
            <a:r>
              <a:t/>
            </a:r>
          </a:p>
          <a:p xmlns:a="http://schemas.openxmlformats.org/drawingml/2006/main">
            <a:r>
              <a:t>An equipotential has the same V everywhere. Moving a charge along it gives ΔU = 0 and zero work by the electrostatic force. The field is perpendicular to the equipotential. A positive charge released from rest initially accelerates toward lower V; a negative charge initially accelerates toward higher V. For arbitrary initial velocity, the instantaneous motion need not follow either direction.</a:t>
            </a:r>
          </a:p>
          <a:p xmlns:a="http://schemas.openxmlformats.org/drawingml/2006/main">
            <a:r>
              <a:t/>
            </a:r>
          </a:p>
          <a:p xmlns:a="http://schemas.openxmlformats.org/drawingml/2006/main">
            <a:r>
              <a:t>Worked example: a potential gradient Along x, V falls from 80 V to 20 V over 0.030 m in a uniform region. E_x = -(20 - 80)/0.030 = +2000 V/m. Moving q = -2.0 μC through this change gives ΔU = (-2.0 × 10⁻⁶)(-60) = +1.20 × 10⁻⁴ J.</a:t>
            </a:r>
          </a:p>
          <a:p xmlns:a="http://schemas.openxmlformats.org/drawingml/2006/main">
            <a:r>
              <a:t/>
            </a:r>
          </a:p>
          <a:p xmlns:a="http://schemas.openxmlformats.org/drawingml/2006/main">
            <a:r>
              <a:t>On a V-versus-x graph, a horizontal segment means E_x = 0, and a steeper negative slope means a larger positive E_x. The finite-difference equation describes an average component; it is not a universal magnitude formula for an arbitrary curved path.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8.</a:t>
            </a:r>
          </a:p>
          <a:p xmlns:a="http://schemas.openxmlformats.org/drawingml/2006/main">
            <a:r>
              <a:t>Original source: N02 p.1; N27 pp.1-3,7-10</a:t>
            </a:r>
          </a:p>
          <a:p xmlns:a="http://schemas.openxmlformats.org/drawingml/2006/main">
            <a:r>
              <a:t>CED: 10.7</a:t>
            </a:r>
          </a:p>
          <a:p xmlns:a="http://schemas.openxmlformats.org/drawingml/2006/main">
            <a:r>
              <a:t/>
            </a:r>
          </a:p>
          <a:p xmlns:a="http://schemas.openxmlformats.org/drawingml/2006/main">
            <a:r>
              <a:t>W_electric = -ΔU = -qΔV</a:t>
            </a:r>
          </a:p>
          <a:p xmlns:a="http://schemas.openxmlformats.org/drawingml/2006/main">
            <a:r>
              <a:t>W_external = ΔK + ΔU when the electric interaction is included in the system</a:t>
            </a:r>
          </a:p>
          <a:p xmlns:a="http://schemas.openxmlformats.org/drawingml/2006/main">
            <a:r>
              <a:t>Slow controlled motion: ΔK ≈ 0, so W_external ≈ ΔU</a:t>
            </a:r>
          </a:p>
          <a:p xmlns:a="http://schemas.openxmlformats.org/drawingml/2006/main">
            <a:r>
              <a:t/>
            </a:r>
          </a:p>
          <a:p xmlns:a="http://schemas.openxmlformats.org/drawingml/2006/main">
            <a:r>
              <a:t>The original notes compare two choices of system. If Earth belongs to the system, use gravitational potential energy. If Earth lies outside the chosen system, account for the work of gravity instead. The same logic applies to electric interactions: include the potential energy once, or count the external interaction as work.</a:t>
            </a:r>
          </a:p>
          <a:p xmlns:a="http://schemas.openxmlformats.org/drawingml/2006/main">
            <a:r>
              <a:t/>
            </a:r>
          </a:p>
          <a:p xmlns:a="http://schemas.openxmlformats.org/drawingml/2006/main">
            <a:r>
              <a:t>charged_pendulums The source’s like-charged spheres move apart and rise when released. A system containing both spheres and Earth includes both electric and gravitational potential energies.</a:t>
            </a:r>
          </a:p>
          <a:p xmlns:a="http://schemas.openxmlformats.org/drawingml/2006/main">
            <a:r>
              <a:t/>
            </a:r>
          </a:p>
          <a:p xmlns:a="http://schemas.openxmlformats.org/drawingml/2006/main">
            <a:r>
              <a:t>Original example structure: slowly bring two +Q spheres from very far apart to separation r at the same height. With negligible change in kinetic and gravitational energies, W_external = kQ²/r. After release, for the two-sphere-plus-Earth system, ΔK + ΔU_E + ΔU_g = 0.</a:t>
            </a:r>
          </a:p>
          <a:p xmlns:a="http://schemas.openxmlformats.org/drawingml/2006/main">
            <a:r>
              <a:t/>
            </a:r>
          </a:p>
          <a:p xmlns:a="http://schemas.openxmlformats.org/drawingml/2006/main">
            <a:r>
              <a:t>For a system containing only the two spheres, gravity is external. As the spheres rise, it does negative work and the sum K + U_E decreases. The two descriptions predict the same motion.</a:t>
            </a:r>
          </a:p>
          <a:p xmlns:a="http://schemas.openxmlformats.org/drawingml/2006/main">
            <a:r>
              <a:t/>
            </a:r>
          </a:p>
          <a:p xmlns:a="http://schemas.openxmlformats.org/drawingml/2006/main">
            <a:r>
              <a:t>PAUSE AND EXPLAIN Why does “external work equals ΔU” require the slow-motion or unchanged-kinetic-energy condition? If you also speed the particle up, some supplied work becomes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8.</a:t>
            </a:r>
          </a:p>
          <a:p xmlns:a="http://schemas.openxmlformats.org/drawingml/2006/main">
            <a:r>
              <a:t>Original source: N02 p.1; N27 pp.1-3,7-10</a:t>
            </a:r>
          </a:p>
          <a:p xmlns:a="http://schemas.openxmlformats.org/drawingml/2006/main">
            <a:r>
              <a:t>CED: 10.7</a:t>
            </a:r>
          </a:p>
          <a:p xmlns:a="http://schemas.openxmlformats.org/drawingml/2006/main">
            <a:r>
              <a:t/>
            </a:r>
          </a:p>
          <a:p xmlns:a="http://schemas.openxmlformats.org/drawingml/2006/main">
            <a:r>
              <a:t>W_electric = -ΔU = -qΔV</a:t>
            </a:r>
          </a:p>
          <a:p xmlns:a="http://schemas.openxmlformats.org/drawingml/2006/main">
            <a:r>
              <a:t>W_external = ΔK + ΔU when the electric interaction is included in the system</a:t>
            </a:r>
          </a:p>
          <a:p xmlns:a="http://schemas.openxmlformats.org/drawingml/2006/main">
            <a:r>
              <a:t>Slow controlled motion: ΔK ≈ 0, so W_external ≈ ΔU</a:t>
            </a:r>
          </a:p>
          <a:p xmlns:a="http://schemas.openxmlformats.org/drawingml/2006/main">
            <a:r>
              <a:t/>
            </a:r>
          </a:p>
          <a:p xmlns:a="http://schemas.openxmlformats.org/drawingml/2006/main">
            <a:r>
              <a:t>The original notes compare two choices of system. If Earth belongs to the system, use gravitational potential energy. If Earth lies outside the chosen system, account for the work of gravity instead. The same logic applies to electric interactions: include the potential energy once, or count the external interaction as work.</a:t>
            </a:r>
          </a:p>
          <a:p xmlns:a="http://schemas.openxmlformats.org/drawingml/2006/main">
            <a:r>
              <a:t/>
            </a:r>
          </a:p>
          <a:p xmlns:a="http://schemas.openxmlformats.org/drawingml/2006/main">
            <a:r>
              <a:t>charged_pendulums The source’s like-charged spheres move apart and rise when released. A system containing both spheres and Earth includes both electric and gravitational potential energies.</a:t>
            </a:r>
          </a:p>
          <a:p xmlns:a="http://schemas.openxmlformats.org/drawingml/2006/main">
            <a:r>
              <a:t/>
            </a:r>
          </a:p>
          <a:p xmlns:a="http://schemas.openxmlformats.org/drawingml/2006/main">
            <a:r>
              <a:t>Original example structure: slowly bring two +Q spheres from very far apart to separation r at the same height. With negligible change in kinetic and gravitational energies, W_external = kQ²/r. After release, for the two-sphere-plus-Earth system, ΔK + ΔU_E + ΔU_g = 0.</a:t>
            </a:r>
          </a:p>
          <a:p xmlns:a="http://schemas.openxmlformats.org/drawingml/2006/main">
            <a:r>
              <a:t/>
            </a:r>
          </a:p>
          <a:p xmlns:a="http://schemas.openxmlformats.org/drawingml/2006/main">
            <a:r>
              <a:t>For a system containing only the two spheres, gravity is external. As the spheres rise, it does negative work and the sum K + U_E decreases. The two descriptions predict the same motion.</a:t>
            </a:r>
          </a:p>
          <a:p xmlns:a="http://schemas.openxmlformats.org/drawingml/2006/main">
            <a:r>
              <a:t/>
            </a:r>
          </a:p>
          <a:p xmlns:a="http://schemas.openxmlformats.org/drawingml/2006/main">
            <a:r>
              <a:t>PAUSE AND EXPLAIN Why does “external work equals ΔU” require the slow-motion or unchanged-kinetic-energy condition? If you also speed the particle up, some supplied work becomes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8.</a:t>
            </a:r>
          </a:p>
          <a:p xmlns:a="http://schemas.openxmlformats.org/drawingml/2006/main">
            <a:r>
              <a:t>Original source: N02 p.1; N27 pp.1-3,7-10</a:t>
            </a:r>
          </a:p>
          <a:p xmlns:a="http://schemas.openxmlformats.org/drawingml/2006/main">
            <a:r>
              <a:t>CED: 10.7</a:t>
            </a:r>
          </a:p>
          <a:p xmlns:a="http://schemas.openxmlformats.org/drawingml/2006/main">
            <a:r>
              <a:t/>
            </a:r>
          </a:p>
          <a:p xmlns:a="http://schemas.openxmlformats.org/drawingml/2006/main">
            <a:r>
              <a:t>W_electric = -ΔU = -qΔV</a:t>
            </a:r>
          </a:p>
          <a:p xmlns:a="http://schemas.openxmlformats.org/drawingml/2006/main">
            <a:r>
              <a:t>W_external = ΔK + ΔU when the electric interaction is included in the system</a:t>
            </a:r>
          </a:p>
          <a:p xmlns:a="http://schemas.openxmlformats.org/drawingml/2006/main">
            <a:r>
              <a:t>Slow controlled motion: ΔK ≈ 0, so W_external ≈ ΔU</a:t>
            </a:r>
          </a:p>
          <a:p xmlns:a="http://schemas.openxmlformats.org/drawingml/2006/main">
            <a:r>
              <a:t/>
            </a:r>
          </a:p>
          <a:p xmlns:a="http://schemas.openxmlformats.org/drawingml/2006/main">
            <a:r>
              <a:t>The original notes compare two choices of system. If Earth belongs to the system, use gravitational potential energy. If Earth lies outside the chosen system, account for the work of gravity instead. The same logic applies to electric interactions: include the potential energy once, or count the external interaction as work.</a:t>
            </a:r>
          </a:p>
          <a:p xmlns:a="http://schemas.openxmlformats.org/drawingml/2006/main">
            <a:r>
              <a:t/>
            </a:r>
          </a:p>
          <a:p xmlns:a="http://schemas.openxmlformats.org/drawingml/2006/main">
            <a:r>
              <a:t>charged_pendulums The source’s like-charged spheres move apart and rise when released. A system containing both spheres and Earth includes both electric and gravitational potential energies.</a:t>
            </a:r>
          </a:p>
          <a:p xmlns:a="http://schemas.openxmlformats.org/drawingml/2006/main">
            <a:r>
              <a:t/>
            </a:r>
          </a:p>
          <a:p xmlns:a="http://schemas.openxmlformats.org/drawingml/2006/main">
            <a:r>
              <a:t>Original example structure: slowly bring two +Q spheres from very far apart to separation r at the same height. With negligible change in kinetic and gravitational energies, W_external = kQ²/r. After release, for the two-sphere-plus-Earth system, ΔK + ΔU_E + ΔU_g = 0.</a:t>
            </a:r>
          </a:p>
          <a:p xmlns:a="http://schemas.openxmlformats.org/drawingml/2006/main">
            <a:r>
              <a:t/>
            </a:r>
          </a:p>
          <a:p xmlns:a="http://schemas.openxmlformats.org/drawingml/2006/main">
            <a:r>
              <a:t>For a system containing only the two spheres, gravity is external. As the spheres rise, it does negative work and the sum K + U_E decreases. The two descriptions predict the same motion.</a:t>
            </a:r>
          </a:p>
          <a:p xmlns:a="http://schemas.openxmlformats.org/drawingml/2006/main">
            <a:r>
              <a:t/>
            </a:r>
          </a:p>
          <a:p xmlns:a="http://schemas.openxmlformats.org/drawingml/2006/main">
            <a:r>
              <a:t>PAUSE AND EXPLAIN Why does “external work equals ΔU” require the slow-motion or unchanged-kinetic-energy condition? If you also speed the particle up, some supplied work becomes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8.</a:t>
            </a:r>
          </a:p>
          <a:p xmlns:a="http://schemas.openxmlformats.org/drawingml/2006/main">
            <a:r>
              <a:t>Original source: N02 p.1; N27 pp.1-3,7-10</a:t>
            </a:r>
          </a:p>
          <a:p xmlns:a="http://schemas.openxmlformats.org/drawingml/2006/main">
            <a:r>
              <a:t>CED: 10.7</a:t>
            </a:r>
          </a:p>
          <a:p xmlns:a="http://schemas.openxmlformats.org/drawingml/2006/main">
            <a:r>
              <a:t/>
            </a:r>
          </a:p>
          <a:p xmlns:a="http://schemas.openxmlformats.org/drawingml/2006/main">
            <a:r>
              <a:t>W_electric = -ΔU = -qΔV</a:t>
            </a:r>
          </a:p>
          <a:p xmlns:a="http://schemas.openxmlformats.org/drawingml/2006/main">
            <a:r>
              <a:t>W_external = ΔK + ΔU when the electric interaction is included in the system</a:t>
            </a:r>
          </a:p>
          <a:p xmlns:a="http://schemas.openxmlformats.org/drawingml/2006/main">
            <a:r>
              <a:t>Slow controlled motion: ΔK ≈ 0, so W_external ≈ ΔU</a:t>
            </a:r>
          </a:p>
          <a:p xmlns:a="http://schemas.openxmlformats.org/drawingml/2006/main">
            <a:r>
              <a:t/>
            </a:r>
          </a:p>
          <a:p xmlns:a="http://schemas.openxmlformats.org/drawingml/2006/main">
            <a:r>
              <a:t>The original notes compare two choices of system. If Earth belongs to the system, use gravitational potential energy. If Earth lies outside the chosen system, account for the work of gravity instead. The same logic applies to electric interactions: include the potential energy once, or count the external interaction as work.</a:t>
            </a:r>
          </a:p>
          <a:p xmlns:a="http://schemas.openxmlformats.org/drawingml/2006/main">
            <a:r>
              <a:t/>
            </a:r>
          </a:p>
          <a:p xmlns:a="http://schemas.openxmlformats.org/drawingml/2006/main">
            <a:r>
              <a:t>charged_pendulums The source’s like-charged spheres move apart and rise when released. A system containing both spheres and Earth includes both electric and gravitational potential energies.</a:t>
            </a:r>
          </a:p>
          <a:p xmlns:a="http://schemas.openxmlformats.org/drawingml/2006/main">
            <a:r>
              <a:t/>
            </a:r>
          </a:p>
          <a:p xmlns:a="http://schemas.openxmlformats.org/drawingml/2006/main">
            <a:r>
              <a:t>Original example structure: slowly bring two +Q spheres from very far apart to separation r at the same height. With negligible change in kinetic and gravitational energies, W_external = kQ²/r. After release, for the two-sphere-plus-Earth system, ΔK + ΔU_E + ΔU_g = 0.</a:t>
            </a:r>
          </a:p>
          <a:p xmlns:a="http://schemas.openxmlformats.org/drawingml/2006/main">
            <a:r>
              <a:t/>
            </a:r>
          </a:p>
          <a:p xmlns:a="http://schemas.openxmlformats.org/drawingml/2006/main">
            <a:r>
              <a:t>For a system containing only the two spheres, gravity is external. As the spheres rise, it does negative work and the sum K + U_E decreases. The two descriptions predict the same motion.</a:t>
            </a:r>
          </a:p>
          <a:p xmlns:a="http://schemas.openxmlformats.org/drawingml/2006/main">
            <a:r>
              <a:t/>
            </a:r>
          </a:p>
          <a:p xmlns:a="http://schemas.openxmlformats.org/drawingml/2006/main">
            <a:r>
              <a:t>PAUSE AND EXPLAIN Why does “external work equals ΔU” require the slow-motion or unchanged-kinetic-energy condition? If you also speed the particle up, some supplied work becomes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8.</a:t>
            </a:r>
          </a:p>
          <a:p xmlns:a="http://schemas.openxmlformats.org/drawingml/2006/main">
            <a:r>
              <a:t>Original source: N02 p.1; N27 pp.1-3,7-10</a:t>
            </a:r>
          </a:p>
          <a:p xmlns:a="http://schemas.openxmlformats.org/drawingml/2006/main">
            <a:r>
              <a:t>CED: 10.7</a:t>
            </a:r>
          </a:p>
          <a:p xmlns:a="http://schemas.openxmlformats.org/drawingml/2006/main">
            <a:r>
              <a:t/>
            </a:r>
          </a:p>
          <a:p xmlns:a="http://schemas.openxmlformats.org/drawingml/2006/main">
            <a:r>
              <a:t>W_electric = -ΔU = -qΔV</a:t>
            </a:r>
          </a:p>
          <a:p xmlns:a="http://schemas.openxmlformats.org/drawingml/2006/main">
            <a:r>
              <a:t>W_external = ΔK + ΔU when the electric interaction is included in the system</a:t>
            </a:r>
          </a:p>
          <a:p xmlns:a="http://schemas.openxmlformats.org/drawingml/2006/main">
            <a:r>
              <a:t>Slow controlled motion: ΔK ≈ 0, so W_external ≈ ΔU</a:t>
            </a:r>
          </a:p>
          <a:p xmlns:a="http://schemas.openxmlformats.org/drawingml/2006/main">
            <a:r>
              <a:t/>
            </a:r>
          </a:p>
          <a:p xmlns:a="http://schemas.openxmlformats.org/drawingml/2006/main">
            <a:r>
              <a:t>The original notes compare two choices of system. If Earth belongs to the system, use gravitational potential energy. If Earth lies outside the chosen system, account for the work of gravity instead. The same logic applies to electric interactions: include the potential energy once, or count the external interaction as work.</a:t>
            </a:r>
          </a:p>
          <a:p xmlns:a="http://schemas.openxmlformats.org/drawingml/2006/main">
            <a:r>
              <a:t/>
            </a:r>
          </a:p>
          <a:p xmlns:a="http://schemas.openxmlformats.org/drawingml/2006/main">
            <a:r>
              <a:t>charged_pendulums The source’s like-charged spheres move apart and rise when released. A system containing both spheres and Earth includes both electric and gravitational potential energies.</a:t>
            </a:r>
          </a:p>
          <a:p xmlns:a="http://schemas.openxmlformats.org/drawingml/2006/main">
            <a:r>
              <a:t/>
            </a:r>
          </a:p>
          <a:p xmlns:a="http://schemas.openxmlformats.org/drawingml/2006/main">
            <a:r>
              <a:t>Original example structure: slowly bring two +Q spheres from very far apart to separation r at the same height. With negligible change in kinetic and gravitational energies, W_external = kQ²/r. After release, for the two-sphere-plus-Earth system, ΔK + ΔU_E + ΔU_g = 0.</a:t>
            </a:r>
          </a:p>
          <a:p xmlns:a="http://schemas.openxmlformats.org/drawingml/2006/main">
            <a:r>
              <a:t/>
            </a:r>
          </a:p>
          <a:p xmlns:a="http://schemas.openxmlformats.org/drawingml/2006/main">
            <a:r>
              <a:t>For a system containing only the two spheres, gravity is external. As the spheres rise, it does negative work and the sum K + U_E decreases. The two descriptions predict the same motion.</a:t>
            </a:r>
          </a:p>
          <a:p xmlns:a="http://schemas.openxmlformats.org/drawingml/2006/main">
            <a:r>
              <a:t/>
            </a:r>
          </a:p>
          <a:p xmlns:a="http://schemas.openxmlformats.org/drawingml/2006/main">
            <a:r>
              <a:t>PAUSE AND EXPLAIN Why does “external work equals ΔU” require the slow-motion or unchanged-kinetic-energy condition? If you also speed the particle up, some supplied work becomes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9.</a:t>
            </a:r>
          </a:p>
          <a:p xmlns:a="http://schemas.openxmlformats.org/drawingml/2006/main">
            <a:r>
              <a:t>Original source: N02 p.2</a:t>
            </a:r>
          </a:p>
          <a:p xmlns:a="http://schemas.openxmlformats.org/drawingml/2006/main">
            <a:r>
              <a:t>CED: 10.3 + 10.5</a:t>
            </a:r>
          </a:p>
          <a:p xmlns:a="http://schemas.openxmlformats.org/drawingml/2006/main">
            <a:r>
              <a:t/>
            </a:r>
          </a:p>
          <a:p xmlns:a="http://schemas.openxmlformats.org/drawingml/2006/main">
            <a:r>
              <a:t>In electrostatic equilibrium, the electric field inside conducting material is zero. Otherwise its mobile charges would continue to move. Excess charge lies on its surface, and the field just outside is perpendicular to that surface. The entire connected conductor is at one potential; this potential need not be zero.</a:t>
            </a:r>
          </a:p>
          <a:p xmlns:a="http://schemas.openxmlformats.org/drawingml/2006/main">
            <a:r>
              <a:t/>
            </a:r>
          </a:p>
          <a:p xmlns:a="http://schemas.openxmlformats.org/drawingml/2006/main">
            <a:r>
              <a:t>Isolated conducting sphere of radius R, charge Q; choose V = 0 at infinity:</a:t>
            </a:r>
          </a:p>
          <a:p xmlns:a="http://schemas.openxmlformats.org/drawingml/2006/main">
            <a:r>
              <a:t>outside: E = k|Q|/r², V = kQ/r</a:t>
            </a:r>
          </a:p>
          <a:p xmlns:a="http://schemas.openxmlformats.org/drawingml/2006/main">
            <a:r>
              <a:t>inside: E = 0, V = kQ/R (constant)</a:t>
            </a:r>
          </a:p>
          <a:p xmlns:a="http://schemas.openxmlformats.org/drawingml/2006/main">
            <a:r>
              <a:t/>
            </a:r>
          </a:p>
          <a:p xmlns:a="http://schemas.openxmlformats.org/drawingml/2006/main">
            <a:r>
              <a:t>sphere Graphs for Q &gt; 0. Potential is continuous at the surface; the idealized electric field changes discontinuously across surface charge.</a:t>
            </a:r>
          </a:p>
          <a:p xmlns:a="http://schemas.openxmlformats.org/drawingml/2006/main">
            <a:r>
              <a:t/>
            </a:r>
          </a:p>
          <a:p xmlns:a="http://schemas.openxmlformats.org/drawingml/2006/main">
            <a:r>
              <a:t>The outside point-charge model requires spherical symmetry. A nearby charged object can distort the surface charge distribution and invalidate that symmetry. An insulator can retain charge inside its volume and have a nonzero internal field. Do not extend the conductor result to every charged object.</a:t>
            </a:r>
          </a:p>
          <a:p xmlns:a="http://schemas.openxmlformats.org/drawingml/2006/main">
            <a:r>
              <a:t/>
            </a:r>
          </a:p>
          <a:p xmlns:a="http://schemas.openxmlformats.org/drawingml/2006/main">
            <a:r>
              <a:t>Worked example A metal sphere has R = 0.10 m and Q = +4.0 nC. At its center, E = 0 but V = 360 V. At r = 0.20 m, E = 899 N/C outward and V = 180 V. Moving a charge inside the same conductor changes no electric potential energy.</a:t>
            </a:r>
          </a:p>
          <a:p xmlns:a="http://schemas.openxmlformats.org/drawingml/2006/main">
            <a:r>
              <a:t/>
            </a:r>
          </a:p>
          <a:p xmlns:a="http://schemas.openxmlformats.org/drawingml/2006/main">
            <a:r>
              <a:t>An empty closed cavity inside a conductor in electrostatic equilibrium is shielded from an external static field. If a charge is placed inside the cavity, charges are induced on the cavity wall; the field inside the conducting material still vanishes, but the cavity field need not vanish. This qualification prevents overusing the phrase “inside a conductor.”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9.</a:t>
            </a:r>
          </a:p>
          <a:p xmlns:a="http://schemas.openxmlformats.org/drawingml/2006/main">
            <a:r>
              <a:t>Original source: N02 p.2</a:t>
            </a:r>
          </a:p>
          <a:p xmlns:a="http://schemas.openxmlformats.org/drawingml/2006/main">
            <a:r>
              <a:t>CED: 10.3 + 10.5</a:t>
            </a:r>
          </a:p>
          <a:p xmlns:a="http://schemas.openxmlformats.org/drawingml/2006/main">
            <a:r>
              <a:t/>
            </a:r>
          </a:p>
          <a:p xmlns:a="http://schemas.openxmlformats.org/drawingml/2006/main">
            <a:r>
              <a:t>In electrostatic equilibrium, the electric field inside conducting material is zero. Otherwise its mobile charges would continue to move. Excess charge lies on its surface, and the field just outside is perpendicular to that surface. The entire connected conductor is at one potential; this potential need not be zero.</a:t>
            </a:r>
          </a:p>
          <a:p xmlns:a="http://schemas.openxmlformats.org/drawingml/2006/main">
            <a:r>
              <a:t/>
            </a:r>
          </a:p>
          <a:p xmlns:a="http://schemas.openxmlformats.org/drawingml/2006/main">
            <a:r>
              <a:t>Isolated conducting sphere of radius R, charge Q; choose V = 0 at infinity:</a:t>
            </a:r>
          </a:p>
          <a:p xmlns:a="http://schemas.openxmlformats.org/drawingml/2006/main">
            <a:r>
              <a:t>outside: E = k|Q|/r², V = kQ/r</a:t>
            </a:r>
          </a:p>
          <a:p xmlns:a="http://schemas.openxmlformats.org/drawingml/2006/main">
            <a:r>
              <a:t>inside: E = 0, V = kQ/R (constant)</a:t>
            </a:r>
          </a:p>
          <a:p xmlns:a="http://schemas.openxmlformats.org/drawingml/2006/main">
            <a:r>
              <a:t/>
            </a:r>
          </a:p>
          <a:p xmlns:a="http://schemas.openxmlformats.org/drawingml/2006/main">
            <a:r>
              <a:t>sphere Graphs for Q &gt; 0. Potential is continuous at the surface; the idealized electric field changes discontinuously across surface charge.</a:t>
            </a:r>
          </a:p>
          <a:p xmlns:a="http://schemas.openxmlformats.org/drawingml/2006/main">
            <a:r>
              <a:t/>
            </a:r>
          </a:p>
          <a:p xmlns:a="http://schemas.openxmlformats.org/drawingml/2006/main">
            <a:r>
              <a:t>The outside point-charge model requires spherical symmetry. A nearby charged object can distort the surface charge distribution and invalidate that symmetry. An insulator can retain charge inside its volume and have a nonzero internal field. Do not extend the conductor result to every charged object.</a:t>
            </a:r>
          </a:p>
          <a:p xmlns:a="http://schemas.openxmlformats.org/drawingml/2006/main">
            <a:r>
              <a:t/>
            </a:r>
          </a:p>
          <a:p xmlns:a="http://schemas.openxmlformats.org/drawingml/2006/main">
            <a:r>
              <a:t>Worked example A metal sphere has R = 0.10 m and Q = +4.0 nC. At its center, E = 0 but V = 360 V. At r = 0.20 m, E = 899 N/C outward and V = 180 V. Moving a charge inside the same conductor changes no electric potential energy.</a:t>
            </a:r>
          </a:p>
          <a:p xmlns:a="http://schemas.openxmlformats.org/drawingml/2006/main">
            <a:r>
              <a:t/>
            </a:r>
          </a:p>
          <a:p xmlns:a="http://schemas.openxmlformats.org/drawingml/2006/main">
            <a:r>
              <a:t>An empty closed cavity inside a conductor in electrostatic equilibrium is shielded from an external static field. If a charge is placed inside the cavity, charges are induced on the cavity wall; the field inside the conducting material still vanishes, but the cavity field need not vanish. This qualification prevents overusing the phrase “inside a conductor.”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9.</a:t>
            </a:r>
          </a:p>
          <a:p xmlns:a="http://schemas.openxmlformats.org/drawingml/2006/main">
            <a:r>
              <a:t>Original source: N02 p.2</a:t>
            </a:r>
          </a:p>
          <a:p xmlns:a="http://schemas.openxmlformats.org/drawingml/2006/main">
            <a:r>
              <a:t>CED: 10.3 + 10.5</a:t>
            </a:r>
          </a:p>
          <a:p xmlns:a="http://schemas.openxmlformats.org/drawingml/2006/main">
            <a:r>
              <a:t/>
            </a:r>
          </a:p>
          <a:p xmlns:a="http://schemas.openxmlformats.org/drawingml/2006/main">
            <a:r>
              <a:t>In electrostatic equilibrium, the electric field inside conducting material is zero. Otherwise its mobile charges would continue to move. Excess charge lies on its surface, and the field just outside is perpendicular to that surface. The entire connected conductor is at one potential; this potential need not be zero.</a:t>
            </a:r>
          </a:p>
          <a:p xmlns:a="http://schemas.openxmlformats.org/drawingml/2006/main">
            <a:r>
              <a:t/>
            </a:r>
          </a:p>
          <a:p xmlns:a="http://schemas.openxmlformats.org/drawingml/2006/main">
            <a:r>
              <a:t>Isolated conducting sphere of radius R, charge Q; choose V = 0 at infinity:</a:t>
            </a:r>
          </a:p>
          <a:p xmlns:a="http://schemas.openxmlformats.org/drawingml/2006/main">
            <a:r>
              <a:t>outside: E = k|Q|/r², V = kQ/r</a:t>
            </a:r>
          </a:p>
          <a:p xmlns:a="http://schemas.openxmlformats.org/drawingml/2006/main">
            <a:r>
              <a:t>inside: E = 0, V = kQ/R (constant)</a:t>
            </a:r>
          </a:p>
          <a:p xmlns:a="http://schemas.openxmlformats.org/drawingml/2006/main">
            <a:r>
              <a:t/>
            </a:r>
          </a:p>
          <a:p xmlns:a="http://schemas.openxmlformats.org/drawingml/2006/main">
            <a:r>
              <a:t>sphere Graphs for Q &gt; 0. Potential is continuous at the surface; the idealized electric field changes discontinuously across surface charge.</a:t>
            </a:r>
          </a:p>
          <a:p xmlns:a="http://schemas.openxmlformats.org/drawingml/2006/main">
            <a:r>
              <a:t/>
            </a:r>
          </a:p>
          <a:p xmlns:a="http://schemas.openxmlformats.org/drawingml/2006/main">
            <a:r>
              <a:t>The outside point-charge model requires spherical symmetry. A nearby charged object can distort the surface charge distribution and invalidate that symmetry. An insulator can retain charge inside its volume and have a nonzero internal field. Do not extend the conductor result to every charged object.</a:t>
            </a:r>
          </a:p>
          <a:p xmlns:a="http://schemas.openxmlformats.org/drawingml/2006/main">
            <a:r>
              <a:t/>
            </a:r>
          </a:p>
          <a:p xmlns:a="http://schemas.openxmlformats.org/drawingml/2006/main">
            <a:r>
              <a:t>Worked example A metal sphere has R = 0.10 m and Q = +4.0 nC. At its center, E = 0 but V = 360 V. At r = 0.20 m, E = 899 N/C outward and V = 180 V. Moving a charge inside the same conductor changes no electric potential energy.</a:t>
            </a:r>
          </a:p>
          <a:p xmlns:a="http://schemas.openxmlformats.org/drawingml/2006/main">
            <a:r>
              <a:t/>
            </a:r>
          </a:p>
          <a:p xmlns:a="http://schemas.openxmlformats.org/drawingml/2006/main">
            <a:r>
              <a:t>An empty closed cavity inside a conductor in electrostatic equilibrium is shielded from an external static field. If a charge is placed inside the cavity, charges are induced on the cavity wall; the field inside the conducting material still vanishes, but the cavity field need not vanish. This qualification prevents overusing the phrase “inside a conductor.”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9.</a:t>
            </a:r>
          </a:p>
          <a:p xmlns:a="http://schemas.openxmlformats.org/drawingml/2006/main">
            <a:r>
              <a:t>Original source: N02 p.2</a:t>
            </a:r>
          </a:p>
          <a:p xmlns:a="http://schemas.openxmlformats.org/drawingml/2006/main">
            <a:r>
              <a:t>CED: 10.3 + 10.5</a:t>
            </a:r>
          </a:p>
          <a:p xmlns:a="http://schemas.openxmlformats.org/drawingml/2006/main">
            <a:r>
              <a:t/>
            </a:r>
          </a:p>
          <a:p xmlns:a="http://schemas.openxmlformats.org/drawingml/2006/main">
            <a:r>
              <a:t>In electrostatic equilibrium, the electric field inside conducting material is zero. Otherwise its mobile charges would continue to move. Excess charge lies on its surface, and the field just outside is perpendicular to that surface. The entire connected conductor is at one potential; this potential need not be zero.</a:t>
            </a:r>
          </a:p>
          <a:p xmlns:a="http://schemas.openxmlformats.org/drawingml/2006/main">
            <a:r>
              <a:t/>
            </a:r>
          </a:p>
          <a:p xmlns:a="http://schemas.openxmlformats.org/drawingml/2006/main">
            <a:r>
              <a:t>Isolated conducting sphere of radius R, charge Q; choose V = 0 at infinity:</a:t>
            </a:r>
          </a:p>
          <a:p xmlns:a="http://schemas.openxmlformats.org/drawingml/2006/main">
            <a:r>
              <a:t>outside: E = k|Q|/r², V = kQ/r</a:t>
            </a:r>
          </a:p>
          <a:p xmlns:a="http://schemas.openxmlformats.org/drawingml/2006/main">
            <a:r>
              <a:t>inside: E = 0, V = kQ/R (constant)</a:t>
            </a:r>
          </a:p>
          <a:p xmlns:a="http://schemas.openxmlformats.org/drawingml/2006/main">
            <a:r>
              <a:t/>
            </a:r>
          </a:p>
          <a:p xmlns:a="http://schemas.openxmlformats.org/drawingml/2006/main">
            <a:r>
              <a:t>sphere Graphs for Q &gt; 0. Potential is continuous at the surface; the idealized electric field changes discontinuously across surface charge.</a:t>
            </a:r>
          </a:p>
          <a:p xmlns:a="http://schemas.openxmlformats.org/drawingml/2006/main">
            <a:r>
              <a:t/>
            </a:r>
          </a:p>
          <a:p xmlns:a="http://schemas.openxmlformats.org/drawingml/2006/main">
            <a:r>
              <a:t>The outside point-charge model requires spherical symmetry. A nearby charged object can distort the surface charge distribution and invalidate that symmetry. An insulator can retain charge inside its volume and have a nonzero internal field. Do not extend the conductor result to every charged object.</a:t>
            </a:r>
          </a:p>
          <a:p xmlns:a="http://schemas.openxmlformats.org/drawingml/2006/main">
            <a:r>
              <a:t/>
            </a:r>
          </a:p>
          <a:p xmlns:a="http://schemas.openxmlformats.org/drawingml/2006/main">
            <a:r>
              <a:t>Worked example A metal sphere has R = 0.10 m and Q = +4.0 nC. At its center, E = 0 but V = 360 V. At r = 0.20 m, E = 899 N/C outward and V = 180 V. Moving a charge inside the same conductor changes no electric potential energy.</a:t>
            </a:r>
          </a:p>
          <a:p xmlns:a="http://schemas.openxmlformats.org/drawingml/2006/main">
            <a:r>
              <a:t/>
            </a:r>
          </a:p>
          <a:p xmlns:a="http://schemas.openxmlformats.org/drawingml/2006/main">
            <a:r>
              <a:t>An empty closed cavity inside a conductor in electrostatic equilibrium is shielded from an external static field. If a charge is placed inside the cavity, charges are induced on the cavity wall; the field inside the conducting material still vanishes, but the cavity field need not vanish. This qualification prevents overusing the phrase “inside a conductor.”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10.</a:t>
            </a:r>
          </a:p>
          <a:p xmlns:a="http://schemas.openxmlformats.org/drawingml/2006/main">
            <a:r>
              <a:t>Original source: N02 pp.1-3; N35 pp.10-12</a:t>
            </a:r>
          </a:p>
          <a:p xmlns:a="http://schemas.openxmlformats.org/drawingml/2006/main">
            <a:r>
              <a:t>CED: 10.5</a:t>
            </a:r>
          </a:p>
          <a:p xmlns:a="http://schemas.openxmlformats.org/drawingml/2006/main">
            <a:r>
              <a:t/>
            </a:r>
          </a:p>
          <a:p xmlns:a="http://schemas.openxmlformats.org/drawingml/2006/main">
            <a:r>
              <a:t>potential_gradient In one dimension, the sign of the field is opposite the slope of V(x). Flat potential means zero field component.</a:t>
            </a:r>
          </a:p>
          <a:p xmlns:a="http://schemas.openxmlformats.org/drawingml/2006/main">
            <a:r>
              <a:t/>
            </a:r>
          </a:p>
          <a:p xmlns:a="http://schemas.openxmlformats.org/drawingml/2006/main">
            <a:r>
              <a:t>Uniform field component: E_x = -ΔV/Δx</a:t>
            </a:r>
          </a:p>
          <a:p xmlns:a="http://schemas.openxmlformats.org/drawingml/2006/main">
            <a:r>
              <a:t>General local statement: E_x = -dV/dx (slope interpretation)</a:t>
            </a:r>
          </a:p>
          <a:p xmlns:a="http://schemas.openxmlformats.org/drawingml/2006/main">
            <a:r>
              <a:t>W_E = q(V_i - V_f)</a:t>
            </a:r>
          </a:p>
          <a:p xmlns:a="http://schemas.openxmlformats.org/drawingml/2006/main">
            <a:r>
              <a:t/>
            </a:r>
          </a:p>
          <a:p xmlns:a="http://schemas.openxmlformats.org/drawingml/2006/main">
            <a:r>
              <a:t>The original derivation connects force, work and potential. For a small displacement along x, electric work is qE_xΔx and also -qΔV. Cancel q to connect the field component with the negative potential slope. The derivative notation explains the local idea but AP work can use slopes and finite intervals.</a:t>
            </a:r>
          </a:p>
          <a:p xmlns:a="http://schemas.openxmlformats.org/drawingml/2006/main">
            <a:r>
              <a:t/>
            </a:r>
          </a:p>
          <a:p xmlns:a="http://schemas.openxmlformats.org/drawingml/2006/main">
            <a:r>
              <a:t>[['V(x) feature', 'E_x', 'Force on a negative charge'], ['Decreases linearly', 'Positive and constant', 'Toward negative x'], ['Increases linearly', 'Negative and constant', 'Toward positive x'], ['Horizontal', 'Zero', 'No x-component of electric force'], ['Steeper slope magnitude', 'Larger |E_x|', 'Larger force magnitude for the same q']] None 9</a:t>
            </a:r>
          </a:p>
          <a:p xmlns:a="http://schemas.openxmlformats.org/drawingml/2006/main">
            <a:r>
              <a:t/>
            </a:r>
          </a:p>
          <a:p xmlns:a="http://schemas.openxmlformats.org/drawingml/2006/main">
            <a:r>
              <a:t>EQUIPOTENTIAL SPACING For equal voltage steps, close contours mean a larger field. The electric field is perpendicular to the contour and points toward lower V. The sign of the test charge changes its force, not the field map.</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10.</a:t>
            </a:r>
          </a:p>
          <a:p xmlns:a="http://schemas.openxmlformats.org/drawingml/2006/main">
            <a:r>
              <a:t>Original source: N02 pp.1-3; N35 pp.10-12</a:t>
            </a:r>
          </a:p>
          <a:p xmlns:a="http://schemas.openxmlformats.org/drawingml/2006/main">
            <a:r>
              <a:t>CED: 10.5</a:t>
            </a:r>
          </a:p>
          <a:p xmlns:a="http://schemas.openxmlformats.org/drawingml/2006/main">
            <a:r>
              <a:t/>
            </a:r>
          </a:p>
          <a:p xmlns:a="http://schemas.openxmlformats.org/drawingml/2006/main">
            <a:r>
              <a:t>potential_gradient In one dimension, the sign of the field is opposite the slope of V(x). Flat potential means zero field component.</a:t>
            </a:r>
          </a:p>
          <a:p xmlns:a="http://schemas.openxmlformats.org/drawingml/2006/main">
            <a:r>
              <a:t/>
            </a:r>
          </a:p>
          <a:p xmlns:a="http://schemas.openxmlformats.org/drawingml/2006/main">
            <a:r>
              <a:t>Uniform field component: E_x = -ΔV/Δx</a:t>
            </a:r>
          </a:p>
          <a:p xmlns:a="http://schemas.openxmlformats.org/drawingml/2006/main">
            <a:r>
              <a:t>General local statement: E_x = -dV/dx (slope interpretation)</a:t>
            </a:r>
          </a:p>
          <a:p xmlns:a="http://schemas.openxmlformats.org/drawingml/2006/main">
            <a:r>
              <a:t>W_E = q(V_i - V_f)</a:t>
            </a:r>
          </a:p>
          <a:p xmlns:a="http://schemas.openxmlformats.org/drawingml/2006/main">
            <a:r>
              <a:t/>
            </a:r>
          </a:p>
          <a:p xmlns:a="http://schemas.openxmlformats.org/drawingml/2006/main">
            <a:r>
              <a:t>The original derivation connects force, work and potential. For a small displacement along x, electric work is qE_xΔx and also -qΔV. Cancel q to connect the field component with the negative potential slope. The derivative notation explains the local idea but AP work can use slopes and finite intervals.</a:t>
            </a:r>
          </a:p>
          <a:p xmlns:a="http://schemas.openxmlformats.org/drawingml/2006/main">
            <a:r>
              <a:t/>
            </a:r>
          </a:p>
          <a:p xmlns:a="http://schemas.openxmlformats.org/drawingml/2006/main">
            <a:r>
              <a:t>[['V(x) feature', 'E_x', 'Force on a negative charge'], ['Decreases linearly', 'Positive and constant', 'Toward negative x'], ['Increases linearly', 'Negative and constant', 'Toward positive x'], ['Horizontal', 'Zero', 'No x-component of electric force'], ['Steeper slope magnitude', 'Larger |E_x|', 'Larger force magnitude for the same q']] None 9</a:t>
            </a:r>
          </a:p>
          <a:p xmlns:a="http://schemas.openxmlformats.org/drawingml/2006/main">
            <a:r>
              <a:t/>
            </a:r>
          </a:p>
          <a:p xmlns:a="http://schemas.openxmlformats.org/drawingml/2006/main">
            <a:r>
              <a:t>EQUIPOTENTIAL SPACING For equal voltage steps, close contours mean a larger field. The electric field is perpendicular to the contour and points toward lower V. The sign of the test charge changes its force, not the field map.</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10.</a:t>
            </a:r>
          </a:p>
          <a:p xmlns:a="http://schemas.openxmlformats.org/drawingml/2006/main">
            <a:r>
              <a:t>Original source: N02 pp.1-3; N35 pp.10-12</a:t>
            </a:r>
          </a:p>
          <a:p xmlns:a="http://schemas.openxmlformats.org/drawingml/2006/main">
            <a:r>
              <a:t>CED: 10.5</a:t>
            </a:r>
          </a:p>
          <a:p xmlns:a="http://schemas.openxmlformats.org/drawingml/2006/main">
            <a:r>
              <a:t/>
            </a:r>
          </a:p>
          <a:p xmlns:a="http://schemas.openxmlformats.org/drawingml/2006/main">
            <a:r>
              <a:t>potential_gradient In one dimension, the sign of the field is opposite the slope of V(x). Flat potential means zero field component.</a:t>
            </a:r>
          </a:p>
          <a:p xmlns:a="http://schemas.openxmlformats.org/drawingml/2006/main">
            <a:r>
              <a:t/>
            </a:r>
          </a:p>
          <a:p xmlns:a="http://schemas.openxmlformats.org/drawingml/2006/main">
            <a:r>
              <a:t>Uniform field component: E_x = -ΔV/Δx</a:t>
            </a:r>
          </a:p>
          <a:p xmlns:a="http://schemas.openxmlformats.org/drawingml/2006/main">
            <a:r>
              <a:t>General local statement: E_x = -dV/dx (slope interpretation)</a:t>
            </a:r>
          </a:p>
          <a:p xmlns:a="http://schemas.openxmlformats.org/drawingml/2006/main">
            <a:r>
              <a:t>W_E = q(V_i - V_f)</a:t>
            </a:r>
          </a:p>
          <a:p xmlns:a="http://schemas.openxmlformats.org/drawingml/2006/main">
            <a:r>
              <a:t/>
            </a:r>
          </a:p>
          <a:p xmlns:a="http://schemas.openxmlformats.org/drawingml/2006/main">
            <a:r>
              <a:t>The original derivation connects force, work and potential. For a small displacement along x, electric work is qE_xΔx and also -qΔV. Cancel q to connect the field component with the negative potential slope. The derivative notation explains the local idea but AP work can use slopes and finite intervals.</a:t>
            </a:r>
          </a:p>
          <a:p xmlns:a="http://schemas.openxmlformats.org/drawingml/2006/main">
            <a:r>
              <a:t/>
            </a:r>
          </a:p>
          <a:p xmlns:a="http://schemas.openxmlformats.org/drawingml/2006/main">
            <a:r>
              <a:t>[['V(x) feature', 'E_x', 'Force on a negative charge'], ['Decreases linearly', 'Positive and constant', 'Toward negative x'], ['Increases linearly', 'Negative and constant', 'Toward positive x'], ['Horizontal', 'Zero', 'No x-component of electric force'], ['Steeper slope magnitude', 'Larger |E_x|', 'Larger force magnitude for the same q']] None 9</a:t>
            </a:r>
          </a:p>
          <a:p xmlns:a="http://schemas.openxmlformats.org/drawingml/2006/main">
            <a:r>
              <a:t/>
            </a:r>
          </a:p>
          <a:p xmlns:a="http://schemas.openxmlformats.org/drawingml/2006/main">
            <a:r>
              <a:t>EQUIPOTENTIAL SPACING For equal voltage steps, close contours mean a larger field. The electric field is perpendicular to the contour and points toward lower V. The sign of the test charge changes its force, not the field map.</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10.</a:t>
            </a:r>
          </a:p>
          <a:p xmlns:a="http://schemas.openxmlformats.org/drawingml/2006/main">
            <a:r>
              <a:t>Original source: N02 pp.1-3; N35 pp.10-12</a:t>
            </a:r>
          </a:p>
          <a:p xmlns:a="http://schemas.openxmlformats.org/drawingml/2006/main">
            <a:r>
              <a:t>CED: 10.5</a:t>
            </a:r>
          </a:p>
          <a:p xmlns:a="http://schemas.openxmlformats.org/drawingml/2006/main">
            <a:r>
              <a:t/>
            </a:r>
          </a:p>
          <a:p xmlns:a="http://schemas.openxmlformats.org/drawingml/2006/main">
            <a:r>
              <a:t>potential_gradient In one dimension, the sign of the field is opposite the slope of V(x). Flat potential means zero field component.</a:t>
            </a:r>
          </a:p>
          <a:p xmlns:a="http://schemas.openxmlformats.org/drawingml/2006/main">
            <a:r>
              <a:t/>
            </a:r>
          </a:p>
          <a:p xmlns:a="http://schemas.openxmlformats.org/drawingml/2006/main">
            <a:r>
              <a:t>Uniform field component: E_x = -ΔV/Δx</a:t>
            </a:r>
          </a:p>
          <a:p xmlns:a="http://schemas.openxmlformats.org/drawingml/2006/main">
            <a:r>
              <a:t>General local statement: E_x = -dV/dx (slope interpretation)</a:t>
            </a:r>
          </a:p>
          <a:p xmlns:a="http://schemas.openxmlformats.org/drawingml/2006/main">
            <a:r>
              <a:t>W_E = q(V_i - V_f)</a:t>
            </a:r>
          </a:p>
          <a:p xmlns:a="http://schemas.openxmlformats.org/drawingml/2006/main">
            <a:r>
              <a:t/>
            </a:r>
          </a:p>
          <a:p xmlns:a="http://schemas.openxmlformats.org/drawingml/2006/main">
            <a:r>
              <a:t>The original derivation connects force, work and potential. For a small displacement along x, electric work is qE_xΔx and also -qΔV. Cancel q to connect the field component with the negative potential slope. The derivative notation explains the local idea but AP work can use slopes and finite intervals.</a:t>
            </a:r>
          </a:p>
          <a:p xmlns:a="http://schemas.openxmlformats.org/drawingml/2006/main">
            <a:r>
              <a:t/>
            </a:r>
          </a:p>
          <a:p xmlns:a="http://schemas.openxmlformats.org/drawingml/2006/main">
            <a:r>
              <a:t>[['V(x) feature', 'E_x', 'Force on a negative charge'], ['Decreases linearly', 'Positive and constant', 'Toward negative x'], ['Increases linearly', 'Negative and constant', 'Toward positive x'], ['Horizontal', 'Zero', 'No x-component of electric force'], ['Steeper slope magnitude', 'Larger |E_x|', 'Larger force magnitude for the same q']] None 9</a:t>
            </a:r>
          </a:p>
          <a:p xmlns:a="http://schemas.openxmlformats.org/drawingml/2006/main">
            <a:r>
              <a:t/>
            </a:r>
          </a:p>
          <a:p xmlns:a="http://schemas.openxmlformats.org/drawingml/2006/main">
            <a:r>
              <a:t>EQUIPOTENTIAL SPACING For equal voltage steps, close contours mean a larger field. The electric field is perpendicular to the contour and points toward lower V. The sign of the test charge changes its force, not the field map.</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11.</a:t>
            </a:r>
          </a:p>
          <a:p xmlns:a="http://schemas.openxmlformats.org/drawingml/2006/main">
            <a:r>
              <a:t>Original source: N35 p.11: three fixed charges +Q, +Q, -Q</a:t>
            </a:r>
          </a:p>
          <a:p xmlns:a="http://schemas.openxmlformats.org/drawingml/2006/main">
            <a:r>
              <a:t>CED: 10.3-10.5, 10.7</a:t>
            </a:r>
          </a:p>
          <a:p xmlns:a="http://schemas.openxmlformats.org/drawingml/2006/main">
            <a:r>
              <a:t/>
            </a:r>
          </a:p>
          <a:p xmlns:a="http://schemas.openxmlformats.org/drawingml/2006/main">
            <a:r>
              <a:t>charge_line The original collinear configuration: the positions X and Y are between neighboring source charges.</a:t>
            </a:r>
          </a:p>
          <a:p xmlns:a="http://schemas.openxmlformats.org/drawingml/2006/main">
            <a:r>
              <a:t/>
            </a:r>
          </a:p>
          <a:p xmlns:a="http://schemas.openxmlformats.org/drawingml/2006/main">
            <a:r>
              <a:t>Place +Q at x = 0, +Q at x = 2d and -Q at x = 4d. Point X is at d and point Y is at 3d. Include all three source charges when calculating each field or potential.</a:t>
            </a:r>
          </a:p>
          <a:p xmlns:a="http://schemas.openxmlformats.org/drawingml/2006/main">
            <a:r>
              <a:t/>
            </a:r>
          </a:p>
          <a:p xmlns:a="http://schemas.openxmlformats.org/drawingml/2006/main">
            <a:r>
              <a:t>[['Contribution', 'At X', 'At Y'], ['Field from left +Q', '+kQ/d²', '+kQ/(9d²)'], ['Field from middle +Q', '-kQ/d²', '+kQ/d²'], ['Field from right -Q', '+kQ/(9d²)', '+kQ/d²'], ['Net field', 'kQ/(9d²), right', '19kQ/(9d²), right']] [195, 158, 158] 9</a:t>
            </a:r>
          </a:p>
          <a:p xmlns:a="http://schemas.openxmlformats.org/drawingml/2006/main">
            <a:r>
              <a:t/>
            </a:r>
          </a:p>
          <a:p xmlns:a="http://schemas.openxmlformats.org/drawingml/2006/main">
            <a:r>
              <a:t>V_X = kQ/d + kQ/d - kQ/(3d) = 5kQ/(3d)</a:t>
            </a:r>
          </a:p>
          <a:p xmlns:a="http://schemas.openxmlformats.org/drawingml/2006/main">
            <a:r>
              <a:t>V_Y = kQ/(3d) + kQ/d - kQ/d = kQ/(3d)</a:t>
            </a:r>
          </a:p>
          <a:p xmlns:a="http://schemas.openxmlformats.org/drawingml/2006/main">
            <a:r>
              <a:t/>
            </a:r>
          </a:p>
          <a:p xmlns:a="http://schemas.openxmlformats.org/drawingml/2006/main">
            <a:r>
              <a:t>Thus E_Y &gt; E_X, but V_X &gt; V_Y. A proton brought slowly from infinity requires more external work to reach X: W_X = 5keQ/(3d), while W_Y = keQ/(3d). Both are positive.</a:t>
            </a:r>
          </a:p>
          <a:p xmlns:a="http://schemas.openxmlformats.org/drawingml/2006/main">
            <a:r>
              <a:t/>
            </a:r>
          </a:p>
          <a:p xmlns:a="http://schemas.openxmlformats.org/drawingml/2006/main">
            <a:r>
              <a:t>WHY THIS EXAMPLE MATTERS Field uses signed directional components and inverse-square distance. Potential uses source-charge signs and inverse distance. A location with the larger field need not have the larger potential. Dropping the farther charge gives an incorrect potential even when it is a small field contribution.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11.</a:t>
            </a:r>
          </a:p>
          <a:p xmlns:a="http://schemas.openxmlformats.org/drawingml/2006/main">
            <a:r>
              <a:t>Original source: N35 p.11: three fixed charges +Q, +Q, -Q</a:t>
            </a:r>
          </a:p>
          <a:p xmlns:a="http://schemas.openxmlformats.org/drawingml/2006/main">
            <a:r>
              <a:t>CED: 10.3-10.5, 10.7</a:t>
            </a:r>
          </a:p>
          <a:p xmlns:a="http://schemas.openxmlformats.org/drawingml/2006/main">
            <a:r>
              <a:t/>
            </a:r>
          </a:p>
          <a:p xmlns:a="http://schemas.openxmlformats.org/drawingml/2006/main">
            <a:r>
              <a:t>charge_line The original collinear configuration: the positions X and Y are between neighboring source charges.</a:t>
            </a:r>
          </a:p>
          <a:p xmlns:a="http://schemas.openxmlformats.org/drawingml/2006/main">
            <a:r>
              <a:t/>
            </a:r>
          </a:p>
          <a:p xmlns:a="http://schemas.openxmlformats.org/drawingml/2006/main">
            <a:r>
              <a:t>Place +Q at x = 0, +Q at x = 2d and -Q at x = 4d. Point X is at d and point Y is at 3d. Include all three source charges when calculating each field or potential.</a:t>
            </a:r>
          </a:p>
          <a:p xmlns:a="http://schemas.openxmlformats.org/drawingml/2006/main">
            <a:r>
              <a:t/>
            </a:r>
          </a:p>
          <a:p xmlns:a="http://schemas.openxmlformats.org/drawingml/2006/main">
            <a:r>
              <a:t>[['Contribution', 'At X', 'At Y'], ['Field from left +Q', '+kQ/d²', '+kQ/(9d²)'], ['Field from middle +Q', '-kQ/d²', '+kQ/d²'], ['Field from right -Q', '+kQ/(9d²)', '+kQ/d²'], ['Net field', 'kQ/(9d²), right', '19kQ/(9d²), right']] [195, 158, 158] 9</a:t>
            </a:r>
          </a:p>
          <a:p xmlns:a="http://schemas.openxmlformats.org/drawingml/2006/main">
            <a:r>
              <a:t/>
            </a:r>
          </a:p>
          <a:p xmlns:a="http://schemas.openxmlformats.org/drawingml/2006/main">
            <a:r>
              <a:t>V_X = kQ/d + kQ/d - kQ/(3d) = 5kQ/(3d)</a:t>
            </a:r>
          </a:p>
          <a:p xmlns:a="http://schemas.openxmlformats.org/drawingml/2006/main">
            <a:r>
              <a:t>V_Y = kQ/(3d) + kQ/d - kQ/d = kQ/(3d)</a:t>
            </a:r>
          </a:p>
          <a:p xmlns:a="http://schemas.openxmlformats.org/drawingml/2006/main">
            <a:r>
              <a:t/>
            </a:r>
          </a:p>
          <a:p xmlns:a="http://schemas.openxmlformats.org/drawingml/2006/main">
            <a:r>
              <a:t>Thus E_Y &gt; E_X, but V_X &gt; V_Y. A proton brought slowly from infinity requires more external work to reach X: W_X = 5keQ/(3d), while W_Y = keQ/(3d). Both are positive.</a:t>
            </a:r>
          </a:p>
          <a:p xmlns:a="http://schemas.openxmlformats.org/drawingml/2006/main">
            <a:r>
              <a:t/>
            </a:r>
          </a:p>
          <a:p xmlns:a="http://schemas.openxmlformats.org/drawingml/2006/main">
            <a:r>
              <a:t>WHY THIS EXAMPLE MATTERS Field uses signed directional components and inverse-square distance. Potential uses source-charge signs and inverse distance. A location with the larger field need not have the larger potential. Dropping the farther charge gives an incorrect potential even when it is a small field contribution.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11.</a:t>
            </a:r>
          </a:p>
          <a:p xmlns:a="http://schemas.openxmlformats.org/drawingml/2006/main">
            <a:r>
              <a:t>Original source: N35 p.11: three fixed charges +Q, +Q, -Q</a:t>
            </a:r>
          </a:p>
          <a:p xmlns:a="http://schemas.openxmlformats.org/drawingml/2006/main">
            <a:r>
              <a:t>CED: 10.3-10.5, 10.7</a:t>
            </a:r>
          </a:p>
          <a:p xmlns:a="http://schemas.openxmlformats.org/drawingml/2006/main">
            <a:r>
              <a:t/>
            </a:r>
          </a:p>
          <a:p xmlns:a="http://schemas.openxmlformats.org/drawingml/2006/main">
            <a:r>
              <a:t>charge_line The original collinear configuration: the positions X and Y are between neighboring source charges.</a:t>
            </a:r>
          </a:p>
          <a:p xmlns:a="http://schemas.openxmlformats.org/drawingml/2006/main">
            <a:r>
              <a:t/>
            </a:r>
          </a:p>
          <a:p xmlns:a="http://schemas.openxmlformats.org/drawingml/2006/main">
            <a:r>
              <a:t>Place +Q at x = 0, +Q at x = 2d and -Q at x = 4d. Point X is at d and point Y is at 3d. Include all three source charges when calculating each field or potential.</a:t>
            </a:r>
          </a:p>
          <a:p xmlns:a="http://schemas.openxmlformats.org/drawingml/2006/main">
            <a:r>
              <a:t/>
            </a:r>
          </a:p>
          <a:p xmlns:a="http://schemas.openxmlformats.org/drawingml/2006/main">
            <a:r>
              <a:t>[['Contribution', 'At X', 'At Y'], ['Field from left +Q', '+kQ/d²', '+kQ/(9d²)'], ['Field from middle +Q', '-kQ/d²', '+kQ/d²'], ['Field from right -Q', '+kQ/(9d²)', '+kQ/d²'], ['Net field', 'kQ/(9d²), right', '19kQ/(9d²), right']] [195, 158, 158] 9</a:t>
            </a:r>
          </a:p>
          <a:p xmlns:a="http://schemas.openxmlformats.org/drawingml/2006/main">
            <a:r>
              <a:t/>
            </a:r>
          </a:p>
          <a:p xmlns:a="http://schemas.openxmlformats.org/drawingml/2006/main">
            <a:r>
              <a:t>V_X = kQ/d + kQ/d - kQ/(3d) = 5kQ/(3d)</a:t>
            </a:r>
          </a:p>
          <a:p xmlns:a="http://schemas.openxmlformats.org/drawingml/2006/main">
            <a:r>
              <a:t>V_Y = kQ/(3d) + kQ/d - kQ/d = kQ/(3d)</a:t>
            </a:r>
          </a:p>
          <a:p xmlns:a="http://schemas.openxmlformats.org/drawingml/2006/main">
            <a:r>
              <a:t/>
            </a:r>
          </a:p>
          <a:p xmlns:a="http://schemas.openxmlformats.org/drawingml/2006/main">
            <a:r>
              <a:t>Thus E_Y &gt; E_X, but V_X &gt; V_Y. A proton brought slowly from infinity requires more external work to reach X: W_X = 5keQ/(3d), while W_Y = keQ/(3d). Both are positive.</a:t>
            </a:r>
          </a:p>
          <a:p xmlns:a="http://schemas.openxmlformats.org/drawingml/2006/main">
            <a:r>
              <a:t/>
            </a:r>
          </a:p>
          <a:p xmlns:a="http://schemas.openxmlformats.org/drawingml/2006/main">
            <a:r>
              <a:t>WHY THIS EXAMPLE MATTERS Field uses signed directional components and inverse-square distance. Potential uses source-charge signs and inverse distance. A location with the larger field need not have the larger potential. Dropping the farther charge gives an incorrect potential even when it is a small field contribution.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11.</a:t>
            </a:r>
          </a:p>
          <a:p xmlns:a="http://schemas.openxmlformats.org/drawingml/2006/main">
            <a:r>
              <a:t>Original source: N35 p.11: three fixed charges +Q, +Q, -Q</a:t>
            </a:r>
          </a:p>
          <a:p xmlns:a="http://schemas.openxmlformats.org/drawingml/2006/main">
            <a:r>
              <a:t>CED: 10.3-10.5, 10.7</a:t>
            </a:r>
          </a:p>
          <a:p xmlns:a="http://schemas.openxmlformats.org/drawingml/2006/main">
            <a:r>
              <a:t/>
            </a:r>
          </a:p>
          <a:p xmlns:a="http://schemas.openxmlformats.org/drawingml/2006/main">
            <a:r>
              <a:t>charge_line The original collinear configuration: the positions X and Y are between neighboring source charges.</a:t>
            </a:r>
          </a:p>
          <a:p xmlns:a="http://schemas.openxmlformats.org/drawingml/2006/main">
            <a:r>
              <a:t/>
            </a:r>
          </a:p>
          <a:p xmlns:a="http://schemas.openxmlformats.org/drawingml/2006/main">
            <a:r>
              <a:t>Place +Q at x = 0, +Q at x = 2d and -Q at x = 4d. Point X is at d and point Y is at 3d. Include all three source charges when calculating each field or potential.</a:t>
            </a:r>
          </a:p>
          <a:p xmlns:a="http://schemas.openxmlformats.org/drawingml/2006/main">
            <a:r>
              <a:t/>
            </a:r>
          </a:p>
          <a:p xmlns:a="http://schemas.openxmlformats.org/drawingml/2006/main">
            <a:r>
              <a:t>[['Contribution', 'At X', 'At Y'], ['Field from left +Q', '+kQ/d²', '+kQ/(9d²)'], ['Field from middle +Q', '-kQ/d²', '+kQ/d²'], ['Field from right -Q', '+kQ/(9d²)', '+kQ/d²'], ['Net field', 'kQ/(9d²), right', '19kQ/(9d²), right']] [195, 158, 158] 9</a:t>
            </a:r>
          </a:p>
          <a:p xmlns:a="http://schemas.openxmlformats.org/drawingml/2006/main">
            <a:r>
              <a:t/>
            </a:r>
          </a:p>
          <a:p xmlns:a="http://schemas.openxmlformats.org/drawingml/2006/main">
            <a:r>
              <a:t>V_X = kQ/d + kQ/d - kQ/(3d) = 5kQ/(3d)</a:t>
            </a:r>
          </a:p>
          <a:p xmlns:a="http://schemas.openxmlformats.org/drawingml/2006/main">
            <a:r>
              <a:t>V_Y = kQ/(3d) + kQ/d - kQ/d = kQ/(3d)</a:t>
            </a:r>
          </a:p>
          <a:p xmlns:a="http://schemas.openxmlformats.org/drawingml/2006/main">
            <a:r>
              <a:t/>
            </a:r>
          </a:p>
          <a:p xmlns:a="http://schemas.openxmlformats.org/drawingml/2006/main">
            <a:r>
              <a:t>Thus E_Y &gt; E_X, but V_X &gt; V_Y. A proton brought slowly from infinity requires more external work to reach X: W_X = 5keQ/(3d), while W_Y = keQ/(3d). Both are positive.</a:t>
            </a:r>
          </a:p>
          <a:p xmlns:a="http://schemas.openxmlformats.org/drawingml/2006/main">
            <a:r>
              <a:t/>
            </a:r>
          </a:p>
          <a:p xmlns:a="http://schemas.openxmlformats.org/drawingml/2006/main">
            <a:r>
              <a:t>WHY THIS EXAMPLE MATTERS Field uses signed directional components and inverse-square distance. Potential uses source-charge signs and inverse distance. A location with the larger field need not have the larger potential. Dropping the farther charge gives an incorrect potential even when it is a small field contribution.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11.</a:t>
            </a:r>
          </a:p>
          <a:p xmlns:a="http://schemas.openxmlformats.org/drawingml/2006/main">
            <a:r>
              <a:t>Original source: N35 p.11: three fixed charges +Q, +Q, -Q</a:t>
            </a:r>
          </a:p>
          <a:p xmlns:a="http://schemas.openxmlformats.org/drawingml/2006/main">
            <a:r>
              <a:t>CED: 10.3-10.5, 10.7</a:t>
            </a:r>
          </a:p>
          <a:p xmlns:a="http://schemas.openxmlformats.org/drawingml/2006/main">
            <a:r>
              <a:t/>
            </a:r>
          </a:p>
          <a:p xmlns:a="http://schemas.openxmlformats.org/drawingml/2006/main">
            <a:r>
              <a:t>charge_line The original collinear configuration: the positions X and Y are between neighboring source charges.</a:t>
            </a:r>
          </a:p>
          <a:p xmlns:a="http://schemas.openxmlformats.org/drawingml/2006/main">
            <a:r>
              <a:t/>
            </a:r>
          </a:p>
          <a:p xmlns:a="http://schemas.openxmlformats.org/drawingml/2006/main">
            <a:r>
              <a:t>Place +Q at x = 0, +Q at x = 2d and -Q at x = 4d. Point X is at d and point Y is at 3d. Include all three source charges when calculating each field or potential.</a:t>
            </a:r>
          </a:p>
          <a:p xmlns:a="http://schemas.openxmlformats.org/drawingml/2006/main">
            <a:r>
              <a:t/>
            </a:r>
          </a:p>
          <a:p xmlns:a="http://schemas.openxmlformats.org/drawingml/2006/main">
            <a:r>
              <a:t>[['Contribution', 'At X', 'At Y'], ['Field from left +Q', '+kQ/d²', '+kQ/(9d²)'], ['Field from middle +Q', '-kQ/d²', '+kQ/d²'], ['Field from right -Q', '+kQ/(9d²)', '+kQ/d²'], ['Net field', 'kQ/(9d²), right', '19kQ/(9d²), right']] [195, 158, 158] 9</a:t>
            </a:r>
          </a:p>
          <a:p xmlns:a="http://schemas.openxmlformats.org/drawingml/2006/main">
            <a:r>
              <a:t/>
            </a:r>
          </a:p>
          <a:p xmlns:a="http://schemas.openxmlformats.org/drawingml/2006/main">
            <a:r>
              <a:t>V_X = kQ/d + kQ/d - kQ/(3d) = 5kQ/(3d)</a:t>
            </a:r>
          </a:p>
          <a:p xmlns:a="http://schemas.openxmlformats.org/drawingml/2006/main">
            <a:r>
              <a:t>V_Y = kQ/(3d) + kQ/d - kQ/d = kQ/(3d)</a:t>
            </a:r>
          </a:p>
          <a:p xmlns:a="http://schemas.openxmlformats.org/drawingml/2006/main">
            <a:r>
              <a:t/>
            </a:r>
          </a:p>
          <a:p xmlns:a="http://schemas.openxmlformats.org/drawingml/2006/main">
            <a:r>
              <a:t>Thus E_Y &gt; E_X, but V_X &gt; V_Y. A proton brought slowly from infinity requires more external work to reach X: W_X = 5keQ/(3d), while W_Y = keQ/(3d). Both are positive.</a:t>
            </a:r>
          </a:p>
          <a:p xmlns:a="http://schemas.openxmlformats.org/drawingml/2006/main">
            <a:r>
              <a:t/>
            </a:r>
          </a:p>
          <a:p xmlns:a="http://schemas.openxmlformats.org/drawingml/2006/main">
            <a:r>
              <a:t>WHY THIS EXAMPLE MATTERS Field uses signed directional components and inverse-square distance. Potential uses source-charge signs and inverse distance. A location with the larger field need not have the larger potential. Dropping the farther charge gives an incorrect potential even when it is a small field contribution.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12.</a:t>
            </a:r>
          </a:p>
          <a:p xmlns:a="http://schemas.openxmlformats.org/drawingml/2006/main">
            <a:r>
              <a:t>Original source: N27 pp.2-3,9-10; N35 pp.5-9; CED 10.1-10.2</a:t>
            </a:r>
          </a:p>
          <a:p xmlns:a="http://schemas.openxmlformats.org/drawingml/2006/main">
            <a:r>
              <a:t>CED: 10.1 + 10.2</a:t>
            </a:r>
          </a:p>
          <a:p xmlns:a="http://schemas.openxmlformats.org/drawingml/2006/main">
            <a:r>
              <a:t/>
            </a:r>
          </a:p>
          <a:p xmlns:a="http://schemas.openxmlformats.org/drawingml/2006/main">
            <a:r>
              <a:t>Gravity between positive masses is attractive; electric force can attract or repel. For two objects that carry fixed charges, F_E/F_g = k|q₁q₂|/(Gm₁m₂): the separation cancels. Electric forces often dominate between charged particles. Gravity dominates many astronomical systems because large bodies are nearly electrically neutral while their masses add.</a:t>
            </a:r>
          </a:p>
          <a:p xmlns:a="http://schemas.openxmlformats.org/drawingml/2006/main">
            <a:r>
              <a:t/>
            </a:r>
          </a:p>
          <a:p xmlns:a="http://schemas.openxmlformats.org/drawingml/2006/main">
            <a:r>
              <a:t>In a conductor, mobile charge carriers can redistribute throughout the connected material. In an insulator, charges are much less mobile, but positive and negative charge distributions can shift slightly relative to each other: polarization. A charged rod can therefore attract a neutral object. Attraction alone does not prove opposite net charges; repulsion is stronger evidence of like net signs.</a:t>
            </a:r>
          </a:p>
          <a:p xmlns:a="http://schemas.openxmlformats.org/drawingml/2006/main">
            <a:r>
              <a:t/>
            </a:r>
          </a:p>
          <a:p xmlns:a="http://schemas.openxmlformats.org/drawingml/2006/main">
            <a:r>
              <a:t>Q_system,final = Q_system,initial if no charge crosses the boundary.</a:t>
            </a:r>
          </a:p>
          <a:p xmlns:a="http://schemas.openxmlformats.org/drawingml/2006/main">
            <a:r>
              <a:t>Permittivity ε describes a material’s electric response; ε = κε₀ for a simple linear dielectric.</a:t>
            </a:r>
          </a:p>
          <a:p xmlns:a="http://schemas.openxmlformats.org/drawingml/2006/main">
            <a:r>
              <a:t/>
            </a:r>
          </a:p>
          <a:p xmlns:a="http://schemas.openxmlformats.org/drawingml/2006/main">
            <a:r>
              <a:t>[['Process', 'What physically happens', 'Net charge?'], ['Friction', 'Electrons transfer between unlike materials.', 'Each object can change; total stays fixed.'], ['Contact', 'Charges redistribute through electrical contact.', 'Connected objects share charge.'], ['Polarization', 'Charges redistribute within an object.', 'No net change is required.'], ['Grounding', 'Electrons transfer to or from a large reservoir.', 'The object is no longer charge-isolated.']]</a:t>
            </a:r>
          </a:p>
          <a:p xmlns:a="http://schemas.openxmlformats.org/drawingml/2006/main">
            <a:r>
              <a:t/>
            </a:r>
          </a:p>
          <a:p xmlns:a="http://schemas.openxmlformats.org/drawingml/2006/main">
            <a:r>
              <a:t>Reason through induction Bring a negative rod near a neutral conductor. Electrons shift away from the rod. Ground the conductor while the rod remains: some electrons leave. Disconnect ground first, then remove the rod. The conductor remains positively charged. Removing the rod while grounding remains allows it to return toward neutrality.</a:t>
            </a:r>
          </a:p>
          <a:p xmlns:a="http://schemas.openxmlformats.org/drawingml/2006/main">
            <a:r>
              <a:t/>
            </a:r>
          </a:p>
          <a:p xmlns:a="http://schemas.openxmlformats.org/drawingml/2006/main">
            <a:r>
              <a:t>For two identical isolated conducting spheres, contact followed by separation gives each half the total charge, by symmetry. For unequal conductors, equal potential is the equilibrium requirement; equal charge is not generally correct. Microscopic electric interactions underlie many everyday contact forces such as normal force and friction.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12.</a:t>
            </a:r>
          </a:p>
          <a:p xmlns:a="http://schemas.openxmlformats.org/drawingml/2006/main">
            <a:r>
              <a:t>Original source: N27 pp.2-3,9-10; N35 pp.5-9; CED 10.1-10.2</a:t>
            </a:r>
          </a:p>
          <a:p xmlns:a="http://schemas.openxmlformats.org/drawingml/2006/main">
            <a:r>
              <a:t>CED: 10.1 + 10.2</a:t>
            </a:r>
          </a:p>
          <a:p xmlns:a="http://schemas.openxmlformats.org/drawingml/2006/main">
            <a:r>
              <a:t/>
            </a:r>
          </a:p>
          <a:p xmlns:a="http://schemas.openxmlformats.org/drawingml/2006/main">
            <a:r>
              <a:t>Gravity between positive masses is attractive; electric force can attract or repel. For two objects that carry fixed charges, F_E/F_g = k|q₁q₂|/(Gm₁m₂): the separation cancels. Electric forces often dominate between charged particles. Gravity dominates many astronomical systems because large bodies are nearly electrically neutral while their masses add.</a:t>
            </a:r>
          </a:p>
          <a:p xmlns:a="http://schemas.openxmlformats.org/drawingml/2006/main">
            <a:r>
              <a:t/>
            </a:r>
          </a:p>
          <a:p xmlns:a="http://schemas.openxmlformats.org/drawingml/2006/main">
            <a:r>
              <a:t>In a conductor, mobile charge carriers can redistribute throughout the connected material. In an insulator, charges are much less mobile, but positive and negative charge distributions can shift slightly relative to each other: polarization. A charged rod can therefore attract a neutral object. Attraction alone does not prove opposite net charges; repulsion is stronger evidence of like net signs.</a:t>
            </a:r>
          </a:p>
          <a:p xmlns:a="http://schemas.openxmlformats.org/drawingml/2006/main">
            <a:r>
              <a:t/>
            </a:r>
          </a:p>
          <a:p xmlns:a="http://schemas.openxmlformats.org/drawingml/2006/main">
            <a:r>
              <a:t>Q_system,final = Q_system,initial if no charge crosses the boundary.</a:t>
            </a:r>
          </a:p>
          <a:p xmlns:a="http://schemas.openxmlformats.org/drawingml/2006/main">
            <a:r>
              <a:t>Permittivity ε describes a material’s electric response; ε = κε₀ for a simple linear dielectric.</a:t>
            </a:r>
          </a:p>
          <a:p xmlns:a="http://schemas.openxmlformats.org/drawingml/2006/main">
            <a:r>
              <a:t/>
            </a:r>
          </a:p>
          <a:p xmlns:a="http://schemas.openxmlformats.org/drawingml/2006/main">
            <a:r>
              <a:t>[['Process', 'What physically happens', 'Net charge?'], ['Friction', 'Electrons transfer between unlike materials.', 'Each object can change; total stays fixed.'], ['Contact', 'Charges redistribute through electrical contact.', 'Connected objects share charge.'], ['Polarization', 'Charges redistribute within an object.', 'No net change is required.'], ['Grounding', 'Electrons transfer to or from a large reservoir.', 'The object is no longer charge-isolated.']]</a:t>
            </a:r>
          </a:p>
          <a:p xmlns:a="http://schemas.openxmlformats.org/drawingml/2006/main">
            <a:r>
              <a:t/>
            </a:r>
          </a:p>
          <a:p xmlns:a="http://schemas.openxmlformats.org/drawingml/2006/main">
            <a:r>
              <a:t>Reason through induction Bring a negative rod near a neutral conductor. Electrons shift away from the rod. Ground the conductor while the rod remains: some electrons leave. Disconnect ground first, then remove the rod. The conductor remains positively charged. Removing the rod while grounding remains allows it to return toward neutrality.</a:t>
            </a:r>
          </a:p>
          <a:p xmlns:a="http://schemas.openxmlformats.org/drawingml/2006/main">
            <a:r>
              <a:t/>
            </a:r>
          </a:p>
          <a:p xmlns:a="http://schemas.openxmlformats.org/drawingml/2006/main">
            <a:r>
              <a:t>For two identical isolated conducting spheres, contact followed by separation gives each half the total charge, by symmetry. For unequal conductors, equal potential is the equilibrium requirement; equal charge is not generally correct. Microscopic electric interactions underlie many everyday contact forces such as normal force and friction.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12.</a:t>
            </a:r>
          </a:p>
          <a:p xmlns:a="http://schemas.openxmlformats.org/drawingml/2006/main">
            <a:r>
              <a:t>Original source: N27 pp.2-3,9-10; N35 pp.5-9; CED 10.1-10.2</a:t>
            </a:r>
          </a:p>
          <a:p xmlns:a="http://schemas.openxmlformats.org/drawingml/2006/main">
            <a:r>
              <a:t>CED: 10.1 + 10.2</a:t>
            </a:r>
          </a:p>
          <a:p xmlns:a="http://schemas.openxmlformats.org/drawingml/2006/main">
            <a:r>
              <a:t/>
            </a:r>
          </a:p>
          <a:p xmlns:a="http://schemas.openxmlformats.org/drawingml/2006/main">
            <a:r>
              <a:t>Gravity between positive masses is attractive; electric force can attract or repel. For two objects that carry fixed charges, F_E/F_g = k|q₁q₂|/(Gm₁m₂): the separation cancels. Electric forces often dominate between charged particles. Gravity dominates many astronomical systems because large bodies are nearly electrically neutral while their masses add.</a:t>
            </a:r>
          </a:p>
          <a:p xmlns:a="http://schemas.openxmlformats.org/drawingml/2006/main">
            <a:r>
              <a:t/>
            </a:r>
          </a:p>
          <a:p xmlns:a="http://schemas.openxmlformats.org/drawingml/2006/main">
            <a:r>
              <a:t>In a conductor, mobile charge carriers can redistribute throughout the connected material. In an insulator, charges are much less mobile, but positive and negative charge distributions can shift slightly relative to each other: polarization. A charged rod can therefore attract a neutral object. Attraction alone does not prove opposite net charges; repulsion is stronger evidence of like net signs.</a:t>
            </a:r>
          </a:p>
          <a:p xmlns:a="http://schemas.openxmlformats.org/drawingml/2006/main">
            <a:r>
              <a:t/>
            </a:r>
          </a:p>
          <a:p xmlns:a="http://schemas.openxmlformats.org/drawingml/2006/main">
            <a:r>
              <a:t>Q_system,final = Q_system,initial if no charge crosses the boundary.</a:t>
            </a:r>
          </a:p>
          <a:p xmlns:a="http://schemas.openxmlformats.org/drawingml/2006/main">
            <a:r>
              <a:t>Permittivity ε describes a material’s electric response; ε = κε₀ for a simple linear dielectric.</a:t>
            </a:r>
          </a:p>
          <a:p xmlns:a="http://schemas.openxmlformats.org/drawingml/2006/main">
            <a:r>
              <a:t/>
            </a:r>
          </a:p>
          <a:p xmlns:a="http://schemas.openxmlformats.org/drawingml/2006/main">
            <a:r>
              <a:t>[['Process', 'What physically happens', 'Net charge?'], ['Friction', 'Electrons transfer between unlike materials.', 'Each object can change; total stays fixed.'], ['Contact', 'Charges redistribute through electrical contact.', 'Connected objects share charge.'], ['Polarization', 'Charges redistribute within an object.', 'No net change is required.'], ['Grounding', 'Electrons transfer to or from a large reservoir.', 'The object is no longer charge-isolated.']]</a:t>
            </a:r>
          </a:p>
          <a:p xmlns:a="http://schemas.openxmlformats.org/drawingml/2006/main">
            <a:r>
              <a:t/>
            </a:r>
          </a:p>
          <a:p xmlns:a="http://schemas.openxmlformats.org/drawingml/2006/main">
            <a:r>
              <a:t>Reason through induction Bring a negative rod near a neutral conductor. Electrons shift away from the rod. Ground the conductor while the rod remains: some electrons leave. Disconnect ground first, then remove the rod. The conductor remains positively charged. Removing the rod while grounding remains allows it to return toward neutrality.</a:t>
            </a:r>
          </a:p>
          <a:p xmlns:a="http://schemas.openxmlformats.org/drawingml/2006/main">
            <a:r>
              <a:t/>
            </a:r>
          </a:p>
          <a:p xmlns:a="http://schemas.openxmlformats.org/drawingml/2006/main">
            <a:r>
              <a:t>For two identical isolated conducting spheres, contact followed by separation gives each half the total charge, by symmetry. For unequal conductors, equal potential is the equilibrium requirement; equal charge is not generally correct. Microscopic electric interactions underlie many everyday contact forces such as normal force and friction.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12.</a:t>
            </a:r>
          </a:p>
          <a:p xmlns:a="http://schemas.openxmlformats.org/drawingml/2006/main">
            <a:r>
              <a:t>Original source: N27 pp.2-3,9-10; N35 pp.5-9; CED 10.1-10.2</a:t>
            </a:r>
          </a:p>
          <a:p xmlns:a="http://schemas.openxmlformats.org/drawingml/2006/main">
            <a:r>
              <a:t>CED: 10.1 + 10.2</a:t>
            </a:r>
          </a:p>
          <a:p xmlns:a="http://schemas.openxmlformats.org/drawingml/2006/main">
            <a:r>
              <a:t/>
            </a:r>
          </a:p>
          <a:p xmlns:a="http://schemas.openxmlformats.org/drawingml/2006/main">
            <a:r>
              <a:t>Gravity between positive masses is attractive; electric force can attract or repel. For two objects that carry fixed charges, F_E/F_g = k|q₁q₂|/(Gm₁m₂): the separation cancels. Electric forces often dominate between charged particles. Gravity dominates many astronomical systems because large bodies are nearly electrically neutral while their masses add.</a:t>
            </a:r>
          </a:p>
          <a:p xmlns:a="http://schemas.openxmlformats.org/drawingml/2006/main">
            <a:r>
              <a:t/>
            </a:r>
          </a:p>
          <a:p xmlns:a="http://schemas.openxmlformats.org/drawingml/2006/main">
            <a:r>
              <a:t>In a conductor, mobile charge carriers can redistribute throughout the connected material. In an insulator, charges are much less mobile, but positive and negative charge distributions can shift slightly relative to each other: polarization. A charged rod can therefore attract a neutral object. Attraction alone does not prove opposite net charges; repulsion is stronger evidence of like net signs.</a:t>
            </a:r>
          </a:p>
          <a:p xmlns:a="http://schemas.openxmlformats.org/drawingml/2006/main">
            <a:r>
              <a:t/>
            </a:r>
          </a:p>
          <a:p xmlns:a="http://schemas.openxmlformats.org/drawingml/2006/main">
            <a:r>
              <a:t>Q_system,final = Q_system,initial if no charge crosses the boundary.</a:t>
            </a:r>
          </a:p>
          <a:p xmlns:a="http://schemas.openxmlformats.org/drawingml/2006/main">
            <a:r>
              <a:t>Permittivity ε describes a material’s electric response; ε = κε₀ for a simple linear dielectric.</a:t>
            </a:r>
          </a:p>
          <a:p xmlns:a="http://schemas.openxmlformats.org/drawingml/2006/main">
            <a:r>
              <a:t/>
            </a:r>
          </a:p>
          <a:p xmlns:a="http://schemas.openxmlformats.org/drawingml/2006/main">
            <a:r>
              <a:t>[['Process', 'What physically happens', 'Net charge?'], ['Friction', 'Electrons transfer between unlike materials.', 'Each object can change; total stays fixed.'], ['Contact', 'Charges redistribute through electrical contact.', 'Connected objects share charge.'], ['Polarization', 'Charges redistribute within an object.', 'No net change is required.'], ['Grounding', 'Electrons transfer to or from a large reservoir.', 'The object is no longer charge-isolated.']]</a:t>
            </a:r>
          </a:p>
          <a:p xmlns:a="http://schemas.openxmlformats.org/drawingml/2006/main">
            <a:r>
              <a:t/>
            </a:r>
          </a:p>
          <a:p xmlns:a="http://schemas.openxmlformats.org/drawingml/2006/main">
            <a:r>
              <a:t>Reason through induction Bring a negative rod near a neutral conductor. Electrons shift away from the rod. Ground the conductor while the rod remains: some electrons leave. Disconnect ground first, then remove the rod. The conductor remains positively charged. Removing the rod while grounding remains allows it to return toward neutrality.</a:t>
            </a:r>
          </a:p>
          <a:p xmlns:a="http://schemas.openxmlformats.org/drawingml/2006/main">
            <a:r>
              <a:t/>
            </a:r>
          </a:p>
          <a:p xmlns:a="http://schemas.openxmlformats.org/drawingml/2006/main">
            <a:r>
              <a:t>For two identical isolated conducting spheres, contact followed by separation gives each half the total charge, by symmetry. For unequal conductors, equal potential is the equilibrium requirement; equal charge is not generally correct. Microscopic electric interactions underlie many everyday contact forces such as normal force and friction.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12.</a:t>
            </a:r>
          </a:p>
          <a:p xmlns:a="http://schemas.openxmlformats.org/drawingml/2006/main">
            <a:r>
              <a:t>Original source: N27 pp.2-3,9-10; N35 pp.5-9; CED 10.1-10.2</a:t>
            </a:r>
          </a:p>
          <a:p xmlns:a="http://schemas.openxmlformats.org/drawingml/2006/main">
            <a:r>
              <a:t>CED: 10.1 + 10.2</a:t>
            </a:r>
          </a:p>
          <a:p xmlns:a="http://schemas.openxmlformats.org/drawingml/2006/main">
            <a:r>
              <a:t/>
            </a:r>
          </a:p>
          <a:p xmlns:a="http://schemas.openxmlformats.org/drawingml/2006/main">
            <a:r>
              <a:t>Gravity between positive masses is attractive; electric force can attract or repel. For two objects that carry fixed charges, F_E/F_g = k|q₁q₂|/(Gm₁m₂): the separation cancels. Electric forces often dominate between charged particles. Gravity dominates many astronomical systems because large bodies are nearly electrically neutral while their masses add.</a:t>
            </a:r>
          </a:p>
          <a:p xmlns:a="http://schemas.openxmlformats.org/drawingml/2006/main">
            <a:r>
              <a:t/>
            </a:r>
          </a:p>
          <a:p xmlns:a="http://schemas.openxmlformats.org/drawingml/2006/main">
            <a:r>
              <a:t>In a conductor, mobile charge carriers can redistribute throughout the connected material. In an insulator, charges are much less mobile, but positive and negative charge distributions can shift slightly relative to each other: polarization. A charged rod can therefore attract a neutral object. Attraction alone does not prove opposite net charges; repulsion is stronger evidence of like net signs.</a:t>
            </a:r>
          </a:p>
          <a:p xmlns:a="http://schemas.openxmlformats.org/drawingml/2006/main">
            <a:r>
              <a:t/>
            </a:r>
          </a:p>
          <a:p xmlns:a="http://schemas.openxmlformats.org/drawingml/2006/main">
            <a:r>
              <a:t>Q_system,final = Q_system,initial if no charge crosses the boundary.</a:t>
            </a:r>
          </a:p>
          <a:p xmlns:a="http://schemas.openxmlformats.org/drawingml/2006/main">
            <a:r>
              <a:t>Permittivity ε describes a material’s electric response; ε = κε₀ for a simple linear dielectric.</a:t>
            </a:r>
          </a:p>
          <a:p xmlns:a="http://schemas.openxmlformats.org/drawingml/2006/main">
            <a:r>
              <a:t/>
            </a:r>
          </a:p>
          <a:p xmlns:a="http://schemas.openxmlformats.org/drawingml/2006/main">
            <a:r>
              <a:t>[['Process', 'What physically happens', 'Net charge?'], ['Friction', 'Electrons transfer between unlike materials.', 'Each object can change; total stays fixed.'], ['Contact', 'Charges redistribute through electrical contact.', 'Connected objects share charge.'], ['Polarization', 'Charges redistribute within an object.', 'No net change is required.'], ['Grounding', 'Electrons transfer to or from a large reservoir.', 'The object is no longer charge-isolated.']]</a:t>
            </a:r>
          </a:p>
          <a:p xmlns:a="http://schemas.openxmlformats.org/drawingml/2006/main">
            <a:r>
              <a:t/>
            </a:r>
          </a:p>
          <a:p xmlns:a="http://schemas.openxmlformats.org/drawingml/2006/main">
            <a:r>
              <a:t>Reason through induction Bring a negative rod near a neutral conductor. Electrons shift away from the rod. Ground the conductor while the rod remains: some electrons leave. Disconnect ground first, then remove the rod. The conductor remains positively charged. Removing the rod while grounding remains allows it to return toward neutrality.</a:t>
            </a:r>
          </a:p>
          <a:p xmlns:a="http://schemas.openxmlformats.org/drawingml/2006/main">
            <a:r>
              <a:t/>
            </a:r>
          </a:p>
          <a:p xmlns:a="http://schemas.openxmlformats.org/drawingml/2006/main">
            <a:r>
              <a:t>For two identical isolated conducting spheres, contact followed by separation gives each half the total charge, by symmetry. For unequal conductors, equal potential is the equilibrium requirement; equal charge is not generally correct. Microscopic electric interactions underlie many everyday contact forces such as normal force and friction.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12.</a:t>
            </a:r>
          </a:p>
          <a:p xmlns:a="http://schemas.openxmlformats.org/drawingml/2006/main">
            <a:r>
              <a:t>Original source: N27 pp.2-3,9-10; N35 pp.5-9; CED 10.1-10.2</a:t>
            </a:r>
          </a:p>
          <a:p xmlns:a="http://schemas.openxmlformats.org/drawingml/2006/main">
            <a:r>
              <a:t>CED: 10.1 + 10.2</a:t>
            </a:r>
          </a:p>
          <a:p xmlns:a="http://schemas.openxmlformats.org/drawingml/2006/main">
            <a:r>
              <a:t/>
            </a:r>
          </a:p>
          <a:p xmlns:a="http://schemas.openxmlformats.org/drawingml/2006/main">
            <a:r>
              <a:t>Gravity between positive masses is attractive; electric force can attract or repel. For two objects that carry fixed charges, F_E/F_g = k|q₁q₂|/(Gm₁m₂): the separation cancels. Electric forces often dominate between charged particles. Gravity dominates many astronomical systems because large bodies are nearly electrically neutral while their masses add.</a:t>
            </a:r>
          </a:p>
          <a:p xmlns:a="http://schemas.openxmlformats.org/drawingml/2006/main">
            <a:r>
              <a:t/>
            </a:r>
          </a:p>
          <a:p xmlns:a="http://schemas.openxmlformats.org/drawingml/2006/main">
            <a:r>
              <a:t>In a conductor, mobile charge carriers can redistribute throughout the connected material. In an insulator, charges are much less mobile, but positive and negative charge distributions can shift slightly relative to each other: polarization. A charged rod can therefore attract a neutral object. Attraction alone does not prove opposite net charges; repulsion is stronger evidence of like net signs.</a:t>
            </a:r>
          </a:p>
          <a:p xmlns:a="http://schemas.openxmlformats.org/drawingml/2006/main">
            <a:r>
              <a:t/>
            </a:r>
          </a:p>
          <a:p xmlns:a="http://schemas.openxmlformats.org/drawingml/2006/main">
            <a:r>
              <a:t>Q_system,final = Q_system,initial if no charge crosses the boundary.</a:t>
            </a:r>
          </a:p>
          <a:p xmlns:a="http://schemas.openxmlformats.org/drawingml/2006/main">
            <a:r>
              <a:t>Permittivity ε describes a material’s electric response; ε = κε₀ for a simple linear dielectric.</a:t>
            </a:r>
          </a:p>
          <a:p xmlns:a="http://schemas.openxmlformats.org/drawingml/2006/main">
            <a:r>
              <a:t/>
            </a:r>
          </a:p>
          <a:p xmlns:a="http://schemas.openxmlformats.org/drawingml/2006/main">
            <a:r>
              <a:t>[['Process', 'What physically happens', 'Net charge?'], ['Friction', 'Electrons transfer between unlike materials.', 'Each object can change; total stays fixed.'], ['Contact', 'Charges redistribute through electrical contact.', 'Connected objects share charge.'], ['Polarization', 'Charges redistribute within an object.', 'No net change is required.'], ['Grounding', 'Electrons transfer to or from a large reservoir.', 'The object is no longer charge-isolated.']]</a:t>
            </a:r>
          </a:p>
          <a:p xmlns:a="http://schemas.openxmlformats.org/drawingml/2006/main">
            <a:r>
              <a:t/>
            </a:r>
          </a:p>
          <a:p xmlns:a="http://schemas.openxmlformats.org/drawingml/2006/main">
            <a:r>
              <a:t>Reason through induction Bring a negative rod near a neutral conductor. Electrons shift away from the rod. Ground the conductor while the rod remains: some electrons leave. Disconnect ground first, then remove the rod. The conductor remains positively charged. Removing the rod while grounding remains allows it to return toward neutrality.</a:t>
            </a:r>
          </a:p>
          <a:p xmlns:a="http://schemas.openxmlformats.org/drawingml/2006/main">
            <a:r>
              <a:t/>
            </a:r>
          </a:p>
          <a:p xmlns:a="http://schemas.openxmlformats.org/drawingml/2006/main">
            <a:r>
              <a:t>For two identical isolated conducting spheres, contact followed by separation gives each half the total charge, by symmetry. For unequal conductors, equal potential is the equilibrium requirement; equal charge is not generally correct. Microscopic electric interactions underlie many everyday contact forces such as normal force and friction.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13.</a:t>
            </a:r>
          </a:p>
          <a:p xmlns:a="http://schemas.openxmlformats.org/drawingml/2006/main">
            <a:r>
              <a:t>Original source: N27 pp.3,9-10; N35 pp.5-9; CED completion</a:t>
            </a:r>
          </a:p>
          <a:p xmlns:a="http://schemas.openxmlformats.org/drawingml/2006/main">
            <a:r>
              <a:t>CED: 10.2</a:t>
            </a:r>
          </a:p>
          <a:p xmlns:a="http://schemas.openxmlformats.org/drawingml/2006/main">
            <a:r>
              <a:t/>
            </a:r>
          </a:p>
          <a:p xmlns:a="http://schemas.openxmlformats.org/drawingml/2006/main">
            <a:r>
              <a:t>charging_steps A positive external rod draws electrons toward a conductor. Grounding can supply extra electrons. Disconnect the ground before removing the rod to leave negative net charge.</a:t>
            </a:r>
          </a:p>
          <a:p xmlns:a="http://schemas.openxmlformats.org/drawingml/2006/main">
            <a:r>
              <a:t/>
            </a:r>
          </a:p>
          <a:p xmlns:a="http://schemas.openxmlformats.org/drawingml/2006/main">
            <a:r>
              <a:t>Contact</a:t>
            </a:r>
          </a:p>
          <a:p xmlns:a="http://schemas.openxmlformats.org/drawingml/2006/main">
            <a:r>
              <a:t/>
            </a:r>
          </a:p>
          <a:p xmlns:a="http://schemas.openxmlformats.org/drawingml/2006/main">
            <a:r>
              <a:t>Electrons transfer until connected conductors reach the same potential. Identical isolated spheres sharing a total charge split that charge equally. Different sizes generally share potential rather than equal charge. For widely separated spheres, equal potential gives Q₁/R₁ = Q₂/R₂.</a:t>
            </a:r>
          </a:p>
          <a:p xmlns:a="http://schemas.openxmlformats.org/drawingml/2006/main">
            <a:r>
              <a:t/>
            </a:r>
          </a:p>
          <a:p xmlns:a="http://schemas.openxmlformats.org/drawingml/2006/main">
            <a:r>
              <a:t>Induction with grounding</a:t>
            </a:r>
          </a:p>
          <a:p xmlns:a="http://schemas.openxmlformats.org/drawingml/2006/main">
            <a:r>
              <a:t/>
            </a:r>
          </a:p>
          <a:p xmlns:a="http://schemas.openxmlformats.org/drawingml/2006/main">
            <a:r>
              <a:t>Bring the positive rod close without touching. Connect the conductor to ground while the rod remains nearby. Electrons enter from Earth. Remove the ground first, then remove the rod. The excess negative charge spreads over the conductor. Removing the rod before disconnecting the ground can let the excess charge return.</a:t>
            </a:r>
          </a:p>
          <a:p xmlns:a="http://schemas.openxmlformats.org/drawingml/2006/main">
            <a:r>
              <a:t/>
            </a:r>
          </a:p>
          <a:p xmlns:a="http://schemas.openxmlformats.org/drawingml/2006/main">
            <a:r>
              <a:t>POLARIZATION IS DIFFERENT FROM NET CHARGING A nearby rod can separate charge without changing net charge. A neutral conductor can be attracted because its nearer opposite charge feels the stronger force. Attraction alone does not prove that the object carries opposite net charge.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13.</a:t>
            </a:r>
          </a:p>
          <a:p xmlns:a="http://schemas.openxmlformats.org/drawingml/2006/main">
            <a:r>
              <a:t>Original source: N27 pp.3,9-10; N35 pp.5-9; CED completion</a:t>
            </a:r>
          </a:p>
          <a:p xmlns:a="http://schemas.openxmlformats.org/drawingml/2006/main">
            <a:r>
              <a:t>CED: 10.2</a:t>
            </a:r>
          </a:p>
          <a:p xmlns:a="http://schemas.openxmlformats.org/drawingml/2006/main">
            <a:r>
              <a:t/>
            </a:r>
          </a:p>
          <a:p xmlns:a="http://schemas.openxmlformats.org/drawingml/2006/main">
            <a:r>
              <a:t>charging_steps A positive external rod draws electrons toward a conductor. Grounding can supply extra electrons. Disconnect the ground before removing the rod to leave negative net charge.</a:t>
            </a:r>
          </a:p>
          <a:p xmlns:a="http://schemas.openxmlformats.org/drawingml/2006/main">
            <a:r>
              <a:t/>
            </a:r>
          </a:p>
          <a:p xmlns:a="http://schemas.openxmlformats.org/drawingml/2006/main">
            <a:r>
              <a:t>Contact</a:t>
            </a:r>
          </a:p>
          <a:p xmlns:a="http://schemas.openxmlformats.org/drawingml/2006/main">
            <a:r>
              <a:t/>
            </a:r>
          </a:p>
          <a:p xmlns:a="http://schemas.openxmlformats.org/drawingml/2006/main">
            <a:r>
              <a:t>Electrons transfer until connected conductors reach the same potential. Identical isolated spheres sharing a total charge split that charge equally. Different sizes generally share potential rather than equal charge. For widely separated spheres, equal potential gives Q₁/R₁ = Q₂/R₂.</a:t>
            </a:r>
          </a:p>
          <a:p xmlns:a="http://schemas.openxmlformats.org/drawingml/2006/main">
            <a:r>
              <a:t/>
            </a:r>
          </a:p>
          <a:p xmlns:a="http://schemas.openxmlformats.org/drawingml/2006/main">
            <a:r>
              <a:t>Induction with grounding</a:t>
            </a:r>
          </a:p>
          <a:p xmlns:a="http://schemas.openxmlformats.org/drawingml/2006/main">
            <a:r>
              <a:t/>
            </a:r>
          </a:p>
          <a:p xmlns:a="http://schemas.openxmlformats.org/drawingml/2006/main">
            <a:r>
              <a:t>Bring the positive rod close without touching. Connect the conductor to ground while the rod remains nearby. Electrons enter from Earth. Remove the ground first, then remove the rod. The excess negative charge spreads over the conductor. Removing the rod before disconnecting the ground can let the excess charge return.</a:t>
            </a:r>
          </a:p>
          <a:p xmlns:a="http://schemas.openxmlformats.org/drawingml/2006/main">
            <a:r>
              <a:t/>
            </a:r>
          </a:p>
          <a:p xmlns:a="http://schemas.openxmlformats.org/drawingml/2006/main">
            <a:r>
              <a:t>POLARIZATION IS DIFFERENT FROM NET CHARGING A nearby rod can separate charge without changing net charge. A neutral conductor can be attracted because its nearer opposite charge feels the stronger force. Attraction alone does not prove that the object carries opposite net charge.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13.</a:t>
            </a:r>
          </a:p>
          <a:p xmlns:a="http://schemas.openxmlformats.org/drawingml/2006/main">
            <a:r>
              <a:t>Original source: N27 pp.3,9-10; N35 pp.5-9; CED completion</a:t>
            </a:r>
          </a:p>
          <a:p xmlns:a="http://schemas.openxmlformats.org/drawingml/2006/main">
            <a:r>
              <a:t>CED: 10.2</a:t>
            </a:r>
          </a:p>
          <a:p xmlns:a="http://schemas.openxmlformats.org/drawingml/2006/main">
            <a:r>
              <a:t/>
            </a:r>
          </a:p>
          <a:p xmlns:a="http://schemas.openxmlformats.org/drawingml/2006/main">
            <a:r>
              <a:t>charging_steps A positive external rod draws electrons toward a conductor. Grounding can supply extra electrons. Disconnect the ground before removing the rod to leave negative net charge.</a:t>
            </a:r>
          </a:p>
          <a:p xmlns:a="http://schemas.openxmlformats.org/drawingml/2006/main">
            <a:r>
              <a:t/>
            </a:r>
          </a:p>
          <a:p xmlns:a="http://schemas.openxmlformats.org/drawingml/2006/main">
            <a:r>
              <a:t>Contact</a:t>
            </a:r>
          </a:p>
          <a:p xmlns:a="http://schemas.openxmlformats.org/drawingml/2006/main">
            <a:r>
              <a:t/>
            </a:r>
          </a:p>
          <a:p xmlns:a="http://schemas.openxmlformats.org/drawingml/2006/main">
            <a:r>
              <a:t>Electrons transfer until connected conductors reach the same potential. Identical isolated spheres sharing a total charge split that charge equally. Different sizes generally share potential rather than equal charge. For widely separated spheres, equal potential gives Q₁/R₁ = Q₂/R₂.</a:t>
            </a:r>
          </a:p>
          <a:p xmlns:a="http://schemas.openxmlformats.org/drawingml/2006/main">
            <a:r>
              <a:t/>
            </a:r>
          </a:p>
          <a:p xmlns:a="http://schemas.openxmlformats.org/drawingml/2006/main">
            <a:r>
              <a:t>Induction with grounding</a:t>
            </a:r>
          </a:p>
          <a:p xmlns:a="http://schemas.openxmlformats.org/drawingml/2006/main">
            <a:r>
              <a:t/>
            </a:r>
          </a:p>
          <a:p xmlns:a="http://schemas.openxmlformats.org/drawingml/2006/main">
            <a:r>
              <a:t>Bring the positive rod close without touching. Connect the conductor to ground while the rod remains nearby. Electrons enter from Earth. Remove the ground first, then remove the rod. The excess negative charge spreads over the conductor. Removing the rod before disconnecting the ground can let the excess charge return.</a:t>
            </a:r>
          </a:p>
          <a:p xmlns:a="http://schemas.openxmlformats.org/drawingml/2006/main">
            <a:r>
              <a:t/>
            </a:r>
          </a:p>
          <a:p xmlns:a="http://schemas.openxmlformats.org/drawingml/2006/main">
            <a:r>
              <a:t>POLARIZATION IS DIFFERENT FROM NET CHARGING A nearby rod can separate charge without changing net charge. A neutral conductor can be attracted because its nearer opposite charge feels the stronger force. Attraction alone does not prove that the object carries opposite net charge.</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14.</a:t>
            </a:r>
          </a:p>
          <a:p xmlns:a="http://schemas.openxmlformats.org/drawingml/2006/main">
            <a:r>
              <a:t>Original source: N04 pp.6-7; N05 p.1</a:t>
            </a:r>
          </a:p>
          <a:p xmlns:a="http://schemas.openxmlformats.org/drawingml/2006/main">
            <a:r>
              <a:t>CED: 10.6</a:t>
            </a:r>
          </a:p>
          <a:p xmlns:a="http://schemas.openxmlformats.org/drawingml/2006/main">
            <a:r>
              <a:t/>
            </a:r>
          </a:p>
          <a:p xmlns:a="http://schemas.openxmlformats.org/drawingml/2006/main">
            <a:r>
              <a:t>C = Q/|ΔV|; C = κε₀A/d; |E| ≈ |ΔV|/d</a:t>
            </a:r>
          </a:p>
          <a:p xmlns:a="http://schemas.openxmlformats.org/drawingml/2006/main">
            <a:r>
              <a:t>Q is the magnitude on either plate; the two plates carry +Q and -Q. C is in farads (C/V).</a:t>
            </a:r>
          </a:p>
          <a:p xmlns:a="http://schemas.openxmlformats.org/drawingml/2006/main">
            <a:r>
              <a:t/>
            </a:r>
          </a:p>
          <a:p xmlns:a="http://schemas.openxmlformats.org/drawingml/2006/main">
            <a:r>
              <a:t>capacitor A parallel-plate capacitor separates charge and stores field energy. The uniform-field approximation applies away from the edges when d is small compared with plate dimensions.</a:t>
            </a:r>
          </a:p>
          <a:p xmlns:a="http://schemas.openxmlformats.org/drawingml/2006/main">
            <a:r>
              <a:t/>
            </a:r>
          </a:p>
          <a:p xmlns:a="http://schemas.openxmlformats.org/drawingml/2006/main">
            <a:r>
              <a:t>Capacitance is determined by geometry and dielectric properties in the ideal linear model, not by independently choosing Q or V. Increasing plate area provides more room for separated charge; increasing separation makes a given charge separation produce a larger voltage, so capacitance falls. A dielectric polarizes and produces a field opposing the field of the free plate charges.</a:t>
            </a:r>
          </a:p>
          <a:p xmlns:a="http://schemas.openxmlformats.org/drawingml/2006/main">
            <a:r>
              <a:t/>
            </a:r>
          </a:p>
          <a:p xmlns:a="http://schemas.openxmlformats.org/drawingml/2006/main">
            <a:r>
              <a:t>Worked example Air plates have area 0.020 m² and separation 1.0 mm. C = (8.85 × 10⁻¹²)(0.020)/(1.0 × 10⁻³) = 1.77 × 10⁻¹⁰ F = 177 pF. Connected to 100 V, they carry Q = 17.7 nC and produce approximately E = 1.0 × 10⁵ V/m.</a:t>
            </a:r>
          </a:p>
          <a:p xmlns:a="http://schemas.openxmlformats.org/drawingml/2006/main">
            <a:r>
              <a:t/>
            </a:r>
          </a:p>
          <a:p xmlns:a="http://schemas.openxmlformats.org/drawingml/2006/main">
            <a:r>
              <a:t>The total net charge of the usual two-plate capacitor is zero. “Charge on a capacitor” conventionally means the magnitude on one plate. Charge does not cross the ideal insulating gap during ordinary charging; electrons move through the external circuit onto one plate and off the other.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14.</a:t>
            </a:r>
          </a:p>
          <a:p xmlns:a="http://schemas.openxmlformats.org/drawingml/2006/main">
            <a:r>
              <a:t>Original source: N04 pp.6-7; N05 p.1</a:t>
            </a:r>
          </a:p>
          <a:p xmlns:a="http://schemas.openxmlformats.org/drawingml/2006/main">
            <a:r>
              <a:t>CED: 10.6</a:t>
            </a:r>
          </a:p>
          <a:p xmlns:a="http://schemas.openxmlformats.org/drawingml/2006/main">
            <a:r>
              <a:t/>
            </a:r>
          </a:p>
          <a:p xmlns:a="http://schemas.openxmlformats.org/drawingml/2006/main">
            <a:r>
              <a:t>C = Q/|ΔV|; C = κε₀A/d; |E| ≈ |ΔV|/d</a:t>
            </a:r>
          </a:p>
          <a:p xmlns:a="http://schemas.openxmlformats.org/drawingml/2006/main">
            <a:r>
              <a:t>Q is the magnitude on either plate; the two plates carry +Q and -Q. C is in farads (C/V).</a:t>
            </a:r>
          </a:p>
          <a:p xmlns:a="http://schemas.openxmlformats.org/drawingml/2006/main">
            <a:r>
              <a:t/>
            </a:r>
          </a:p>
          <a:p xmlns:a="http://schemas.openxmlformats.org/drawingml/2006/main">
            <a:r>
              <a:t>capacitor A parallel-plate capacitor separates charge and stores field energy. The uniform-field approximation applies away from the edges when d is small compared with plate dimensions.</a:t>
            </a:r>
          </a:p>
          <a:p xmlns:a="http://schemas.openxmlformats.org/drawingml/2006/main">
            <a:r>
              <a:t/>
            </a:r>
          </a:p>
          <a:p xmlns:a="http://schemas.openxmlformats.org/drawingml/2006/main">
            <a:r>
              <a:t>Capacitance is determined by geometry and dielectric properties in the ideal linear model, not by independently choosing Q or V. Increasing plate area provides more room for separated charge; increasing separation makes a given charge separation produce a larger voltage, so capacitance falls. A dielectric polarizes and produces a field opposing the field of the free plate charges.</a:t>
            </a:r>
          </a:p>
          <a:p xmlns:a="http://schemas.openxmlformats.org/drawingml/2006/main">
            <a:r>
              <a:t/>
            </a:r>
          </a:p>
          <a:p xmlns:a="http://schemas.openxmlformats.org/drawingml/2006/main">
            <a:r>
              <a:t>Worked example Air plates have area 0.020 m² and separation 1.0 mm. C = (8.85 × 10⁻¹²)(0.020)/(1.0 × 10⁻³) = 1.77 × 10⁻¹⁰ F = 177 pF. Connected to 100 V, they carry Q = 17.7 nC and produce approximately E = 1.0 × 10⁵ V/m.</a:t>
            </a:r>
          </a:p>
          <a:p xmlns:a="http://schemas.openxmlformats.org/drawingml/2006/main">
            <a:r>
              <a:t/>
            </a:r>
          </a:p>
          <a:p xmlns:a="http://schemas.openxmlformats.org/drawingml/2006/main">
            <a:r>
              <a:t>The total net charge of the usual two-plate capacitor is zero. “Charge on a capacitor” conventionally means the magnitude on one plate. Charge does not cross the ideal insulating gap during ordinary charging; electrons move through the external circuit onto one plate and off the other.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14.</a:t>
            </a:r>
          </a:p>
          <a:p xmlns:a="http://schemas.openxmlformats.org/drawingml/2006/main">
            <a:r>
              <a:t>Original source: N04 pp.6-7; N05 p.1</a:t>
            </a:r>
          </a:p>
          <a:p xmlns:a="http://schemas.openxmlformats.org/drawingml/2006/main">
            <a:r>
              <a:t>CED: 10.6</a:t>
            </a:r>
          </a:p>
          <a:p xmlns:a="http://schemas.openxmlformats.org/drawingml/2006/main">
            <a:r>
              <a:t/>
            </a:r>
          </a:p>
          <a:p xmlns:a="http://schemas.openxmlformats.org/drawingml/2006/main">
            <a:r>
              <a:t>C = Q/|ΔV|; C = κε₀A/d; |E| ≈ |ΔV|/d</a:t>
            </a:r>
          </a:p>
          <a:p xmlns:a="http://schemas.openxmlformats.org/drawingml/2006/main">
            <a:r>
              <a:t>Q is the magnitude on either plate; the two plates carry +Q and -Q. C is in farads (C/V).</a:t>
            </a:r>
          </a:p>
          <a:p xmlns:a="http://schemas.openxmlformats.org/drawingml/2006/main">
            <a:r>
              <a:t/>
            </a:r>
          </a:p>
          <a:p xmlns:a="http://schemas.openxmlformats.org/drawingml/2006/main">
            <a:r>
              <a:t>capacitor A parallel-plate capacitor separates charge and stores field energy. The uniform-field approximation applies away from the edges when d is small compared with plate dimensions.</a:t>
            </a:r>
          </a:p>
          <a:p xmlns:a="http://schemas.openxmlformats.org/drawingml/2006/main">
            <a:r>
              <a:t/>
            </a:r>
          </a:p>
          <a:p xmlns:a="http://schemas.openxmlformats.org/drawingml/2006/main">
            <a:r>
              <a:t>Capacitance is determined by geometry and dielectric properties in the ideal linear model, not by independently choosing Q or V. Increasing plate area provides more room for separated charge; increasing separation makes a given charge separation produce a larger voltage, so capacitance falls. A dielectric polarizes and produces a field opposing the field of the free plate charges.</a:t>
            </a:r>
          </a:p>
          <a:p xmlns:a="http://schemas.openxmlformats.org/drawingml/2006/main">
            <a:r>
              <a:t/>
            </a:r>
          </a:p>
          <a:p xmlns:a="http://schemas.openxmlformats.org/drawingml/2006/main">
            <a:r>
              <a:t>Worked example Air plates have area 0.020 m² and separation 1.0 mm. C = (8.85 × 10⁻¹²)(0.020)/(1.0 × 10⁻³) = 1.77 × 10⁻¹⁰ F = 177 pF. Connected to 100 V, they carry Q = 17.7 nC and produce approximately E = 1.0 × 10⁵ V/m.</a:t>
            </a:r>
          </a:p>
          <a:p xmlns:a="http://schemas.openxmlformats.org/drawingml/2006/main">
            <a:r>
              <a:t/>
            </a:r>
          </a:p>
          <a:p xmlns:a="http://schemas.openxmlformats.org/drawingml/2006/main">
            <a:r>
              <a:t>The total net charge of the usual two-plate capacitor is zero. “Charge on a capacitor” conventionally means the magnitude on one plate. Charge does not cross the ideal insulating gap during ordinary charging; electrons move through the external circuit onto one plate and off the other.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14.</a:t>
            </a:r>
          </a:p>
          <a:p xmlns:a="http://schemas.openxmlformats.org/drawingml/2006/main">
            <a:r>
              <a:t>Original source: N04 pp.6-7; N05 p.1</a:t>
            </a:r>
          </a:p>
          <a:p xmlns:a="http://schemas.openxmlformats.org/drawingml/2006/main">
            <a:r>
              <a:t>CED: 10.6</a:t>
            </a:r>
          </a:p>
          <a:p xmlns:a="http://schemas.openxmlformats.org/drawingml/2006/main">
            <a:r>
              <a:t/>
            </a:r>
          </a:p>
          <a:p xmlns:a="http://schemas.openxmlformats.org/drawingml/2006/main">
            <a:r>
              <a:t>C = Q/|ΔV|; C = κε₀A/d; |E| ≈ |ΔV|/d</a:t>
            </a:r>
          </a:p>
          <a:p xmlns:a="http://schemas.openxmlformats.org/drawingml/2006/main">
            <a:r>
              <a:t>Q is the magnitude on either plate; the two plates carry +Q and -Q. C is in farads (C/V).</a:t>
            </a:r>
          </a:p>
          <a:p xmlns:a="http://schemas.openxmlformats.org/drawingml/2006/main">
            <a:r>
              <a:t/>
            </a:r>
          </a:p>
          <a:p xmlns:a="http://schemas.openxmlformats.org/drawingml/2006/main">
            <a:r>
              <a:t>capacitor A parallel-plate capacitor separates charge and stores field energy. The uniform-field approximation applies away from the edges when d is small compared with plate dimensions.</a:t>
            </a:r>
          </a:p>
          <a:p xmlns:a="http://schemas.openxmlformats.org/drawingml/2006/main">
            <a:r>
              <a:t/>
            </a:r>
          </a:p>
          <a:p xmlns:a="http://schemas.openxmlformats.org/drawingml/2006/main">
            <a:r>
              <a:t>Capacitance is determined by geometry and dielectric properties in the ideal linear model, not by independently choosing Q or V. Increasing plate area provides more room for separated charge; increasing separation makes a given charge separation produce a larger voltage, so capacitance falls. A dielectric polarizes and produces a field opposing the field of the free plate charges.</a:t>
            </a:r>
          </a:p>
          <a:p xmlns:a="http://schemas.openxmlformats.org/drawingml/2006/main">
            <a:r>
              <a:t/>
            </a:r>
          </a:p>
          <a:p xmlns:a="http://schemas.openxmlformats.org/drawingml/2006/main">
            <a:r>
              <a:t>Worked example Air plates have area 0.020 m² and separation 1.0 mm. C = (8.85 × 10⁻¹²)(0.020)/(1.0 × 10⁻³) = 1.77 × 10⁻¹⁰ F = 177 pF. Connected to 100 V, they carry Q = 17.7 nC and produce approximately E = 1.0 × 10⁵ V/m.</a:t>
            </a:r>
          </a:p>
          <a:p xmlns:a="http://schemas.openxmlformats.org/drawingml/2006/main">
            <a:r>
              <a:t/>
            </a:r>
          </a:p>
          <a:p xmlns:a="http://schemas.openxmlformats.org/drawingml/2006/main">
            <a:r>
              <a:t>The total net charge of the usual two-plate capacitor is zero. “Charge on a capacitor” conventionally means the magnitude on one plate. Charge does not cross the ideal insulating gap during ordinary charging; electrons move through the external circuit onto one plate and off the other.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15.</a:t>
            </a:r>
          </a:p>
          <a:p xmlns:a="http://schemas.openxmlformats.org/drawingml/2006/main">
            <a:r>
              <a:t>Original source: N04 p.7; N05 p.1</a:t>
            </a:r>
          </a:p>
          <a:p xmlns:a="http://schemas.openxmlformats.org/drawingml/2006/main">
            <a:r>
              <a:t>CED: 10.6</a:t>
            </a:r>
          </a:p>
          <a:p xmlns:a="http://schemas.openxmlformats.org/drawingml/2006/main">
            <a:r>
              <a:t/>
            </a:r>
          </a:p>
          <a:p xmlns:a="http://schemas.openxmlformats.org/drawingml/2006/main">
            <a:r>
              <a:t>capacitor_energy As the capacitor charges from 0 to Q, V = q/C rises linearly. The area under V versus transferred charge is a triangle.</a:t>
            </a:r>
          </a:p>
          <a:p xmlns:a="http://schemas.openxmlformats.org/drawingml/2006/main">
            <a:r>
              <a:t/>
            </a:r>
          </a:p>
          <a:p xmlns:a="http://schemas.openxmlformats.org/drawingml/2006/main">
            <a:r>
              <a:t>U = ½QV = ½CV² = Q²/(2C)</a:t>
            </a:r>
          </a:p>
          <a:p xmlns:a="http://schemas.openxmlformats.org/drawingml/2006/main">
            <a:r>
              <a:t/>
            </a:r>
          </a:p>
          <a:p xmlns:a="http://schemas.openxmlformats.org/drawingml/2006/main">
            <a:r>
              <a:t>A battery or other external agent first transfers charge against a small potential difference. Later charge is moved against a larger potential difference. The average voltage during charging from zero is V/2, so the total energy stored is Q(V/2).</a:t>
            </a:r>
          </a:p>
          <a:p xmlns:a="http://schemas.openxmlformats.org/drawingml/2006/main">
            <a:r>
              <a:t/>
            </a:r>
          </a:p>
          <a:p xmlns:a="http://schemas.openxmlformats.org/drawingml/2006/main">
            <a:r>
              <a:t>The original plate-force argument: the field E between ideal oppositely charged plates is twice the field produced by either plate alone. The force on one plate comes from the other plate, so its magnitude is Q(E/2). This explains the same factor of one half in the source sketch. A plate does not push itself with its own field.</a:t>
            </a:r>
          </a:p>
          <a:p xmlns:a="http://schemas.openxmlformats.org/drawingml/2006/main">
            <a:r>
              <a:t/>
            </a:r>
          </a:p>
          <a:p xmlns:a="http://schemas.openxmlformats.org/drawingml/2006/main">
            <a:r>
              <a:t>EXPLICIT CORRECTION The final formula is Q²/(2C). Omitting the 2 doubles the predicted energy. Use either the triangular charging graph or U = ½QV to check the result.</a:t>
            </a:r>
          </a:p>
          <a:p xmlns:a="http://schemas.openxmlformats.org/drawingml/2006/main">
            <a:r>
              <a:t/>
            </a:r>
          </a:p>
          <a:p xmlns:a="http://schemas.openxmlformats.org/drawingml/2006/main">
            <a:r>
              <a:t>Example: C = 4.0 μF and V = 10 V give Q = 40 μC and U = 200 μJ, not 400 μJ.</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15.</a:t>
            </a:r>
          </a:p>
          <a:p xmlns:a="http://schemas.openxmlformats.org/drawingml/2006/main">
            <a:r>
              <a:t>Original source: N04 p.7; N05 p.1</a:t>
            </a:r>
          </a:p>
          <a:p xmlns:a="http://schemas.openxmlformats.org/drawingml/2006/main">
            <a:r>
              <a:t>CED: 10.6</a:t>
            </a:r>
          </a:p>
          <a:p xmlns:a="http://schemas.openxmlformats.org/drawingml/2006/main">
            <a:r>
              <a:t/>
            </a:r>
          </a:p>
          <a:p xmlns:a="http://schemas.openxmlformats.org/drawingml/2006/main">
            <a:r>
              <a:t>capacitor_energy As the capacitor charges from 0 to Q, V = q/C rises linearly. The area under V versus transferred charge is a triangle.</a:t>
            </a:r>
          </a:p>
          <a:p xmlns:a="http://schemas.openxmlformats.org/drawingml/2006/main">
            <a:r>
              <a:t/>
            </a:r>
          </a:p>
          <a:p xmlns:a="http://schemas.openxmlformats.org/drawingml/2006/main">
            <a:r>
              <a:t>U = ½QV = ½CV² = Q²/(2C)</a:t>
            </a:r>
          </a:p>
          <a:p xmlns:a="http://schemas.openxmlformats.org/drawingml/2006/main">
            <a:r>
              <a:t/>
            </a:r>
          </a:p>
          <a:p xmlns:a="http://schemas.openxmlformats.org/drawingml/2006/main">
            <a:r>
              <a:t>A battery or other external agent first transfers charge against a small potential difference. Later charge is moved against a larger potential difference. The average voltage during charging from zero is V/2, so the total energy stored is Q(V/2).</a:t>
            </a:r>
          </a:p>
          <a:p xmlns:a="http://schemas.openxmlformats.org/drawingml/2006/main">
            <a:r>
              <a:t/>
            </a:r>
          </a:p>
          <a:p xmlns:a="http://schemas.openxmlformats.org/drawingml/2006/main">
            <a:r>
              <a:t>The original plate-force argument: the field E between ideal oppositely charged plates is twice the field produced by either plate alone. The force on one plate comes from the other plate, so its magnitude is Q(E/2). This explains the same factor of one half in the source sketch. A plate does not push itself with its own field.</a:t>
            </a:r>
          </a:p>
          <a:p xmlns:a="http://schemas.openxmlformats.org/drawingml/2006/main">
            <a:r>
              <a:t/>
            </a:r>
          </a:p>
          <a:p xmlns:a="http://schemas.openxmlformats.org/drawingml/2006/main">
            <a:r>
              <a:t>EXPLICIT CORRECTION The final formula is Q²/(2C). Omitting the 2 doubles the predicted energy. Use either the triangular charging graph or U = ½QV to check the result.</a:t>
            </a:r>
          </a:p>
          <a:p xmlns:a="http://schemas.openxmlformats.org/drawingml/2006/main">
            <a:r>
              <a:t/>
            </a:r>
          </a:p>
          <a:p xmlns:a="http://schemas.openxmlformats.org/drawingml/2006/main">
            <a:r>
              <a:t>Example: C = 4.0 μF and V = 10 V give Q = 40 μC and U = 200 μJ, not 400 μJ.</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15.</a:t>
            </a:r>
          </a:p>
          <a:p xmlns:a="http://schemas.openxmlformats.org/drawingml/2006/main">
            <a:r>
              <a:t>Original source: N04 p.7; N05 p.1</a:t>
            </a:r>
          </a:p>
          <a:p xmlns:a="http://schemas.openxmlformats.org/drawingml/2006/main">
            <a:r>
              <a:t>CED: 10.6</a:t>
            </a:r>
          </a:p>
          <a:p xmlns:a="http://schemas.openxmlformats.org/drawingml/2006/main">
            <a:r>
              <a:t/>
            </a:r>
          </a:p>
          <a:p xmlns:a="http://schemas.openxmlformats.org/drawingml/2006/main">
            <a:r>
              <a:t>capacitor_energy As the capacitor charges from 0 to Q, V = q/C rises linearly. The area under V versus transferred charge is a triangle.</a:t>
            </a:r>
          </a:p>
          <a:p xmlns:a="http://schemas.openxmlformats.org/drawingml/2006/main">
            <a:r>
              <a:t/>
            </a:r>
          </a:p>
          <a:p xmlns:a="http://schemas.openxmlformats.org/drawingml/2006/main">
            <a:r>
              <a:t>U = ½QV = ½CV² = Q²/(2C)</a:t>
            </a:r>
          </a:p>
          <a:p xmlns:a="http://schemas.openxmlformats.org/drawingml/2006/main">
            <a:r>
              <a:t/>
            </a:r>
          </a:p>
          <a:p xmlns:a="http://schemas.openxmlformats.org/drawingml/2006/main">
            <a:r>
              <a:t>A battery or other external agent first transfers charge against a small potential difference. Later charge is moved against a larger potential difference. The average voltage during charging from zero is V/2, so the total energy stored is Q(V/2).</a:t>
            </a:r>
          </a:p>
          <a:p xmlns:a="http://schemas.openxmlformats.org/drawingml/2006/main">
            <a:r>
              <a:t/>
            </a:r>
          </a:p>
          <a:p xmlns:a="http://schemas.openxmlformats.org/drawingml/2006/main">
            <a:r>
              <a:t>The original plate-force argument: the field E between ideal oppositely charged plates is twice the field produced by either plate alone. The force on one plate comes from the other plate, so its magnitude is Q(E/2). This explains the same factor of one half in the source sketch. A plate does not push itself with its own field.</a:t>
            </a:r>
          </a:p>
          <a:p xmlns:a="http://schemas.openxmlformats.org/drawingml/2006/main">
            <a:r>
              <a:t/>
            </a:r>
          </a:p>
          <a:p xmlns:a="http://schemas.openxmlformats.org/drawingml/2006/main">
            <a:r>
              <a:t>EXPLICIT CORRECTION The final formula is Q²/(2C). Omitting the 2 doubles the predicted energy. Use either the triangular charging graph or U = ½QV to check the result.</a:t>
            </a:r>
          </a:p>
          <a:p xmlns:a="http://schemas.openxmlformats.org/drawingml/2006/main">
            <a:r>
              <a:t/>
            </a:r>
          </a:p>
          <a:p xmlns:a="http://schemas.openxmlformats.org/drawingml/2006/main">
            <a:r>
              <a:t>Example: C = 4.0 μF and V = 10 V give Q = 40 μC and U = 200 μJ, not 400 μJ.</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15.</a:t>
            </a:r>
          </a:p>
          <a:p xmlns:a="http://schemas.openxmlformats.org/drawingml/2006/main">
            <a:r>
              <a:t>Original source: N04 p.7; N05 p.1</a:t>
            </a:r>
          </a:p>
          <a:p xmlns:a="http://schemas.openxmlformats.org/drawingml/2006/main">
            <a:r>
              <a:t>CED: 10.6</a:t>
            </a:r>
          </a:p>
          <a:p xmlns:a="http://schemas.openxmlformats.org/drawingml/2006/main">
            <a:r>
              <a:t/>
            </a:r>
          </a:p>
          <a:p xmlns:a="http://schemas.openxmlformats.org/drawingml/2006/main">
            <a:r>
              <a:t>capacitor_energy As the capacitor charges from 0 to Q, V = q/C rises linearly. The area under V versus transferred charge is a triangle.</a:t>
            </a:r>
          </a:p>
          <a:p xmlns:a="http://schemas.openxmlformats.org/drawingml/2006/main">
            <a:r>
              <a:t/>
            </a:r>
          </a:p>
          <a:p xmlns:a="http://schemas.openxmlformats.org/drawingml/2006/main">
            <a:r>
              <a:t>U = ½QV = ½CV² = Q²/(2C)</a:t>
            </a:r>
          </a:p>
          <a:p xmlns:a="http://schemas.openxmlformats.org/drawingml/2006/main">
            <a:r>
              <a:t/>
            </a:r>
          </a:p>
          <a:p xmlns:a="http://schemas.openxmlformats.org/drawingml/2006/main">
            <a:r>
              <a:t>A battery or other external agent first transfers charge against a small potential difference. Later charge is moved against a larger potential difference. The average voltage during charging from zero is V/2, so the total energy stored is Q(V/2).</a:t>
            </a:r>
          </a:p>
          <a:p xmlns:a="http://schemas.openxmlformats.org/drawingml/2006/main">
            <a:r>
              <a:t/>
            </a:r>
          </a:p>
          <a:p xmlns:a="http://schemas.openxmlformats.org/drawingml/2006/main">
            <a:r>
              <a:t>The original plate-force argument: the field E between ideal oppositely charged plates is twice the field produced by either plate alone. The force on one plate comes from the other plate, so its magnitude is Q(E/2). This explains the same factor of one half in the source sketch. A plate does not push itself with its own field.</a:t>
            </a:r>
          </a:p>
          <a:p xmlns:a="http://schemas.openxmlformats.org/drawingml/2006/main">
            <a:r>
              <a:t/>
            </a:r>
          </a:p>
          <a:p xmlns:a="http://schemas.openxmlformats.org/drawingml/2006/main">
            <a:r>
              <a:t>EXPLICIT CORRECTION The final formula is Q²/(2C). Omitting the 2 doubles the predicted energy. Use either the triangular charging graph or U = ½QV to check the result.</a:t>
            </a:r>
          </a:p>
          <a:p xmlns:a="http://schemas.openxmlformats.org/drawingml/2006/main">
            <a:r>
              <a:t/>
            </a:r>
          </a:p>
          <a:p xmlns:a="http://schemas.openxmlformats.org/drawingml/2006/main">
            <a:r>
              <a:t>Example: C = 4.0 μF and V = 10 V give Q = 40 μC and U = 200 μJ, not 400 μJ.</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16.</a:t>
            </a:r>
          </a:p>
          <a:p xmlns:a="http://schemas.openxmlformats.org/drawingml/2006/main">
            <a:r>
              <a:t>Original source: N04 p.9; N05 p.1; CED 10.6 completion</a:t>
            </a:r>
          </a:p>
          <a:p xmlns:a="http://schemas.openxmlformats.org/drawingml/2006/main">
            <a:r>
              <a:t>CED: 10.6</a:t>
            </a:r>
          </a:p>
          <a:p xmlns:a="http://schemas.openxmlformats.org/drawingml/2006/main">
            <a:r>
              <a:t/>
            </a:r>
          </a:p>
          <a:p xmlns:a="http://schemas.openxmlformats.org/drawingml/2006/main">
            <a:r>
              <a:t>U_C = ½Q|ΔV| = ½C(ΔV)² = Q²/(2C)</a:t>
            </a:r>
          </a:p>
          <a:p xmlns:a="http://schemas.openxmlformats.org/drawingml/2006/main">
            <a:r>
              <a:t>The factor ½ arises because the voltage rises from zero as an initially uncharged capacitor is charged.</a:t>
            </a:r>
          </a:p>
          <a:p xmlns:a="http://schemas.openxmlformats.org/drawingml/2006/main">
            <a:r>
              <a:t/>
            </a:r>
          </a:p>
          <a:p xmlns:a="http://schemas.openxmlformats.org/drawingml/2006/main">
            <a:r>
              <a:t>[['Insert dielectric, κ &gt; 1', 'Connected to ideal battery', 'Disconnected, isolated plates'], ['Capacitance C', 'Multiplies by κ', 'Multiplies by κ'], ['Voltage |ΔV|', 'Fixed by battery', 'Divides by κ'], ['Plate charge Q', 'Multiplies by κ', 'Fixed by isolation'], ['Field E (fixed d)', 'Unchanged', 'Divides by κ'], ['Stored energy U', 'Multiplies by κ', 'Divides by κ']]</a:t>
            </a:r>
          </a:p>
          <a:p xmlns:a="http://schemas.openxmlformats.org/drawingml/2006/main">
            <a:r>
              <a:t/>
            </a:r>
          </a:p>
          <a:p xmlns:a="http://schemas.openxmlformats.org/drawingml/2006/main">
            <a:r>
              <a:t>These are different physical systems. With the battery connected, it moves additional charge and supplies energy. With the capacitor isolated, no plate charge can enter or leave. The reduction in field energy can become mechanical work as the dielectric is pulled into the gap, or other energy if motion is dissipative. Stored field energy alone is not the conserved energy of the full apparatus.</a:t>
            </a:r>
          </a:p>
          <a:p xmlns:a="http://schemas.openxmlformats.org/drawingml/2006/main">
            <a:r>
              <a:t/>
            </a:r>
          </a:p>
          <a:p xmlns:a="http://schemas.openxmlformats.org/drawingml/2006/main">
            <a:r>
              <a:t>Worked comparison A 2.0 μF capacitor initially has 12 V across it: Q = 24 μC and U = 144 μJ. Insert κ = 3 fully. Battery connected: C = 6.0 μF, Q = 72 μC, V = 12 V, U = 432 μJ. Disconnected: C = 6.0 μF, Q = 24 μC, V = 4.0 V, U = 48 μJ.</a:t>
            </a:r>
          </a:p>
          <a:p xmlns:a="http://schemas.openxmlformats.org/drawingml/2006/main">
            <a:r>
              <a:t/>
            </a:r>
          </a:p>
          <a:p xmlns:a="http://schemas.openxmlformats.org/drawingml/2006/main">
            <a:r>
              <a:t>Common trap Using U = ½CV² to say “larger C always stores more energy” silently assumes fixed V. At fixed Q, U = Q²/(2C), so larger C stores less energy. True</a:t>
            </a:r>
          </a:p>
          <a:p xmlns:a="http://schemas.openxmlformats.org/drawingml/2006/main">
            <a:r>
              <a:t/>
            </a:r>
          </a:p>
          <a:p xmlns:a="http://schemas.openxmlformats.org/drawingml/2006/main">
            <a:r>
              <a:t>Doubling plate separation gives C/2. Connected to a fixed battery, Q halves and E halves. Disconnected with fixed Q, V doubles while E remains unchanged in the ideal parallel-plate approximation. Use this as a second check of the same reasoning.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16.</a:t>
            </a:r>
          </a:p>
          <a:p xmlns:a="http://schemas.openxmlformats.org/drawingml/2006/main">
            <a:r>
              <a:t>Original source: N04 p.9; N05 p.1; CED 10.6 completion</a:t>
            </a:r>
          </a:p>
          <a:p xmlns:a="http://schemas.openxmlformats.org/drawingml/2006/main">
            <a:r>
              <a:t>CED: 10.6</a:t>
            </a:r>
          </a:p>
          <a:p xmlns:a="http://schemas.openxmlformats.org/drawingml/2006/main">
            <a:r>
              <a:t/>
            </a:r>
          </a:p>
          <a:p xmlns:a="http://schemas.openxmlformats.org/drawingml/2006/main">
            <a:r>
              <a:t>U_C = ½Q|ΔV| = ½C(ΔV)² = Q²/(2C)</a:t>
            </a:r>
          </a:p>
          <a:p xmlns:a="http://schemas.openxmlformats.org/drawingml/2006/main">
            <a:r>
              <a:t>The factor ½ arises because the voltage rises from zero as an initially uncharged capacitor is charged.</a:t>
            </a:r>
          </a:p>
          <a:p xmlns:a="http://schemas.openxmlformats.org/drawingml/2006/main">
            <a:r>
              <a:t/>
            </a:r>
          </a:p>
          <a:p xmlns:a="http://schemas.openxmlformats.org/drawingml/2006/main">
            <a:r>
              <a:t>[['Insert dielectric, κ &gt; 1', 'Connected to ideal battery', 'Disconnected, isolated plates'], ['Capacitance C', 'Multiplies by κ', 'Multiplies by κ'], ['Voltage |ΔV|', 'Fixed by battery', 'Divides by κ'], ['Plate charge Q', 'Multiplies by κ', 'Fixed by isolation'], ['Field E (fixed d)', 'Unchanged', 'Divides by κ'], ['Stored energy U', 'Multiplies by κ', 'Divides by κ']]</a:t>
            </a:r>
          </a:p>
          <a:p xmlns:a="http://schemas.openxmlformats.org/drawingml/2006/main">
            <a:r>
              <a:t/>
            </a:r>
          </a:p>
          <a:p xmlns:a="http://schemas.openxmlformats.org/drawingml/2006/main">
            <a:r>
              <a:t>These are different physical systems. With the battery connected, it moves additional charge and supplies energy. With the capacitor isolated, no plate charge can enter or leave. The reduction in field energy can become mechanical work as the dielectric is pulled into the gap, or other energy if motion is dissipative. Stored field energy alone is not the conserved energy of the full apparatus.</a:t>
            </a:r>
          </a:p>
          <a:p xmlns:a="http://schemas.openxmlformats.org/drawingml/2006/main">
            <a:r>
              <a:t/>
            </a:r>
          </a:p>
          <a:p xmlns:a="http://schemas.openxmlformats.org/drawingml/2006/main">
            <a:r>
              <a:t>Worked comparison A 2.0 μF capacitor initially has 12 V across it: Q = 24 μC and U = 144 μJ. Insert κ = 3 fully. Battery connected: C = 6.0 μF, Q = 72 μC, V = 12 V, U = 432 μJ. Disconnected: C = 6.0 μF, Q = 24 μC, V = 4.0 V, U = 48 μJ.</a:t>
            </a:r>
          </a:p>
          <a:p xmlns:a="http://schemas.openxmlformats.org/drawingml/2006/main">
            <a:r>
              <a:t/>
            </a:r>
          </a:p>
          <a:p xmlns:a="http://schemas.openxmlformats.org/drawingml/2006/main">
            <a:r>
              <a:t>Common trap Using U = ½CV² to say “larger C always stores more energy” silently assumes fixed V. At fixed Q, U = Q²/(2C), so larger C stores less energy. True</a:t>
            </a:r>
          </a:p>
          <a:p xmlns:a="http://schemas.openxmlformats.org/drawingml/2006/main">
            <a:r>
              <a:t/>
            </a:r>
          </a:p>
          <a:p xmlns:a="http://schemas.openxmlformats.org/drawingml/2006/main">
            <a:r>
              <a:t>Doubling plate separation gives C/2. Connected to a fixed battery, Q halves and E halves. Disconnected with fixed Q, V doubles while E remains unchanged in the ideal parallel-plate approximation. Use this as a second check of the same reasoning.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16.</a:t>
            </a:r>
          </a:p>
          <a:p xmlns:a="http://schemas.openxmlformats.org/drawingml/2006/main">
            <a:r>
              <a:t>Original source: N04 p.9; N05 p.1; CED 10.6 completion</a:t>
            </a:r>
          </a:p>
          <a:p xmlns:a="http://schemas.openxmlformats.org/drawingml/2006/main">
            <a:r>
              <a:t>CED: 10.6</a:t>
            </a:r>
          </a:p>
          <a:p xmlns:a="http://schemas.openxmlformats.org/drawingml/2006/main">
            <a:r>
              <a:t/>
            </a:r>
          </a:p>
          <a:p xmlns:a="http://schemas.openxmlformats.org/drawingml/2006/main">
            <a:r>
              <a:t>U_C = ½Q|ΔV| = ½C(ΔV)² = Q²/(2C)</a:t>
            </a:r>
          </a:p>
          <a:p xmlns:a="http://schemas.openxmlformats.org/drawingml/2006/main">
            <a:r>
              <a:t>The factor ½ arises because the voltage rises from zero as an initially uncharged capacitor is charged.</a:t>
            </a:r>
          </a:p>
          <a:p xmlns:a="http://schemas.openxmlformats.org/drawingml/2006/main">
            <a:r>
              <a:t/>
            </a:r>
          </a:p>
          <a:p xmlns:a="http://schemas.openxmlformats.org/drawingml/2006/main">
            <a:r>
              <a:t>[['Insert dielectric, κ &gt; 1', 'Connected to ideal battery', 'Disconnected, isolated plates'], ['Capacitance C', 'Multiplies by κ', 'Multiplies by κ'], ['Voltage |ΔV|', 'Fixed by battery', 'Divides by κ'], ['Plate charge Q', 'Multiplies by κ', 'Fixed by isolation'], ['Field E (fixed d)', 'Unchanged', 'Divides by κ'], ['Stored energy U', 'Multiplies by κ', 'Divides by κ']]</a:t>
            </a:r>
          </a:p>
          <a:p xmlns:a="http://schemas.openxmlformats.org/drawingml/2006/main">
            <a:r>
              <a:t/>
            </a:r>
          </a:p>
          <a:p xmlns:a="http://schemas.openxmlformats.org/drawingml/2006/main">
            <a:r>
              <a:t>These are different physical systems. With the battery connected, it moves additional charge and supplies energy. With the capacitor isolated, no plate charge can enter or leave. The reduction in field energy can become mechanical work as the dielectric is pulled into the gap, or other energy if motion is dissipative. Stored field energy alone is not the conserved energy of the full apparatus.</a:t>
            </a:r>
          </a:p>
          <a:p xmlns:a="http://schemas.openxmlformats.org/drawingml/2006/main">
            <a:r>
              <a:t/>
            </a:r>
          </a:p>
          <a:p xmlns:a="http://schemas.openxmlformats.org/drawingml/2006/main">
            <a:r>
              <a:t>Worked comparison A 2.0 μF capacitor initially has 12 V across it: Q = 24 μC and U = 144 μJ. Insert κ = 3 fully. Battery connected: C = 6.0 μF, Q = 72 μC, V = 12 V, U = 432 μJ. Disconnected: C = 6.0 μF, Q = 24 μC, V = 4.0 V, U = 48 μJ.</a:t>
            </a:r>
          </a:p>
          <a:p xmlns:a="http://schemas.openxmlformats.org/drawingml/2006/main">
            <a:r>
              <a:t/>
            </a:r>
          </a:p>
          <a:p xmlns:a="http://schemas.openxmlformats.org/drawingml/2006/main">
            <a:r>
              <a:t>Common trap Using U = ½CV² to say “larger C always stores more energy” silently assumes fixed V. At fixed Q, U = Q²/(2C), so larger C stores less energy. True</a:t>
            </a:r>
          </a:p>
          <a:p xmlns:a="http://schemas.openxmlformats.org/drawingml/2006/main">
            <a:r>
              <a:t/>
            </a:r>
          </a:p>
          <a:p xmlns:a="http://schemas.openxmlformats.org/drawingml/2006/main">
            <a:r>
              <a:t>Doubling plate separation gives C/2. Connected to a fixed battery, Q halves and E halves. Disconnected with fixed Q, V doubles while E remains unchanged in the ideal parallel-plate approximation. Use this as a second check of the same reasoning.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16.</a:t>
            </a:r>
          </a:p>
          <a:p xmlns:a="http://schemas.openxmlformats.org/drawingml/2006/main">
            <a:r>
              <a:t>Original source: N04 p.9; N05 p.1; CED 10.6 completion</a:t>
            </a:r>
          </a:p>
          <a:p xmlns:a="http://schemas.openxmlformats.org/drawingml/2006/main">
            <a:r>
              <a:t>CED: 10.6</a:t>
            </a:r>
          </a:p>
          <a:p xmlns:a="http://schemas.openxmlformats.org/drawingml/2006/main">
            <a:r>
              <a:t/>
            </a:r>
          </a:p>
          <a:p xmlns:a="http://schemas.openxmlformats.org/drawingml/2006/main">
            <a:r>
              <a:t>U_C = ½Q|ΔV| = ½C(ΔV)² = Q²/(2C)</a:t>
            </a:r>
          </a:p>
          <a:p xmlns:a="http://schemas.openxmlformats.org/drawingml/2006/main">
            <a:r>
              <a:t>The factor ½ arises because the voltage rises from zero as an initially uncharged capacitor is charged.</a:t>
            </a:r>
          </a:p>
          <a:p xmlns:a="http://schemas.openxmlformats.org/drawingml/2006/main">
            <a:r>
              <a:t/>
            </a:r>
          </a:p>
          <a:p xmlns:a="http://schemas.openxmlformats.org/drawingml/2006/main">
            <a:r>
              <a:t>[['Insert dielectric, κ &gt; 1', 'Connected to ideal battery', 'Disconnected, isolated plates'], ['Capacitance C', 'Multiplies by κ', 'Multiplies by κ'], ['Voltage |ΔV|', 'Fixed by battery', 'Divides by κ'], ['Plate charge Q', 'Multiplies by κ', 'Fixed by isolation'], ['Field E (fixed d)', 'Unchanged', 'Divides by κ'], ['Stored energy U', 'Multiplies by κ', 'Divides by κ']]</a:t>
            </a:r>
          </a:p>
          <a:p xmlns:a="http://schemas.openxmlformats.org/drawingml/2006/main">
            <a:r>
              <a:t/>
            </a:r>
          </a:p>
          <a:p xmlns:a="http://schemas.openxmlformats.org/drawingml/2006/main">
            <a:r>
              <a:t>These are different physical systems. With the battery connected, it moves additional charge and supplies energy. With the capacitor isolated, no plate charge can enter or leave. The reduction in field energy can become mechanical work as the dielectric is pulled into the gap, or other energy if motion is dissipative. Stored field energy alone is not the conserved energy of the full apparatus.</a:t>
            </a:r>
          </a:p>
          <a:p xmlns:a="http://schemas.openxmlformats.org/drawingml/2006/main">
            <a:r>
              <a:t/>
            </a:r>
          </a:p>
          <a:p xmlns:a="http://schemas.openxmlformats.org/drawingml/2006/main">
            <a:r>
              <a:t>Worked comparison A 2.0 μF capacitor initially has 12 V across it: Q = 24 μC and U = 144 μJ. Insert κ = 3 fully. Battery connected: C = 6.0 μF, Q = 72 μC, V = 12 V, U = 432 μJ. Disconnected: C = 6.0 μF, Q = 24 μC, V = 4.0 V, U = 48 μJ.</a:t>
            </a:r>
          </a:p>
          <a:p xmlns:a="http://schemas.openxmlformats.org/drawingml/2006/main">
            <a:r>
              <a:t/>
            </a:r>
          </a:p>
          <a:p xmlns:a="http://schemas.openxmlformats.org/drawingml/2006/main">
            <a:r>
              <a:t>Common trap Using U = ½CV² to say “larger C always stores more energy” silently assumes fixed V. At fixed Q, U = Q²/(2C), so larger C stores less energy. True</a:t>
            </a:r>
          </a:p>
          <a:p xmlns:a="http://schemas.openxmlformats.org/drawingml/2006/main">
            <a:r>
              <a:t/>
            </a:r>
          </a:p>
          <a:p xmlns:a="http://schemas.openxmlformats.org/drawingml/2006/main">
            <a:r>
              <a:t>Doubling plate separation gives C/2. Connected to a fixed battery, Q halves and E halves. Disconnected with fixed Q, V doubles while E remains unchanged in the ideal parallel-plate approximation. Use this as a second check of the same reasoning.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16.</a:t>
            </a:r>
          </a:p>
          <a:p xmlns:a="http://schemas.openxmlformats.org/drawingml/2006/main">
            <a:r>
              <a:t>Original source: N04 p.9; N05 p.1; CED 10.6 completion</a:t>
            </a:r>
          </a:p>
          <a:p xmlns:a="http://schemas.openxmlformats.org/drawingml/2006/main">
            <a:r>
              <a:t>CED: 10.6</a:t>
            </a:r>
          </a:p>
          <a:p xmlns:a="http://schemas.openxmlformats.org/drawingml/2006/main">
            <a:r>
              <a:t/>
            </a:r>
          </a:p>
          <a:p xmlns:a="http://schemas.openxmlformats.org/drawingml/2006/main">
            <a:r>
              <a:t>U_C = ½Q|ΔV| = ½C(ΔV)² = Q²/(2C)</a:t>
            </a:r>
          </a:p>
          <a:p xmlns:a="http://schemas.openxmlformats.org/drawingml/2006/main">
            <a:r>
              <a:t>The factor ½ arises because the voltage rises from zero as an initially uncharged capacitor is charged.</a:t>
            </a:r>
          </a:p>
          <a:p xmlns:a="http://schemas.openxmlformats.org/drawingml/2006/main">
            <a:r>
              <a:t/>
            </a:r>
          </a:p>
          <a:p xmlns:a="http://schemas.openxmlformats.org/drawingml/2006/main">
            <a:r>
              <a:t>[['Insert dielectric, κ &gt; 1', 'Connected to ideal battery', 'Disconnected, isolated plates'], ['Capacitance C', 'Multiplies by κ', 'Multiplies by κ'], ['Voltage |ΔV|', 'Fixed by battery', 'Divides by κ'], ['Plate charge Q', 'Multiplies by κ', 'Fixed by isolation'], ['Field E (fixed d)', 'Unchanged', 'Divides by κ'], ['Stored energy U', 'Multiplies by κ', 'Divides by κ']]</a:t>
            </a:r>
          </a:p>
          <a:p xmlns:a="http://schemas.openxmlformats.org/drawingml/2006/main">
            <a:r>
              <a:t/>
            </a:r>
          </a:p>
          <a:p xmlns:a="http://schemas.openxmlformats.org/drawingml/2006/main">
            <a:r>
              <a:t>These are different physical systems. With the battery connected, it moves additional charge and supplies energy. With the capacitor isolated, no plate charge can enter or leave. The reduction in field energy can become mechanical work as the dielectric is pulled into the gap, or other energy if motion is dissipative. Stored field energy alone is not the conserved energy of the full apparatus.</a:t>
            </a:r>
          </a:p>
          <a:p xmlns:a="http://schemas.openxmlformats.org/drawingml/2006/main">
            <a:r>
              <a:t/>
            </a:r>
          </a:p>
          <a:p xmlns:a="http://schemas.openxmlformats.org/drawingml/2006/main">
            <a:r>
              <a:t>Worked comparison A 2.0 μF capacitor initially has 12 V across it: Q = 24 μC and U = 144 μJ. Insert κ = 3 fully. Battery connected: C = 6.0 μF, Q = 72 μC, V = 12 V, U = 432 μJ. Disconnected: C = 6.0 μF, Q = 24 μC, V = 4.0 V, U = 48 μJ.</a:t>
            </a:r>
          </a:p>
          <a:p xmlns:a="http://schemas.openxmlformats.org/drawingml/2006/main">
            <a:r>
              <a:t/>
            </a:r>
          </a:p>
          <a:p xmlns:a="http://schemas.openxmlformats.org/drawingml/2006/main">
            <a:r>
              <a:t>Common trap Using U = ½CV² to say “larger C always stores more energy” silently assumes fixed V. At fixed Q, U = Q²/(2C), so larger C stores less energy. True</a:t>
            </a:r>
          </a:p>
          <a:p xmlns:a="http://schemas.openxmlformats.org/drawingml/2006/main">
            <a:r>
              <a:t/>
            </a:r>
          </a:p>
          <a:p xmlns:a="http://schemas.openxmlformats.org/drawingml/2006/main">
            <a:r>
              <a:t>Doubling plate separation gives C/2. Connected to a fixed battery, Q halves and E halves. Disconnected with fixed Q, V doubles while E remains unchanged in the ideal parallel-plate approximation. Use this as a second check of the same reasoning.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17.</a:t>
            </a:r>
          </a:p>
          <a:p xmlns:a="http://schemas.openxmlformats.org/drawingml/2006/main">
            <a:r>
              <a:t>Original source: N27 pp.1-3; CED 10.6-10.7</a:t>
            </a:r>
          </a:p>
          <a:p xmlns:a="http://schemas.openxmlformats.org/drawingml/2006/main">
            <a:r>
              <a:t>CED: 10.7 + 10.6</a:t>
            </a:r>
          </a:p>
          <a:p xmlns:a="http://schemas.openxmlformats.org/drawingml/2006/main">
            <a:r>
              <a:t/>
            </a:r>
          </a:p>
          <a:p xmlns:a="http://schemas.openxmlformats.org/drawingml/2006/main">
            <a:r>
              <a:t>W_electric = -ΔU = -qΔV</a:t>
            </a:r>
          </a:p>
          <a:p xmlns:a="http://schemas.openxmlformats.org/drawingml/2006/main">
            <a:r>
              <a:t>If only the electric force does work: ΔK = -qΔV, so K_i + U_i = K_f + U_f.</a:t>
            </a:r>
          </a:p>
          <a:p xmlns:a="http://schemas.openxmlformats.org/drawingml/2006/main">
            <a:r>
              <a:t/>
            </a:r>
          </a:p>
          <a:p xmlns:a="http://schemas.openxmlformats.org/drawingml/2006/main">
            <a:r>
              <a:t>Choose the system before writing conservation of energy. If both interacting charges move, include both kinetic energies. If one source is fixed by a support, only the free particle changes kinetic energy in the simple model. A magnetic field alone cannot provide the kinetic-energy increase that an electric potential drop can.</a:t>
            </a:r>
          </a:p>
          <a:p xmlns:a="http://schemas.openxmlformats.org/drawingml/2006/main">
            <a:r>
              <a:t/>
            </a:r>
          </a:p>
          <a:p xmlns:a="http://schemas.openxmlformats.org/drawingml/2006/main">
            <a:r>
              <a:t>Worked example: accelerating an electron An electron starts from rest and moves through a potential increase of +200 V. ΔU = (-e)(+200 V), so K_f = 200 eV = 3.20 × 10⁻¹⁷ J. With m_e = 9.11 × 10⁻³¹ kg, v = √(2K/m) = 8.38 × 10⁶ m/s. The negative charge is why an increase in V lowers U.</a:t>
            </a:r>
          </a:p>
          <a:p xmlns:a="http://schemas.openxmlformats.org/drawingml/2006/main">
            <a:r>
              <a:t/>
            </a:r>
          </a:p>
          <a:p xmlns:a="http://schemas.openxmlformats.org/drawingml/2006/main">
            <a:r>
              <a:t>projectile A positive particle launched downward between these plates bends to the right. Electric force produces a constant horizontal acceleration in the uniform-field model.</a:t>
            </a:r>
          </a:p>
          <a:p xmlns:a="http://schemas.openxmlformats.org/drawingml/2006/main">
            <a:r>
              <a:t/>
            </a:r>
          </a:p>
          <a:p xmlns:a="http://schemas.openxmlformats.org/drawingml/2006/main">
            <a:r>
              <a:t>Resolve motion into a component parallel to E and a component perpendicular to E. The parallel acceleration is qE/m; the perpendicular velocity is constant if no other forces act. Find the transit time using the direction with known constant velocity, then use the accelerated-motion equations in the other direction. Energy gives the speed change; component kinematics gives the trajectory.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17.</a:t>
            </a:r>
          </a:p>
          <a:p xmlns:a="http://schemas.openxmlformats.org/drawingml/2006/main">
            <a:r>
              <a:t>Original source: N27 pp.1-3; CED 10.6-10.7</a:t>
            </a:r>
          </a:p>
          <a:p xmlns:a="http://schemas.openxmlformats.org/drawingml/2006/main">
            <a:r>
              <a:t>CED: 10.7 + 10.6</a:t>
            </a:r>
          </a:p>
          <a:p xmlns:a="http://schemas.openxmlformats.org/drawingml/2006/main">
            <a:r>
              <a:t/>
            </a:r>
          </a:p>
          <a:p xmlns:a="http://schemas.openxmlformats.org/drawingml/2006/main">
            <a:r>
              <a:t>W_electric = -ΔU = -qΔV</a:t>
            </a:r>
          </a:p>
          <a:p xmlns:a="http://schemas.openxmlformats.org/drawingml/2006/main">
            <a:r>
              <a:t>If only the electric force does work: ΔK = -qΔV, so K_i + U_i = K_f + U_f.</a:t>
            </a:r>
          </a:p>
          <a:p xmlns:a="http://schemas.openxmlformats.org/drawingml/2006/main">
            <a:r>
              <a:t/>
            </a:r>
          </a:p>
          <a:p xmlns:a="http://schemas.openxmlformats.org/drawingml/2006/main">
            <a:r>
              <a:t>Choose the system before writing conservation of energy. If both interacting charges move, include both kinetic energies. If one source is fixed by a support, only the free particle changes kinetic energy in the simple model. A magnetic field alone cannot provide the kinetic-energy increase that an electric potential drop can.</a:t>
            </a:r>
          </a:p>
          <a:p xmlns:a="http://schemas.openxmlformats.org/drawingml/2006/main">
            <a:r>
              <a:t/>
            </a:r>
          </a:p>
          <a:p xmlns:a="http://schemas.openxmlformats.org/drawingml/2006/main">
            <a:r>
              <a:t>Worked example: accelerating an electron An electron starts from rest and moves through a potential increase of +200 V. ΔU = (-e)(+200 V), so K_f = 200 eV = 3.20 × 10⁻¹⁷ J. With m_e = 9.11 × 10⁻³¹ kg, v = √(2K/m) = 8.38 × 10⁶ m/s. The negative charge is why an increase in V lowers U.</a:t>
            </a:r>
          </a:p>
          <a:p xmlns:a="http://schemas.openxmlformats.org/drawingml/2006/main">
            <a:r>
              <a:t/>
            </a:r>
          </a:p>
          <a:p xmlns:a="http://schemas.openxmlformats.org/drawingml/2006/main">
            <a:r>
              <a:t>projectile A positive particle launched downward between these plates bends to the right. Electric force produces a constant horizontal acceleration in the uniform-field model.</a:t>
            </a:r>
          </a:p>
          <a:p xmlns:a="http://schemas.openxmlformats.org/drawingml/2006/main">
            <a:r>
              <a:t/>
            </a:r>
          </a:p>
          <a:p xmlns:a="http://schemas.openxmlformats.org/drawingml/2006/main">
            <a:r>
              <a:t>Resolve motion into a component parallel to E and a component perpendicular to E. The parallel acceleration is qE/m; the perpendicular velocity is constant if no other forces act. Find the transit time using the direction with known constant velocity, then use the accelerated-motion equations in the other direction. Energy gives the speed change; component kinematics gives the trajectory.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17.</a:t>
            </a:r>
          </a:p>
          <a:p xmlns:a="http://schemas.openxmlformats.org/drawingml/2006/main">
            <a:r>
              <a:t>Original source: N27 pp.1-3; CED 10.6-10.7</a:t>
            </a:r>
          </a:p>
          <a:p xmlns:a="http://schemas.openxmlformats.org/drawingml/2006/main">
            <a:r>
              <a:t>CED: 10.7 + 10.6</a:t>
            </a:r>
          </a:p>
          <a:p xmlns:a="http://schemas.openxmlformats.org/drawingml/2006/main">
            <a:r>
              <a:t/>
            </a:r>
          </a:p>
          <a:p xmlns:a="http://schemas.openxmlformats.org/drawingml/2006/main">
            <a:r>
              <a:t>W_electric = -ΔU = -qΔV</a:t>
            </a:r>
          </a:p>
          <a:p xmlns:a="http://schemas.openxmlformats.org/drawingml/2006/main">
            <a:r>
              <a:t>If only the electric force does work: ΔK = -qΔV, so K_i + U_i = K_f + U_f.</a:t>
            </a:r>
          </a:p>
          <a:p xmlns:a="http://schemas.openxmlformats.org/drawingml/2006/main">
            <a:r>
              <a:t/>
            </a:r>
          </a:p>
          <a:p xmlns:a="http://schemas.openxmlformats.org/drawingml/2006/main">
            <a:r>
              <a:t>Choose the system before writing conservation of energy. If both interacting charges move, include both kinetic energies. If one source is fixed by a support, only the free particle changes kinetic energy in the simple model. A magnetic field alone cannot provide the kinetic-energy increase that an electric potential drop can.</a:t>
            </a:r>
          </a:p>
          <a:p xmlns:a="http://schemas.openxmlformats.org/drawingml/2006/main">
            <a:r>
              <a:t/>
            </a:r>
          </a:p>
          <a:p xmlns:a="http://schemas.openxmlformats.org/drawingml/2006/main">
            <a:r>
              <a:t>Worked example: accelerating an electron An electron starts from rest and moves through a potential increase of +200 V. ΔU = (-e)(+200 V), so K_f = 200 eV = 3.20 × 10⁻¹⁷ J. With m_e = 9.11 × 10⁻³¹ kg, v = √(2K/m) = 8.38 × 10⁶ m/s. The negative charge is why an increase in V lowers U.</a:t>
            </a:r>
          </a:p>
          <a:p xmlns:a="http://schemas.openxmlformats.org/drawingml/2006/main">
            <a:r>
              <a:t/>
            </a:r>
          </a:p>
          <a:p xmlns:a="http://schemas.openxmlformats.org/drawingml/2006/main">
            <a:r>
              <a:t>projectile A positive particle launched downward between these plates bends to the right. Electric force produces a constant horizontal acceleration in the uniform-field model.</a:t>
            </a:r>
          </a:p>
          <a:p xmlns:a="http://schemas.openxmlformats.org/drawingml/2006/main">
            <a:r>
              <a:t/>
            </a:r>
          </a:p>
          <a:p xmlns:a="http://schemas.openxmlformats.org/drawingml/2006/main">
            <a:r>
              <a:t>Resolve motion into a component parallel to E and a component perpendicular to E. The parallel acceleration is qE/m; the perpendicular velocity is constant if no other forces act. Find the transit time using the direction with known constant velocity, then use the accelerated-motion equations in the other direction. Energy gives the speed change; component kinematics gives the trajectory.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17.</a:t>
            </a:r>
          </a:p>
          <a:p xmlns:a="http://schemas.openxmlformats.org/drawingml/2006/main">
            <a:r>
              <a:t>Original source: N27 pp.1-3; CED 10.6-10.7</a:t>
            </a:r>
          </a:p>
          <a:p xmlns:a="http://schemas.openxmlformats.org/drawingml/2006/main">
            <a:r>
              <a:t>CED: 10.7 + 10.6</a:t>
            </a:r>
          </a:p>
          <a:p xmlns:a="http://schemas.openxmlformats.org/drawingml/2006/main">
            <a:r>
              <a:t/>
            </a:r>
          </a:p>
          <a:p xmlns:a="http://schemas.openxmlformats.org/drawingml/2006/main">
            <a:r>
              <a:t>W_electric = -ΔU = -qΔV</a:t>
            </a:r>
          </a:p>
          <a:p xmlns:a="http://schemas.openxmlformats.org/drawingml/2006/main">
            <a:r>
              <a:t>If only the electric force does work: ΔK = -qΔV, so K_i + U_i = K_f + U_f.</a:t>
            </a:r>
          </a:p>
          <a:p xmlns:a="http://schemas.openxmlformats.org/drawingml/2006/main">
            <a:r>
              <a:t/>
            </a:r>
          </a:p>
          <a:p xmlns:a="http://schemas.openxmlformats.org/drawingml/2006/main">
            <a:r>
              <a:t>Choose the system before writing conservation of energy. If both interacting charges move, include both kinetic energies. If one source is fixed by a support, only the free particle changes kinetic energy in the simple model. A magnetic field alone cannot provide the kinetic-energy increase that an electric potential drop can.</a:t>
            </a:r>
          </a:p>
          <a:p xmlns:a="http://schemas.openxmlformats.org/drawingml/2006/main">
            <a:r>
              <a:t/>
            </a:r>
          </a:p>
          <a:p xmlns:a="http://schemas.openxmlformats.org/drawingml/2006/main">
            <a:r>
              <a:t>Worked example: accelerating an electron An electron starts from rest and moves through a potential increase of +200 V. ΔU = (-e)(+200 V), so K_f = 200 eV = 3.20 × 10⁻¹⁷ J. With m_e = 9.11 × 10⁻³¹ kg, v = √(2K/m) = 8.38 × 10⁶ m/s. The negative charge is why an increase in V lowers U.</a:t>
            </a:r>
          </a:p>
          <a:p xmlns:a="http://schemas.openxmlformats.org/drawingml/2006/main">
            <a:r>
              <a:t/>
            </a:r>
          </a:p>
          <a:p xmlns:a="http://schemas.openxmlformats.org/drawingml/2006/main">
            <a:r>
              <a:t>projectile A positive particle launched downward between these plates bends to the right. Electric force produces a constant horizontal acceleration in the uniform-field model.</a:t>
            </a:r>
          </a:p>
          <a:p xmlns:a="http://schemas.openxmlformats.org/drawingml/2006/main">
            <a:r>
              <a:t/>
            </a:r>
          </a:p>
          <a:p xmlns:a="http://schemas.openxmlformats.org/drawingml/2006/main">
            <a:r>
              <a:t>Resolve motion into a component parallel to E and a component perpendicular to E. The parallel acceleration is qE/m; the perpendicular velocity is constant if no other forces act. Find the transit time using the direction with known constant velocity, then use the accelerated-motion equations in the other direction. Energy gives the speed change; component kinematics gives the trajectory.</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18.</a:t>
            </a:r>
          </a:p>
          <a:p xmlns:a="http://schemas.openxmlformats.org/drawingml/2006/main">
            <a:r>
              <a:t>Original source: CED science-practice supplement</a:t>
            </a:r>
          </a:p>
          <a:p xmlns:a="http://schemas.openxmlformats.org/drawingml/2006/main">
            <a:r>
              <a:t>CED: Science practices</a:t>
            </a:r>
          </a:p>
          <a:p xmlns:a="http://schemas.openxmlformats.org/drawingml/2006/main">
            <a:r>
              <a:t/>
            </a:r>
          </a:p>
          <a:p xmlns:a="http://schemas.openxmlformats.org/drawingml/2006/main">
            <a:r>
              <a:t>A: Map electric potential</a:t>
            </a:r>
          </a:p>
          <a:p xmlns:a="http://schemas.openxmlformats.org/drawingml/2006/main">
            <a:r>
              <a:t/>
            </a:r>
          </a:p>
          <a:p xmlns:a="http://schemas.openxmlformats.org/drawingml/2006/main">
            <a:r>
              <a:t>Use a low-voltage supply, conducting paper and two fixed electrodes. Keep a reference probe on one electrode. Measure potential at many marked positions with a second probe. Locate several points at each selected voltage and draw smooth equipotential curves. Draw local field arrows perpendicular to those curves, pointing from higher to lower potential. Estimate a component using -ΔV/Δx for closely spaced points.</a:t>
            </a:r>
          </a:p>
          <a:p xmlns:a="http://schemas.openxmlformats.org/drawingml/2006/main">
            <a:r>
              <a:t/>
            </a:r>
          </a:p>
          <a:p xmlns:a="http://schemas.openxmlformats.org/drawingml/2006/main">
            <a:r>
              <a:t>Keep electrode geometry and supply voltage fixed. Repeat readings, avoid dragging the reference contact, and use equal voltage intervals when comparing line spacing. Probe spacing that is too large averages over a changing field. Contact resistance and irregular paper conductivity can distort the map; compare symmetric regions to detect these effects.</a:t>
            </a:r>
          </a:p>
          <a:p xmlns:a="http://schemas.openxmlformats.org/drawingml/2006/main">
            <a:r>
              <a:t/>
            </a:r>
          </a:p>
          <a:p xmlns:a="http://schemas.openxmlformats.org/drawingml/2006/main">
            <a:r>
              <a:t>B: Determine an unknown capacitance</a:t>
            </a:r>
          </a:p>
          <a:p xmlns:a="http://schemas.openxmlformats.org/drawingml/2006/main">
            <a:r>
              <a:t/>
            </a:r>
          </a:p>
          <a:p xmlns:a="http://schemas.openxmlformats.org/drawingml/2006/main">
            <a:r>
              <a:t>Charge the capacitor at several measured voltages and measure the magnitude of transferred charge using suitable charge-measurement equipment. Plot Q vertically against ΔV horizontally. In the linear regime, the slope is C, in C/V = F. A nonzero intercept can indicate a charge offset or residual initial charge. Discharge between runs and hold plate geometry and dielectric fixed.</a:t>
            </a:r>
          </a:p>
          <a:p xmlns:a="http://schemas.openxmlformats.org/drawingml/2006/main">
            <a:r>
              <a:t/>
            </a:r>
          </a:p>
          <a:p xmlns:a="http://schemas.openxmlformats.org/drawingml/2006/main">
            <a:r>
              <a:t>Analysis with sample data At 2.0, 4.0, 6.0 and 8.0 V, measured charges are 3.0, 6.1, 9.0 and 12.1 μC. An endpoint estimate gives slope (12.1 - 3.0)/(8.0 - 2.0) = 1.52 μF. A best-fit line using all points is better than one Q/V ratio. Compare residual scatter with the instrument resolution.</a:t>
            </a:r>
          </a:p>
          <a:p xmlns:a="http://schemas.openxmlformats.org/drawingml/2006/main">
            <a:r>
              <a:t/>
            </a:r>
          </a:p>
          <a:p xmlns:a="http://schemas.openxmlformats.org/drawingml/2006/main">
            <a:r>
              <a:t>A clear experimental answer specifies the measured variables, the controlled variables, repeated trials, the graph and its slope, and a physically explained source of uncertainty. “Human error” is not a mechanism.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18.</a:t>
            </a:r>
          </a:p>
          <a:p xmlns:a="http://schemas.openxmlformats.org/drawingml/2006/main">
            <a:r>
              <a:t>Original source: CED science-practice supplement</a:t>
            </a:r>
          </a:p>
          <a:p xmlns:a="http://schemas.openxmlformats.org/drawingml/2006/main">
            <a:r>
              <a:t>CED: Science practices</a:t>
            </a:r>
          </a:p>
          <a:p xmlns:a="http://schemas.openxmlformats.org/drawingml/2006/main">
            <a:r>
              <a:t/>
            </a:r>
          </a:p>
          <a:p xmlns:a="http://schemas.openxmlformats.org/drawingml/2006/main">
            <a:r>
              <a:t>A: Map electric potential</a:t>
            </a:r>
          </a:p>
          <a:p xmlns:a="http://schemas.openxmlformats.org/drawingml/2006/main">
            <a:r>
              <a:t/>
            </a:r>
          </a:p>
          <a:p xmlns:a="http://schemas.openxmlformats.org/drawingml/2006/main">
            <a:r>
              <a:t>Use a low-voltage supply, conducting paper and two fixed electrodes. Keep a reference probe on one electrode. Measure potential at many marked positions with a second probe. Locate several points at each selected voltage and draw smooth equipotential curves. Draw local field arrows perpendicular to those curves, pointing from higher to lower potential. Estimate a component using -ΔV/Δx for closely spaced points.</a:t>
            </a:r>
          </a:p>
          <a:p xmlns:a="http://schemas.openxmlformats.org/drawingml/2006/main">
            <a:r>
              <a:t/>
            </a:r>
          </a:p>
          <a:p xmlns:a="http://schemas.openxmlformats.org/drawingml/2006/main">
            <a:r>
              <a:t>Keep electrode geometry and supply voltage fixed. Repeat readings, avoid dragging the reference contact, and use equal voltage intervals when comparing line spacing. Probe spacing that is too large averages over a changing field. Contact resistance and irregular paper conductivity can distort the map; compare symmetric regions to detect these effects.</a:t>
            </a:r>
          </a:p>
          <a:p xmlns:a="http://schemas.openxmlformats.org/drawingml/2006/main">
            <a:r>
              <a:t/>
            </a:r>
          </a:p>
          <a:p xmlns:a="http://schemas.openxmlformats.org/drawingml/2006/main">
            <a:r>
              <a:t>B: Determine an unknown capacitance</a:t>
            </a:r>
          </a:p>
          <a:p xmlns:a="http://schemas.openxmlformats.org/drawingml/2006/main">
            <a:r>
              <a:t/>
            </a:r>
          </a:p>
          <a:p xmlns:a="http://schemas.openxmlformats.org/drawingml/2006/main">
            <a:r>
              <a:t>Charge the capacitor at several measured voltages and measure the magnitude of transferred charge using suitable charge-measurement equipment. Plot Q vertically against ΔV horizontally. In the linear regime, the slope is C, in C/V = F. A nonzero intercept can indicate a charge offset or residual initial charge. Discharge between runs and hold plate geometry and dielectric fixed.</a:t>
            </a:r>
          </a:p>
          <a:p xmlns:a="http://schemas.openxmlformats.org/drawingml/2006/main">
            <a:r>
              <a:t/>
            </a:r>
          </a:p>
          <a:p xmlns:a="http://schemas.openxmlformats.org/drawingml/2006/main">
            <a:r>
              <a:t>Analysis with sample data At 2.0, 4.0, 6.0 and 8.0 V, measured charges are 3.0, 6.1, 9.0 and 12.1 μC. An endpoint estimate gives slope (12.1 - 3.0)/(8.0 - 2.0) = 1.52 μF. A best-fit line using all points is better than one Q/V ratio. Compare residual scatter with the instrument resolution.</a:t>
            </a:r>
          </a:p>
          <a:p xmlns:a="http://schemas.openxmlformats.org/drawingml/2006/main">
            <a:r>
              <a:t/>
            </a:r>
          </a:p>
          <a:p xmlns:a="http://schemas.openxmlformats.org/drawingml/2006/main">
            <a:r>
              <a:t>A clear experimental answer specifies the measured variables, the controlled variables, repeated trials, the graph and its slope, and a physically explained source of uncertainty. “Human error” is not a mechanism.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18.</a:t>
            </a:r>
          </a:p>
          <a:p xmlns:a="http://schemas.openxmlformats.org/drawingml/2006/main">
            <a:r>
              <a:t>Original source: CED science-practice supplement</a:t>
            </a:r>
          </a:p>
          <a:p xmlns:a="http://schemas.openxmlformats.org/drawingml/2006/main">
            <a:r>
              <a:t>CED: Science practices</a:t>
            </a:r>
          </a:p>
          <a:p xmlns:a="http://schemas.openxmlformats.org/drawingml/2006/main">
            <a:r>
              <a:t/>
            </a:r>
          </a:p>
          <a:p xmlns:a="http://schemas.openxmlformats.org/drawingml/2006/main">
            <a:r>
              <a:t>A: Map electric potential</a:t>
            </a:r>
          </a:p>
          <a:p xmlns:a="http://schemas.openxmlformats.org/drawingml/2006/main">
            <a:r>
              <a:t/>
            </a:r>
          </a:p>
          <a:p xmlns:a="http://schemas.openxmlformats.org/drawingml/2006/main">
            <a:r>
              <a:t>Use a low-voltage supply, conducting paper and two fixed electrodes. Keep a reference probe on one electrode. Measure potential at many marked positions with a second probe. Locate several points at each selected voltage and draw smooth equipotential curves. Draw local field arrows perpendicular to those curves, pointing from higher to lower potential. Estimate a component using -ΔV/Δx for closely spaced points.</a:t>
            </a:r>
          </a:p>
          <a:p xmlns:a="http://schemas.openxmlformats.org/drawingml/2006/main">
            <a:r>
              <a:t/>
            </a:r>
          </a:p>
          <a:p xmlns:a="http://schemas.openxmlformats.org/drawingml/2006/main">
            <a:r>
              <a:t>Keep electrode geometry and supply voltage fixed. Repeat readings, avoid dragging the reference contact, and use equal voltage intervals when comparing line spacing. Probe spacing that is too large averages over a changing field. Contact resistance and irregular paper conductivity can distort the map; compare symmetric regions to detect these effects.</a:t>
            </a:r>
          </a:p>
          <a:p xmlns:a="http://schemas.openxmlformats.org/drawingml/2006/main">
            <a:r>
              <a:t/>
            </a:r>
          </a:p>
          <a:p xmlns:a="http://schemas.openxmlformats.org/drawingml/2006/main">
            <a:r>
              <a:t>B: Determine an unknown capacitance</a:t>
            </a:r>
          </a:p>
          <a:p xmlns:a="http://schemas.openxmlformats.org/drawingml/2006/main">
            <a:r>
              <a:t/>
            </a:r>
          </a:p>
          <a:p xmlns:a="http://schemas.openxmlformats.org/drawingml/2006/main">
            <a:r>
              <a:t>Charge the capacitor at several measured voltages and measure the magnitude of transferred charge using suitable charge-measurement equipment. Plot Q vertically against ΔV horizontally. In the linear regime, the slope is C, in C/V = F. A nonzero intercept can indicate a charge offset or residual initial charge. Discharge between runs and hold plate geometry and dielectric fixed.</a:t>
            </a:r>
          </a:p>
          <a:p xmlns:a="http://schemas.openxmlformats.org/drawingml/2006/main">
            <a:r>
              <a:t/>
            </a:r>
          </a:p>
          <a:p xmlns:a="http://schemas.openxmlformats.org/drawingml/2006/main">
            <a:r>
              <a:t>Analysis with sample data At 2.0, 4.0, 6.0 and 8.0 V, measured charges are 3.0, 6.1, 9.0 and 12.1 μC. An endpoint estimate gives slope (12.1 - 3.0)/(8.0 - 2.0) = 1.52 μF. A best-fit line using all points is better than one Q/V ratio. Compare residual scatter with the instrument resolution.</a:t>
            </a:r>
          </a:p>
          <a:p xmlns:a="http://schemas.openxmlformats.org/drawingml/2006/main">
            <a:r>
              <a:t/>
            </a:r>
          </a:p>
          <a:p xmlns:a="http://schemas.openxmlformats.org/drawingml/2006/main">
            <a:r>
              <a:t>A clear experimental answer specifies the measured variables, the controlled variables, repeated trials, the graph and its slope, and a physically explained source of uncertainty. “Human error” is not a mechanism.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18.</a:t>
            </a:r>
          </a:p>
          <a:p xmlns:a="http://schemas.openxmlformats.org/drawingml/2006/main">
            <a:r>
              <a:t>Original source: CED science-practice supplement</a:t>
            </a:r>
          </a:p>
          <a:p xmlns:a="http://schemas.openxmlformats.org/drawingml/2006/main">
            <a:r>
              <a:t>CED: Science practices</a:t>
            </a:r>
          </a:p>
          <a:p xmlns:a="http://schemas.openxmlformats.org/drawingml/2006/main">
            <a:r>
              <a:t/>
            </a:r>
          </a:p>
          <a:p xmlns:a="http://schemas.openxmlformats.org/drawingml/2006/main">
            <a:r>
              <a:t>A: Map electric potential</a:t>
            </a:r>
          </a:p>
          <a:p xmlns:a="http://schemas.openxmlformats.org/drawingml/2006/main">
            <a:r>
              <a:t/>
            </a:r>
          </a:p>
          <a:p xmlns:a="http://schemas.openxmlformats.org/drawingml/2006/main">
            <a:r>
              <a:t>Use a low-voltage supply, conducting paper and two fixed electrodes. Keep a reference probe on one electrode. Measure potential at many marked positions with a second probe. Locate several points at each selected voltage and draw smooth equipotential curves. Draw local field arrows perpendicular to those curves, pointing from higher to lower potential. Estimate a component using -ΔV/Δx for closely spaced points.</a:t>
            </a:r>
          </a:p>
          <a:p xmlns:a="http://schemas.openxmlformats.org/drawingml/2006/main">
            <a:r>
              <a:t/>
            </a:r>
          </a:p>
          <a:p xmlns:a="http://schemas.openxmlformats.org/drawingml/2006/main">
            <a:r>
              <a:t>Keep electrode geometry and supply voltage fixed. Repeat readings, avoid dragging the reference contact, and use equal voltage intervals when comparing line spacing. Probe spacing that is too large averages over a changing field. Contact resistance and irregular paper conductivity can distort the map; compare symmetric regions to detect these effects.</a:t>
            </a:r>
          </a:p>
          <a:p xmlns:a="http://schemas.openxmlformats.org/drawingml/2006/main">
            <a:r>
              <a:t/>
            </a:r>
          </a:p>
          <a:p xmlns:a="http://schemas.openxmlformats.org/drawingml/2006/main">
            <a:r>
              <a:t>B: Determine an unknown capacitance</a:t>
            </a:r>
          </a:p>
          <a:p xmlns:a="http://schemas.openxmlformats.org/drawingml/2006/main">
            <a:r>
              <a:t/>
            </a:r>
          </a:p>
          <a:p xmlns:a="http://schemas.openxmlformats.org/drawingml/2006/main">
            <a:r>
              <a:t>Charge the capacitor at several measured voltages and measure the magnitude of transferred charge using suitable charge-measurement equipment. Plot Q vertically against ΔV horizontally. In the linear regime, the slope is C, in C/V = F. A nonzero intercept can indicate a charge offset or residual initial charge. Discharge between runs and hold plate geometry and dielectric fixed.</a:t>
            </a:r>
          </a:p>
          <a:p xmlns:a="http://schemas.openxmlformats.org/drawingml/2006/main">
            <a:r>
              <a:t/>
            </a:r>
          </a:p>
          <a:p xmlns:a="http://schemas.openxmlformats.org/drawingml/2006/main">
            <a:r>
              <a:t>Analysis with sample data At 2.0, 4.0, 6.0 and 8.0 V, measured charges are 3.0, 6.1, 9.0 and 12.1 μC. An endpoint estimate gives slope (12.1 - 3.0)/(8.0 - 2.0) = 1.52 μF. A best-fit line using all points is better than one Q/V ratio. Compare residual scatter with the instrument resolution.</a:t>
            </a:r>
          </a:p>
          <a:p xmlns:a="http://schemas.openxmlformats.org/drawingml/2006/main">
            <a:r>
              <a:t/>
            </a:r>
          </a:p>
          <a:p xmlns:a="http://schemas.openxmlformats.org/drawingml/2006/main">
            <a:r>
              <a:t>A clear experimental answer specifies the measured variables, the controlled variables, repeated trials, the graph and its slope, and a physically explained source of uncertainty. “Human error” is not a mechanism.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19.</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1. Identical spheres carry +6.0 nC and -2.0 nC. They touch and separate. Find each final charge and the number of electrons transferred.</a:t>
            </a:r>
          </a:p>
          <a:p xmlns:a="http://schemas.openxmlformats.org/drawingml/2006/main">
            <a:r>
              <a:t/>
            </a:r>
          </a:p>
          <a:p xmlns:a="http://schemas.openxmlformats.org/drawingml/2006/main">
            <a:r>
              <a:t>2. Two +3.0 nC charges are 0.40 m apart. Find E and V at their midpoint, with V = 0 at infinity.</a:t>
            </a:r>
          </a:p>
          <a:p xmlns:a="http://schemas.openxmlformats.org/drawingml/2006/main">
            <a:r>
              <a:t/>
            </a:r>
          </a:p>
          <a:p xmlns:a="http://schemas.openxmlformats.org/drawingml/2006/main">
            <a:r>
              <a:t>3. A +2.0 μC charge moves from 50 V to -20 V. Find ΔU, electric work and the change in kinetic energy if no other force does work.</a:t>
            </a:r>
          </a:p>
          <a:p xmlns:a="http://schemas.openxmlformats.org/drawingml/2006/main">
            <a:r>
              <a:t/>
            </a:r>
          </a:p>
          <a:p xmlns:a="http://schemas.openxmlformats.org/drawingml/2006/main">
            <a:r>
              <a:t>4. Three charges +2.0 nC, +2.0 nC and -2.0 nC form an equilateral triangle of side 0.10 m. Find total potential energy.</a:t>
            </a:r>
          </a:p>
          <a:p xmlns:a="http://schemas.openxmlformats.org/drawingml/2006/main">
            <a:r>
              <a:t/>
            </a:r>
          </a:p>
          <a:p xmlns:a="http://schemas.openxmlformats.org/drawingml/2006/main">
            <a:r>
              <a:t>5. A 4.0 μF capacitor is charged to 10 V and then disconnected. A dielectric with κ = 2 is inserted fully. Find C, Q, V and U after insertion.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19.</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1. Identical spheres carry +6.0 nC and -2.0 nC. They touch and separate. Find each final charge and the number of electrons transferred.</a:t>
            </a:r>
          </a:p>
          <a:p xmlns:a="http://schemas.openxmlformats.org/drawingml/2006/main">
            <a:r>
              <a:t/>
            </a:r>
          </a:p>
          <a:p xmlns:a="http://schemas.openxmlformats.org/drawingml/2006/main">
            <a:r>
              <a:t>2. Two +3.0 nC charges are 0.40 m apart. Find E and V at their midpoint, with V = 0 at infinity.</a:t>
            </a:r>
          </a:p>
          <a:p xmlns:a="http://schemas.openxmlformats.org/drawingml/2006/main">
            <a:r>
              <a:t/>
            </a:r>
          </a:p>
          <a:p xmlns:a="http://schemas.openxmlformats.org/drawingml/2006/main">
            <a:r>
              <a:t>3. A +2.0 μC charge moves from 50 V to -20 V. Find ΔU, electric work and the change in kinetic energy if no other force does work.</a:t>
            </a:r>
          </a:p>
          <a:p xmlns:a="http://schemas.openxmlformats.org/drawingml/2006/main">
            <a:r>
              <a:t/>
            </a:r>
          </a:p>
          <a:p xmlns:a="http://schemas.openxmlformats.org/drawingml/2006/main">
            <a:r>
              <a:t>4. Three charges +2.0 nC, +2.0 nC and -2.0 nC form an equilateral triangle of side 0.10 m. Find total potential energy.</a:t>
            </a:r>
          </a:p>
          <a:p xmlns:a="http://schemas.openxmlformats.org/drawingml/2006/main">
            <a:r>
              <a:t/>
            </a:r>
          </a:p>
          <a:p xmlns:a="http://schemas.openxmlformats.org/drawingml/2006/main">
            <a:r>
              <a:t>5. A 4.0 μF capacitor is charged to 10 V and then disconnected. A dielectric with κ = 2 is inserted fully. Find C, Q, V and U after insertion.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20.</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6. The same insertion occurs while the capacitor remains on the 10 V battery. Find the final energy. Explain why this differs from question 5.</a:t>
            </a:r>
          </a:p>
          <a:p xmlns:a="http://schemas.openxmlformats.org/drawingml/2006/main">
            <a:r>
              <a:t/>
            </a:r>
          </a:p>
          <a:p xmlns:a="http://schemas.openxmlformats.org/drawingml/2006/main">
            <a:r>
              <a:t>7. At x = 0, 0.020 and 0.040 m, V = 90, 60 and 30 V. Find E_x. Which way does an electron accelerate?</a:t>
            </a:r>
          </a:p>
          <a:p xmlns:a="http://schemas.openxmlformats.org/drawingml/2006/main">
            <a:r>
              <a:t/>
            </a:r>
          </a:p>
          <a:p xmlns:a="http://schemas.openxmlformats.org/drawingml/2006/main">
            <a:r>
              <a:t>8. A proton starts at rest and gains 800 eV in an electric field. Find its speed using m_p = 1.67 × 10⁻²⁷ kg. State the sign of its potential change.</a:t>
            </a:r>
          </a:p>
          <a:p xmlns:a="http://schemas.openxmlformats.org/drawingml/2006/main">
            <a:r>
              <a:t/>
            </a:r>
          </a:p>
          <a:p xmlns:a="http://schemas.openxmlformats.org/drawingml/2006/main">
            <a:r>
              <a:t>9. A conductor is charged and in electrostatic equilibrium. A student says “E = 0 inside, so V = 0 inside.” Explain the error.</a:t>
            </a:r>
          </a:p>
          <a:p xmlns:a="http://schemas.openxmlformats.org/drawingml/2006/main">
            <a:r>
              <a:t/>
            </a:r>
          </a:p>
          <a:p xmlns:a="http://schemas.openxmlformats.org/drawingml/2006/main">
            <a:r>
              <a:t>10. A +1.0 nC charge is placed in a uniform field 3.0 × 10³ N/C directed right. Its mass is 2.0 × 10⁻⁶ kg. Ignore gravity and air resistance. If its initial velocity is downward at 0.50 m/s, find its rightward displacement after it descends 0.10 m.</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20.</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6. The same insertion occurs while the capacitor remains on the 10 V battery. Find the final energy. Explain why this differs from question 5.</a:t>
            </a:r>
          </a:p>
          <a:p xmlns:a="http://schemas.openxmlformats.org/drawingml/2006/main">
            <a:r>
              <a:t/>
            </a:r>
          </a:p>
          <a:p xmlns:a="http://schemas.openxmlformats.org/drawingml/2006/main">
            <a:r>
              <a:t>7. At x = 0, 0.020 and 0.040 m, V = 90, 60 and 30 V. Find E_x. Which way does an electron accelerate?</a:t>
            </a:r>
          </a:p>
          <a:p xmlns:a="http://schemas.openxmlformats.org/drawingml/2006/main">
            <a:r>
              <a:t/>
            </a:r>
          </a:p>
          <a:p xmlns:a="http://schemas.openxmlformats.org/drawingml/2006/main">
            <a:r>
              <a:t>8. A proton starts at rest and gains 800 eV in an electric field. Find its speed using m_p = 1.67 × 10⁻²⁷ kg. State the sign of its potential change.</a:t>
            </a:r>
          </a:p>
          <a:p xmlns:a="http://schemas.openxmlformats.org/drawingml/2006/main">
            <a:r>
              <a:t/>
            </a:r>
          </a:p>
          <a:p xmlns:a="http://schemas.openxmlformats.org/drawingml/2006/main">
            <a:r>
              <a:t>9. A conductor is charged and in electrostatic equilibrium. A student says “E = 0 inside, so V = 0 inside.” Explain the error.</a:t>
            </a:r>
          </a:p>
          <a:p xmlns:a="http://schemas.openxmlformats.org/drawingml/2006/main">
            <a:r>
              <a:t/>
            </a:r>
          </a:p>
          <a:p xmlns:a="http://schemas.openxmlformats.org/drawingml/2006/main">
            <a:r>
              <a:t>10. A +1.0 nC charge is placed in a uniform field 3.0 × 10³ N/C directed right. Its mass is 2.0 × 10⁻⁶ kg. Ignore gravity and air resistance. If its initial velocity is downward at 0.50 m/s, find its rightward displacement after it descends 0.10 m.</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20.</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6. The same insertion occurs while the capacitor remains on the 10 V battery. Find the final energy. Explain why this differs from question 5.</a:t>
            </a:r>
          </a:p>
          <a:p xmlns:a="http://schemas.openxmlformats.org/drawingml/2006/main">
            <a:r>
              <a:t/>
            </a:r>
          </a:p>
          <a:p xmlns:a="http://schemas.openxmlformats.org/drawingml/2006/main">
            <a:r>
              <a:t>7. At x = 0, 0.020 and 0.040 m, V = 90, 60 and 30 V. Find E_x. Which way does an electron accelerate?</a:t>
            </a:r>
          </a:p>
          <a:p xmlns:a="http://schemas.openxmlformats.org/drawingml/2006/main">
            <a:r>
              <a:t/>
            </a:r>
          </a:p>
          <a:p xmlns:a="http://schemas.openxmlformats.org/drawingml/2006/main">
            <a:r>
              <a:t>8. A proton starts at rest and gains 800 eV in an electric field. Find its speed using m_p = 1.67 × 10⁻²⁷ kg. State the sign of its potential change.</a:t>
            </a:r>
          </a:p>
          <a:p xmlns:a="http://schemas.openxmlformats.org/drawingml/2006/main">
            <a:r>
              <a:t/>
            </a:r>
          </a:p>
          <a:p xmlns:a="http://schemas.openxmlformats.org/drawingml/2006/main">
            <a:r>
              <a:t>9. A conductor is charged and in electrostatic equilibrium. A student says “E = 0 inside, so V = 0 inside.” Explain the error.</a:t>
            </a:r>
          </a:p>
          <a:p xmlns:a="http://schemas.openxmlformats.org/drawingml/2006/main">
            <a:r>
              <a:t/>
            </a:r>
          </a:p>
          <a:p xmlns:a="http://schemas.openxmlformats.org/drawingml/2006/main">
            <a:r>
              <a:t>10. A +1.0 nC charge is placed in a uniform field 3.0 × 10³ N/C directed right. Its mass is 2.0 × 10⁻⁶ kg. Ignore gravity and air resistance. If its initial velocity is downward at 0.50 m/s, find its rightward displacement after it descends 0.10 m.</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21.</a:t>
            </a:r>
          </a:p>
          <a:p xmlns:a="http://schemas.openxmlformats.org/drawingml/2006/main">
            <a:r>
              <a:t>Original source: Independently checked chapter solutions</a:t>
            </a:r>
          </a:p>
          <a:p xmlns:a="http://schemas.openxmlformats.org/drawingml/2006/main">
            <a:r>
              <a:t>CED: Answer key</a:t>
            </a:r>
          </a:p>
          <a:p xmlns:a="http://schemas.openxmlformats.org/drawingml/2006/main">
            <a:r>
              <a:t/>
            </a:r>
          </a:p>
          <a:p xmlns:a="http://schemas.openxmlformats.org/drawingml/2006/main">
            <a:r>
              <a:t>1. Total charge +4.0 nC, so each ends at +2.0 nC. The first sphere gains 4.0 nC worth of electrons from the second: N = 4.0 × 10⁻⁹/e = 2.50 × 10¹⁰ electrons.</a:t>
            </a:r>
          </a:p>
          <a:p xmlns:a="http://schemas.openxmlformats.org/drawingml/2006/main">
            <a:r>
              <a:t/>
            </a:r>
          </a:p>
          <a:p xmlns:a="http://schemas.openxmlformats.org/drawingml/2006/main">
            <a:r>
              <a:t>2. Equal opposite field vectors cancel: E = 0. Potentials add: V = 2k(3.0 × 10⁻⁹)/0.20 = 270 V.</a:t>
            </a:r>
          </a:p>
          <a:p xmlns:a="http://schemas.openxmlformats.org/drawingml/2006/main">
            <a:r>
              <a:t/>
            </a:r>
          </a:p>
          <a:p xmlns:a="http://schemas.openxmlformats.org/drawingml/2006/main">
            <a:r>
              <a:t>3. ΔV = -70 V. ΔU = qΔV = -1.40 × 10⁻⁴ J; W_E = ΔK = +1.40 × 10⁻⁴ J.</a:t>
            </a:r>
          </a:p>
          <a:p xmlns:a="http://schemas.openxmlformats.org/drawingml/2006/main">
            <a:r>
              <a:t/>
            </a:r>
          </a:p>
          <a:p xmlns:a="http://schemas.openxmlformats.org/drawingml/2006/main">
            <a:r>
              <a:t>4. The signed pair sum is -kq²/a = -3.60 × 10⁻⁷ J; there are three pairs, not six.</a:t>
            </a:r>
          </a:p>
          <a:p xmlns:a="http://schemas.openxmlformats.org/drawingml/2006/main">
            <a:r>
              <a:t/>
            </a:r>
          </a:p>
          <a:p xmlns:a="http://schemas.openxmlformats.org/drawingml/2006/main">
            <a:r>
              <a:t>5. C = 8.0 μF, Q = 40 μC remains fixed, V = Q/C = 5.0 V, U = ½CV² = 100 μJ.</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21.</a:t>
            </a:r>
          </a:p>
          <a:p xmlns:a="http://schemas.openxmlformats.org/drawingml/2006/main">
            <a:r>
              <a:t>Original source: Independently checked chapter solutions</a:t>
            </a:r>
          </a:p>
          <a:p xmlns:a="http://schemas.openxmlformats.org/drawingml/2006/main">
            <a:r>
              <a:t>CED: Answer key</a:t>
            </a:r>
          </a:p>
          <a:p xmlns:a="http://schemas.openxmlformats.org/drawingml/2006/main">
            <a:r>
              <a:t/>
            </a:r>
          </a:p>
          <a:p xmlns:a="http://schemas.openxmlformats.org/drawingml/2006/main">
            <a:r>
              <a:t>1. Total charge +4.0 nC, so each ends at +2.0 nC. The first sphere gains 4.0 nC worth of electrons from the second: N = 4.0 × 10⁻⁹/e = 2.50 × 10¹⁰ electrons.</a:t>
            </a:r>
          </a:p>
          <a:p xmlns:a="http://schemas.openxmlformats.org/drawingml/2006/main">
            <a:r>
              <a:t/>
            </a:r>
          </a:p>
          <a:p xmlns:a="http://schemas.openxmlformats.org/drawingml/2006/main">
            <a:r>
              <a:t>2. Equal opposite field vectors cancel: E = 0. Potentials add: V = 2k(3.0 × 10⁻⁹)/0.20 = 270 V.</a:t>
            </a:r>
          </a:p>
          <a:p xmlns:a="http://schemas.openxmlformats.org/drawingml/2006/main">
            <a:r>
              <a:t/>
            </a:r>
          </a:p>
          <a:p xmlns:a="http://schemas.openxmlformats.org/drawingml/2006/main">
            <a:r>
              <a:t>3. ΔV = -70 V. ΔU = qΔV = -1.40 × 10⁻⁴ J; W_E = ΔK = +1.40 × 10⁻⁴ J.</a:t>
            </a:r>
          </a:p>
          <a:p xmlns:a="http://schemas.openxmlformats.org/drawingml/2006/main">
            <a:r>
              <a:t/>
            </a:r>
          </a:p>
          <a:p xmlns:a="http://schemas.openxmlformats.org/drawingml/2006/main">
            <a:r>
              <a:t>4. The signed pair sum is -kq²/a = -3.60 × 10⁻⁷ J; there are three pairs, not six.</a:t>
            </a:r>
          </a:p>
          <a:p xmlns:a="http://schemas.openxmlformats.org/drawingml/2006/main">
            <a:r>
              <a:t/>
            </a:r>
          </a:p>
          <a:p xmlns:a="http://schemas.openxmlformats.org/drawingml/2006/main">
            <a:r>
              <a:t>5. C = 8.0 μF, Q = 40 μC remains fixed, V = Q/C = 5.0 V, U = ½CV² = 100 μJ.</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22.</a:t>
            </a:r>
          </a:p>
          <a:p xmlns:a="http://schemas.openxmlformats.org/drawingml/2006/main">
            <a:r>
              <a:t>Original source: Independently checked chapter solutions</a:t>
            </a:r>
          </a:p>
          <a:p xmlns:a="http://schemas.openxmlformats.org/drawingml/2006/main">
            <a:r>
              <a:t>CED: Answer key</a:t>
            </a:r>
          </a:p>
          <a:p xmlns:a="http://schemas.openxmlformats.org/drawingml/2006/main">
            <a:r>
              <a:t/>
            </a:r>
          </a:p>
          <a:p xmlns:a="http://schemas.openxmlformats.org/drawingml/2006/main">
            <a:r>
              <a:t>6. Voltage remains 10 V, so U = ½(8.0 μF)(10 V)² = 400 μJ. The battery supplies additional charge and energy.</a:t>
            </a:r>
          </a:p>
          <a:p xmlns:a="http://schemas.openxmlformats.org/drawingml/2006/main">
            <a:r>
              <a:t/>
            </a:r>
          </a:p>
          <a:p xmlns:a="http://schemas.openxmlformats.org/drawingml/2006/main">
            <a:r>
              <a:t>7. E_x = -(-30)/0.020 = +1500 V/m. An electron accelerates left, toward higher potential.</a:t>
            </a:r>
          </a:p>
          <a:p xmlns:a="http://schemas.openxmlformats.org/drawingml/2006/main">
            <a:r>
              <a:t/>
            </a:r>
          </a:p>
          <a:p xmlns:a="http://schemas.openxmlformats.org/drawingml/2006/main">
            <a:r>
              <a:t>8. K = 800(1.60 × 10⁻¹⁹) J; v = √(2K/m_p) = 3.92 × 10⁵ m/s. A positive charge gains energy by moving through ΔV = -800 V.</a:t>
            </a:r>
          </a:p>
          <a:p xmlns:a="http://schemas.openxmlformats.org/drawingml/2006/main">
            <a:r>
              <a:t/>
            </a:r>
          </a:p>
          <a:p xmlns:a="http://schemas.openxmlformats.org/drawingml/2006/main">
            <a:r>
              <a:t>9. Zero field requires constant potential, not a particular numerical value. Grounding or a chosen reference can set a value; it is not implied by E = 0.</a:t>
            </a:r>
          </a:p>
          <a:p xmlns:a="http://schemas.openxmlformats.org/drawingml/2006/main">
            <a:r>
              <a:t/>
            </a:r>
          </a:p>
          <a:p xmlns:a="http://schemas.openxmlformats.org/drawingml/2006/main">
            <a:r>
              <a:t>10. t = 0.10/0.50 = 0.20 s. a_x = qE/m = 1.5 m/s². x = ½a_xt² = 0.030 m right. The downward component is unaccelerated in the stated model.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22.</a:t>
            </a:r>
          </a:p>
          <a:p xmlns:a="http://schemas.openxmlformats.org/drawingml/2006/main">
            <a:r>
              <a:t>Original source: Independently checked chapter solutions</a:t>
            </a:r>
          </a:p>
          <a:p xmlns:a="http://schemas.openxmlformats.org/drawingml/2006/main">
            <a:r>
              <a:t>CED: Answer key</a:t>
            </a:r>
          </a:p>
          <a:p xmlns:a="http://schemas.openxmlformats.org/drawingml/2006/main">
            <a:r>
              <a:t/>
            </a:r>
          </a:p>
          <a:p xmlns:a="http://schemas.openxmlformats.org/drawingml/2006/main">
            <a:r>
              <a:t>6. Voltage remains 10 V, so U = ½(8.0 μF)(10 V)² = 400 μJ. The battery supplies additional charge and energy.</a:t>
            </a:r>
          </a:p>
          <a:p xmlns:a="http://schemas.openxmlformats.org/drawingml/2006/main">
            <a:r>
              <a:t/>
            </a:r>
          </a:p>
          <a:p xmlns:a="http://schemas.openxmlformats.org/drawingml/2006/main">
            <a:r>
              <a:t>7. E_x = -(-30)/0.020 = +1500 V/m. An electron accelerates left, toward higher potential.</a:t>
            </a:r>
          </a:p>
          <a:p xmlns:a="http://schemas.openxmlformats.org/drawingml/2006/main">
            <a:r>
              <a:t/>
            </a:r>
          </a:p>
          <a:p xmlns:a="http://schemas.openxmlformats.org/drawingml/2006/main">
            <a:r>
              <a:t>8. K = 800(1.60 × 10⁻¹⁹) J; v = √(2K/m_p) = 3.92 × 10⁵ m/s. A positive charge gains energy by moving through ΔV = -800 V.</a:t>
            </a:r>
          </a:p>
          <a:p xmlns:a="http://schemas.openxmlformats.org/drawingml/2006/main">
            <a:r>
              <a:t/>
            </a:r>
          </a:p>
          <a:p xmlns:a="http://schemas.openxmlformats.org/drawingml/2006/main">
            <a:r>
              <a:t>9. Zero field requires constant potential, not a particular numerical value. Grounding or a chosen reference can set a value; it is not implied by E = 0.</a:t>
            </a:r>
          </a:p>
          <a:p xmlns:a="http://schemas.openxmlformats.org/drawingml/2006/main">
            <a:r>
              <a:t/>
            </a:r>
          </a:p>
          <a:p xmlns:a="http://schemas.openxmlformats.org/drawingml/2006/main">
            <a:r>
              <a:t>10. t = 0.10/0.50 = 0.20 s. a_x = qE/m = 1.5 m/s². x = ½a_xt² = 0.030 m right. The downward component is unaccelerated in the stated model.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25.</a:t>
            </a:r>
          </a:p>
          <a:p xmlns:a="http://schemas.openxmlformats.org/drawingml/2006/main">
            <a:r>
              <a:t>Original source: Based on N01-N05 and later source review</a:t>
            </a:r>
          </a:p>
          <a:p xmlns:a="http://schemas.openxmlformats.org/drawingml/2006/main">
            <a:r>
              <a:t>CED: 10.1-10.7</a:t>
            </a:r>
          </a:p>
          <a:p xmlns:a="http://schemas.openxmlformats.org/drawingml/2006/main">
            <a:r>
              <a:t/>
            </a:r>
          </a:p>
          <a:p xmlns:a="http://schemas.openxmlformats.org/drawingml/2006/main">
            <a:r>
              <a:t>[['Quantity', 'Definition / point-charge result', 'How contributions combine', 'What it predicts'], ['Force F', 'F = qE; magnitude k|qQ|/r²', 'Vector sum', 'Acceleration of the chosen test charge'], ['Field E', 'Field of point source: kQ/r² radially, with sign', 'Vector sum', 'Force per unit positive test charge'], ['Pair energy U', 'U = kqQ/r', 'Scalar sum over distinct pairs', 'Energy of a configuration; zero chosen at infinity'], ['Potential V', 'V = kQ/r; ΔV = ΔU/q', 'Scalar sum over sources', 'Energy per charge and electrostatic work'], ['Capacitance C', 'C = Q/|ΔV| = κε₀A/d', 'Geometry and dielectric set C', 'Charge needed for a specified voltage'], ['Stored capacitor energy', 'U = ½QV = ½CV² = Q²/(2C)', 'Compare under stated constraint', 'Energy in the electric field']] [103, 256, 190, 208.89] 9</a:t>
            </a:r>
          </a:p>
          <a:p xmlns:a="http://schemas.openxmlformats.org/drawingml/2006/main">
            <a:r>
              <a:t/>
            </a:r>
          </a:p>
          <a:p xmlns:a="http://schemas.openxmlformats.org/drawingml/2006/main">
            <a:r>
              <a:t>[['Change', 'Battery connected', 'Isolated plates'], ['Insert dielectric κ', 'C × κ, Q × κ, V fixed, U × κ', 'C × κ, Q fixed, V/κ, U/κ'], ['Double separation d', 'C/2, Q/2, V fixed, E/2', 'C/2, Q fixed, V × 2, E unchanged']] [195, 281, 281.89] 9</a:t>
            </a:r>
          </a:p>
          <a:p xmlns:a="http://schemas.openxmlformats.org/drawingml/2006/main">
            <a:r>
              <a:t/>
            </a:r>
          </a:p>
          <a:p xmlns:a="http://schemas.openxmlformats.org/drawingml/2006/main">
            <a:r>
              <a:t>Work: W_E = -qΔV. With electric force alone, ΔK = -qΔV. Electric field points toward lower potential; the force on a negative charge points opposite the field.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25.</a:t>
            </a:r>
          </a:p>
          <a:p xmlns:a="http://schemas.openxmlformats.org/drawingml/2006/main">
            <a:r>
              <a:t>Original source: Based on N01-N05 and later source review</a:t>
            </a:r>
          </a:p>
          <a:p xmlns:a="http://schemas.openxmlformats.org/drawingml/2006/main">
            <a:r>
              <a:t>CED: 10.1-10.7</a:t>
            </a:r>
          </a:p>
          <a:p xmlns:a="http://schemas.openxmlformats.org/drawingml/2006/main">
            <a:r>
              <a:t/>
            </a:r>
          </a:p>
          <a:p xmlns:a="http://schemas.openxmlformats.org/drawingml/2006/main">
            <a:r>
              <a:t>[['Quantity', 'Definition / point-charge result', 'How contributions combine', 'What it predicts'], ['Force F', 'F = qE; magnitude k|qQ|/r²', 'Vector sum', 'Acceleration of the chosen test charge'], ['Field E', 'Field of point source: kQ/r² radially, with sign', 'Vector sum', 'Force per unit positive test charge'], ['Pair energy U', 'U = kqQ/r', 'Scalar sum over distinct pairs', 'Energy of a configuration; zero chosen at infinity'], ['Potential V', 'V = kQ/r; ΔV = ΔU/q', 'Scalar sum over sources', 'Energy per charge and electrostatic work'], ['Capacitance C', 'C = Q/|ΔV| = κε₀A/d', 'Geometry and dielectric set C', 'Charge needed for a specified voltage'], ['Stored capacitor energy', 'U = ½QV = ½CV² = Q²/(2C)', 'Compare under stated constraint', 'Energy in the electric field']] [103, 256, 190, 208.89] 9</a:t>
            </a:r>
          </a:p>
          <a:p xmlns:a="http://schemas.openxmlformats.org/drawingml/2006/main">
            <a:r>
              <a:t/>
            </a:r>
          </a:p>
          <a:p xmlns:a="http://schemas.openxmlformats.org/drawingml/2006/main">
            <a:r>
              <a:t>[['Change', 'Battery connected', 'Isolated plates'], ['Insert dielectric κ', 'C × κ, Q × κ, V fixed, U × κ', 'C × κ, Q fixed, V/κ, U/κ'], ['Double separation d', 'C/2, Q/2, V fixed, E/2', 'C/2, Q fixed, V × 2, E unchanged']] [195, 281, 281.89] 9</a:t>
            </a:r>
          </a:p>
          <a:p xmlns:a="http://schemas.openxmlformats.org/drawingml/2006/main">
            <a:r>
              <a:t/>
            </a:r>
          </a:p>
          <a:p xmlns:a="http://schemas.openxmlformats.org/drawingml/2006/main">
            <a:r>
              <a:t>Work: W_E = -qΔV. With electric force alone, ΔK = -qΔV. Electric field points toward lower potential; the force on a negative charge points opposite the field.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25.</a:t>
            </a:r>
          </a:p>
          <a:p xmlns:a="http://schemas.openxmlformats.org/drawingml/2006/main">
            <a:r>
              <a:t>Original source: Based on N01-N05 and later source review</a:t>
            </a:r>
          </a:p>
          <a:p xmlns:a="http://schemas.openxmlformats.org/drawingml/2006/main">
            <a:r>
              <a:t>CED: 10.1-10.7</a:t>
            </a:r>
          </a:p>
          <a:p xmlns:a="http://schemas.openxmlformats.org/drawingml/2006/main">
            <a:r>
              <a:t/>
            </a:r>
          </a:p>
          <a:p xmlns:a="http://schemas.openxmlformats.org/drawingml/2006/main">
            <a:r>
              <a:t>[['Quantity', 'Definition / point-charge result', 'How contributions combine', 'What it predicts'], ['Force F', 'F = qE; magnitude k|qQ|/r²', 'Vector sum', 'Acceleration of the chosen test charge'], ['Field E', 'Field of point source: kQ/r² radially, with sign', 'Vector sum', 'Force per unit positive test charge'], ['Pair energy U', 'U = kqQ/r', 'Scalar sum over distinct pairs', 'Energy of a configuration; zero chosen at infinity'], ['Potential V', 'V = kQ/r; ΔV = ΔU/q', 'Scalar sum over sources', 'Energy per charge and electrostatic work'], ['Capacitance C', 'C = Q/|ΔV| = κε₀A/d', 'Geometry and dielectric set C', 'Charge needed for a specified voltage'], ['Stored capacitor energy', 'U = ½QV = ½CV² = Q²/(2C)', 'Compare under stated constraint', 'Energy in the electric field']] [103, 256, 190, 208.89] 9</a:t>
            </a:r>
          </a:p>
          <a:p xmlns:a="http://schemas.openxmlformats.org/drawingml/2006/main">
            <a:r>
              <a:t/>
            </a:r>
          </a:p>
          <a:p xmlns:a="http://schemas.openxmlformats.org/drawingml/2006/main">
            <a:r>
              <a:t>[['Change', 'Battery connected', 'Isolated plates'], ['Insert dielectric κ', 'C × κ, Q × κ, V fixed, U × κ', 'C × κ, Q fixed, V/κ, U/κ'], ['Double separation d', 'C/2, Q/2, V fixed, E/2', 'C/2, Q fixed, V × 2, E unchanged']] [195, 281, 281.89] 9</a:t>
            </a:r>
          </a:p>
          <a:p xmlns:a="http://schemas.openxmlformats.org/drawingml/2006/main">
            <a:r>
              <a:t/>
            </a:r>
          </a:p>
          <a:p xmlns:a="http://schemas.openxmlformats.org/drawingml/2006/main">
            <a:r>
              <a:t>Work: W_E = -qΔV. With electric force alone, ΔK = -qΔV. Electric field points toward lower potential; the force on a negative charge points opposite the field.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10_Electrostatics_Notes.pdf, page 25.</a:t>
            </a:r>
          </a:p>
          <a:p xmlns:a="http://schemas.openxmlformats.org/drawingml/2006/main">
            <a:r>
              <a:t>Original source: Based on N01-N05 and later source review</a:t>
            </a:r>
          </a:p>
          <a:p xmlns:a="http://schemas.openxmlformats.org/drawingml/2006/main">
            <a:r>
              <a:t>CED: 10.1-10.7</a:t>
            </a:r>
          </a:p>
          <a:p xmlns:a="http://schemas.openxmlformats.org/drawingml/2006/main">
            <a:r>
              <a:t/>
            </a:r>
          </a:p>
          <a:p xmlns:a="http://schemas.openxmlformats.org/drawingml/2006/main">
            <a:r>
              <a:t>[['Quantity', 'Definition / point-charge result', 'How contributions combine', 'What it predicts'], ['Force F', 'F = qE; magnitude k|qQ|/r²', 'Vector sum', 'Acceleration of the chosen test charge'], ['Field E', 'Field of point source: kQ/r² radially, with sign', 'Vector sum', 'Force per unit positive test charge'], ['Pair energy U', 'U = kqQ/r', 'Scalar sum over distinct pairs', 'Energy of a configuration; zero chosen at infinity'], ['Potential V', 'V = kQ/r; ΔV = ΔU/q', 'Scalar sum over sources', 'Energy per charge and electrostatic work'], ['Capacitance C', 'C = Q/|ΔV| = κε₀A/d', 'Geometry and dielectric set C', 'Charge needed for a specified voltage'], ['Stored capacitor energy', 'U = ½QV = ½CV² = Q²/(2C)', 'Compare under stated constraint', 'Energy in the electric field']] [103, 256, 190, 208.89] 9</a:t>
            </a:r>
          </a:p>
          <a:p xmlns:a="http://schemas.openxmlformats.org/drawingml/2006/main">
            <a:r>
              <a:t/>
            </a:r>
          </a:p>
          <a:p xmlns:a="http://schemas.openxmlformats.org/drawingml/2006/main">
            <a:r>
              <a:t>[['Change', 'Battery connected', 'Isolated plates'], ['Insert dielectric κ', 'C × κ, Q × κ, V fixed, U × κ', 'C × κ, Q fixed, V/κ, U/κ'], ['Double separation d', 'C/2, Q/2, V fixed, E/2', 'C/2, Q fixed, V × 2, E unchanged']] [195, 281, 281.89] 9</a:t>
            </a:r>
          </a:p>
          <a:p xmlns:a="http://schemas.openxmlformats.org/drawingml/2006/main">
            <a:r>
              <a:t/>
            </a:r>
          </a:p>
          <a:p xmlns:a="http://schemas.openxmlformats.org/drawingml/2006/main">
            <a:r>
              <a:t>Work: W_E = -qΔV. With electric force alone, ΔK = -qΔV. Electric field points toward lower potential; the force on a negative charge points opposite the field.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E:\teaching\output\pdf\Rebuilt_Chapter_Notes\10_Electrostatics_Notes.pdf</a:t>
            </a:r>
          </a:p>
          <a:p xmlns:a="http://schemas.openxmlformats.org/drawingml/2006/main">
            <a:r>
              <a:t>https://openstax.org/books/university-physics-volume-2/pages/7-4-determining-field-from-potential</a:t>
            </a:r>
          </a:p>
          <a:p xmlns:a="http://schemas.openxmlformats.org/drawingml/2006/main">
            <a:r>
              <a:t>https://openstax.org/books/university-physics-volume-2/pages/8-3-energy-stored-in-a-capacitor</a:t>
            </a:r>
          </a:p>
          <a:p xmlns:a="http://schemas.openxmlformats.org/drawingml/2006/main">
            <a:r>
              <a:t>https://openstax.org/books/university-physics-volume-2/pages/8-5-molecular-model-of-a-dielectric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469f33e263c4e7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9844fa6663c401d" /><Relationship Type="http://schemas.openxmlformats.org/officeDocument/2006/relationships/slideLayout" Target="/ppt/slideLayouts/slideLayout1.xml" Id="R228010a638414de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28010a638414de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2b580f4d6c34ab9" /><Relationship Type="http://schemas.openxmlformats.org/officeDocument/2006/relationships/notesSlide" Target="/ppt/notesSlides/notesSlide1.xml" Id="R81bd4a3876524e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b3349d02e8149de" /><Relationship Type="http://schemas.openxmlformats.org/officeDocument/2006/relationships/notesSlide" Target="/ppt/notesSlides/notesSlide2.xml" Id="R3b23ef39b16641e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5c4a681fdfe4735" /><Relationship Type="http://schemas.openxmlformats.org/officeDocument/2006/relationships/notesSlide" Target="/ppt/notesSlides/notesSlide3.xml" Id="Rf51383f1442c48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ba443b66bb04410" /><Relationship Type="http://schemas.openxmlformats.org/officeDocument/2006/relationships/image" Target="/ppt/media/image.png" Id="R3b5003221d3149a4" /><Relationship Type="http://schemas.openxmlformats.org/officeDocument/2006/relationships/notesSlide" Target="/ppt/notesSlides/notesSlide4.xml" Id="R6a9fdb656fd9421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ec4fba48b804014" /><Relationship Type="http://schemas.openxmlformats.org/officeDocument/2006/relationships/notesSlide" Target="/ppt/notesSlides/notesSlide5.xml" Id="R1d19559e3522498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e38cbb7a38c4cfc" /><Relationship Type="http://schemas.openxmlformats.org/officeDocument/2006/relationships/notesSlide" Target="/ppt/notesSlides/notesSlide6.xml" Id="R60f6b52d0ce7447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7289ad3fa8a4086" /><Relationship Type="http://schemas.openxmlformats.org/officeDocument/2006/relationships/image" Target="/ppt/media/image2.png" Id="R7bf08ab9a50d4c5b" /><Relationship Type="http://schemas.openxmlformats.org/officeDocument/2006/relationships/notesSlide" Target="/ppt/notesSlides/notesSlide7.xml" Id="Rd32dbfcf5f75421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f019494e5fb4c57" /><Relationship Type="http://schemas.openxmlformats.org/officeDocument/2006/relationships/notesSlide" Target="/ppt/notesSlides/notesSlide8.xml" Id="Rd0f5d60f4f5341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8f84372065d40f8" /><Relationship Type="http://schemas.openxmlformats.org/officeDocument/2006/relationships/notesSlide" Target="/ppt/notesSlides/notesSlide9.xml" Id="R74dba0ed651c4b2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fcb29eb3ca54960" /><Relationship Type="http://schemas.openxmlformats.org/officeDocument/2006/relationships/notesSlide" Target="/ppt/notesSlides/notesSlide10.xml" Id="Rc80bae6a8171420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5a0d606b6b142e5" /><Relationship Type="http://schemas.openxmlformats.org/officeDocument/2006/relationships/notesSlide" Target="/ppt/notesSlides/notesSlide11.xml" Id="R34150274d6c042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3cb5d183b5348a1" /><Relationship Type="http://schemas.openxmlformats.org/officeDocument/2006/relationships/image" Target="/ppt/media/image3.png" Id="Ra03f73a48495497a" /><Relationship Type="http://schemas.openxmlformats.org/officeDocument/2006/relationships/notesSlide" Target="/ppt/notesSlides/notesSlide12.xml" Id="Rfb93bf9701e9418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9d25e7702ff4f35" /><Relationship Type="http://schemas.openxmlformats.org/officeDocument/2006/relationships/notesSlide" Target="/ppt/notesSlides/notesSlide13.xml" Id="Reda6f3e721b5432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0595d89d9b94743" /><Relationship Type="http://schemas.openxmlformats.org/officeDocument/2006/relationships/notesSlide" Target="/ppt/notesSlides/notesSlide14.xml" Id="R713e6bce3dc44e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01c07f7e4044396" /><Relationship Type="http://schemas.openxmlformats.org/officeDocument/2006/relationships/notesSlide" Target="/ppt/notesSlides/notesSlide15.xml" Id="R4aa067639f754ed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ba99d5afe0b4854" /><Relationship Type="http://schemas.openxmlformats.org/officeDocument/2006/relationships/notesSlide" Target="/ppt/notesSlides/notesSlide16.xml" Id="R90389b05d0d448f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d7288f93f304cce" /><Relationship Type="http://schemas.openxmlformats.org/officeDocument/2006/relationships/notesSlide" Target="/ppt/notesSlides/notesSlide17.xml" Id="R1e7668eadc944ea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9bbf3feddc0414d" /><Relationship Type="http://schemas.openxmlformats.org/officeDocument/2006/relationships/notesSlide" Target="/ppt/notesSlides/notesSlide18.xml" Id="R6377449486ad495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86ec67adc304d0b" /><Relationship Type="http://schemas.openxmlformats.org/officeDocument/2006/relationships/notesSlide" Target="/ppt/notesSlides/notesSlide19.xml" Id="Rce948a528df4448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b32566a8d0d4d73" /><Relationship Type="http://schemas.openxmlformats.org/officeDocument/2006/relationships/notesSlide" Target="/ppt/notesSlides/notesSlide20.xml" Id="R12809f8ea7d24a9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0c82a88d6c94205" /><Relationship Type="http://schemas.openxmlformats.org/officeDocument/2006/relationships/image" Target="/ppt/media/image4.png" Id="R9e884ba63bb84abf" /><Relationship Type="http://schemas.openxmlformats.org/officeDocument/2006/relationships/notesSlide" Target="/ppt/notesSlides/notesSlide21.xml" Id="R228a0a37620f4dc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42758bf77b14a77" /><Relationship Type="http://schemas.openxmlformats.org/officeDocument/2006/relationships/notesSlide" Target="/ppt/notesSlides/notesSlide22.xml" Id="R4cb2c90d0e09409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2415cebcb1449ac" /><Relationship Type="http://schemas.openxmlformats.org/officeDocument/2006/relationships/notesSlide" Target="/ppt/notesSlides/notesSlide23.xml" Id="R7ab4f1fbccec4d6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f500d67268a4146" /><Relationship Type="http://schemas.openxmlformats.org/officeDocument/2006/relationships/notesSlide" Target="/ppt/notesSlides/notesSlide24.xml" Id="Rb62784985d99459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a699a5dd0f2341ec" /><Relationship Type="http://schemas.openxmlformats.org/officeDocument/2006/relationships/notesSlide" Target="/ppt/notesSlides/notesSlide25.xml" Id="Re1e4b72c377646d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22398c0624b24dcd" /><Relationship Type="http://schemas.openxmlformats.org/officeDocument/2006/relationships/notesSlide" Target="/ppt/notesSlides/notesSlide26.xml" Id="R36bc0e7860de4e1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022dc10d9a644fc1" /><Relationship Type="http://schemas.openxmlformats.org/officeDocument/2006/relationships/image" Target="/ppt/media/image5.png" Id="Re241f3e10dca4585" /><Relationship Type="http://schemas.openxmlformats.org/officeDocument/2006/relationships/notesSlide" Target="/ppt/notesSlides/notesSlide27.xml" Id="Rd2400f50a90545c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222dd4fdc5b417e" /><Relationship Type="http://schemas.openxmlformats.org/officeDocument/2006/relationships/notesSlide" Target="/ppt/notesSlides/notesSlide28.xml" Id="R01757ade2d5f40f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c201ebe566942f2" /><Relationship Type="http://schemas.openxmlformats.org/officeDocument/2006/relationships/notesSlide" Target="/ppt/notesSlides/notesSlide29.xml" Id="R221e2d01906b411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f420942433d42dd" /><Relationship Type="http://schemas.openxmlformats.org/officeDocument/2006/relationships/notesSlide" Target="/ppt/notesSlides/notesSlide30.xml" Id="Rb43ce60032ea424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5adceb58838741a9" /><Relationship Type="http://schemas.openxmlformats.org/officeDocument/2006/relationships/image" Target="/ppt/media/image6.png" Id="Rc83fb64780d04da8" /><Relationship Type="http://schemas.openxmlformats.org/officeDocument/2006/relationships/notesSlide" Target="/ppt/notesSlides/notesSlide31.xml" Id="Rad8cf2c0ab4c451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a3fde2a373fc4dfe" /><Relationship Type="http://schemas.openxmlformats.org/officeDocument/2006/relationships/notesSlide" Target="/ppt/notesSlides/notesSlide32.xml" Id="R64ccfb39b8d54cf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301e902f4a64746" /><Relationship Type="http://schemas.openxmlformats.org/officeDocument/2006/relationships/notesSlide" Target="/ppt/notesSlides/notesSlide33.xml" Id="Rac14971ff1ed4df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74250411192437c" /><Relationship Type="http://schemas.openxmlformats.org/officeDocument/2006/relationships/notesSlide" Target="/ppt/notesSlides/notesSlide34.xml" Id="R4c0122d1e4a240f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8a9de14f924245f8" /><Relationship Type="http://schemas.openxmlformats.org/officeDocument/2006/relationships/notesSlide" Target="/ppt/notesSlides/notesSlide35.xml" Id="R6edbde1c1c28464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335d5d54d10a4a1d" /><Relationship Type="http://schemas.openxmlformats.org/officeDocument/2006/relationships/image" Target="/ppt/media/image7.png" Id="Rbbb42875467e4e75" /><Relationship Type="http://schemas.openxmlformats.org/officeDocument/2006/relationships/notesSlide" Target="/ppt/notesSlides/notesSlide36.xml" Id="R6dc8a32d58d84cf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1b7617fbffd847bf" /><Relationship Type="http://schemas.openxmlformats.org/officeDocument/2006/relationships/notesSlide" Target="/ppt/notesSlides/notesSlide37.xml" Id="R07533f1c3acc4fc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c818bb2982cc4326" /><Relationship Type="http://schemas.openxmlformats.org/officeDocument/2006/relationships/notesSlide" Target="/ppt/notesSlides/notesSlide38.xml" Id="Rfbb34ff277654c0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668500f448fb4f99" /><Relationship Type="http://schemas.openxmlformats.org/officeDocument/2006/relationships/image" Target="/ppt/media/image8.png" Id="R8fa32a439d4c423f" /><Relationship Type="http://schemas.openxmlformats.org/officeDocument/2006/relationships/notesSlide" Target="/ppt/notesSlides/notesSlide39.xml" Id="R047e7bc5843049b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c9d206f6084f4765" /><Relationship Type="http://schemas.openxmlformats.org/officeDocument/2006/relationships/notesSlide" Target="/ppt/notesSlides/notesSlide40.xml" Id="R02d1f634b698497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6e1bf1ae785e491c" /><Relationship Type="http://schemas.openxmlformats.org/officeDocument/2006/relationships/notesSlide" Target="/ppt/notesSlides/notesSlide41.xml" Id="R9150ff86908c447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9da720106d6548bf" /><Relationship Type="http://schemas.openxmlformats.org/officeDocument/2006/relationships/notesSlide" Target="/ppt/notesSlides/notesSlide42.xml" Id="R00ff3572536d4bc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a268ee0c2ada44df" /><Relationship Type="http://schemas.openxmlformats.org/officeDocument/2006/relationships/image" Target="/ppt/media/image9.png" Id="R15d5244271e64d4a" /><Relationship Type="http://schemas.openxmlformats.org/officeDocument/2006/relationships/notesSlide" Target="/ppt/notesSlides/notesSlide43.xml" Id="Rb3b463b58dce4300"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9fb429de8f144d04" /><Relationship Type="http://schemas.openxmlformats.org/officeDocument/2006/relationships/notesSlide" Target="/ppt/notesSlides/notesSlide44.xml" Id="R3ea90c011c344df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9d76a1a31352402f" /><Relationship Type="http://schemas.openxmlformats.org/officeDocument/2006/relationships/notesSlide" Target="/ppt/notesSlides/notesSlide45.xml" Id="Rfeca33b865eb484f"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d2d756c24ffc49e9" /><Relationship Type="http://schemas.openxmlformats.org/officeDocument/2006/relationships/notesSlide" Target="/ppt/notesSlides/notesSlide46.xml" Id="R0fb30ba827af41c6"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44d153e7d1e043d8" /><Relationship Type="http://schemas.openxmlformats.org/officeDocument/2006/relationships/notesSlide" Target="/ppt/notesSlides/notesSlide47.xml" Id="Rf92579010e5649d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5a5a305bff6a4641" /><Relationship Type="http://schemas.openxmlformats.org/officeDocument/2006/relationships/notesSlide" Target="/ppt/notesSlides/notesSlide48.xml" Id="R4cbaf443f4f946c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c23ed03627a340cc" /><Relationship Type="http://schemas.openxmlformats.org/officeDocument/2006/relationships/notesSlide" Target="/ppt/notesSlides/notesSlide49.xml" Id="Rcbc9014eeed944aa"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7bc2ce34e5eb4c55" /><Relationship Type="http://schemas.openxmlformats.org/officeDocument/2006/relationships/notesSlide" Target="/ppt/notesSlides/notesSlide50.xml" Id="Rb464c0220c0b4ab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0813f1508feb4439" /><Relationship Type="http://schemas.openxmlformats.org/officeDocument/2006/relationships/notesSlide" Target="/ppt/notesSlides/notesSlide51.xml" Id="R667d52e42cf84a66"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c8b15162bddd4196" /><Relationship Type="http://schemas.openxmlformats.org/officeDocument/2006/relationships/notesSlide" Target="/ppt/notesSlides/notesSlide52.xml" Id="R633937b4e37848a6"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99fa4fa60c39461f" /><Relationship Type="http://schemas.openxmlformats.org/officeDocument/2006/relationships/notesSlide" Target="/ppt/notesSlides/notesSlide53.xml" Id="Ra16b4143f48b475d"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f3f12539b1bd4fe0" /><Relationship Type="http://schemas.openxmlformats.org/officeDocument/2006/relationships/image" Target="/ppt/media/image10.png" Id="R9d2861922cd742bb" /><Relationship Type="http://schemas.openxmlformats.org/officeDocument/2006/relationships/notesSlide" Target="/ppt/notesSlides/notesSlide54.xml" Id="R5f07da9b2d494916"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e1722e695d5c4e8e" /><Relationship Type="http://schemas.openxmlformats.org/officeDocument/2006/relationships/notesSlide" Target="/ppt/notesSlides/notesSlide55.xml" Id="Rb215ffd177b84353"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6ca921f0fcd0422a" /><Relationship Type="http://schemas.openxmlformats.org/officeDocument/2006/relationships/notesSlide" Target="/ppt/notesSlides/notesSlide56.xml" Id="R68b50c5f9a084884"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cdbb13b0c32544c7" /><Relationship Type="http://schemas.openxmlformats.org/officeDocument/2006/relationships/notesSlide" Target="/ppt/notesSlides/notesSlide57.xml" Id="Rd1f2d86f83c944db"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e4cfe8827e9e49a7" /><Relationship Type="http://schemas.openxmlformats.org/officeDocument/2006/relationships/image" Target="/ppt/media/image11.png" Id="Rd0009e2a53774430" /><Relationship Type="http://schemas.openxmlformats.org/officeDocument/2006/relationships/notesSlide" Target="/ppt/notesSlides/notesSlide58.xml" Id="R25a6e2c216d14eb1"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a8b403b8d0df49ea" /><Relationship Type="http://schemas.openxmlformats.org/officeDocument/2006/relationships/notesSlide" Target="/ppt/notesSlides/notesSlide59.xml" Id="Rcb2a0d7fae674a67"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24fd045e87af4e13" /><Relationship Type="http://schemas.openxmlformats.org/officeDocument/2006/relationships/notesSlide" Target="/ppt/notesSlides/notesSlide60.xml" Id="Rcfd9096710874501"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3ebb201212c34092" /><Relationship Type="http://schemas.openxmlformats.org/officeDocument/2006/relationships/image" Target="/ppt/media/image12.png" Id="Rf69e3d4245c44bc4" /><Relationship Type="http://schemas.openxmlformats.org/officeDocument/2006/relationships/notesSlide" Target="/ppt/notesSlides/notesSlide61.xml" Id="R20329ea524bd49f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59d230abbd9648b8" /><Relationship Type="http://schemas.openxmlformats.org/officeDocument/2006/relationships/notesSlide" Target="/ppt/notesSlides/notesSlide62.xml" Id="Re646bab845444894"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deb555b76f004692" /><Relationship Type="http://schemas.openxmlformats.org/officeDocument/2006/relationships/notesSlide" Target="/ppt/notesSlides/notesSlide63.xml" Id="R9f25b251e9a9422c"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5e842348a7b346b4" /><Relationship Type="http://schemas.openxmlformats.org/officeDocument/2006/relationships/notesSlide" Target="/ppt/notesSlides/notesSlide64.xml" Id="Rb4e9aa5e87bc4389"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5b1548085f4a425b" /><Relationship Type="http://schemas.openxmlformats.org/officeDocument/2006/relationships/notesSlide" Target="/ppt/notesSlides/notesSlide65.xml" Id="Ra6b1e85c70c34fc6"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0d30bee9bd7e4d5b" /><Relationship Type="http://schemas.openxmlformats.org/officeDocument/2006/relationships/notesSlide" Target="/ppt/notesSlides/notesSlide66.xml" Id="R864deea2412c4fae"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735b899fb55b45f6" /><Relationship Type="http://schemas.openxmlformats.org/officeDocument/2006/relationships/notesSlide" Target="/ppt/notesSlides/notesSlide67.xml" Id="Rcfaaa41c122d42f8"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943b74114c35411c" /><Relationship Type="http://schemas.openxmlformats.org/officeDocument/2006/relationships/notesSlide" Target="/ppt/notesSlides/notesSlide68.xml" Id="Rdc6fd0c0dcfc4dc5"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5e5fa83604e14e0e" /><Relationship Type="http://schemas.openxmlformats.org/officeDocument/2006/relationships/notesSlide" Target="/ppt/notesSlides/notesSlide69.xml" Id="R8ba4c66db4d141c7"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263a9942132a43d8" /><Relationship Type="http://schemas.openxmlformats.org/officeDocument/2006/relationships/notesSlide" Target="/ppt/notesSlides/notesSlide70.xml" Id="Rb315ae96365a413a"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7b01fa50a9944aba" /><Relationship Type="http://schemas.openxmlformats.org/officeDocument/2006/relationships/notesSlide" Target="/ppt/notesSlides/notesSlide71.xml" Id="R5acf590deff44c98"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d162db5dbea64b88" /><Relationship Type="http://schemas.openxmlformats.org/officeDocument/2006/relationships/image" Target="/ppt/media/image13.png" Id="Rf2e37524451e42b0" /><Relationship Type="http://schemas.openxmlformats.org/officeDocument/2006/relationships/notesSlide" Target="/ppt/notesSlides/notesSlide72.xml" Id="Rada0bee18a8f41d9"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3848351c0408449a" /><Relationship Type="http://schemas.openxmlformats.org/officeDocument/2006/relationships/notesSlide" Target="/ppt/notesSlides/notesSlide73.xml" Id="R5a6ae2dddd6d449d"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f6593b3a4bcb45c1" /><Relationship Type="http://schemas.openxmlformats.org/officeDocument/2006/relationships/notesSlide" Target="/ppt/notesSlides/notesSlide74.xml" Id="Re7b67e0968964ba1"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2a3d488e47fe4cb4" /><Relationship Type="http://schemas.openxmlformats.org/officeDocument/2006/relationships/notesSlide" Target="/ppt/notesSlides/notesSlide75.xml" Id="R2e5cb6ef91f54fd7"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c2fc5635d3ed4c7f" /><Relationship Type="http://schemas.openxmlformats.org/officeDocument/2006/relationships/notesSlide" Target="/ppt/notesSlides/notesSlide76.xml" Id="Rb4bac5b928d84727"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61801d463e4f4a03" /><Relationship Type="http://schemas.openxmlformats.org/officeDocument/2006/relationships/notesSlide" Target="/ppt/notesSlides/notesSlide77.xml" Id="R49040d4b96c043a6"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14df4e1e4d834e4e" /><Relationship Type="http://schemas.openxmlformats.org/officeDocument/2006/relationships/notesSlide" Target="/ppt/notesSlides/notesSlide78.xml" Id="Re863f752e5bb46bd"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15920269ff1e470a" /><Relationship Type="http://schemas.openxmlformats.org/officeDocument/2006/relationships/notesSlide" Target="/ppt/notesSlides/notesSlide79.xml" Id="R297ebee9af244fa6"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38e26e29b1cc4fa0" /><Relationship Type="http://schemas.openxmlformats.org/officeDocument/2006/relationships/notesSlide" Target="/ppt/notesSlides/notesSlide80.xml" Id="R7869ff94c02c481f"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4686d10f897e4c14" /><Relationship Type="http://schemas.openxmlformats.org/officeDocument/2006/relationships/notesSlide" Target="/ppt/notesSlides/notesSlide81.xml" Id="Raa93cf7a1ccd42d9"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44575d3616744f1a" /><Relationship Type="http://schemas.openxmlformats.org/officeDocument/2006/relationships/notesSlide" Target="/ppt/notesSlides/notesSlide82.xml" Id="Rd25c2ee7d7e64f6f"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f83638721cff48f0" /><Relationship Type="http://schemas.openxmlformats.org/officeDocument/2006/relationships/notesSlide" Target="/ppt/notesSlides/notesSlide83.xml" Id="Rae10da71d0b54625"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b4ec8efab7144a39" /><Relationship Type="http://schemas.openxmlformats.org/officeDocument/2006/relationships/notesSlide" Target="/ppt/notesSlides/notesSlide84.xml" Id="Rd8760f63e5ab4752"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b73826de1c694e04" /><Relationship Type="http://schemas.openxmlformats.org/officeDocument/2006/relationships/notesSlide" Target="/ppt/notesSlides/notesSlide85.xml" Id="R3c4a9739b79a437a"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33f3b4f1dc2d420e" /><Relationship Type="http://schemas.openxmlformats.org/officeDocument/2006/relationships/notesSlide" Target="/ppt/notesSlides/notesSlide86.xml" Id="Rc153c822271d4763"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24c1c308d8214d78" /><Relationship Type="http://schemas.openxmlformats.org/officeDocument/2006/relationships/notesSlide" Target="/ppt/notesSlides/notesSlide87.xml" Id="R5ce6a1140dbb4fb6"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8f43553a899b46ca" /><Relationship Type="http://schemas.openxmlformats.org/officeDocument/2006/relationships/notesSlide" Target="/ppt/notesSlides/notesSlide88.xml" Id="Redc9e73c0e7f493b"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0f8659b5bef2481a" /><Relationship Type="http://schemas.openxmlformats.org/officeDocument/2006/relationships/notesSlide" Target="/ppt/notesSlides/notesSlide89.xml" Id="Rb974435c55d840d8"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39daa544131b46a0" /><Relationship Type="http://schemas.openxmlformats.org/officeDocument/2006/relationships/notesSlide" Target="/ppt/notesSlides/notesSlide90.xml" Id="R80494374b4ac4490"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a2b6113ad4b440e3" /><Relationship Type="http://schemas.openxmlformats.org/officeDocument/2006/relationships/notesSlide" Target="/ppt/notesSlides/notesSlide91.xml" Id="R868b3fc1803b4f64" /></Relationships>
</file>

<file path=ppt/slides/slide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5" name="course">
            <a:extLst xmlns:a="http://schemas.openxmlformats.org/drawingml/2006/main">
              <a:ext uri="{FF2B5EF4-FFF2-40B4-BE49-F238E27FC236}">
                <a16:creationId xmlns:a16="http://schemas.microsoft.com/office/drawing/2014/main" id="{B329C2AC-7F25-482B-9E1F-08FB52F85E36}"/>
              </a:ext>
            </a:extLst>
          </p:cNvPr>
          <p:cNvSpPr>
            <a:spLocks xmlns:a="http://schemas.openxmlformats.org/drawingml/2006/main" noGrp="1"/>
          </p:cNvSpPr>
          <p:nvPr/>
        </p:nvSpPr>
        <p:spPr>
          <a:xfrm xmlns:a="http://schemas.openxmlformats.org/drawingml/2006/main">
            <a:off x="609600" y="828675"/>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1">
                <a:solidFill>
                  <a:srgbClr val="B4E1E5"/>
                </a:solidFill>
                <a:latin typeface="Arial"/>
                <a:ea typeface="Arial"/>
                <a:cs typeface="Arial"/>
              </a:defRPr>
            </a:pPr>
            <a:r>
              <a:rPr sz="1950" b="1">
                <a:solidFill>
                  <a:srgbClr val="B4E1E5"/>
                </a:solidFill>
                <a:latin typeface="Arial"/>
                <a:ea typeface="Arial"/>
                <a:cs typeface="Arial"/>
              </a:rPr>
              <a:t>AP PHYSICS 2</a:t>
            </a:r>
          </a:p>
        </p:txBody>
      </p:sp>
      <p:sp>
        <p:nvSpPr>
          <p:cNvPr id="2" name="unit">
            <a:extLst xmlns:a="http://schemas.openxmlformats.org/drawingml/2006/main">
              <a:ext uri="{FF2B5EF4-FFF2-40B4-BE49-F238E27FC236}">
                <a16:creationId xmlns:a16="http://schemas.microsoft.com/office/drawing/2014/main" id="{C311FA08-4F5C-4C93-99D9-9EB887E04D20}"/>
              </a:ext>
            </a:extLst>
          </p:cNvPr>
          <p:cNvSpPr>
            <a:spLocks xmlns:a="http://schemas.openxmlformats.org/drawingml/2006/main" noGrp="1"/>
          </p:cNvSpPr>
          <p:nvPr/>
        </p:nvSpPr>
        <p:spPr>
          <a:xfrm xmlns:a="http://schemas.openxmlformats.org/drawingml/2006/main">
            <a:off x="609600" y="1581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Unit 10</a:t>
            </a:r>
          </a:p>
        </p:txBody>
      </p:sp>
      <p:sp>
        <p:nvSpPr>
          <p:cNvPr id="3" name="title">
            <a:extLst xmlns:a="http://schemas.openxmlformats.org/drawingml/2006/main">
              <a:ext uri="{FF2B5EF4-FFF2-40B4-BE49-F238E27FC236}">
                <a16:creationId xmlns:a16="http://schemas.microsoft.com/office/drawing/2014/main" id="{FA13DC5C-A32E-4DCB-A07A-EF0000DEE7C9}"/>
              </a:ext>
            </a:extLst>
          </p:cNvPr>
          <p:cNvSpPr>
            <a:spLocks xmlns:a="http://schemas.openxmlformats.org/drawingml/2006/main" noGrp="1"/>
          </p:cNvSpPr>
          <p:nvPr/>
        </p:nvSpPr>
        <p:spPr>
          <a:xfrm xmlns:a="http://schemas.openxmlformats.org/drawingml/2006/main">
            <a:off x="609600" y="2476500"/>
            <a:ext cx="109728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Electrostatics</a:t>
            </a:r>
          </a:p>
        </p:txBody>
      </p:sp>
      <p:sp>
        <p:nvSpPr>
          <p:cNvPr id="4" name="subtitle">
            <a:extLst xmlns:a="http://schemas.openxmlformats.org/drawingml/2006/main">
              <a:ext uri="{FF2B5EF4-FFF2-40B4-BE49-F238E27FC236}">
                <a16:creationId xmlns:a16="http://schemas.microsoft.com/office/drawing/2014/main" id="{233A8AD0-639C-4242-894D-EF3BC02F7186}"/>
              </a:ext>
            </a:extLst>
          </p:cNvPr>
          <p:cNvSpPr>
            <a:spLocks xmlns:a="http://schemas.openxmlformats.org/drawingml/2006/main" noGrp="1"/>
          </p:cNvSpPr>
          <p:nvPr/>
        </p:nvSpPr>
        <p:spPr>
          <a:xfrm xmlns:a="http://schemas.openxmlformats.org/drawingml/2006/main">
            <a:off x="609600" y="52863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CAE5E8"/>
                </a:solidFill>
                <a:latin typeface="Arial"/>
                <a:ea typeface="Arial"/>
                <a:cs typeface="Arial"/>
              </a:defRPr>
            </a:pPr>
            <a:r>
              <a:rPr sz="2100" b="0">
                <a:solidFill>
                  <a:srgbClr val="CAE5E8"/>
                </a:solidFill>
                <a:latin typeface="Arial"/>
                <a:ea typeface="Arial"/>
                <a:cs typeface="Arial"/>
              </a:rPr>
              <a:t>Complete chapter teaching notes</a:t>
            </a:r>
          </a:p>
        </p:txBody>
      </p:sp>
    </p:spTree>
    <p:extLst>
      <p:ext uri="{BB962C8B-B14F-4D97-AF65-F5344CB8AC3E}">
        <p14:creationId xmlns:p14="http://schemas.microsoft.com/office/powerpoint/2010/main" val="180805804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47E41DF-8C5A-4F74-9646-96ED000FA0F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C5C83FA0-506C-4C0B-989D-47A4F5D0D5D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teaching route</a:t>
            </a:r>
          </a:p>
        </p:txBody>
      </p:sp>
      <p:sp>
        <p:nvSpPr>
          <p:cNvPr id="3" name="source-page">
            <a:extLst xmlns:a="http://schemas.openxmlformats.org/drawingml/2006/main">
              <a:ext uri="{FF2B5EF4-FFF2-40B4-BE49-F238E27FC236}">
                <a16:creationId xmlns:a16="http://schemas.microsoft.com/office/drawing/2014/main" id="{26B88DAC-026F-4196-880B-053C8083DC9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Full chapter across several lessons</a:t>
            </a:r>
          </a:p>
        </p:txBody>
      </p:sp>
      <p:sp>
        <p:nvSpPr>
          <p:cNvPr id="4" name="slide-number">
            <a:extLst xmlns:a="http://schemas.openxmlformats.org/drawingml/2006/main">
              <a:ext uri="{FF2B5EF4-FFF2-40B4-BE49-F238E27FC236}">
                <a16:creationId xmlns:a16="http://schemas.microsoft.com/office/drawing/2014/main" id="{9AFF0F83-37A1-4223-AE64-6A4CB5A224D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 / 91</a:t>
            </a:r>
          </a:p>
        </p:txBody>
      </p:sp>
      <p:graphicFrame>
        <p:nvGraphicFramePr>
          <p:cNvPr id="10" name=""/>
          <p:cNvGraphicFramePr/>
          <p:nvPr/>
        </p:nvGraphicFramePr>
        <p:xfrm>
          <a:off xmlns:a="http://schemas.openxmlformats.org/drawingml/2006/main" x="609600" y="1809750"/>
          <a:ext xmlns:a="http://schemas.openxmlformats.org/drawingml/2006/main" cx="10972800" cy="3447288"/>
        </p:xfrm>
        <a:graphic xmlns:a="http://schemas.openxmlformats.org/drawingml/2006/main">
          <a:graphicData uri="http://schemas.openxmlformats.org/drawingml/2006/table">
            <a:tbl>
              <a:tblPr/>
              <a:tblGrid>
                <a:gridCol w="2524125"/>
                <a:gridCol w="8448675"/>
              </a:tblGrid>
              <a:tr h="478536">
                <a:tc>
                  <a:txBody>
                    <a:bodyPr wrap="square" lIns="95250" tIns="76200" rIns="95250" bIns="76200">
                      <a:noAutofit/>
                    </a:bodyPr>
                    <a:lstStyle/>
                    <a:p>
                      <a:r>
                        <a:rPr sz="1800" b="1">
                          <a:solidFill>
                            <a:srgbClr val="FFFFFF"/>
                          </a:solidFill>
                          <a:latin typeface="Arial"/>
                          <a:ea typeface="Arial"/>
                          <a:cs typeface="Arial"/>
                        </a:rPr>
                        <a:t>Lesson group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Focus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Force and field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Charge model, Coulomb force and vector superposition</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Energy and potential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Signed pair sums, energy per charge and equipotentials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Work and conductors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System boundaries, conducting spheres and field-potential graphs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Charge and capacitance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Contact, induction, capacitor geometry and stored energy</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Practice and reference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Original multi-charge reasoning, experiments and a summary table</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50176668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009D3EE-FE73-49C6-A24E-525A0835679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84AFEE3E-5F70-4F1D-B086-D7BB070A791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Charge and Coulomb force</a:t>
            </a:r>
          </a:p>
        </p:txBody>
      </p:sp>
      <p:sp>
        <p:nvSpPr>
          <p:cNvPr id="3" name="source-page">
            <a:extLst xmlns:a="http://schemas.openxmlformats.org/drawingml/2006/main">
              <a:ext uri="{FF2B5EF4-FFF2-40B4-BE49-F238E27FC236}">
                <a16:creationId xmlns:a16="http://schemas.microsoft.com/office/drawing/2014/main" id="{3EB2582E-B911-4C13-BA69-378B169C139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10.1</a:t>
            </a:r>
          </a:p>
        </p:txBody>
      </p:sp>
      <p:sp>
        <p:nvSpPr>
          <p:cNvPr id="4" name="slide-number">
            <a:extLst xmlns:a="http://schemas.openxmlformats.org/drawingml/2006/main">
              <a:ext uri="{FF2B5EF4-FFF2-40B4-BE49-F238E27FC236}">
                <a16:creationId xmlns:a16="http://schemas.microsoft.com/office/drawing/2014/main" id="{023EE6E3-5E92-49F8-B3EA-61A48F23104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 / 91</a:t>
            </a:r>
          </a:p>
        </p:txBody>
      </p:sp>
      <p:sp>
        <p:nvSpPr>
          <p:cNvPr id="5" name="body">
            <a:extLst xmlns:a="http://schemas.openxmlformats.org/drawingml/2006/main">
              <a:ext uri="{FF2B5EF4-FFF2-40B4-BE49-F238E27FC236}">
                <a16:creationId xmlns:a16="http://schemas.microsoft.com/office/drawing/2014/main" id="{E35EF112-134B-42C5-90F6-345B6CAABD89}"/>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Protons carry +e, electrons carry -e, and neutrons carry no net charge.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Ordinary isolated objects acquire net charge in integer multiples of e = 1.60 × 10⁻¹⁹</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Rubbing objects usually transfers electrons; it does not create charge or move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protons between solid objects.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positive object has an electron deficit relative to its neutral state.</a:t>
            </a:r>
          </a:p>
        </p:txBody>
      </p:sp>
      <p:sp>
        <p:nvSpPr>
          <p:cNvPr id="6" name="body">
            <a:extLst xmlns:a="http://schemas.openxmlformats.org/drawingml/2006/main">
              <a:ext uri="{FF2B5EF4-FFF2-40B4-BE49-F238E27FC236}">
                <a16:creationId xmlns:a16="http://schemas.microsoft.com/office/drawing/2014/main" id="{0A72FE22-86A0-4E4F-AD7F-3D01E261547C}"/>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 = k|q₁q₂|/r²; k = 1/(4πε₀) ≈ 8.99 × 10⁹ N·m²/C²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Point charges in vacuum; r is their separation.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Like signs repel; opposite signs attract.</a:t>
            </a:r>
          </a:p>
        </p:txBody>
      </p:sp>
    </p:spTree>
    <p:extLst>
      <p:ext uri="{BB962C8B-B14F-4D97-AF65-F5344CB8AC3E}">
        <p14:creationId xmlns:p14="http://schemas.microsoft.com/office/powerpoint/2010/main" val="155104738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FAFFC98-19A0-470C-A89A-62F89186AF0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52E35A51-B9EF-4741-BF3A-8320B661923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Charge and Coulomb force</a:t>
            </a:r>
          </a:p>
        </p:txBody>
      </p:sp>
      <p:sp>
        <p:nvSpPr>
          <p:cNvPr id="3" name="source-page">
            <a:extLst xmlns:a="http://schemas.openxmlformats.org/drawingml/2006/main">
              <a:ext uri="{FF2B5EF4-FFF2-40B4-BE49-F238E27FC236}">
                <a16:creationId xmlns:a16="http://schemas.microsoft.com/office/drawing/2014/main" id="{052F129E-0DA9-4324-ABCD-EBA84E372F7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10.1</a:t>
            </a:r>
          </a:p>
        </p:txBody>
      </p:sp>
      <p:sp>
        <p:nvSpPr>
          <p:cNvPr id="4" name="slide-number">
            <a:extLst xmlns:a="http://schemas.openxmlformats.org/drawingml/2006/main">
              <a:ext uri="{FF2B5EF4-FFF2-40B4-BE49-F238E27FC236}">
                <a16:creationId xmlns:a16="http://schemas.microsoft.com/office/drawing/2014/main" id="{95C5DD04-2D63-45DA-A250-3E56B2022FF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b5003221d3149a4"/>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6E40B00B-5287-4C4E-97B9-0502A8850684}"/>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electric field is a property of the source configuration. The force on a negative test charge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points opposite the drawn field.</a:t>
            </a:r>
          </a:p>
        </p:txBody>
      </p:sp>
    </p:spTree>
    <p:extLst>
      <p:ext uri="{BB962C8B-B14F-4D97-AF65-F5344CB8AC3E}">
        <p14:creationId xmlns:p14="http://schemas.microsoft.com/office/powerpoint/2010/main" val="147380880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2A82C51-8F03-4366-8174-583EEAC3D8D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359D03A4-A68F-4A32-9DDC-9A79D998A42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Charge and Coulomb force</a:t>
            </a:r>
          </a:p>
        </p:txBody>
      </p:sp>
      <p:sp>
        <p:nvSpPr>
          <p:cNvPr id="3" name="source-page">
            <a:extLst xmlns:a="http://schemas.openxmlformats.org/drawingml/2006/main">
              <a:ext uri="{FF2B5EF4-FFF2-40B4-BE49-F238E27FC236}">
                <a16:creationId xmlns:a16="http://schemas.microsoft.com/office/drawing/2014/main" id="{84581081-661A-4F84-B7E9-8A70B2881AF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10.1</a:t>
            </a:r>
          </a:p>
        </p:txBody>
      </p:sp>
      <p:sp>
        <p:nvSpPr>
          <p:cNvPr id="4" name="slide-number">
            <a:extLst xmlns:a="http://schemas.openxmlformats.org/drawingml/2006/main">
              <a:ext uri="{FF2B5EF4-FFF2-40B4-BE49-F238E27FC236}">
                <a16:creationId xmlns:a16="http://schemas.microsoft.com/office/drawing/2014/main" id="{D4FC49F7-3A54-4CF8-88F2-DB3B6962B23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 / 91</a:t>
            </a:r>
          </a:p>
        </p:txBody>
      </p:sp>
      <p:sp>
        <p:nvSpPr>
          <p:cNvPr id="5" name="body">
            <a:extLst xmlns:a="http://schemas.openxmlformats.org/drawingml/2006/main">
              <a:ext uri="{FF2B5EF4-FFF2-40B4-BE49-F238E27FC236}">
                <a16:creationId xmlns:a16="http://schemas.microsoft.com/office/drawing/2014/main" id="{1B7C158D-0F55-4DF5-B094-C82C2E932ECA}"/>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several charges, find each force on the selected object, resolve into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components and add the components.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add the magnitudes unless the vectors point in the same direction.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two forces within one interacting pair have equal magnitudes, even when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objects have different masses or charge magnitudes.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Different masses can still have different accelerations.</a:t>
            </a:r>
          </a:p>
        </p:txBody>
      </p:sp>
      <p:sp>
        <p:nvSpPr>
          <p:cNvPr id="6" name="body">
            <a:extLst xmlns:a="http://schemas.openxmlformats.org/drawingml/2006/main">
              <a:ext uri="{FF2B5EF4-FFF2-40B4-BE49-F238E27FC236}">
                <a16:creationId xmlns:a16="http://schemas.microsoft.com/office/drawing/2014/main" id="{EAA72EBF-D6DA-4149-B13D-D11E29C6FF9D}"/>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+2.0 μC charge and a -3.0 μC charge are 0.30 m apart.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 = (8.99 × 10⁹)(2.0 × 10⁻⁶)(3.0 × 10⁻⁶)/(0.30)² = 0.60 N, attractive.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Doubling their separation reduces the force to 0.15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Each object feels the same force magnitude.</a:t>
            </a:r>
          </a:p>
        </p:txBody>
      </p:sp>
    </p:spTree>
    <p:extLst>
      <p:ext uri="{BB962C8B-B14F-4D97-AF65-F5344CB8AC3E}">
        <p14:creationId xmlns:p14="http://schemas.microsoft.com/office/powerpoint/2010/main" val="79993991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1F33990-14EB-4645-83DA-A8A1A1CE956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7CAABECB-39F6-43EA-A83A-CC40B608513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field: build a vector map</a:t>
            </a:r>
          </a:p>
        </p:txBody>
      </p:sp>
      <p:sp>
        <p:nvSpPr>
          <p:cNvPr id="3" name="section-label">
            <a:extLst xmlns:a="http://schemas.openxmlformats.org/drawingml/2006/main">
              <a:ext uri="{FF2B5EF4-FFF2-40B4-BE49-F238E27FC236}">
                <a16:creationId xmlns:a16="http://schemas.microsoft.com/office/drawing/2014/main" id="{4B16375A-42EA-4214-9A15-F5D815565FF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5A1BF525-5AA8-4DC7-BFC0-3228FAE2B64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10.3</a:t>
            </a:r>
          </a:p>
        </p:txBody>
      </p:sp>
      <p:sp>
        <p:nvSpPr>
          <p:cNvPr id="5" name="slide-number">
            <a:extLst xmlns:a="http://schemas.openxmlformats.org/drawingml/2006/main">
              <a:ext uri="{FF2B5EF4-FFF2-40B4-BE49-F238E27FC236}">
                <a16:creationId xmlns:a16="http://schemas.microsoft.com/office/drawing/2014/main" id="{2758D176-AFB5-4698-9D62-A38A746C78E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 / 91</a:t>
            </a:r>
          </a:p>
        </p:txBody>
      </p:sp>
      <p:sp>
        <p:nvSpPr>
          <p:cNvPr id="6" name="body">
            <a:extLst xmlns:a="http://schemas.openxmlformats.org/drawingml/2006/main">
              <a:ext uri="{FF2B5EF4-FFF2-40B4-BE49-F238E27FC236}">
                <a16:creationId xmlns:a16="http://schemas.microsoft.com/office/drawing/2014/main" id="{17FF8520-9183-48A2-B46B-13711ACAE98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 = F/q_test; E_point = k|Q|/r²; E_net = ΣE_i</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Units: N/C = V/m.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test charge is small enough not to disturb the source distribution.</a:t>
            </a:r>
          </a:p>
        </p:txBody>
      </p:sp>
    </p:spTree>
    <p:extLst>
      <p:ext uri="{BB962C8B-B14F-4D97-AF65-F5344CB8AC3E}">
        <p14:creationId xmlns:p14="http://schemas.microsoft.com/office/powerpoint/2010/main" val="209118874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7636179-BAD9-4AF0-A092-35D3B19FDC0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03C175CF-A166-475C-A66E-169A7FAFD3B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field: build a vector map</a:t>
            </a:r>
          </a:p>
        </p:txBody>
      </p:sp>
      <p:sp>
        <p:nvSpPr>
          <p:cNvPr id="3" name="source-page">
            <a:extLst xmlns:a="http://schemas.openxmlformats.org/drawingml/2006/main">
              <a:ext uri="{FF2B5EF4-FFF2-40B4-BE49-F238E27FC236}">
                <a16:creationId xmlns:a16="http://schemas.microsoft.com/office/drawing/2014/main" id="{F9B16205-AB86-4601-9554-4381A70CFE0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10.3</a:t>
            </a:r>
          </a:p>
        </p:txBody>
      </p:sp>
      <p:sp>
        <p:nvSpPr>
          <p:cNvPr id="4" name="slide-number">
            <a:extLst xmlns:a="http://schemas.openxmlformats.org/drawingml/2006/main">
              <a:ext uri="{FF2B5EF4-FFF2-40B4-BE49-F238E27FC236}">
                <a16:creationId xmlns:a16="http://schemas.microsoft.com/office/drawing/2014/main" id="{4F3ADE17-560E-4C37-BBED-BBF34A63324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bf08ab9a50d4c5b"/>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B7A914A7-4F5B-4216-B251-E35B1BF23B0F}"/>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At the midpoint between equal opposite charges, both field contributions point from +Q toward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-Q. Their potentials cancel, but their fields add.</a:t>
            </a:r>
          </a:p>
        </p:txBody>
      </p:sp>
    </p:spTree>
    <p:extLst>
      <p:ext uri="{BB962C8B-B14F-4D97-AF65-F5344CB8AC3E}">
        <p14:creationId xmlns:p14="http://schemas.microsoft.com/office/powerpoint/2010/main" val="186997183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ADD6F64-BED4-48F5-9D78-EE7044F68A1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441B9BF5-30EC-435E-8E7F-E6A972D0448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field: build a vector map</a:t>
            </a:r>
          </a:p>
        </p:txBody>
      </p:sp>
      <p:sp>
        <p:nvSpPr>
          <p:cNvPr id="3" name="source-page">
            <a:extLst xmlns:a="http://schemas.openxmlformats.org/drawingml/2006/main">
              <a:ext uri="{FF2B5EF4-FFF2-40B4-BE49-F238E27FC236}">
                <a16:creationId xmlns:a16="http://schemas.microsoft.com/office/drawing/2014/main" id="{0E6045E8-6A58-4258-BCD7-EE4474F1737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10.3</a:t>
            </a:r>
          </a:p>
        </p:txBody>
      </p:sp>
      <p:sp>
        <p:nvSpPr>
          <p:cNvPr id="4" name="slide-number">
            <a:extLst xmlns:a="http://schemas.openxmlformats.org/drawingml/2006/main">
              <a:ext uri="{FF2B5EF4-FFF2-40B4-BE49-F238E27FC236}">
                <a16:creationId xmlns:a16="http://schemas.microsoft.com/office/drawing/2014/main" id="{DECFB3EA-2D38-4F8D-A81B-F18C63F3828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 / 91</a:t>
            </a:r>
          </a:p>
        </p:txBody>
      </p:sp>
      <p:sp>
        <p:nvSpPr>
          <p:cNvPr id="5" name="body">
            <a:extLst xmlns:a="http://schemas.openxmlformats.org/drawingml/2006/main">
              <a:ext uri="{FF2B5EF4-FFF2-40B4-BE49-F238E27FC236}">
                <a16:creationId xmlns:a16="http://schemas.microsoft.com/office/drawing/2014/main" id="{09E3C4D2-02E4-4A3F-BA64-C6D67B52B628}"/>
              </a:ext>
            </a:extLst>
          </p:cNvPr>
          <p:cNvSpPr>
            <a:spLocks xmlns:a="http://schemas.openxmlformats.org/drawingml/2006/main" noGrp="1"/>
          </p:cNvSpPr>
          <p:nvPr/>
        </p:nvSpPr>
        <p:spPr>
          <a:xfrm xmlns:a="http://schemas.openxmlformats.org/drawingml/2006/main">
            <a:off x="609600" y="1866900"/>
            <a:ext cx="1097280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At each location, a field arrow gives the force direction for a positive test charge.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Field lines are tangent to the field, start on positive sources and end on negative sources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or at infinity.</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Lines do not intersect because the field has a single direction at a point.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Closer line spacing can represent a stronger field if the drawing uses a consistent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convention.</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 field line is not generally the actual trajectory of a moving particle.</a:t>
            </a:r>
          </a:p>
        </p:txBody>
      </p:sp>
      <p:sp>
        <p:nvSpPr>
          <p:cNvPr id="6" name="body">
            <a:extLst xmlns:a="http://schemas.openxmlformats.org/drawingml/2006/main">
              <a:ext uri="{FF2B5EF4-FFF2-40B4-BE49-F238E27FC236}">
                <a16:creationId xmlns:a16="http://schemas.microsoft.com/office/drawing/2014/main" id="{6A95A362-8230-46DC-B8DF-655CE96AE2F9}"/>
              </a:ext>
            </a:extLst>
          </p:cNvPr>
          <p:cNvSpPr>
            <a:spLocks xmlns:a="http://schemas.openxmlformats.org/drawingml/2006/main" noGrp="1"/>
          </p:cNvSpPr>
          <p:nvPr/>
        </p:nvSpPr>
        <p:spPr>
          <a:xfrm xmlns:a="http://schemas.openxmlformats.org/drawingml/2006/main">
            <a:off x="609600" y="445770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Worked example: two opposite sources: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Place +2.0 nC at x = -0.10 m and -2.0 nC at x = +0.10 m.</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At x = 0, each field has magnitude (8.99 × 10⁹)(2.0 × 10⁻⁹)/(0.10)² = 1798 N/C.</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Both point right, so E = 3.60 × 10³ N/C right.</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An electron there feels 5.76 × 10⁻¹⁶ N left.</a:t>
            </a:r>
          </a:p>
        </p:txBody>
      </p:sp>
    </p:spTree>
    <p:extLst>
      <p:ext uri="{BB962C8B-B14F-4D97-AF65-F5344CB8AC3E}">
        <p14:creationId xmlns:p14="http://schemas.microsoft.com/office/powerpoint/2010/main" val="640534379"/>
      </p:ext>
    </p:extLst>
  </p:cSld>
</p:sld>
</file>

<file path=ppt/slides/slide9.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60E7AC5-839A-47D6-AE9E-9A251FAED6F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D9C46142-1C78-4370-83AB-3CBC7F7120A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Electric field: build a vector map</a:t>
            </a:r>
          </a:p>
        </p:txBody>
      </p:sp>
      <p:sp>
        <p:nvSpPr>
          <p:cNvPr id="3" name="section-label">
            <a:extLst xmlns:a="http://schemas.openxmlformats.org/drawingml/2006/main">
              <a:ext uri="{FF2B5EF4-FFF2-40B4-BE49-F238E27FC236}">
                <a16:creationId xmlns:a16="http://schemas.microsoft.com/office/drawing/2014/main" id="{D9FCD6A2-D441-4322-AC83-4EAA9C8725D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Checkpoint</a:t>
            </a:r>
          </a:p>
        </p:txBody>
      </p:sp>
      <p:sp>
        <p:nvSpPr>
          <p:cNvPr id="4" name="source-page">
            <a:extLst xmlns:a="http://schemas.openxmlformats.org/drawingml/2006/main">
              <a:ext uri="{FF2B5EF4-FFF2-40B4-BE49-F238E27FC236}">
                <a16:creationId xmlns:a16="http://schemas.microsoft.com/office/drawing/2014/main" id="{971B63E9-E487-47A8-B056-55731A82EDD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3    10.3</a:t>
            </a:r>
          </a:p>
        </p:txBody>
      </p:sp>
      <p:sp>
        <p:nvSpPr>
          <p:cNvPr id="5" name="slide-number">
            <a:extLst xmlns:a="http://schemas.openxmlformats.org/drawingml/2006/main">
              <a:ext uri="{FF2B5EF4-FFF2-40B4-BE49-F238E27FC236}">
                <a16:creationId xmlns:a16="http://schemas.microsoft.com/office/drawing/2014/main" id="{312BF6F0-1429-44D1-8B6B-27E637DEC2D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9 / 91</a:t>
            </a:r>
          </a:p>
        </p:txBody>
      </p:sp>
      <p:sp>
        <p:nvSpPr>
          <p:cNvPr id="6" name="body">
            <a:extLst xmlns:a="http://schemas.openxmlformats.org/drawingml/2006/main">
              <a:ext uri="{FF2B5EF4-FFF2-40B4-BE49-F238E27FC236}">
                <a16:creationId xmlns:a16="http://schemas.microsoft.com/office/drawing/2014/main" id="{5BE54E40-3847-4ABB-AC65-75953B585B66}"/>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At the midpoint of two equal positive charges, what cancels?</a:t>
            </a:r>
          </a:p>
        </p:txBody>
      </p:sp>
    </p:spTree>
    <p:extLst>
      <p:ext uri="{BB962C8B-B14F-4D97-AF65-F5344CB8AC3E}">
        <p14:creationId xmlns:p14="http://schemas.microsoft.com/office/powerpoint/2010/main" val="37638495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63716DB-B644-4A29-890C-F1B84623D60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8A7E4F5A-C9F2-486F-91FE-FBAE1042794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field: build a vector map</a:t>
            </a:r>
          </a:p>
        </p:txBody>
      </p:sp>
      <p:sp>
        <p:nvSpPr>
          <p:cNvPr id="3" name="section-label">
            <a:extLst xmlns:a="http://schemas.openxmlformats.org/drawingml/2006/main">
              <a:ext uri="{FF2B5EF4-FFF2-40B4-BE49-F238E27FC236}">
                <a16:creationId xmlns:a16="http://schemas.microsoft.com/office/drawing/2014/main" id="{8B322AEB-0102-486A-BD17-8D5C2E88E94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16843DA1-8696-494C-B3F1-98DDEE8E01F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10.3</a:t>
            </a:r>
          </a:p>
        </p:txBody>
      </p:sp>
      <p:sp>
        <p:nvSpPr>
          <p:cNvPr id="5" name="slide-number">
            <a:extLst xmlns:a="http://schemas.openxmlformats.org/drawingml/2006/main">
              <a:ext uri="{FF2B5EF4-FFF2-40B4-BE49-F238E27FC236}">
                <a16:creationId xmlns:a16="http://schemas.microsoft.com/office/drawing/2014/main" id="{D0EC1EC2-0B52-4747-8574-936549B19C2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 / 91</a:t>
            </a:r>
          </a:p>
        </p:txBody>
      </p:sp>
      <p:sp>
        <p:nvSpPr>
          <p:cNvPr id="6" name="body">
            <a:extLst xmlns:a="http://schemas.openxmlformats.org/drawingml/2006/main">
              <a:ext uri="{FF2B5EF4-FFF2-40B4-BE49-F238E27FC236}">
                <a16:creationId xmlns:a16="http://schemas.microsoft.com/office/drawing/2014/main" id="{035F40EC-9CA9-4693-ADDF-A57F95AFAE47}"/>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fields cancel by symmetry; the potentials add.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Zero electric field does not imply zero electric potential.</a:t>
            </a:r>
          </a:p>
        </p:txBody>
      </p:sp>
    </p:spTree>
    <p:extLst>
      <p:ext uri="{BB962C8B-B14F-4D97-AF65-F5344CB8AC3E}">
        <p14:creationId xmlns:p14="http://schemas.microsoft.com/office/powerpoint/2010/main" val="129580492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2B12BB-3C85-485F-83E6-66A2D1E5086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2FC0FE45-16DB-4833-B989-28FB8C54EB5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Vector comparison: direction matters</a:t>
            </a:r>
          </a:p>
        </p:txBody>
      </p:sp>
      <p:sp>
        <p:nvSpPr>
          <p:cNvPr id="3" name="source-page">
            <a:extLst xmlns:a="http://schemas.openxmlformats.org/drawingml/2006/main">
              <a:ext uri="{FF2B5EF4-FFF2-40B4-BE49-F238E27FC236}">
                <a16:creationId xmlns:a16="http://schemas.microsoft.com/office/drawing/2014/main" id="{504C542D-30BA-47F1-BE2E-0871F231064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10.3</a:t>
            </a:r>
          </a:p>
        </p:txBody>
      </p:sp>
      <p:sp>
        <p:nvSpPr>
          <p:cNvPr id="4" name="slide-number">
            <a:extLst xmlns:a="http://schemas.openxmlformats.org/drawingml/2006/main">
              <a:ext uri="{FF2B5EF4-FFF2-40B4-BE49-F238E27FC236}">
                <a16:creationId xmlns:a16="http://schemas.microsoft.com/office/drawing/2014/main" id="{A029F26A-4FEE-4A75-8FC2-BF19296F7DB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 / 91</a:t>
            </a:r>
          </a:p>
        </p:txBody>
      </p:sp>
      <p:sp>
        <p:nvSpPr>
          <p:cNvPr id="5" name="body">
            <a:extLst xmlns:a="http://schemas.openxmlformats.org/drawingml/2006/main">
              <a:ext uri="{FF2B5EF4-FFF2-40B4-BE49-F238E27FC236}">
                <a16:creationId xmlns:a16="http://schemas.microsoft.com/office/drawing/2014/main" id="{2494DD4B-2654-434E-A707-BF53069E1E0F}"/>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point P, a negative charge M lies a distance L to the right and a positive charge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lies a distance L below.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Their charges are -2.0 μC and +10 μC.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Let E_M be the magnitude of the field at P due to M.</a:t>
            </a:r>
          </a:p>
        </p:txBody>
      </p:sp>
    </p:spTree>
    <p:extLst>
      <p:ext uri="{BB962C8B-B14F-4D97-AF65-F5344CB8AC3E}">
        <p14:creationId xmlns:p14="http://schemas.microsoft.com/office/powerpoint/2010/main" val="200365243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DCB7E58-D53B-4AAB-93C2-F7A1F8C8E23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7038CBBA-A7AF-4958-80C7-C637496761F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Vector comparison: direction matters</a:t>
            </a:r>
          </a:p>
        </p:txBody>
      </p:sp>
      <p:sp>
        <p:nvSpPr>
          <p:cNvPr id="3" name="source-page">
            <a:extLst xmlns:a="http://schemas.openxmlformats.org/drawingml/2006/main">
              <a:ext uri="{FF2B5EF4-FFF2-40B4-BE49-F238E27FC236}">
                <a16:creationId xmlns:a16="http://schemas.microsoft.com/office/drawing/2014/main" id="{C3AE0950-76DC-416A-BF4E-E54EA0B0764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10.3</a:t>
            </a:r>
          </a:p>
        </p:txBody>
      </p:sp>
      <p:sp>
        <p:nvSpPr>
          <p:cNvPr id="4" name="slide-number">
            <a:extLst xmlns:a="http://schemas.openxmlformats.org/drawingml/2006/main">
              <a:ext uri="{FF2B5EF4-FFF2-40B4-BE49-F238E27FC236}">
                <a16:creationId xmlns:a16="http://schemas.microsoft.com/office/drawing/2014/main" id="{B6DA9303-6549-4009-84E6-8E1139B9BC4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03f73a48495497a"/>
          <a:stretch xmlns:a="http://schemas.openxmlformats.org/drawingml/2006/main"/>
        </p:blipFill>
        <p:spPr>
          <a:xfrm xmlns:a="http://schemas.openxmlformats.org/drawingml/2006/main">
            <a:off x="1497330" y="1790700"/>
            <a:ext cx="9197340"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20AEE792-87A0-468F-AB9F-06BCB3C92C08}"/>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Fields point toward the negative charge M and away from the positive charge N. This diagram</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uses the original perpendicular configuration.</a:t>
            </a:r>
          </a:p>
        </p:txBody>
      </p:sp>
    </p:spTree>
    <p:extLst>
      <p:ext uri="{BB962C8B-B14F-4D97-AF65-F5344CB8AC3E}">
        <p14:creationId xmlns:p14="http://schemas.microsoft.com/office/powerpoint/2010/main" val="70507984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1492C0BF-B690-4D43-9AD5-9FA512AF3C9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F886CB5B-7683-4167-B03C-EFBB858BBB4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Vector comparison: direction matters</a:t>
            </a:r>
          </a:p>
        </p:txBody>
      </p:sp>
      <p:sp>
        <p:nvSpPr>
          <p:cNvPr id="3" name="section-label">
            <a:extLst xmlns:a="http://schemas.openxmlformats.org/drawingml/2006/main">
              <a:ext uri="{FF2B5EF4-FFF2-40B4-BE49-F238E27FC236}">
                <a16:creationId xmlns:a16="http://schemas.microsoft.com/office/drawing/2014/main" id="{53E8A40C-8141-4434-8417-8D0A743860A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DAFC098F-265A-4562-BEAE-EC04AE4010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10.3</a:t>
            </a:r>
          </a:p>
        </p:txBody>
      </p:sp>
      <p:sp>
        <p:nvSpPr>
          <p:cNvPr id="5" name="slide-number">
            <a:extLst xmlns:a="http://schemas.openxmlformats.org/drawingml/2006/main">
              <a:ext uri="{FF2B5EF4-FFF2-40B4-BE49-F238E27FC236}">
                <a16:creationId xmlns:a16="http://schemas.microsoft.com/office/drawing/2014/main" id="{75864CA9-55E8-4906-AF19-51C9DE630F1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 / 91</a:t>
            </a:r>
          </a:p>
        </p:txBody>
      </p:sp>
      <p:sp>
        <p:nvSpPr>
          <p:cNvPr id="6" name="body">
            <a:extLst xmlns:a="http://schemas.openxmlformats.org/drawingml/2006/main">
              <a:ext uri="{FF2B5EF4-FFF2-40B4-BE49-F238E27FC236}">
                <a16:creationId xmlns:a16="http://schemas.microsoft.com/office/drawing/2014/main" id="{82CF6F83-89E7-4EC3-9B94-DA017103733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E_N = 5E_M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E_x = E_M; E_y = 5E_M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 = √26 E_M; θ = tan⁻¹(5) = 78.7° above +x</a:t>
            </a:r>
          </a:p>
        </p:txBody>
      </p:sp>
      <p:sp>
        <p:nvSpPr>
          <p:cNvPr id="7" name="body">
            <a:extLst xmlns:a="http://schemas.openxmlformats.org/drawingml/2006/main">
              <a:ext uri="{FF2B5EF4-FFF2-40B4-BE49-F238E27FC236}">
                <a16:creationId xmlns:a16="http://schemas.microsoft.com/office/drawing/2014/main" id="{CBE7F049-128F-411E-954D-5787A885D536}"/>
              </a:ext>
            </a:extLst>
          </p:cNvPr>
          <p:cNvSpPr>
            <a:spLocks xmlns:a="http://schemas.openxmlformats.org/drawingml/2006/main" noGrp="1"/>
          </p:cNvSpPr>
          <p:nvPr/>
        </p:nvSpPr>
        <p:spPr>
          <a:xfrm xmlns:a="http://schemas.openxmlformats.org/drawingml/2006/main">
            <a:off x="609600" y="319563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field is above and to the right, much nearer the vertical axis than the horizontal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axis.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 is not at 45° because the two component magnitudes are unequal.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negative test particle experiences a force opposite this resultant field.</a:t>
            </a:r>
          </a:p>
        </p:txBody>
      </p:sp>
    </p:spTree>
    <p:extLst>
      <p:ext uri="{BB962C8B-B14F-4D97-AF65-F5344CB8AC3E}">
        <p14:creationId xmlns:p14="http://schemas.microsoft.com/office/powerpoint/2010/main" val="1658861694"/>
      </p:ext>
    </p:extLst>
  </p:cSld>
</p:sld>
</file>

<file path=ppt/slides/slide14.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6BCD29B-73E7-45DD-AA70-86D01C1E37E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6FDDD40B-B805-4B77-994F-8CEE5DC228C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Vector comparison: direction matters</a:t>
            </a:r>
          </a:p>
        </p:txBody>
      </p:sp>
      <p:sp>
        <p:nvSpPr>
          <p:cNvPr id="3" name="section-label">
            <a:extLst xmlns:a="http://schemas.openxmlformats.org/drawingml/2006/main">
              <a:ext uri="{FF2B5EF4-FFF2-40B4-BE49-F238E27FC236}">
                <a16:creationId xmlns:a16="http://schemas.microsoft.com/office/drawing/2014/main" id="{83F58995-CC99-4274-8940-4B3878ED541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A40CF254-1D92-453C-9EA0-726B5124886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4    10.3</a:t>
            </a:r>
          </a:p>
        </p:txBody>
      </p:sp>
      <p:sp>
        <p:nvSpPr>
          <p:cNvPr id="5" name="slide-number">
            <a:extLst xmlns:a="http://schemas.openxmlformats.org/drawingml/2006/main">
              <a:ext uri="{FF2B5EF4-FFF2-40B4-BE49-F238E27FC236}">
                <a16:creationId xmlns:a16="http://schemas.microsoft.com/office/drawing/2014/main" id="{0D0AE0C5-3680-48FC-84D9-7590043AAFA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14 / 91</a:t>
            </a:r>
          </a:p>
        </p:txBody>
      </p:sp>
      <p:sp>
        <p:nvSpPr>
          <p:cNvPr id="6" name="body">
            <a:extLst xmlns:a="http://schemas.openxmlformats.org/drawingml/2006/main">
              <a:ext uri="{FF2B5EF4-FFF2-40B4-BE49-F238E27FC236}">
                <a16:creationId xmlns:a16="http://schemas.microsoft.com/office/drawing/2014/main" id="{8B039AB8-B12C-4BD1-B8C8-B7911A0DF016}"/>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can neither 6E_M nor 4E_M be the resultant magnitude?</a:t>
            </a:r>
          </a:p>
        </p:txBody>
      </p:sp>
    </p:spTree>
    <p:extLst>
      <p:ext uri="{BB962C8B-B14F-4D97-AF65-F5344CB8AC3E}">
        <p14:creationId xmlns:p14="http://schemas.microsoft.com/office/powerpoint/2010/main" val="1503936033"/>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1962020-100E-4DA5-8BCB-49D1079000B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E3BEB63A-A7EC-459A-AAC7-6A063A05FCD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Vector comparison: direction matters</a:t>
            </a:r>
          </a:p>
        </p:txBody>
      </p:sp>
      <p:sp>
        <p:nvSpPr>
          <p:cNvPr id="3" name="section-label">
            <a:extLst xmlns:a="http://schemas.openxmlformats.org/drawingml/2006/main">
              <a:ext uri="{FF2B5EF4-FFF2-40B4-BE49-F238E27FC236}">
                <a16:creationId xmlns:a16="http://schemas.microsoft.com/office/drawing/2014/main" id="{CD69BB2F-1FBA-415D-8ECE-42453C491E2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CA3D8C8A-9DA9-42A3-ABBF-C1AFF2311AA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10.3</a:t>
            </a:r>
          </a:p>
        </p:txBody>
      </p:sp>
      <p:sp>
        <p:nvSpPr>
          <p:cNvPr id="5" name="slide-number">
            <a:extLst xmlns:a="http://schemas.openxmlformats.org/drawingml/2006/main">
              <a:ext uri="{FF2B5EF4-FFF2-40B4-BE49-F238E27FC236}">
                <a16:creationId xmlns:a16="http://schemas.microsoft.com/office/drawing/2014/main" id="{BE9C165C-75D7-4070-9C7D-8BB55242899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15 / 91</a:t>
            </a:r>
          </a:p>
        </p:txBody>
      </p:sp>
      <p:sp>
        <p:nvSpPr>
          <p:cNvPr id="6" name="body">
            <a:extLst xmlns:a="http://schemas.openxmlformats.org/drawingml/2006/main">
              <a:ext uri="{FF2B5EF4-FFF2-40B4-BE49-F238E27FC236}">
                <a16:creationId xmlns:a16="http://schemas.microsoft.com/office/drawing/2014/main" id="{294C938F-48FB-4FA8-ACE3-0351026D5794}"/>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Those arithmetic sums apply to collinear components.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Here the components are perpendicular.</a:t>
            </a:r>
          </a:p>
        </p:txBody>
      </p:sp>
    </p:spTree>
    <p:extLst>
      <p:ext uri="{BB962C8B-B14F-4D97-AF65-F5344CB8AC3E}">
        <p14:creationId xmlns:p14="http://schemas.microsoft.com/office/powerpoint/2010/main" val="114778879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C0C9EF8-0FBF-489C-B2F6-FD803E2F1C2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95398F3A-57A8-4AE4-AD0C-F334D3F018B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energy belongs to a system</a:t>
            </a:r>
          </a:p>
        </p:txBody>
      </p:sp>
      <p:sp>
        <p:nvSpPr>
          <p:cNvPr id="3" name="section-label">
            <a:extLst xmlns:a="http://schemas.openxmlformats.org/drawingml/2006/main">
              <a:ext uri="{FF2B5EF4-FFF2-40B4-BE49-F238E27FC236}">
                <a16:creationId xmlns:a16="http://schemas.microsoft.com/office/drawing/2014/main" id="{9F20A90C-955F-4485-8F33-812A11C5D99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98AFFAD2-41E1-4309-BB73-68F125BF1F1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10.4</a:t>
            </a:r>
          </a:p>
        </p:txBody>
      </p:sp>
      <p:sp>
        <p:nvSpPr>
          <p:cNvPr id="5" name="slide-number">
            <a:extLst xmlns:a="http://schemas.openxmlformats.org/drawingml/2006/main">
              <a:ext uri="{FF2B5EF4-FFF2-40B4-BE49-F238E27FC236}">
                <a16:creationId xmlns:a16="http://schemas.microsoft.com/office/drawing/2014/main" id="{F0519259-2B24-4BE1-B496-673410ADF34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16 / 91</a:t>
            </a:r>
          </a:p>
        </p:txBody>
      </p:sp>
      <p:sp>
        <p:nvSpPr>
          <p:cNvPr id="6" name="body">
            <a:extLst xmlns:a="http://schemas.openxmlformats.org/drawingml/2006/main">
              <a:ext uri="{FF2B5EF4-FFF2-40B4-BE49-F238E27FC236}">
                <a16:creationId xmlns:a16="http://schemas.microsoft.com/office/drawing/2014/main" id="{29207763-4362-4C21-A47D-68747A84C61D}"/>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U_pair = kq₁q₂/r; U = Σ_distinct pairs kq_iq_j/r_ij</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Choose U = 0 when all particles are infinitely separated.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Retain the signs of the charges.</a:t>
            </a:r>
          </a:p>
        </p:txBody>
      </p:sp>
      <p:sp>
        <p:nvSpPr>
          <p:cNvPr id="7" name="body">
            <a:extLst xmlns:a="http://schemas.openxmlformats.org/drawingml/2006/main">
              <a:ext uri="{FF2B5EF4-FFF2-40B4-BE49-F238E27FC236}">
                <a16:creationId xmlns:a16="http://schemas.microsoft.com/office/drawing/2014/main" id="{EA4454BF-B474-4A5B-A113-322613227582}"/>
              </a:ext>
            </a:extLst>
          </p:cNvPr>
          <p:cNvSpPr>
            <a:spLocks xmlns:a="http://schemas.openxmlformats.org/drawingml/2006/main" noGrp="1"/>
          </p:cNvSpPr>
          <p:nvPr/>
        </p:nvSpPr>
        <p:spPr>
          <a:xfrm xmlns:a="http://schemas.openxmlformats.org/drawingml/2006/main">
            <a:off x="609600" y="319563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like charges, U is positive and decreases as they separate.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opposite charges, U is negative and increases toward zero as they separate.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negative energy is allowed: it compares the configuration with the chosen zero,</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rather than describing a negative amount of motion.</a:t>
            </a:r>
          </a:p>
        </p:txBody>
      </p:sp>
    </p:spTree>
    <p:extLst>
      <p:ext uri="{BB962C8B-B14F-4D97-AF65-F5344CB8AC3E}">
        <p14:creationId xmlns:p14="http://schemas.microsoft.com/office/powerpoint/2010/main" val="11713209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9D8E554-609E-40CA-AD37-6CDB2017A74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7F5B9FCB-1B3E-45D1-966E-112A50464AF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energy belongs to a system</a:t>
            </a:r>
          </a:p>
        </p:txBody>
      </p:sp>
      <p:sp>
        <p:nvSpPr>
          <p:cNvPr id="3" name="section-label">
            <a:extLst xmlns:a="http://schemas.openxmlformats.org/drawingml/2006/main">
              <a:ext uri="{FF2B5EF4-FFF2-40B4-BE49-F238E27FC236}">
                <a16:creationId xmlns:a16="http://schemas.microsoft.com/office/drawing/2014/main" id="{38B15678-4BB9-49A1-9D43-15EF152899C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E31D83AC-4DBE-431D-AC64-C58BFB5AD84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10.4</a:t>
            </a:r>
          </a:p>
        </p:txBody>
      </p:sp>
      <p:sp>
        <p:nvSpPr>
          <p:cNvPr id="5" name="slide-number">
            <a:extLst xmlns:a="http://schemas.openxmlformats.org/drawingml/2006/main">
              <a:ext uri="{FF2B5EF4-FFF2-40B4-BE49-F238E27FC236}">
                <a16:creationId xmlns:a16="http://schemas.microsoft.com/office/drawing/2014/main" id="{1D8B31A6-68BE-4EAA-8EC7-7D99AFAC5B7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17 / 91</a:t>
            </a:r>
          </a:p>
        </p:txBody>
      </p:sp>
      <p:sp>
        <p:nvSpPr>
          <p:cNvPr id="6" name="body">
            <a:extLst xmlns:a="http://schemas.openxmlformats.org/drawingml/2006/main">
              <a:ext uri="{FF2B5EF4-FFF2-40B4-BE49-F238E27FC236}">
                <a16:creationId xmlns:a16="http://schemas.microsoft.com/office/drawing/2014/main" id="{4D07167D-5674-4337-8E30-B8B9E743E031}"/>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Count each pair once.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Three charges have three pairs; four charges have six.</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potential energy is not assigned to a lone charge independently of the other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charges.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To assemble a configuration very slowly, an external agent does work equal to the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change in potential energy.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kinetic energy also changes, external work is not simply ΔU.</a:t>
            </a:r>
          </a:p>
        </p:txBody>
      </p:sp>
    </p:spTree>
    <p:extLst>
      <p:ext uri="{BB962C8B-B14F-4D97-AF65-F5344CB8AC3E}">
        <p14:creationId xmlns:p14="http://schemas.microsoft.com/office/powerpoint/2010/main" val="53820856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13AB310-C271-429F-9D33-8DB6FCFB810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C70E498D-03A4-4D93-9EF7-D939FD032AE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energy belongs to a system</a:t>
            </a:r>
          </a:p>
        </p:txBody>
      </p:sp>
      <p:sp>
        <p:nvSpPr>
          <p:cNvPr id="3" name="section-label">
            <a:extLst xmlns:a="http://schemas.openxmlformats.org/drawingml/2006/main">
              <a:ext uri="{FF2B5EF4-FFF2-40B4-BE49-F238E27FC236}">
                <a16:creationId xmlns:a16="http://schemas.microsoft.com/office/drawing/2014/main" id="{7E65ED5B-C2E4-45AE-9EF1-C771A94197A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 an equilateral triangle</a:t>
            </a:r>
          </a:p>
        </p:txBody>
      </p:sp>
      <p:sp>
        <p:nvSpPr>
          <p:cNvPr id="4" name="source-page">
            <a:extLst xmlns:a="http://schemas.openxmlformats.org/drawingml/2006/main">
              <a:ext uri="{FF2B5EF4-FFF2-40B4-BE49-F238E27FC236}">
                <a16:creationId xmlns:a16="http://schemas.microsoft.com/office/drawing/2014/main" id="{CDF382DD-952B-4D6B-A0B3-6D41AF7923D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10.4</a:t>
            </a:r>
          </a:p>
        </p:txBody>
      </p:sp>
      <p:sp>
        <p:nvSpPr>
          <p:cNvPr id="5" name="slide-number">
            <a:extLst xmlns:a="http://schemas.openxmlformats.org/drawingml/2006/main">
              <a:ext uri="{FF2B5EF4-FFF2-40B4-BE49-F238E27FC236}">
                <a16:creationId xmlns:a16="http://schemas.microsoft.com/office/drawing/2014/main" id="{89318CA8-6600-4968-843E-8CF22615127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18 / 91</a:t>
            </a:r>
          </a:p>
        </p:txBody>
      </p:sp>
      <p:sp>
        <p:nvSpPr>
          <p:cNvPr id="6" name="body">
            <a:extLst xmlns:a="http://schemas.openxmlformats.org/drawingml/2006/main">
              <a:ext uri="{FF2B5EF4-FFF2-40B4-BE49-F238E27FC236}">
                <a16:creationId xmlns:a16="http://schemas.microsoft.com/office/drawing/2014/main" id="{77292D97-CA5D-4DED-B477-08139413E8F0}"/>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the vertices of an equilateral triangle of side a = 0.20 m are +q, +q and -q, with q</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 1.0 μC.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three pair energies sum to kq²/a - kq²/a - kq²/a.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Thus U = -0.04495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sign says the assembled configuration has lower energy than separated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particles.</a:t>
            </a:r>
          </a:p>
        </p:txBody>
      </p:sp>
    </p:spTree>
    <p:extLst>
      <p:ext uri="{BB962C8B-B14F-4D97-AF65-F5344CB8AC3E}">
        <p14:creationId xmlns:p14="http://schemas.microsoft.com/office/powerpoint/2010/main" val="182855208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9A4793A-987F-40AC-9EC1-779B93C7493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25C10072-96B4-46C1-A80A-25D1FE05861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energy belongs to a system</a:t>
            </a:r>
          </a:p>
        </p:txBody>
      </p:sp>
      <p:sp>
        <p:nvSpPr>
          <p:cNvPr id="3" name="source-page">
            <a:extLst xmlns:a="http://schemas.openxmlformats.org/drawingml/2006/main">
              <a:ext uri="{FF2B5EF4-FFF2-40B4-BE49-F238E27FC236}">
                <a16:creationId xmlns:a16="http://schemas.microsoft.com/office/drawing/2014/main" id="{510D38BA-9278-40EE-8918-D36D295F29D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10.4</a:t>
            </a:r>
          </a:p>
        </p:txBody>
      </p:sp>
      <p:sp>
        <p:nvSpPr>
          <p:cNvPr id="4" name="slide-number">
            <a:extLst xmlns:a="http://schemas.openxmlformats.org/drawingml/2006/main">
              <a:ext uri="{FF2B5EF4-FFF2-40B4-BE49-F238E27FC236}">
                <a16:creationId xmlns:a16="http://schemas.microsoft.com/office/drawing/2014/main" id="{AAACA96F-B3C8-405F-B533-49B10717C78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19 / 91</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Move slowly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Sign of ΔU</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External work</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Separate opposite charges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Positive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Positive: an external agent supplies energy.</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Bring like charges closer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Positive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Positive: work against repulsion.</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Let like charges separate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Negative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Electric force can increase kinetic energy.</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868695805"/>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48CE807-2D05-420A-9979-3EB7EF882D3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B7F9037D-5A3B-41B8-B3E0-540B320192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energy belongs to a system</a:t>
            </a:r>
          </a:p>
        </p:txBody>
      </p:sp>
      <p:sp>
        <p:nvSpPr>
          <p:cNvPr id="3" name="section-label">
            <a:extLst xmlns:a="http://schemas.openxmlformats.org/drawingml/2006/main">
              <a:ext uri="{FF2B5EF4-FFF2-40B4-BE49-F238E27FC236}">
                <a16:creationId xmlns:a16="http://schemas.microsoft.com/office/drawing/2014/main" id="{112D8CA8-342C-4D54-AD1E-17D29B1EB2D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Teaching prompt</a:t>
            </a:r>
          </a:p>
        </p:txBody>
      </p:sp>
      <p:sp>
        <p:nvSpPr>
          <p:cNvPr id="4" name="source-page">
            <a:extLst xmlns:a="http://schemas.openxmlformats.org/drawingml/2006/main">
              <a:ext uri="{FF2B5EF4-FFF2-40B4-BE49-F238E27FC236}">
                <a16:creationId xmlns:a16="http://schemas.microsoft.com/office/drawing/2014/main" id="{C5506CD5-8AB3-45D7-A4F2-08621763301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10.4</a:t>
            </a:r>
          </a:p>
        </p:txBody>
      </p:sp>
      <p:sp>
        <p:nvSpPr>
          <p:cNvPr id="5" name="slide-number">
            <a:extLst xmlns:a="http://schemas.openxmlformats.org/drawingml/2006/main">
              <a:ext uri="{FF2B5EF4-FFF2-40B4-BE49-F238E27FC236}">
                <a16:creationId xmlns:a16="http://schemas.microsoft.com/office/drawing/2014/main" id="{9EDC66B6-7C07-4D23-990D-4FD525173AD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20 / 91</a:t>
            </a:r>
          </a:p>
        </p:txBody>
      </p:sp>
      <p:sp>
        <p:nvSpPr>
          <p:cNvPr id="6" name="body">
            <a:extLst xmlns:a="http://schemas.openxmlformats.org/drawingml/2006/main">
              <a:ext uri="{FF2B5EF4-FFF2-40B4-BE49-F238E27FC236}">
                <a16:creationId xmlns:a16="http://schemas.microsoft.com/office/drawing/2014/main" id="{654A2E54-73A3-471F-9E41-D980AEF3A62A}"/>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Ask students to sketch U versus separation for like and opposite charges.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Then predict the force direction by asking which direction lowers U.</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the graph qualitatively; a calculus derivative is not required.</a:t>
            </a:r>
          </a:p>
        </p:txBody>
      </p:sp>
    </p:spTree>
    <p:extLst>
      <p:ext uri="{BB962C8B-B14F-4D97-AF65-F5344CB8AC3E}">
        <p14:creationId xmlns:p14="http://schemas.microsoft.com/office/powerpoint/2010/main" val="1827927398"/>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A8ABBCB-DB22-4AF9-89D9-6BA6C34B158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185CA24D-FC6E-46F8-81F3-88C5A986930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Pair counting and the gravitational analogy</a:t>
            </a:r>
          </a:p>
        </p:txBody>
      </p:sp>
      <p:sp>
        <p:nvSpPr>
          <p:cNvPr id="3" name="source-page">
            <a:extLst xmlns:a="http://schemas.openxmlformats.org/drawingml/2006/main">
              <a:ext uri="{FF2B5EF4-FFF2-40B4-BE49-F238E27FC236}">
                <a16:creationId xmlns:a16="http://schemas.microsoft.com/office/drawing/2014/main" id="{3A9C5A75-52F8-43CB-B2C1-367D7679F1A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10.1, 10.4</a:t>
            </a:r>
          </a:p>
        </p:txBody>
      </p:sp>
      <p:sp>
        <p:nvSpPr>
          <p:cNvPr id="4" name="slide-number">
            <a:extLst xmlns:a="http://schemas.openxmlformats.org/drawingml/2006/main">
              <a:ext uri="{FF2B5EF4-FFF2-40B4-BE49-F238E27FC236}">
                <a16:creationId xmlns:a16="http://schemas.microsoft.com/office/drawing/2014/main" id="{1F5E883C-5494-4B74-9167-0A011071CDA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21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e884ba63bb84abf"/>
          <a:stretch xmlns:a="http://schemas.openxmlformats.org/drawingml/2006/main"/>
        </p:blipFill>
        <p:spPr>
          <a:xfrm xmlns:a="http://schemas.openxmlformats.org/drawingml/2006/main">
            <a:off x="1084629" y="1790700"/>
            <a:ext cx="10022742"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D4ACD4B-4051-4576-B498-8D41078DB4EC}"/>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Three charges have three interaction pairs. Adding a fourth charge adds three new pairs, for six</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pairs in total.</a:t>
            </a:r>
          </a:p>
        </p:txBody>
      </p:sp>
    </p:spTree>
    <p:extLst>
      <p:ext uri="{BB962C8B-B14F-4D97-AF65-F5344CB8AC3E}">
        <p14:creationId xmlns:p14="http://schemas.microsoft.com/office/powerpoint/2010/main" val="1172441397"/>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2A48DF4-F56B-478B-9F2A-8AFCA4A2732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FC67A281-369C-4983-BFD6-5EEA2608240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Pair counting and the gravitational analogy</a:t>
            </a:r>
          </a:p>
        </p:txBody>
      </p:sp>
      <p:sp>
        <p:nvSpPr>
          <p:cNvPr id="3" name="section-label">
            <a:extLst xmlns:a="http://schemas.openxmlformats.org/drawingml/2006/main">
              <a:ext uri="{FF2B5EF4-FFF2-40B4-BE49-F238E27FC236}">
                <a16:creationId xmlns:a16="http://schemas.microsoft.com/office/drawing/2014/main" id="{8D949251-9BC2-4C93-A64D-0EA0D68BF3E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874ECB62-74C6-4055-958A-6295C8D44D8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10.1, 10.4</a:t>
            </a:r>
          </a:p>
        </p:txBody>
      </p:sp>
      <p:sp>
        <p:nvSpPr>
          <p:cNvPr id="5" name="slide-number">
            <a:extLst xmlns:a="http://schemas.openxmlformats.org/drawingml/2006/main">
              <a:ext uri="{FF2B5EF4-FFF2-40B4-BE49-F238E27FC236}">
                <a16:creationId xmlns:a16="http://schemas.microsoft.com/office/drawing/2014/main" id="{32AECFC1-CC2F-4103-9AA9-46220646980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22 / 91</a:t>
            </a:r>
          </a:p>
        </p:txBody>
      </p:sp>
      <p:sp>
        <p:nvSpPr>
          <p:cNvPr id="6" name="body">
            <a:extLst xmlns:a="http://schemas.openxmlformats.org/drawingml/2006/main">
              <a:ext uri="{FF2B5EF4-FFF2-40B4-BE49-F238E27FC236}">
                <a16:creationId xmlns:a16="http://schemas.microsoft.com/office/drawing/2014/main" id="{541C2085-2620-460F-BDCC-39C07960C9EE}"/>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U_electric = Σ kq_iq_j/r_ij</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U_gravity = -Gm₁m₂/r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Both use zero interaction energy at infinite separation.</a:t>
            </a:r>
          </a:p>
        </p:txBody>
      </p:sp>
    </p:spTree>
    <p:extLst>
      <p:ext uri="{BB962C8B-B14F-4D97-AF65-F5344CB8AC3E}">
        <p14:creationId xmlns:p14="http://schemas.microsoft.com/office/powerpoint/2010/main" val="190132625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B59CF9-F584-4899-88E6-71466F7E61C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128DB75E-7A05-45FE-9785-82CD456B70B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Pair counting and the gravitational analogy</a:t>
            </a:r>
          </a:p>
        </p:txBody>
      </p:sp>
      <p:sp>
        <p:nvSpPr>
          <p:cNvPr id="3" name="source-page">
            <a:extLst xmlns:a="http://schemas.openxmlformats.org/drawingml/2006/main">
              <a:ext uri="{FF2B5EF4-FFF2-40B4-BE49-F238E27FC236}">
                <a16:creationId xmlns:a16="http://schemas.microsoft.com/office/drawing/2014/main" id="{AA195B1A-FD80-4C9F-83F3-0FA3602AAAB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10.1, 10.4</a:t>
            </a:r>
          </a:p>
        </p:txBody>
      </p:sp>
      <p:sp>
        <p:nvSpPr>
          <p:cNvPr id="4" name="slide-number">
            <a:extLst xmlns:a="http://schemas.openxmlformats.org/drawingml/2006/main">
              <a:ext uri="{FF2B5EF4-FFF2-40B4-BE49-F238E27FC236}">
                <a16:creationId xmlns:a16="http://schemas.microsoft.com/office/drawing/2014/main" id="{FAE90EE2-4438-410F-8CDC-A2F8C6C5C8B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23 / 91</a:t>
            </a:r>
          </a:p>
        </p:txBody>
      </p:sp>
      <p:graphicFrame>
        <p:nvGraphicFramePr>
          <p:cNvPr id="10" name=""/>
          <p:cNvGraphicFramePr/>
          <p:nvPr/>
        </p:nvGraphicFramePr>
        <p:xfrm>
          <a:off xmlns:a="http://schemas.openxmlformats.org/drawingml/2006/main" x="609600" y="1809750"/>
          <a:ext xmlns:a="http://schemas.openxmlformats.org/drawingml/2006/main" cx="10972800" cy="2968752"/>
        </p:xfrm>
        <a:graphic xmlns:a="http://schemas.openxmlformats.org/drawingml/2006/main">
          <a:graphicData uri="http://schemas.openxmlformats.org/drawingml/2006/table">
            <a:tbl>
              <a:tblPr/>
              <a:tblGrid>
                <a:gridCol w="2469417"/>
                <a:gridCol w="4251692"/>
                <a:gridCol w="4251692"/>
              </a:tblGrid>
              <a:tr h="478536">
                <a:tc>
                  <a:txBody>
                    <a:bodyPr wrap="square" lIns="95250" tIns="76200" rIns="95250" bIns="76200">
                      <a:noAutofit/>
                    </a:bodyPr>
                    <a:lstStyle/>
                    <a:p>
                      <a:r>
                        <a:rPr sz="1800" b="1">
                          <a:solidFill>
                            <a:srgbClr val="FFFFFF"/>
                          </a:solidFill>
                          <a:latin typeface="Arial"/>
                          <a:ea typeface="Arial"/>
                          <a:cs typeface="Arial"/>
                        </a:rPr>
                        <a:t>Comparison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Electric interaction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Gravitational interaction</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Sign of force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Attractive or repulsive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Attractive for positive masses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Pair energy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Positive for like signs, negative for opposite signs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Negative for a bound pair with this zero</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Adding sources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Potential and potential energy are scalars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Potential and potential energy are scalars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Force or field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Add vectors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Add vectors</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87431449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EA45B28-35DE-42A8-8638-20CF37F9F54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9DE6AE7C-9383-481D-AAD6-CE87E3C8A2C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Pair counting and the gravitational analogy</a:t>
            </a:r>
          </a:p>
        </p:txBody>
      </p:sp>
      <p:sp>
        <p:nvSpPr>
          <p:cNvPr id="3" name="source-page">
            <a:extLst xmlns:a="http://schemas.openxmlformats.org/drawingml/2006/main">
              <a:ext uri="{FF2B5EF4-FFF2-40B4-BE49-F238E27FC236}">
                <a16:creationId xmlns:a16="http://schemas.microsoft.com/office/drawing/2014/main" id="{AC4B151E-F4AB-4BBB-B39D-5CEBD3CA603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10.1, 10.4</a:t>
            </a:r>
          </a:p>
        </p:txBody>
      </p:sp>
      <p:sp>
        <p:nvSpPr>
          <p:cNvPr id="4" name="slide-number">
            <a:extLst xmlns:a="http://schemas.openxmlformats.org/drawingml/2006/main">
              <a:ext uri="{FF2B5EF4-FFF2-40B4-BE49-F238E27FC236}">
                <a16:creationId xmlns:a16="http://schemas.microsoft.com/office/drawing/2014/main" id="{105D06DF-1163-4178-82A1-97307891A76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24 / 91</a:t>
            </a:r>
          </a:p>
        </p:txBody>
      </p:sp>
      <p:sp>
        <p:nvSpPr>
          <p:cNvPr id="5" name="body">
            <a:extLst xmlns:a="http://schemas.openxmlformats.org/drawingml/2006/main">
              <a:ext uri="{FF2B5EF4-FFF2-40B4-BE49-F238E27FC236}">
                <a16:creationId xmlns:a16="http://schemas.microsoft.com/office/drawing/2014/main" id="{CC0A1708-2734-4167-BF5B-EF5F3ED7E3E3}"/>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elementary point-particle model, a single isolated particle has no pair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interaction energy with another particle.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is the intended meaning of the original shorthand “a single charge has U = 0.”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does not mean that a charge has no rest energy or no possible self-energy in other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models.</a:t>
            </a:r>
          </a:p>
        </p:txBody>
      </p:sp>
    </p:spTree>
    <p:extLst>
      <p:ext uri="{BB962C8B-B14F-4D97-AF65-F5344CB8AC3E}">
        <p14:creationId xmlns:p14="http://schemas.microsoft.com/office/powerpoint/2010/main" val="1296723727"/>
      </p:ext>
    </p:extLst>
  </p:cSld>
</p:sld>
</file>

<file path=ppt/slides/slide25.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1C8DCB-A28E-4638-B5C3-321DAA70FF9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EF8F1207-2E8D-48A9-AEE2-D5B0C694344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Pair counting and the gravitational analogy</a:t>
            </a:r>
          </a:p>
        </p:txBody>
      </p:sp>
      <p:sp>
        <p:nvSpPr>
          <p:cNvPr id="3" name="section-label">
            <a:extLst xmlns:a="http://schemas.openxmlformats.org/drawingml/2006/main">
              <a:ext uri="{FF2B5EF4-FFF2-40B4-BE49-F238E27FC236}">
                <a16:creationId xmlns:a16="http://schemas.microsoft.com/office/drawing/2014/main" id="{961BF147-D5A2-4739-A2E8-65D831620C6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7FCAC2C1-6855-431F-B92F-1BDEDA65E33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6    10.1, 10.4</a:t>
            </a:r>
          </a:p>
        </p:txBody>
      </p:sp>
      <p:sp>
        <p:nvSpPr>
          <p:cNvPr id="5" name="slide-number">
            <a:extLst xmlns:a="http://schemas.openxmlformats.org/drawingml/2006/main">
              <a:ext uri="{FF2B5EF4-FFF2-40B4-BE49-F238E27FC236}">
                <a16:creationId xmlns:a16="http://schemas.microsoft.com/office/drawing/2014/main" id="{C2F46D63-CB3E-4886-A131-DC1DE87D47D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25 / 91</a:t>
            </a:r>
          </a:p>
        </p:txBody>
      </p:sp>
      <p:sp>
        <p:nvSpPr>
          <p:cNvPr id="6" name="body">
            <a:extLst xmlns:a="http://schemas.openxmlformats.org/drawingml/2006/main">
              <a:ext uri="{FF2B5EF4-FFF2-40B4-BE49-F238E27FC236}">
                <a16:creationId xmlns:a16="http://schemas.microsoft.com/office/drawing/2014/main" id="{EC64367B-B602-452D-9130-573426133A0D}"/>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electric and gravitational force magnitudes each vary as 1/r².</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Their ratio for two fixed masses and charges does not depend on separation.</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Explain why neutral macroscopic matter can still be dominated by gravity.</a:t>
            </a:r>
          </a:p>
        </p:txBody>
      </p:sp>
    </p:spTree>
    <p:extLst>
      <p:ext uri="{BB962C8B-B14F-4D97-AF65-F5344CB8AC3E}">
        <p14:creationId xmlns:p14="http://schemas.microsoft.com/office/powerpoint/2010/main" val="335253973"/>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D5DEAFF7-897B-4A54-BBF5-88F4E859FDB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32FAD639-9D6C-49B9-92F9-487D179B973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voltage and equipotentials</a:t>
            </a:r>
          </a:p>
        </p:txBody>
      </p:sp>
      <p:sp>
        <p:nvSpPr>
          <p:cNvPr id="3" name="section-label">
            <a:extLst xmlns:a="http://schemas.openxmlformats.org/drawingml/2006/main">
              <a:ext uri="{FF2B5EF4-FFF2-40B4-BE49-F238E27FC236}">
                <a16:creationId xmlns:a16="http://schemas.microsoft.com/office/drawing/2014/main" id="{4AFBF283-A9CF-4C04-89E7-544883E19F0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30BE902B-E80F-4C70-BFDF-FCC47E9C83A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10.5</a:t>
            </a:r>
          </a:p>
        </p:txBody>
      </p:sp>
      <p:sp>
        <p:nvSpPr>
          <p:cNvPr id="5" name="slide-number">
            <a:extLst xmlns:a="http://schemas.openxmlformats.org/drawingml/2006/main">
              <a:ext uri="{FF2B5EF4-FFF2-40B4-BE49-F238E27FC236}">
                <a16:creationId xmlns:a16="http://schemas.microsoft.com/office/drawing/2014/main" id="{F8854BEC-A181-47EC-B8E7-76FB454FC29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26 / 91</a:t>
            </a:r>
          </a:p>
        </p:txBody>
      </p:sp>
      <p:sp>
        <p:nvSpPr>
          <p:cNvPr id="6" name="body">
            <a:extLst xmlns:a="http://schemas.openxmlformats.org/drawingml/2006/main">
              <a:ext uri="{FF2B5EF4-FFF2-40B4-BE49-F238E27FC236}">
                <a16:creationId xmlns:a16="http://schemas.microsoft.com/office/drawing/2014/main" id="{B1751387-041D-4BE4-8F4F-843C7A349FA7}"/>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V = kQ/r; V_net = ΣkQ_i/r_i; ΔU = qΔV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Uniform field component: E_x = -ΔV/Δx.</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Unit of potential: 1 V = 1 J/C.</a:t>
            </a:r>
          </a:p>
        </p:txBody>
      </p:sp>
      <p:sp>
        <p:nvSpPr>
          <p:cNvPr id="7" name="body">
            <a:extLst xmlns:a="http://schemas.openxmlformats.org/drawingml/2006/main">
              <a:ext uri="{FF2B5EF4-FFF2-40B4-BE49-F238E27FC236}">
                <a16:creationId xmlns:a16="http://schemas.microsoft.com/office/drawing/2014/main" id="{81EC3A8A-20A7-4FFF-A435-DA64E80539B0}"/>
              </a:ext>
            </a:extLst>
          </p:cNvPr>
          <p:cNvSpPr>
            <a:spLocks xmlns:a="http://schemas.openxmlformats.org/drawingml/2006/main" noGrp="1"/>
          </p:cNvSpPr>
          <p:nvPr/>
        </p:nvSpPr>
        <p:spPr>
          <a:xfrm xmlns:a="http://schemas.openxmlformats.org/drawingml/2006/main">
            <a:off x="609600" y="3195638"/>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Potential is scalar, so source potentials add algebraically without x- and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y-components.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Potential difference is the change in potential energy per unit charge moved.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voltmeter compares two points; the zero of potential is a choice.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Changing that zero does not change force, field or any physically measurable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energy difference.</a:t>
            </a:r>
          </a:p>
        </p:txBody>
      </p:sp>
    </p:spTree>
    <p:extLst>
      <p:ext uri="{BB962C8B-B14F-4D97-AF65-F5344CB8AC3E}">
        <p14:creationId xmlns:p14="http://schemas.microsoft.com/office/powerpoint/2010/main" val="473449860"/>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EC05676-A68E-48C8-8D42-E529E7DA8BB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CE0384C5-A08E-4C87-8B8F-F8FF4913FC6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voltage and equipotentials</a:t>
            </a:r>
          </a:p>
        </p:txBody>
      </p:sp>
      <p:sp>
        <p:nvSpPr>
          <p:cNvPr id="3" name="source-page">
            <a:extLst xmlns:a="http://schemas.openxmlformats.org/drawingml/2006/main">
              <a:ext uri="{FF2B5EF4-FFF2-40B4-BE49-F238E27FC236}">
                <a16:creationId xmlns:a16="http://schemas.microsoft.com/office/drawing/2014/main" id="{6D18B5EA-3B95-4AC7-AD17-F9C8FF35679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10.5</a:t>
            </a:r>
          </a:p>
        </p:txBody>
      </p:sp>
      <p:sp>
        <p:nvSpPr>
          <p:cNvPr id="4" name="slide-number">
            <a:extLst xmlns:a="http://schemas.openxmlformats.org/drawingml/2006/main">
              <a:ext uri="{FF2B5EF4-FFF2-40B4-BE49-F238E27FC236}">
                <a16:creationId xmlns:a16="http://schemas.microsoft.com/office/drawing/2014/main" id="{5A7E4D76-4BCC-43AE-9C96-6399B4C3493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27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241f3e10dca4585"/>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9B6B653E-9EAA-40FF-A801-AA20EE0E4BA7}"/>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field points toward lower potential. For equal potential steps, tighter spacing means a larger</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field magnitude.</a:t>
            </a:r>
          </a:p>
        </p:txBody>
      </p:sp>
    </p:spTree>
    <p:extLst>
      <p:ext uri="{BB962C8B-B14F-4D97-AF65-F5344CB8AC3E}">
        <p14:creationId xmlns:p14="http://schemas.microsoft.com/office/powerpoint/2010/main" val="1765497805"/>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A9DB7C8-06D2-400B-B384-8CAB8EB7FA6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C7CF0F13-A9B4-4DE5-A49F-8612D9140A8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voltage and equipotentials</a:t>
            </a:r>
          </a:p>
        </p:txBody>
      </p:sp>
      <p:sp>
        <p:nvSpPr>
          <p:cNvPr id="3" name="source-page">
            <a:extLst xmlns:a="http://schemas.openxmlformats.org/drawingml/2006/main">
              <a:ext uri="{FF2B5EF4-FFF2-40B4-BE49-F238E27FC236}">
                <a16:creationId xmlns:a16="http://schemas.microsoft.com/office/drawing/2014/main" id="{A534A8EB-F09A-4EFF-A7E3-BADE87D8DB8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10.5</a:t>
            </a:r>
          </a:p>
        </p:txBody>
      </p:sp>
      <p:sp>
        <p:nvSpPr>
          <p:cNvPr id="4" name="slide-number">
            <a:extLst xmlns:a="http://schemas.openxmlformats.org/drawingml/2006/main">
              <a:ext uri="{FF2B5EF4-FFF2-40B4-BE49-F238E27FC236}">
                <a16:creationId xmlns:a16="http://schemas.microsoft.com/office/drawing/2014/main" id="{8F092831-7262-4550-8A79-A0DB991BCC9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28 / 91</a:t>
            </a:r>
          </a:p>
        </p:txBody>
      </p:sp>
      <p:sp>
        <p:nvSpPr>
          <p:cNvPr id="5" name="body">
            <a:extLst xmlns:a="http://schemas.openxmlformats.org/drawingml/2006/main">
              <a:ext uri="{FF2B5EF4-FFF2-40B4-BE49-F238E27FC236}">
                <a16:creationId xmlns:a16="http://schemas.microsoft.com/office/drawing/2014/main" id="{CD00FD26-2C84-41C0-ADEB-9A5E919B99EF}"/>
              </a:ext>
            </a:extLst>
          </p:cNvPr>
          <p:cNvSpPr>
            <a:spLocks xmlns:a="http://schemas.openxmlformats.org/drawingml/2006/main" noGrp="1"/>
          </p:cNvSpPr>
          <p:nvPr/>
        </p:nvSpPr>
        <p:spPr>
          <a:xfrm xmlns:a="http://schemas.openxmlformats.org/drawingml/2006/main">
            <a:off x="609600" y="1866900"/>
            <a:ext cx="10972800" cy="2155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An equipotential has the same V everywhere.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Moving a charge along it gives ΔU = 0 and zero work by the electrostatic force.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field is perpendicular to the equipotential.</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positive charge released from rest initially accelerates toward lower V; a negative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charge initially accelerates toward higher V.</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For arbitrary initial velocity, the instantaneous motion need not follow either direction.</a:t>
            </a:r>
          </a:p>
        </p:txBody>
      </p:sp>
      <p:sp>
        <p:nvSpPr>
          <p:cNvPr id="6" name="body">
            <a:extLst xmlns:a="http://schemas.openxmlformats.org/drawingml/2006/main">
              <a:ext uri="{FF2B5EF4-FFF2-40B4-BE49-F238E27FC236}">
                <a16:creationId xmlns:a16="http://schemas.microsoft.com/office/drawing/2014/main" id="{AA8AF678-62B6-43B0-9162-1D4745DD0C08}"/>
              </a:ext>
            </a:extLst>
          </p:cNvPr>
          <p:cNvSpPr>
            <a:spLocks xmlns:a="http://schemas.openxmlformats.org/drawingml/2006/main" noGrp="1"/>
          </p:cNvSpPr>
          <p:nvPr/>
        </p:nvSpPr>
        <p:spPr>
          <a:xfrm xmlns:a="http://schemas.openxmlformats.org/drawingml/2006/main">
            <a:off x="609600" y="4231481"/>
            <a:ext cx="10972800" cy="18037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Worked example: a potential gradient: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Along x, V falls from 80 V to 20 V over 0.030 m in a uniform region.</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E_x = -(20 - 80)/0.030 = +2000 V/m.</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Moving q = -2.0 μC through this change gives ΔU = (-2.0 × 10⁻⁶)(-60) = +1.20 × 10⁻⁴</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J.</a:t>
            </a:r>
          </a:p>
        </p:txBody>
      </p:sp>
    </p:spTree>
    <p:extLst>
      <p:ext uri="{BB962C8B-B14F-4D97-AF65-F5344CB8AC3E}">
        <p14:creationId xmlns:p14="http://schemas.microsoft.com/office/powerpoint/2010/main" val="194764160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CF875A-3466-4325-8C41-5F97A176CA6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E4B8DBF1-0809-49E0-8BD3-B841C8C654A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Potential, voltage and equipotentials</a:t>
            </a:r>
          </a:p>
        </p:txBody>
      </p:sp>
      <p:sp>
        <p:nvSpPr>
          <p:cNvPr id="3" name="source-page">
            <a:extLst xmlns:a="http://schemas.openxmlformats.org/drawingml/2006/main">
              <a:ext uri="{FF2B5EF4-FFF2-40B4-BE49-F238E27FC236}">
                <a16:creationId xmlns:a16="http://schemas.microsoft.com/office/drawing/2014/main" id="{25799070-77BB-45E0-AA0C-1F67DF95CA4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10.5</a:t>
            </a:r>
          </a:p>
        </p:txBody>
      </p:sp>
      <p:sp>
        <p:nvSpPr>
          <p:cNvPr id="4" name="slide-number">
            <a:extLst xmlns:a="http://schemas.openxmlformats.org/drawingml/2006/main">
              <a:ext uri="{FF2B5EF4-FFF2-40B4-BE49-F238E27FC236}">
                <a16:creationId xmlns:a16="http://schemas.microsoft.com/office/drawing/2014/main" id="{B01E4C61-3E09-4913-AABA-2579C80D451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29 / 91</a:t>
            </a:r>
          </a:p>
        </p:txBody>
      </p:sp>
      <p:sp>
        <p:nvSpPr>
          <p:cNvPr id="5" name="body">
            <a:extLst xmlns:a="http://schemas.openxmlformats.org/drawingml/2006/main">
              <a:ext uri="{FF2B5EF4-FFF2-40B4-BE49-F238E27FC236}">
                <a16:creationId xmlns:a16="http://schemas.microsoft.com/office/drawing/2014/main" id="{9CE6605E-6EBC-4F4B-8261-125B336D1E55}"/>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 a V-versus-x graph, a horizontal segment means E_x = 0, and a steeper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negative slope means a larger positive E_x.</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finite-difference equation describes an average component; it is not a universal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magnitude formula for an arbitrary curved path.</a:t>
            </a:r>
          </a:p>
        </p:txBody>
      </p:sp>
    </p:spTree>
    <p:extLst>
      <p:ext uri="{BB962C8B-B14F-4D97-AF65-F5344CB8AC3E}">
        <p14:creationId xmlns:p14="http://schemas.microsoft.com/office/powerpoint/2010/main" val="518691847"/>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C9D7D5D-15A8-4916-A068-282FF7419F0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FFD3D506-DD3A-4D37-904F-5D6BCD2FE0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work: which force and which system?</a:t>
            </a:r>
          </a:p>
        </p:txBody>
      </p:sp>
      <p:sp>
        <p:nvSpPr>
          <p:cNvPr id="3" name="section-label">
            <a:extLst xmlns:a="http://schemas.openxmlformats.org/drawingml/2006/main">
              <a:ext uri="{FF2B5EF4-FFF2-40B4-BE49-F238E27FC236}">
                <a16:creationId xmlns:a16="http://schemas.microsoft.com/office/drawing/2014/main" id="{23EE5DAC-3A58-4631-B974-FDA6B0C7FAD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97BA47FF-5753-4FE2-909F-A3974097223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10.7</a:t>
            </a:r>
          </a:p>
        </p:txBody>
      </p:sp>
      <p:sp>
        <p:nvSpPr>
          <p:cNvPr id="5" name="slide-number">
            <a:extLst xmlns:a="http://schemas.openxmlformats.org/drawingml/2006/main">
              <a:ext uri="{FF2B5EF4-FFF2-40B4-BE49-F238E27FC236}">
                <a16:creationId xmlns:a16="http://schemas.microsoft.com/office/drawing/2014/main" id="{18E83982-DD1D-4FD8-A205-96CDB797F07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30 / 91</a:t>
            </a:r>
          </a:p>
        </p:txBody>
      </p:sp>
      <p:sp>
        <p:nvSpPr>
          <p:cNvPr id="6" name="body">
            <a:extLst xmlns:a="http://schemas.openxmlformats.org/drawingml/2006/main">
              <a:ext uri="{FF2B5EF4-FFF2-40B4-BE49-F238E27FC236}">
                <a16:creationId xmlns:a16="http://schemas.microsoft.com/office/drawing/2014/main" id="{61BA1599-E6AA-4A6B-8EDD-204073860D38}"/>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W_electric = -ΔU = -qΔV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W_external = ΔK + ΔU when the electric interaction is included in the system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Slow controlled motion: ΔK ≈ 0, so W_external ≈ ΔU</a:t>
            </a:r>
          </a:p>
        </p:txBody>
      </p:sp>
      <p:sp>
        <p:nvSpPr>
          <p:cNvPr id="7" name="body">
            <a:extLst xmlns:a="http://schemas.openxmlformats.org/drawingml/2006/main">
              <a:ext uri="{FF2B5EF4-FFF2-40B4-BE49-F238E27FC236}">
                <a16:creationId xmlns:a16="http://schemas.microsoft.com/office/drawing/2014/main" id="{2614CB76-BA85-4553-9237-50F7265F5BE5}"/>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original notes compare two choices of system.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Earth belongs to the system, use gravitational potential energy.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Earth lies outside the chosen system, account for the work of gravity instead.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same logic applies to electric interactions: include the potential energy once, or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count the external interaction as work.</a:t>
            </a:r>
          </a:p>
        </p:txBody>
      </p:sp>
    </p:spTree>
    <p:extLst>
      <p:ext uri="{BB962C8B-B14F-4D97-AF65-F5344CB8AC3E}">
        <p14:creationId xmlns:p14="http://schemas.microsoft.com/office/powerpoint/2010/main" val="1591635815"/>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0CC34A0-FD16-49A6-B5E4-C46EEACEF36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806331D2-6B1C-4FBB-8438-49C72AD6137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work: which force and which system?</a:t>
            </a:r>
          </a:p>
        </p:txBody>
      </p:sp>
      <p:sp>
        <p:nvSpPr>
          <p:cNvPr id="3" name="source-page">
            <a:extLst xmlns:a="http://schemas.openxmlformats.org/drawingml/2006/main">
              <a:ext uri="{FF2B5EF4-FFF2-40B4-BE49-F238E27FC236}">
                <a16:creationId xmlns:a16="http://schemas.microsoft.com/office/drawing/2014/main" id="{64352208-CF5C-4253-A231-407F35B7CF7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10.7</a:t>
            </a:r>
          </a:p>
        </p:txBody>
      </p:sp>
      <p:sp>
        <p:nvSpPr>
          <p:cNvPr id="4" name="slide-number">
            <a:extLst xmlns:a="http://schemas.openxmlformats.org/drawingml/2006/main">
              <a:ext uri="{FF2B5EF4-FFF2-40B4-BE49-F238E27FC236}">
                <a16:creationId xmlns:a16="http://schemas.microsoft.com/office/drawing/2014/main" id="{2B17AE4A-33F4-4C29-8875-99E1A6D2BB9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31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83fb64780d04da8"/>
          <a:stretch xmlns:a="http://schemas.openxmlformats.org/drawingml/2006/main"/>
        </p:blipFill>
        <p:spPr>
          <a:xfrm xmlns:a="http://schemas.openxmlformats.org/drawingml/2006/main">
            <a:off x="1084629" y="1790700"/>
            <a:ext cx="10022742"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3786FF4B-C46F-4B4F-BA37-BA10D4F858EA}"/>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source’s like-charged spheres move apart and rise when released. A system containing both</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spheres and Earth includes both electric and gravitational potential energies.</a:t>
            </a:r>
          </a:p>
        </p:txBody>
      </p:sp>
    </p:spTree>
    <p:extLst>
      <p:ext uri="{BB962C8B-B14F-4D97-AF65-F5344CB8AC3E}">
        <p14:creationId xmlns:p14="http://schemas.microsoft.com/office/powerpoint/2010/main" val="185849686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8F21170-F034-40CB-8989-5D05B04FC0E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60CC7DE0-AB47-4EAB-A241-7B4E4324728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work: which force and which system?</a:t>
            </a:r>
          </a:p>
        </p:txBody>
      </p:sp>
      <p:sp>
        <p:nvSpPr>
          <p:cNvPr id="3" name="source-page">
            <a:extLst xmlns:a="http://schemas.openxmlformats.org/drawingml/2006/main">
              <a:ext uri="{FF2B5EF4-FFF2-40B4-BE49-F238E27FC236}">
                <a16:creationId xmlns:a16="http://schemas.microsoft.com/office/drawing/2014/main" id="{68941479-41A9-4B71-913A-2B8E46EBA6D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10.7</a:t>
            </a:r>
          </a:p>
        </p:txBody>
      </p:sp>
      <p:sp>
        <p:nvSpPr>
          <p:cNvPr id="4" name="slide-number">
            <a:extLst xmlns:a="http://schemas.openxmlformats.org/drawingml/2006/main">
              <a:ext uri="{FF2B5EF4-FFF2-40B4-BE49-F238E27FC236}">
                <a16:creationId xmlns:a16="http://schemas.microsoft.com/office/drawing/2014/main" id="{131EB2BC-FB6F-4BE0-BE24-6DFDBB49B89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32 / 91</a:t>
            </a:r>
          </a:p>
        </p:txBody>
      </p:sp>
      <p:sp>
        <p:nvSpPr>
          <p:cNvPr id="5" name="body">
            <a:extLst xmlns:a="http://schemas.openxmlformats.org/drawingml/2006/main">
              <a:ext uri="{FF2B5EF4-FFF2-40B4-BE49-F238E27FC236}">
                <a16:creationId xmlns:a16="http://schemas.microsoft.com/office/drawing/2014/main" id="{A921A44B-4764-4FDF-BE38-D75B05BB420B}"/>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example structure: slowly bring two +Q spheres from very far apart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separation r at the same height.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negligible change in kinetic and gravitational energies, W_external = kQ²/r.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After release, for the two-sphere-plus-Earth system, ΔK + ΔU_E + ΔU_g = 0.</a:t>
            </a:r>
          </a:p>
        </p:txBody>
      </p:sp>
      <p:sp>
        <p:nvSpPr>
          <p:cNvPr id="6" name="body">
            <a:extLst xmlns:a="http://schemas.openxmlformats.org/drawingml/2006/main">
              <a:ext uri="{FF2B5EF4-FFF2-40B4-BE49-F238E27FC236}">
                <a16:creationId xmlns:a16="http://schemas.microsoft.com/office/drawing/2014/main" id="{1075F988-04C8-44BD-B5EC-78C0E3F95B26}"/>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system containing only the two spheres, gravity is external.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As the spheres rise, it does negative work and the sum K + U_E decreases.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two descriptions predict the same motion.</a:t>
            </a:r>
          </a:p>
        </p:txBody>
      </p:sp>
    </p:spTree>
    <p:extLst>
      <p:ext uri="{BB962C8B-B14F-4D97-AF65-F5344CB8AC3E}">
        <p14:creationId xmlns:p14="http://schemas.microsoft.com/office/powerpoint/2010/main" val="1660453028"/>
      </p:ext>
    </p:extLst>
  </p:cSld>
</p:sld>
</file>

<file path=ppt/slides/slide33.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6296C37-1627-4CE9-9013-B15526EDDE2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73B24FEA-8C6B-47F1-AFB2-6B8AA18DEA5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Electric work: which force and which system?</a:t>
            </a:r>
          </a:p>
        </p:txBody>
      </p:sp>
      <p:sp>
        <p:nvSpPr>
          <p:cNvPr id="3" name="section-label">
            <a:extLst xmlns:a="http://schemas.openxmlformats.org/drawingml/2006/main">
              <a:ext uri="{FF2B5EF4-FFF2-40B4-BE49-F238E27FC236}">
                <a16:creationId xmlns:a16="http://schemas.microsoft.com/office/drawing/2014/main" id="{06774D72-BBF5-41E7-88C3-D9307F88AAE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145D109C-95AD-40B0-97DF-9729EE02DFC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8    10.7</a:t>
            </a:r>
          </a:p>
        </p:txBody>
      </p:sp>
      <p:sp>
        <p:nvSpPr>
          <p:cNvPr id="5" name="slide-number">
            <a:extLst xmlns:a="http://schemas.openxmlformats.org/drawingml/2006/main">
              <a:ext uri="{FF2B5EF4-FFF2-40B4-BE49-F238E27FC236}">
                <a16:creationId xmlns:a16="http://schemas.microsoft.com/office/drawing/2014/main" id="{5DAD44DA-3DD8-4EEE-B0BC-50909B0F1F9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33 / 91</a:t>
            </a:r>
          </a:p>
        </p:txBody>
      </p:sp>
      <p:sp>
        <p:nvSpPr>
          <p:cNvPr id="6" name="body">
            <a:extLst xmlns:a="http://schemas.openxmlformats.org/drawingml/2006/main">
              <a:ext uri="{FF2B5EF4-FFF2-40B4-BE49-F238E27FC236}">
                <a16:creationId xmlns:a16="http://schemas.microsoft.com/office/drawing/2014/main" id="{02780729-EEE7-4FCF-92BA-03C7A4094186}"/>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does “external work equals ΔU” require the slow-motion or</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unchanged-kinetic-energy condition?</a:t>
            </a:r>
          </a:p>
        </p:txBody>
      </p:sp>
    </p:spTree>
    <p:extLst>
      <p:ext uri="{BB962C8B-B14F-4D97-AF65-F5344CB8AC3E}">
        <p14:creationId xmlns:p14="http://schemas.microsoft.com/office/powerpoint/2010/main" val="1479623847"/>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3673B4E-FD18-4AF8-9117-D1BF9515D74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15941337-7B39-4080-94F2-2A85EA65605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work: which force and which system?</a:t>
            </a:r>
          </a:p>
        </p:txBody>
      </p:sp>
      <p:sp>
        <p:nvSpPr>
          <p:cNvPr id="3" name="section-label">
            <a:extLst xmlns:a="http://schemas.openxmlformats.org/drawingml/2006/main">
              <a:ext uri="{FF2B5EF4-FFF2-40B4-BE49-F238E27FC236}">
                <a16:creationId xmlns:a16="http://schemas.microsoft.com/office/drawing/2014/main" id="{DF30A83B-E948-4926-B2E0-DEE597E6EFC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B32F4D59-CD87-4C10-AD04-3BD36CFC9BB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10.7</a:t>
            </a:r>
          </a:p>
        </p:txBody>
      </p:sp>
      <p:sp>
        <p:nvSpPr>
          <p:cNvPr id="5" name="slide-number">
            <a:extLst xmlns:a="http://schemas.openxmlformats.org/drawingml/2006/main">
              <a:ext uri="{FF2B5EF4-FFF2-40B4-BE49-F238E27FC236}">
                <a16:creationId xmlns:a16="http://schemas.microsoft.com/office/drawing/2014/main" id="{A42C504D-D74C-476D-B787-F650B19AD07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34 / 91</a:t>
            </a:r>
          </a:p>
        </p:txBody>
      </p:sp>
      <p:sp>
        <p:nvSpPr>
          <p:cNvPr id="6" name="body">
            <a:extLst xmlns:a="http://schemas.openxmlformats.org/drawingml/2006/main">
              <a:ext uri="{FF2B5EF4-FFF2-40B4-BE49-F238E27FC236}">
                <a16:creationId xmlns:a16="http://schemas.microsoft.com/office/drawing/2014/main" id="{DB25369F-6EB0-4542-A960-7DEFA442126C}"/>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you also speed the particle up, some supplied work becomes kinetic energy.</a:t>
            </a:r>
          </a:p>
        </p:txBody>
      </p:sp>
    </p:spTree>
    <p:extLst>
      <p:ext uri="{BB962C8B-B14F-4D97-AF65-F5344CB8AC3E}">
        <p14:creationId xmlns:p14="http://schemas.microsoft.com/office/powerpoint/2010/main" val="1074904053"/>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B878B7C-0C5B-42F7-A46E-74C3FA804A6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78C94CA2-2574-43FE-BF25-9000D5429D4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Conductors, spheres and shielding</a:t>
            </a:r>
          </a:p>
        </p:txBody>
      </p:sp>
      <p:sp>
        <p:nvSpPr>
          <p:cNvPr id="3" name="source-page">
            <a:extLst xmlns:a="http://schemas.openxmlformats.org/drawingml/2006/main">
              <a:ext uri="{FF2B5EF4-FFF2-40B4-BE49-F238E27FC236}">
                <a16:creationId xmlns:a16="http://schemas.microsoft.com/office/drawing/2014/main" id="{6AE2C375-D7F1-4EDC-A035-B16707F7835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10.3 + 10.5</a:t>
            </a:r>
          </a:p>
        </p:txBody>
      </p:sp>
      <p:sp>
        <p:nvSpPr>
          <p:cNvPr id="4" name="slide-number">
            <a:extLst xmlns:a="http://schemas.openxmlformats.org/drawingml/2006/main">
              <a:ext uri="{FF2B5EF4-FFF2-40B4-BE49-F238E27FC236}">
                <a16:creationId xmlns:a16="http://schemas.microsoft.com/office/drawing/2014/main" id="{4A73F870-281A-49B3-8E63-2105A051C2E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35 / 91</a:t>
            </a:r>
          </a:p>
        </p:txBody>
      </p:sp>
      <p:sp>
        <p:nvSpPr>
          <p:cNvPr id="5" name="body">
            <a:extLst xmlns:a="http://schemas.openxmlformats.org/drawingml/2006/main">
              <a:ext uri="{FF2B5EF4-FFF2-40B4-BE49-F238E27FC236}">
                <a16:creationId xmlns:a16="http://schemas.microsoft.com/office/drawing/2014/main" id="{432D424B-76EB-48E8-9051-FCF0ADE089B4}"/>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electrostatic equilibrium, the electric field inside conducting material is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Otherwise its mobile charges would continue to move.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Excess charge lies on its surface, and the field just outside is perpendicular to that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surface.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entire connected conductor is at one potential; this potential need not be zero.</a:t>
            </a:r>
          </a:p>
        </p:txBody>
      </p:sp>
      <p:sp>
        <p:nvSpPr>
          <p:cNvPr id="6" name="body">
            <a:extLst xmlns:a="http://schemas.openxmlformats.org/drawingml/2006/main">
              <a:ext uri="{FF2B5EF4-FFF2-40B4-BE49-F238E27FC236}">
                <a16:creationId xmlns:a16="http://schemas.microsoft.com/office/drawing/2014/main" id="{6B7BC523-1775-4A6C-BE9B-078ACB317A61}"/>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Isolated conducting sphere of radius R, charge Q; choose V = 0 at infinity: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outside: E = k|Q|/r², V = kQ/r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inside: E = 0, V = kQ/R (constant)</a:t>
            </a:r>
          </a:p>
        </p:txBody>
      </p:sp>
    </p:spTree>
    <p:extLst>
      <p:ext uri="{BB962C8B-B14F-4D97-AF65-F5344CB8AC3E}">
        <p14:creationId xmlns:p14="http://schemas.microsoft.com/office/powerpoint/2010/main" val="1567029897"/>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ED8AB0E-B572-4CFB-8E01-9DBF7C4A29D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79194DEA-5F48-4653-BC7F-24B5AA48AAE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Conductors, spheres and shielding</a:t>
            </a:r>
          </a:p>
        </p:txBody>
      </p:sp>
      <p:sp>
        <p:nvSpPr>
          <p:cNvPr id="3" name="source-page">
            <a:extLst xmlns:a="http://schemas.openxmlformats.org/drawingml/2006/main">
              <a:ext uri="{FF2B5EF4-FFF2-40B4-BE49-F238E27FC236}">
                <a16:creationId xmlns:a16="http://schemas.microsoft.com/office/drawing/2014/main" id="{026DC684-A257-4265-8545-F419FDED1D5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10.3 + 10.5</a:t>
            </a:r>
          </a:p>
        </p:txBody>
      </p:sp>
      <p:sp>
        <p:nvSpPr>
          <p:cNvPr id="4" name="slide-number">
            <a:extLst xmlns:a="http://schemas.openxmlformats.org/drawingml/2006/main">
              <a:ext uri="{FF2B5EF4-FFF2-40B4-BE49-F238E27FC236}">
                <a16:creationId xmlns:a16="http://schemas.microsoft.com/office/drawing/2014/main" id="{84DC9B54-C14A-4ED9-8415-E24DC27D3A9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36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bb42875467e4e75"/>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3E78AAAA-8355-4920-A988-1E7BE8D2C38F}"/>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Graphs for Q &gt; 0. Potential is continuous at the surface; the idealized electric field changes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discontinuously across surface charge.</a:t>
            </a:r>
          </a:p>
        </p:txBody>
      </p:sp>
    </p:spTree>
    <p:extLst>
      <p:ext uri="{BB962C8B-B14F-4D97-AF65-F5344CB8AC3E}">
        <p14:creationId xmlns:p14="http://schemas.microsoft.com/office/powerpoint/2010/main" val="176615215"/>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525186C-6E75-4E65-BD12-7C94E013E89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404203CF-D48A-4725-AE35-51479F5DDC8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Conductors, spheres and shielding</a:t>
            </a:r>
          </a:p>
        </p:txBody>
      </p:sp>
      <p:sp>
        <p:nvSpPr>
          <p:cNvPr id="3" name="source-page">
            <a:extLst xmlns:a="http://schemas.openxmlformats.org/drawingml/2006/main">
              <a:ext uri="{FF2B5EF4-FFF2-40B4-BE49-F238E27FC236}">
                <a16:creationId xmlns:a16="http://schemas.microsoft.com/office/drawing/2014/main" id="{B72F291A-F087-491D-9E2F-94D44900089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10.3 + 10.5</a:t>
            </a:r>
          </a:p>
        </p:txBody>
      </p:sp>
      <p:sp>
        <p:nvSpPr>
          <p:cNvPr id="4" name="slide-number">
            <a:extLst xmlns:a="http://schemas.openxmlformats.org/drawingml/2006/main">
              <a:ext uri="{FF2B5EF4-FFF2-40B4-BE49-F238E27FC236}">
                <a16:creationId xmlns:a16="http://schemas.microsoft.com/office/drawing/2014/main" id="{D7E651A5-238B-4C32-83AB-CC2A67A9E65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37 / 91</a:t>
            </a:r>
          </a:p>
        </p:txBody>
      </p:sp>
      <p:sp>
        <p:nvSpPr>
          <p:cNvPr id="5" name="body">
            <a:extLst xmlns:a="http://schemas.openxmlformats.org/drawingml/2006/main">
              <a:ext uri="{FF2B5EF4-FFF2-40B4-BE49-F238E27FC236}">
                <a16:creationId xmlns:a16="http://schemas.microsoft.com/office/drawing/2014/main" id="{28BE5AC4-B052-4164-A030-6564A4994A2A}"/>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outside point-charge model requires spherical symmetry.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nearby charged object can distort the surface charge distribution and invalidate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that symmetry.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insulator can retain charge inside its volume and have a nonzero internal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extend the conductor result to every charged object.</a:t>
            </a:r>
          </a:p>
        </p:txBody>
      </p:sp>
      <p:sp>
        <p:nvSpPr>
          <p:cNvPr id="6" name="body">
            <a:extLst xmlns:a="http://schemas.openxmlformats.org/drawingml/2006/main">
              <a:ext uri="{FF2B5EF4-FFF2-40B4-BE49-F238E27FC236}">
                <a16:creationId xmlns:a16="http://schemas.microsoft.com/office/drawing/2014/main" id="{EA337FED-802D-45C3-B149-1E49AF9BE66B}"/>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metal sphere has R = 0.10 m and Q = +4.0 nC.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its center, E = 0 but V = 360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r = 0.20 m, E = 899 N/C outward and V = 180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Moving a charge inside the same conductor changes no electric potential energy.</a:t>
            </a:r>
          </a:p>
        </p:txBody>
      </p:sp>
    </p:spTree>
    <p:extLst>
      <p:ext uri="{BB962C8B-B14F-4D97-AF65-F5344CB8AC3E}">
        <p14:creationId xmlns:p14="http://schemas.microsoft.com/office/powerpoint/2010/main" val="1634828140"/>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C11D017-1D0F-4701-82BC-46B0AF69602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5A208332-73B4-4E33-B2A6-468E7E8460D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Conductors, spheres and shielding</a:t>
            </a:r>
          </a:p>
        </p:txBody>
      </p:sp>
      <p:sp>
        <p:nvSpPr>
          <p:cNvPr id="3" name="source-page">
            <a:extLst xmlns:a="http://schemas.openxmlformats.org/drawingml/2006/main">
              <a:ext uri="{FF2B5EF4-FFF2-40B4-BE49-F238E27FC236}">
                <a16:creationId xmlns:a16="http://schemas.microsoft.com/office/drawing/2014/main" id="{7BE58288-1B23-4789-82D0-405F8EEFC74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10.3 + 10.5</a:t>
            </a:r>
          </a:p>
        </p:txBody>
      </p:sp>
      <p:sp>
        <p:nvSpPr>
          <p:cNvPr id="4" name="slide-number">
            <a:extLst xmlns:a="http://schemas.openxmlformats.org/drawingml/2006/main">
              <a:ext uri="{FF2B5EF4-FFF2-40B4-BE49-F238E27FC236}">
                <a16:creationId xmlns:a16="http://schemas.microsoft.com/office/drawing/2014/main" id="{E825B032-6287-40DA-BD92-4F486DF230D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38 / 91</a:t>
            </a:r>
          </a:p>
        </p:txBody>
      </p:sp>
      <p:sp>
        <p:nvSpPr>
          <p:cNvPr id="5" name="body">
            <a:extLst xmlns:a="http://schemas.openxmlformats.org/drawingml/2006/main">
              <a:ext uri="{FF2B5EF4-FFF2-40B4-BE49-F238E27FC236}">
                <a16:creationId xmlns:a16="http://schemas.microsoft.com/office/drawing/2014/main" id="{AD92DD57-7505-41FB-A54A-05D8ACAFCAF8}"/>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empty closed cavity inside a conductor in electrostatic equilibrium is shielded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from an external static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charge is placed inside the cavity, charges are induced on the cavity wall;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field inside the conducting material still vanishes, but the cavity field need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vanish.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qualification prevents overusing the phrase “inside a conductor.”</a:t>
            </a:r>
          </a:p>
        </p:txBody>
      </p:sp>
    </p:spTree>
    <p:extLst>
      <p:ext uri="{BB962C8B-B14F-4D97-AF65-F5344CB8AC3E}">
        <p14:creationId xmlns:p14="http://schemas.microsoft.com/office/powerpoint/2010/main" val="117629913"/>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6E7E3A4-817D-4C7A-9F9C-4F8BED28032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69635462-83CE-414A-A223-22ED32CB8F0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Field and potential: the graph connection</a:t>
            </a:r>
          </a:p>
        </p:txBody>
      </p:sp>
      <p:sp>
        <p:nvSpPr>
          <p:cNvPr id="3" name="source-page">
            <a:extLst xmlns:a="http://schemas.openxmlformats.org/drawingml/2006/main">
              <a:ext uri="{FF2B5EF4-FFF2-40B4-BE49-F238E27FC236}">
                <a16:creationId xmlns:a16="http://schemas.microsoft.com/office/drawing/2014/main" id="{BFEE7181-4CF1-42A4-A4A6-9FC263F8696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10.5</a:t>
            </a:r>
          </a:p>
        </p:txBody>
      </p:sp>
      <p:sp>
        <p:nvSpPr>
          <p:cNvPr id="4" name="slide-number">
            <a:extLst xmlns:a="http://schemas.openxmlformats.org/drawingml/2006/main">
              <a:ext uri="{FF2B5EF4-FFF2-40B4-BE49-F238E27FC236}">
                <a16:creationId xmlns:a16="http://schemas.microsoft.com/office/drawing/2014/main" id="{52EB9F89-04C4-4B2B-A7D0-FDEB95A6FC3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39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fa32a439d4c423f"/>
          <a:stretch xmlns:a="http://schemas.openxmlformats.org/drawingml/2006/main"/>
        </p:blipFill>
        <p:spPr>
          <a:xfrm xmlns:a="http://schemas.openxmlformats.org/drawingml/2006/main">
            <a:off x="1497330" y="1790700"/>
            <a:ext cx="9197340"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72E04742-685D-415C-B500-C1061025D112}"/>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In one dimension, the sign of the field is opposite the slope of V(x). Flat potential means zero</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field component.</a:t>
            </a:r>
          </a:p>
        </p:txBody>
      </p:sp>
    </p:spTree>
    <p:extLst>
      <p:ext uri="{BB962C8B-B14F-4D97-AF65-F5344CB8AC3E}">
        <p14:creationId xmlns:p14="http://schemas.microsoft.com/office/powerpoint/2010/main" val="659027842"/>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8F08B16E-E7EB-4854-BF5D-5FADA96D72E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9F179035-14E3-4864-82FA-DA0A78BA6A9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Field and potential: the graph connection</a:t>
            </a:r>
          </a:p>
        </p:txBody>
      </p:sp>
      <p:sp>
        <p:nvSpPr>
          <p:cNvPr id="3" name="section-label">
            <a:extLst xmlns:a="http://schemas.openxmlformats.org/drawingml/2006/main">
              <a:ext uri="{FF2B5EF4-FFF2-40B4-BE49-F238E27FC236}">
                <a16:creationId xmlns:a16="http://schemas.microsoft.com/office/drawing/2014/main" id="{6C22842F-EFFE-41C4-BBE5-07C4B57759F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EDE6A856-7BE9-4C19-95EC-3C145CF72A0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10.5</a:t>
            </a:r>
          </a:p>
        </p:txBody>
      </p:sp>
      <p:sp>
        <p:nvSpPr>
          <p:cNvPr id="5" name="slide-number">
            <a:extLst xmlns:a="http://schemas.openxmlformats.org/drawingml/2006/main">
              <a:ext uri="{FF2B5EF4-FFF2-40B4-BE49-F238E27FC236}">
                <a16:creationId xmlns:a16="http://schemas.microsoft.com/office/drawing/2014/main" id="{67882A29-2602-44B0-9A33-B9B3EE59B38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40 / 91</a:t>
            </a:r>
          </a:p>
        </p:txBody>
      </p:sp>
      <p:sp>
        <p:nvSpPr>
          <p:cNvPr id="6" name="body">
            <a:extLst xmlns:a="http://schemas.openxmlformats.org/drawingml/2006/main">
              <a:ext uri="{FF2B5EF4-FFF2-40B4-BE49-F238E27FC236}">
                <a16:creationId xmlns:a16="http://schemas.microsoft.com/office/drawing/2014/main" id="{5D138E6C-9B97-4697-9043-D321FEFC2519}"/>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Uniform field component: E_x = -ΔV/Δx</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General local statement: E_x = -dV/dx (slope interpretation)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W_E = q(V_i - V_f)</a:t>
            </a:r>
          </a:p>
        </p:txBody>
      </p:sp>
      <p:sp>
        <p:nvSpPr>
          <p:cNvPr id="7" name="body">
            <a:extLst xmlns:a="http://schemas.openxmlformats.org/drawingml/2006/main">
              <a:ext uri="{FF2B5EF4-FFF2-40B4-BE49-F238E27FC236}">
                <a16:creationId xmlns:a16="http://schemas.microsoft.com/office/drawing/2014/main" id="{43548957-26E5-4B37-AB99-49771A2A88D9}"/>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original derivation connects force, work and potential.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small displacement along x, electric work is qE_xΔx and also -qΔV.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Cancel q to connect the field component with the negative potential slope.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derivative notation explains the local idea but AP work can use slopes and finite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intervals.</a:t>
            </a:r>
          </a:p>
        </p:txBody>
      </p:sp>
    </p:spTree>
    <p:extLst>
      <p:ext uri="{BB962C8B-B14F-4D97-AF65-F5344CB8AC3E}">
        <p14:creationId xmlns:p14="http://schemas.microsoft.com/office/powerpoint/2010/main" val="1094539458"/>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5F86166-A413-42B4-A04D-544587E3870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ED575377-1A1E-4458-A69F-1CBBB9710F4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Field and potential: the graph connection</a:t>
            </a:r>
          </a:p>
        </p:txBody>
      </p:sp>
      <p:sp>
        <p:nvSpPr>
          <p:cNvPr id="3" name="source-page">
            <a:extLst xmlns:a="http://schemas.openxmlformats.org/drawingml/2006/main">
              <a:ext uri="{FF2B5EF4-FFF2-40B4-BE49-F238E27FC236}">
                <a16:creationId xmlns:a16="http://schemas.microsoft.com/office/drawing/2014/main" id="{1551E1B9-DB79-4F0B-8673-448013A0A8E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10.5</a:t>
            </a:r>
          </a:p>
        </p:txBody>
      </p:sp>
      <p:sp>
        <p:nvSpPr>
          <p:cNvPr id="4" name="slide-number">
            <a:extLst xmlns:a="http://schemas.openxmlformats.org/drawingml/2006/main">
              <a:ext uri="{FF2B5EF4-FFF2-40B4-BE49-F238E27FC236}">
                <a16:creationId xmlns:a16="http://schemas.microsoft.com/office/drawing/2014/main" id="{EF91F9A7-08AB-42FC-A0A0-77DA6129654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41 / 91</a:t>
            </a:r>
          </a:p>
        </p:txBody>
      </p:sp>
      <p:graphicFrame>
        <p:nvGraphicFramePr>
          <p:cNvPr id="10" name=""/>
          <p:cNvGraphicFramePr/>
          <p:nvPr/>
        </p:nvGraphicFramePr>
        <p:xfrm>
          <a:off xmlns:a="http://schemas.openxmlformats.org/drawingml/2006/main" x="609600" y="1809750"/>
          <a:ext xmlns:a="http://schemas.openxmlformats.org/drawingml/2006/main" cx="10972800" cy="2680716"/>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V(x) feature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E_x</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Force on a negative charge</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Decreases linearly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Positive and constant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Toward negative x</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Increases linearly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Negative and constant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Toward positive x</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Horizontal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Zero</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No x-component of electric force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Steeper slope magnitude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Larger |E_x|</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Larger force magnitude for the same q</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838813870"/>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6BD6573-936B-48CC-BCEC-A4C42865420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2D9DE444-F5BF-408E-BC3F-373672D2A21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Field and potential: the graph connection</a:t>
            </a:r>
          </a:p>
        </p:txBody>
      </p:sp>
      <p:sp>
        <p:nvSpPr>
          <p:cNvPr id="3" name="section-label">
            <a:extLst xmlns:a="http://schemas.openxmlformats.org/drawingml/2006/main">
              <a:ext uri="{FF2B5EF4-FFF2-40B4-BE49-F238E27FC236}">
                <a16:creationId xmlns:a16="http://schemas.microsoft.com/office/drawing/2014/main" id="{BD5B12A7-DB62-4B6F-B52D-66C323899B8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EQUIPOTENTIAL SPACING</a:t>
            </a:r>
          </a:p>
        </p:txBody>
      </p:sp>
      <p:sp>
        <p:nvSpPr>
          <p:cNvPr id="4" name="source-page">
            <a:extLst xmlns:a="http://schemas.openxmlformats.org/drawingml/2006/main">
              <a:ext uri="{FF2B5EF4-FFF2-40B4-BE49-F238E27FC236}">
                <a16:creationId xmlns:a16="http://schemas.microsoft.com/office/drawing/2014/main" id="{CA368C87-F79C-40DF-8B56-38B408FAB4D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10.5</a:t>
            </a:r>
          </a:p>
        </p:txBody>
      </p:sp>
      <p:sp>
        <p:nvSpPr>
          <p:cNvPr id="5" name="slide-number">
            <a:extLst xmlns:a="http://schemas.openxmlformats.org/drawingml/2006/main">
              <a:ext uri="{FF2B5EF4-FFF2-40B4-BE49-F238E27FC236}">
                <a16:creationId xmlns:a16="http://schemas.microsoft.com/office/drawing/2014/main" id="{45CFADA2-84A6-433B-9F56-27D75BFE470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42 / 91</a:t>
            </a:r>
          </a:p>
        </p:txBody>
      </p:sp>
      <p:sp>
        <p:nvSpPr>
          <p:cNvPr id="6" name="body">
            <a:extLst xmlns:a="http://schemas.openxmlformats.org/drawingml/2006/main">
              <a:ext uri="{FF2B5EF4-FFF2-40B4-BE49-F238E27FC236}">
                <a16:creationId xmlns:a16="http://schemas.microsoft.com/office/drawing/2014/main" id="{6CE8A88D-FF3D-4FF0-A677-0385866EE3F2}"/>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equal voltage steps, close contours mean a larger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electric field is perpendicular to the contour and points toward lower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sign of the test charge changes its force, not the field map.</a:t>
            </a:r>
          </a:p>
        </p:txBody>
      </p:sp>
    </p:spTree>
    <p:extLst>
      <p:ext uri="{BB962C8B-B14F-4D97-AF65-F5344CB8AC3E}">
        <p14:creationId xmlns:p14="http://schemas.microsoft.com/office/powerpoint/2010/main" val="1346070849"/>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EA892EF-BE02-4049-A846-B11D13BEB86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2FFC0AF9-69E6-477C-ABEA-E4ACD4DF125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Three-charge line: E and V rank differently</a:t>
            </a:r>
          </a:p>
        </p:txBody>
      </p:sp>
      <p:sp>
        <p:nvSpPr>
          <p:cNvPr id="3" name="source-page">
            <a:extLst xmlns:a="http://schemas.openxmlformats.org/drawingml/2006/main">
              <a:ext uri="{FF2B5EF4-FFF2-40B4-BE49-F238E27FC236}">
                <a16:creationId xmlns:a16="http://schemas.microsoft.com/office/drawing/2014/main" id="{BF781D69-9971-41DF-A81A-EFE5E3C1D9D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10.3-10.5, 10.7</a:t>
            </a:r>
          </a:p>
        </p:txBody>
      </p:sp>
      <p:sp>
        <p:nvSpPr>
          <p:cNvPr id="4" name="slide-number">
            <a:extLst xmlns:a="http://schemas.openxmlformats.org/drawingml/2006/main">
              <a:ext uri="{FF2B5EF4-FFF2-40B4-BE49-F238E27FC236}">
                <a16:creationId xmlns:a16="http://schemas.microsoft.com/office/drawing/2014/main" id="{3C35DD80-DD4D-402E-A813-F1B619B000A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43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5d5244271e64d4a"/>
          <a:stretch xmlns:a="http://schemas.openxmlformats.org/drawingml/2006/main"/>
        </p:blipFill>
        <p:spPr>
          <a:xfrm xmlns:a="http://schemas.openxmlformats.org/drawingml/2006/main">
            <a:off x="609600" y="2337216"/>
            <a:ext cx="10972800" cy="2145469"/>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A1BA2926-7534-4B36-8315-41ECB2F333DF}"/>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original collinear configuration: the positions X and Y are between neighboring source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charges.</a:t>
            </a:r>
          </a:p>
        </p:txBody>
      </p:sp>
    </p:spTree>
    <p:extLst>
      <p:ext uri="{BB962C8B-B14F-4D97-AF65-F5344CB8AC3E}">
        <p14:creationId xmlns:p14="http://schemas.microsoft.com/office/powerpoint/2010/main" val="666070924"/>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4B3FBBD-445A-4BA2-8EBF-660BDCE1B21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EAA0A38F-F83E-4697-826E-CCF4635A93C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Three-charge line: E and V rank differently</a:t>
            </a:r>
          </a:p>
        </p:txBody>
      </p:sp>
      <p:sp>
        <p:nvSpPr>
          <p:cNvPr id="3" name="source-page">
            <a:extLst xmlns:a="http://schemas.openxmlformats.org/drawingml/2006/main">
              <a:ext uri="{FF2B5EF4-FFF2-40B4-BE49-F238E27FC236}">
                <a16:creationId xmlns:a16="http://schemas.microsoft.com/office/drawing/2014/main" id="{326820C6-E646-44B8-9365-AF414F2DACE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10.3-10.5, 10.7</a:t>
            </a:r>
          </a:p>
        </p:txBody>
      </p:sp>
      <p:sp>
        <p:nvSpPr>
          <p:cNvPr id="4" name="slide-number">
            <a:extLst xmlns:a="http://schemas.openxmlformats.org/drawingml/2006/main">
              <a:ext uri="{FF2B5EF4-FFF2-40B4-BE49-F238E27FC236}">
                <a16:creationId xmlns:a16="http://schemas.microsoft.com/office/drawing/2014/main" id="{BE839413-6E3E-4B4E-B07B-0E9F7EEEADB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44 / 91</a:t>
            </a:r>
          </a:p>
        </p:txBody>
      </p:sp>
      <p:sp>
        <p:nvSpPr>
          <p:cNvPr id="5" name="body">
            <a:extLst xmlns:a="http://schemas.openxmlformats.org/drawingml/2006/main">
              <a:ext uri="{FF2B5EF4-FFF2-40B4-BE49-F238E27FC236}">
                <a16:creationId xmlns:a16="http://schemas.microsoft.com/office/drawing/2014/main" id="{52881AF3-39E7-45C6-87CE-D266948ECE6B}"/>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Place +Q at x = 0, +Q at x = 2d and -Q at x = 4d.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Point X is at d and point Y is at 3d.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Include all three source charges when calculating each field or potential.</a:t>
            </a:r>
          </a:p>
        </p:txBody>
      </p:sp>
    </p:spTree>
    <p:extLst>
      <p:ext uri="{BB962C8B-B14F-4D97-AF65-F5344CB8AC3E}">
        <p14:creationId xmlns:p14="http://schemas.microsoft.com/office/powerpoint/2010/main" val="2018291486"/>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F96AE1-463D-4ADB-84E9-E2DAD331338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C533D463-20A3-4850-8DD4-60EAA05857A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Three-charge line: E and V rank differently</a:t>
            </a:r>
          </a:p>
        </p:txBody>
      </p:sp>
      <p:sp>
        <p:nvSpPr>
          <p:cNvPr id="3" name="source-page">
            <a:extLst xmlns:a="http://schemas.openxmlformats.org/drawingml/2006/main">
              <a:ext uri="{FF2B5EF4-FFF2-40B4-BE49-F238E27FC236}">
                <a16:creationId xmlns:a16="http://schemas.microsoft.com/office/drawing/2014/main" id="{D81ED554-DDC6-4B66-8F68-9FD8910F3F2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10.3-10.5, 10.7</a:t>
            </a:r>
          </a:p>
        </p:txBody>
      </p:sp>
      <p:sp>
        <p:nvSpPr>
          <p:cNvPr id="4" name="slide-number">
            <a:extLst xmlns:a="http://schemas.openxmlformats.org/drawingml/2006/main">
              <a:ext uri="{FF2B5EF4-FFF2-40B4-BE49-F238E27FC236}">
                <a16:creationId xmlns:a16="http://schemas.microsoft.com/office/drawing/2014/main" id="{D3656597-F959-415B-80C6-63603D4106E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45 / 91</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4187272"/>
                <a:gridCol w="3392764"/>
                <a:gridCol w="3392764"/>
              </a:tblGrid>
              <a:tr h="478536">
                <a:tc>
                  <a:txBody>
                    <a:bodyPr wrap="square" lIns="95250" tIns="76200" rIns="95250" bIns="76200">
                      <a:noAutofit/>
                    </a:bodyPr>
                    <a:lstStyle/>
                    <a:p>
                      <a:r>
                        <a:rPr sz="1800" b="1">
                          <a:solidFill>
                            <a:srgbClr val="FFFFFF"/>
                          </a:solidFill>
                          <a:latin typeface="Arial"/>
                          <a:ea typeface="Arial"/>
                          <a:cs typeface="Arial"/>
                        </a:rPr>
                        <a:t>Contribution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At X</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At Y</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Field from left +Q</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+kQ/d²</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+kQ/(9d²)</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Field from middle +Q</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-kQ/d²</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+kQ/d²</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Field from right -Q</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+kQ/(9d²)</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+kQ/d²</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Net field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kQ/(9d²), right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19kQ/(9d²), right</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43313850"/>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FD5DCBC3-0DFB-4DAC-9557-445F0939D4B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E033E91D-4859-443C-9C7F-5A00FBCF8FA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Three-charge line: E and V rank differently</a:t>
            </a:r>
          </a:p>
        </p:txBody>
      </p:sp>
      <p:sp>
        <p:nvSpPr>
          <p:cNvPr id="3" name="section-label">
            <a:extLst xmlns:a="http://schemas.openxmlformats.org/drawingml/2006/main">
              <a:ext uri="{FF2B5EF4-FFF2-40B4-BE49-F238E27FC236}">
                <a16:creationId xmlns:a16="http://schemas.microsoft.com/office/drawing/2014/main" id="{A927334B-62D4-4510-89AC-5AF6CA43F39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C7B55F1D-000B-425B-A607-F0EC341AEE2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10.3-10.5, 10.7</a:t>
            </a:r>
          </a:p>
        </p:txBody>
      </p:sp>
      <p:sp>
        <p:nvSpPr>
          <p:cNvPr id="5" name="slide-number">
            <a:extLst xmlns:a="http://schemas.openxmlformats.org/drawingml/2006/main">
              <a:ext uri="{FF2B5EF4-FFF2-40B4-BE49-F238E27FC236}">
                <a16:creationId xmlns:a16="http://schemas.microsoft.com/office/drawing/2014/main" id="{B065BB00-17B4-4DFF-A1B2-801C9A929A1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46 / 91</a:t>
            </a:r>
          </a:p>
        </p:txBody>
      </p:sp>
      <p:sp>
        <p:nvSpPr>
          <p:cNvPr id="6" name="body">
            <a:extLst xmlns:a="http://schemas.openxmlformats.org/drawingml/2006/main">
              <a:ext uri="{FF2B5EF4-FFF2-40B4-BE49-F238E27FC236}">
                <a16:creationId xmlns:a16="http://schemas.microsoft.com/office/drawing/2014/main" id="{ABB733D8-595D-464D-8A92-E1FD62AEED0B}"/>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V_X = kQ/d + kQ/d - kQ/(3d) = 5kQ/(3d)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V_Y = kQ/(3d) + kQ/d - kQ/d = kQ/(3d)</a:t>
            </a:r>
          </a:p>
        </p:txBody>
      </p:sp>
      <p:sp>
        <p:nvSpPr>
          <p:cNvPr id="7" name="body">
            <a:extLst xmlns:a="http://schemas.openxmlformats.org/drawingml/2006/main">
              <a:ext uri="{FF2B5EF4-FFF2-40B4-BE49-F238E27FC236}">
                <a16:creationId xmlns:a16="http://schemas.microsoft.com/office/drawing/2014/main" id="{C97332ED-32BE-4096-813E-FD1B0F86C19C}"/>
              </a:ext>
            </a:extLst>
          </p:cNvPr>
          <p:cNvSpPr>
            <a:spLocks xmlns:a="http://schemas.openxmlformats.org/drawingml/2006/main" noGrp="1"/>
          </p:cNvSpPr>
          <p:nvPr/>
        </p:nvSpPr>
        <p:spPr>
          <a:xfrm xmlns:a="http://schemas.openxmlformats.org/drawingml/2006/main">
            <a:off x="609600" y="283845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Thus E_Y &gt; E_X, but V_X &gt; V_Y.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proton brought slowly from infinity requires more external work to reach X: W_X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5keQ/(3d), while W_Y = keQ/(3d).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Both are positive.</a:t>
            </a:r>
          </a:p>
        </p:txBody>
      </p:sp>
    </p:spTree>
    <p:extLst>
      <p:ext uri="{BB962C8B-B14F-4D97-AF65-F5344CB8AC3E}">
        <p14:creationId xmlns:p14="http://schemas.microsoft.com/office/powerpoint/2010/main" val="1723932727"/>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8E9A318-15CE-458B-988E-17314D92975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F490FE47-F160-46A3-AA84-805ECF4C586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Three-charge line: E and V rank differently</a:t>
            </a:r>
          </a:p>
        </p:txBody>
      </p:sp>
      <p:sp>
        <p:nvSpPr>
          <p:cNvPr id="3" name="section-label">
            <a:extLst xmlns:a="http://schemas.openxmlformats.org/drawingml/2006/main">
              <a:ext uri="{FF2B5EF4-FFF2-40B4-BE49-F238E27FC236}">
                <a16:creationId xmlns:a16="http://schemas.microsoft.com/office/drawing/2014/main" id="{5DEE9F4F-CD02-4C9C-8760-57C921B2F95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198648D7-7085-44A3-912B-5507ED45864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10.3-10.5, 10.7</a:t>
            </a:r>
          </a:p>
        </p:txBody>
      </p:sp>
      <p:sp>
        <p:nvSpPr>
          <p:cNvPr id="5" name="slide-number">
            <a:extLst xmlns:a="http://schemas.openxmlformats.org/drawingml/2006/main">
              <a:ext uri="{FF2B5EF4-FFF2-40B4-BE49-F238E27FC236}">
                <a16:creationId xmlns:a16="http://schemas.microsoft.com/office/drawing/2014/main" id="{516F9458-0F3A-4531-9D23-BCCA317F231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47 / 91</a:t>
            </a:r>
          </a:p>
        </p:txBody>
      </p:sp>
      <p:sp>
        <p:nvSpPr>
          <p:cNvPr id="6" name="body">
            <a:extLst xmlns:a="http://schemas.openxmlformats.org/drawingml/2006/main">
              <a:ext uri="{FF2B5EF4-FFF2-40B4-BE49-F238E27FC236}">
                <a16:creationId xmlns:a16="http://schemas.microsoft.com/office/drawing/2014/main" id="{A5978229-6535-4864-A694-48BC32F33B65}"/>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WHY THIS EXAMPLE MATTERS: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Field uses signed directional components and inverse-square distance.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Potential uses source-charge signs and inverse distance.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location with the larger field need not have the larger potential.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Dropping the farther charge gives an incorrect potential even when it is a small field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contribution.</a:t>
            </a:r>
          </a:p>
        </p:txBody>
      </p:sp>
    </p:spTree>
    <p:extLst>
      <p:ext uri="{BB962C8B-B14F-4D97-AF65-F5344CB8AC3E}">
        <p14:creationId xmlns:p14="http://schemas.microsoft.com/office/powerpoint/2010/main" val="382143972"/>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9F381C7-663C-4907-8A6E-CAD4EF1309B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98DC8841-2AF3-4FE4-AC8E-D94371472E3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Materials, gravity and the charge model</a:t>
            </a:r>
          </a:p>
        </p:txBody>
      </p:sp>
      <p:sp>
        <p:nvSpPr>
          <p:cNvPr id="3" name="source-page">
            <a:extLst xmlns:a="http://schemas.openxmlformats.org/drawingml/2006/main">
              <a:ext uri="{FF2B5EF4-FFF2-40B4-BE49-F238E27FC236}">
                <a16:creationId xmlns:a16="http://schemas.microsoft.com/office/drawing/2014/main" id="{D4AE1056-3386-4C18-BBEB-8B04B9E98C6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10.1 + 10.2</a:t>
            </a:r>
          </a:p>
        </p:txBody>
      </p:sp>
      <p:sp>
        <p:nvSpPr>
          <p:cNvPr id="4" name="slide-number">
            <a:extLst xmlns:a="http://schemas.openxmlformats.org/drawingml/2006/main">
              <a:ext uri="{FF2B5EF4-FFF2-40B4-BE49-F238E27FC236}">
                <a16:creationId xmlns:a16="http://schemas.microsoft.com/office/drawing/2014/main" id="{3B0128AB-CC0A-4F84-8593-2E6BDBEB87C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48 / 91</a:t>
            </a:r>
          </a:p>
        </p:txBody>
      </p:sp>
      <p:sp>
        <p:nvSpPr>
          <p:cNvPr id="5" name="body">
            <a:extLst xmlns:a="http://schemas.openxmlformats.org/drawingml/2006/main">
              <a:ext uri="{FF2B5EF4-FFF2-40B4-BE49-F238E27FC236}">
                <a16:creationId xmlns:a16="http://schemas.microsoft.com/office/drawing/2014/main" id="{68DE30FE-349F-4A06-A467-D9930C015DAB}"/>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Gravity between positive masses is attractive; electric force can attract or repel.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two objects that carry fixed charges, F_E/F_g = k|q₁q₂|/(Gm₁m₂):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separation cancels.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Electric forces often dominate between charged particles.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Gravity dominates many astronomical systems because large bodies are nearly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electrically neutral while their masses add.</a:t>
            </a:r>
          </a:p>
        </p:txBody>
      </p:sp>
    </p:spTree>
    <p:extLst>
      <p:ext uri="{BB962C8B-B14F-4D97-AF65-F5344CB8AC3E}">
        <p14:creationId xmlns:p14="http://schemas.microsoft.com/office/powerpoint/2010/main" val="1689259816"/>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BBCC79A-8BA6-4F4B-A5BA-68EEEA8D1D9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4EF88119-9E8D-4581-A417-E5CB08FDC2D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Materials, gravity and the charge model</a:t>
            </a:r>
          </a:p>
        </p:txBody>
      </p:sp>
      <p:sp>
        <p:nvSpPr>
          <p:cNvPr id="3" name="source-page">
            <a:extLst xmlns:a="http://schemas.openxmlformats.org/drawingml/2006/main">
              <a:ext uri="{FF2B5EF4-FFF2-40B4-BE49-F238E27FC236}">
                <a16:creationId xmlns:a16="http://schemas.microsoft.com/office/drawing/2014/main" id="{BBE497BB-28AA-435C-9FC7-87572E4D59E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10.1 + 10.2</a:t>
            </a:r>
          </a:p>
        </p:txBody>
      </p:sp>
      <p:sp>
        <p:nvSpPr>
          <p:cNvPr id="4" name="slide-number">
            <a:extLst xmlns:a="http://schemas.openxmlformats.org/drawingml/2006/main">
              <a:ext uri="{FF2B5EF4-FFF2-40B4-BE49-F238E27FC236}">
                <a16:creationId xmlns:a16="http://schemas.microsoft.com/office/drawing/2014/main" id="{98AC1327-C468-4CCC-8B33-04525FB2522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49 / 91</a:t>
            </a:r>
          </a:p>
        </p:txBody>
      </p:sp>
      <p:sp>
        <p:nvSpPr>
          <p:cNvPr id="5" name="body">
            <a:extLst xmlns:a="http://schemas.openxmlformats.org/drawingml/2006/main">
              <a:ext uri="{FF2B5EF4-FFF2-40B4-BE49-F238E27FC236}">
                <a16:creationId xmlns:a16="http://schemas.microsoft.com/office/drawing/2014/main" id="{BF5C6A39-6F10-4C5E-8848-749A47D4D7A5}"/>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 conductor, mobile charge carriers can redistribute throughout the connected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material.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an insulator, charges are much less mobile, but positive and negative charge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distributions can shift slightly relative to each other: polarization.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charged rod can therefore attract a neutral object.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Attraction alone does not prove opposite net charges; repulsion is stronger evidence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of like net signs.</a:t>
            </a:r>
          </a:p>
        </p:txBody>
      </p:sp>
    </p:spTree>
    <p:extLst>
      <p:ext uri="{BB962C8B-B14F-4D97-AF65-F5344CB8AC3E}">
        <p14:creationId xmlns:p14="http://schemas.microsoft.com/office/powerpoint/2010/main" val="2076053010"/>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2E19AF4-2E70-4167-A107-D878532E942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208DB369-DBB8-409E-8FA5-0F200422D40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Materials, gravity and the charge model</a:t>
            </a:r>
          </a:p>
        </p:txBody>
      </p:sp>
      <p:sp>
        <p:nvSpPr>
          <p:cNvPr id="3" name="section-label">
            <a:extLst xmlns:a="http://schemas.openxmlformats.org/drawingml/2006/main">
              <a:ext uri="{FF2B5EF4-FFF2-40B4-BE49-F238E27FC236}">
                <a16:creationId xmlns:a16="http://schemas.microsoft.com/office/drawing/2014/main" id="{90541239-A319-4FAF-9BFB-0E6E60DB037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A42C81A0-B0D6-4CE6-BD2A-84C6CB6BD70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10.1 + 10.2</a:t>
            </a:r>
          </a:p>
        </p:txBody>
      </p:sp>
      <p:sp>
        <p:nvSpPr>
          <p:cNvPr id="5" name="slide-number">
            <a:extLst xmlns:a="http://schemas.openxmlformats.org/drawingml/2006/main">
              <a:ext uri="{FF2B5EF4-FFF2-40B4-BE49-F238E27FC236}">
                <a16:creationId xmlns:a16="http://schemas.microsoft.com/office/drawing/2014/main" id="{22490128-73B1-4BDB-BB10-C44FA9370B2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50 / 91</a:t>
            </a:r>
          </a:p>
        </p:txBody>
      </p:sp>
      <p:sp>
        <p:nvSpPr>
          <p:cNvPr id="6" name="body">
            <a:extLst xmlns:a="http://schemas.openxmlformats.org/drawingml/2006/main">
              <a:ext uri="{FF2B5EF4-FFF2-40B4-BE49-F238E27FC236}">
                <a16:creationId xmlns:a16="http://schemas.microsoft.com/office/drawing/2014/main" id="{DBD9147C-908B-469F-BCC1-F44EE85EC147}"/>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Q_system,final = Q_system,initial if no charge crosses the boundary.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Permittivity ε describes a material’s electric response; ε = κε₀ for a simple linear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dielectric.</a:t>
            </a:r>
          </a:p>
        </p:txBody>
      </p:sp>
    </p:spTree>
    <p:extLst>
      <p:ext uri="{BB962C8B-B14F-4D97-AF65-F5344CB8AC3E}">
        <p14:creationId xmlns:p14="http://schemas.microsoft.com/office/powerpoint/2010/main" val="1253632170"/>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1E2E1CE-16A2-48E9-B7F9-491738BD17B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D0CD03B0-BFF2-4DED-BB0B-A9F3908D513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Materials, gravity and the charge model</a:t>
            </a:r>
          </a:p>
        </p:txBody>
      </p:sp>
      <p:sp>
        <p:nvSpPr>
          <p:cNvPr id="3" name="source-page">
            <a:extLst xmlns:a="http://schemas.openxmlformats.org/drawingml/2006/main">
              <a:ext uri="{FF2B5EF4-FFF2-40B4-BE49-F238E27FC236}">
                <a16:creationId xmlns:a16="http://schemas.microsoft.com/office/drawing/2014/main" id="{8C69E11D-77A4-49D2-94BB-277C391E396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10.1 + 10.2</a:t>
            </a:r>
          </a:p>
        </p:txBody>
      </p:sp>
      <p:sp>
        <p:nvSpPr>
          <p:cNvPr id="4" name="slide-number">
            <a:extLst xmlns:a="http://schemas.openxmlformats.org/drawingml/2006/main">
              <a:ext uri="{FF2B5EF4-FFF2-40B4-BE49-F238E27FC236}">
                <a16:creationId xmlns:a16="http://schemas.microsoft.com/office/drawing/2014/main" id="{19C31DC9-77EE-4994-87BE-622926CA493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51 / 91</a:t>
            </a:r>
          </a:p>
        </p:txBody>
      </p:sp>
      <p:graphicFrame>
        <p:nvGraphicFramePr>
          <p:cNvPr id="10" name=""/>
          <p:cNvGraphicFramePr/>
          <p:nvPr/>
        </p:nvGraphicFramePr>
        <p:xfrm>
          <a:off xmlns:a="http://schemas.openxmlformats.org/drawingml/2006/main" x="609600" y="1809750"/>
          <a:ext xmlns:a="http://schemas.openxmlformats.org/drawingml/2006/main" cx="10972800" cy="3544824"/>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Process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physically happens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Net charge?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Friction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Electrons transfer between unlike materials.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Each object can change; total stays fixed.</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Contact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Charges redistribute through electrical contact.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Connected objects share charge.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Polarization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Charges redistribute within an object.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No net change is required.</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Grounding</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Electrons transfer to or from a large reservoir.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The object is no longer charge-isolated.</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887361666"/>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3DDFF48-8499-4997-B3C6-019E247C2D4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3BC8785D-6136-4BE9-9654-DED78D6AA8D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Materials, gravity and the charge model</a:t>
            </a:r>
          </a:p>
        </p:txBody>
      </p:sp>
      <p:sp>
        <p:nvSpPr>
          <p:cNvPr id="3" name="section-label">
            <a:extLst xmlns:a="http://schemas.openxmlformats.org/drawingml/2006/main">
              <a:ext uri="{FF2B5EF4-FFF2-40B4-BE49-F238E27FC236}">
                <a16:creationId xmlns:a16="http://schemas.microsoft.com/office/drawing/2014/main" id="{3F75C1B7-CAB0-46D9-93B6-3B0A841D23B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Reason through induction</a:t>
            </a:r>
          </a:p>
        </p:txBody>
      </p:sp>
      <p:sp>
        <p:nvSpPr>
          <p:cNvPr id="4" name="source-page">
            <a:extLst xmlns:a="http://schemas.openxmlformats.org/drawingml/2006/main">
              <a:ext uri="{FF2B5EF4-FFF2-40B4-BE49-F238E27FC236}">
                <a16:creationId xmlns:a16="http://schemas.microsoft.com/office/drawing/2014/main" id="{9E4639C7-D714-4325-86D8-9D49786860B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10.1 + 10.2</a:t>
            </a:r>
          </a:p>
        </p:txBody>
      </p:sp>
      <p:sp>
        <p:nvSpPr>
          <p:cNvPr id="5" name="slide-number">
            <a:extLst xmlns:a="http://schemas.openxmlformats.org/drawingml/2006/main">
              <a:ext uri="{FF2B5EF4-FFF2-40B4-BE49-F238E27FC236}">
                <a16:creationId xmlns:a16="http://schemas.microsoft.com/office/drawing/2014/main" id="{72A99C04-FD78-42F1-8E56-FF70EA74A41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52 / 91</a:t>
            </a:r>
          </a:p>
        </p:txBody>
      </p:sp>
      <p:sp>
        <p:nvSpPr>
          <p:cNvPr id="6" name="body">
            <a:extLst xmlns:a="http://schemas.openxmlformats.org/drawingml/2006/main">
              <a:ext uri="{FF2B5EF4-FFF2-40B4-BE49-F238E27FC236}">
                <a16:creationId xmlns:a16="http://schemas.microsoft.com/office/drawing/2014/main" id="{00BE61C5-FDF5-4481-9A6B-975952950062}"/>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Bring a negative rod near a neutral conductor.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Electrons shift away from the rod.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Ground the conductor while the rod remains: some electrons leave.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Disconnect ground first, then remove the rod.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conductor remains positively charged.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Removing the rod while grounding remains allows it to return toward neutrality.</a:t>
            </a:r>
          </a:p>
        </p:txBody>
      </p:sp>
    </p:spTree>
    <p:extLst>
      <p:ext uri="{BB962C8B-B14F-4D97-AF65-F5344CB8AC3E}">
        <p14:creationId xmlns:p14="http://schemas.microsoft.com/office/powerpoint/2010/main" val="985801471"/>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CFE7D34-6956-4996-A527-D0F3BFCE5E5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881D5C54-4F53-497F-BF54-BADF0A11A50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Materials, gravity and the charge model</a:t>
            </a:r>
          </a:p>
        </p:txBody>
      </p:sp>
      <p:sp>
        <p:nvSpPr>
          <p:cNvPr id="3" name="section-label">
            <a:extLst xmlns:a="http://schemas.openxmlformats.org/drawingml/2006/main">
              <a:ext uri="{FF2B5EF4-FFF2-40B4-BE49-F238E27FC236}">
                <a16:creationId xmlns:a16="http://schemas.microsoft.com/office/drawing/2014/main" id="{80824F72-298B-4ADF-997D-E6C4C0E5814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Reason through induction</a:t>
            </a:r>
          </a:p>
        </p:txBody>
      </p:sp>
      <p:sp>
        <p:nvSpPr>
          <p:cNvPr id="4" name="source-page">
            <a:extLst xmlns:a="http://schemas.openxmlformats.org/drawingml/2006/main">
              <a:ext uri="{FF2B5EF4-FFF2-40B4-BE49-F238E27FC236}">
                <a16:creationId xmlns:a16="http://schemas.microsoft.com/office/drawing/2014/main" id="{55C54A60-925B-49BD-8436-3442311DB01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10.1 + 10.2</a:t>
            </a:r>
          </a:p>
        </p:txBody>
      </p:sp>
      <p:sp>
        <p:nvSpPr>
          <p:cNvPr id="5" name="slide-number">
            <a:extLst xmlns:a="http://schemas.openxmlformats.org/drawingml/2006/main">
              <a:ext uri="{FF2B5EF4-FFF2-40B4-BE49-F238E27FC236}">
                <a16:creationId xmlns:a16="http://schemas.microsoft.com/office/drawing/2014/main" id="{90279695-7431-4FAD-AF82-C732C05237A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53 / 91</a:t>
            </a:r>
          </a:p>
        </p:txBody>
      </p:sp>
      <p:sp>
        <p:nvSpPr>
          <p:cNvPr id="6" name="body">
            <a:extLst xmlns:a="http://schemas.openxmlformats.org/drawingml/2006/main">
              <a:ext uri="{FF2B5EF4-FFF2-40B4-BE49-F238E27FC236}">
                <a16:creationId xmlns:a16="http://schemas.microsoft.com/office/drawing/2014/main" id="{E2FDF594-E29D-4CF5-A1DE-BCADE71AEC15}"/>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two identical isolated conducting spheres, contact followed by separation gives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each half the total charge, by symmetry.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unequal conductors, equal potential is the equilibrium requirement; equal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charge is not generally correct.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Microscopic electric interactions underlie many everyday contact forces such as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normal force and friction.</a:t>
            </a:r>
          </a:p>
        </p:txBody>
      </p:sp>
    </p:spTree>
    <p:extLst>
      <p:ext uri="{BB962C8B-B14F-4D97-AF65-F5344CB8AC3E}">
        <p14:creationId xmlns:p14="http://schemas.microsoft.com/office/powerpoint/2010/main" val="702063814"/>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3757125-4FDA-4661-8E83-D5F20B233D0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A9673477-7654-421E-99BB-B82996782AC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Charging by contact and induction</a:t>
            </a:r>
          </a:p>
        </p:txBody>
      </p:sp>
      <p:sp>
        <p:nvSpPr>
          <p:cNvPr id="3" name="source-page">
            <a:extLst xmlns:a="http://schemas.openxmlformats.org/drawingml/2006/main">
              <a:ext uri="{FF2B5EF4-FFF2-40B4-BE49-F238E27FC236}">
                <a16:creationId xmlns:a16="http://schemas.microsoft.com/office/drawing/2014/main" id="{AB9DBC7F-C33B-4C40-8535-3EB7776C3B8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10.2</a:t>
            </a:r>
          </a:p>
        </p:txBody>
      </p:sp>
      <p:sp>
        <p:nvSpPr>
          <p:cNvPr id="4" name="slide-number">
            <a:extLst xmlns:a="http://schemas.openxmlformats.org/drawingml/2006/main">
              <a:ext uri="{FF2B5EF4-FFF2-40B4-BE49-F238E27FC236}">
                <a16:creationId xmlns:a16="http://schemas.microsoft.com/office/drawing/2014/main" id="{19C1EC8B-143D-4F2C-97D9-3F20C4895CB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54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d2861922cd742bb"/>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8B5B7514-6D85-4841-A26B-2D245146F933}"/>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positive external rod draws electrons toward a conductor. Grounding can supply extra</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electrons. Disconnect the ground before removing the rod to leave negative net charge.</a:t>
            </a:r>
          </a:p>
        </p:txBody>
      </p:sp>
    </p:spTree>
    <p:extLst>
      <p:ext uri="{BB962C8B-B14F-4D97-AF65-F5344CB8AC3E}">
        <p14:creationId xmlns:p14="http://schemas.microsoft.com/office/powerpoint/2010/main" val="1619738342"/>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63E17B-F295-4A2D-BA17-B5BCF52269B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A9B39787-BD42-4AA8-B965-5C4ABDDC2FD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Contact</a:t>
            </a:r>
          </a:p>
        </p:txBody>
      </p:sp>
      <p:sp>
        <p:nvSpPr>
          <p:cNvPr id="3" name="source-page">
            <a:extLst xmlns:a="http://schemas.openxmlformats.org/drawingml/2006/main">
              <a:ext uri="{FF2B5EF4-FFF2-40B4-BE49-F238E27FC236}">
                <a16:creationId xmlns:a16="http://schemas.microsoft.com/office/drawing/2014/main" id="{8225A36B-FF9B-47E9-AF6A-B18A87C7290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10.2</a:t>
            </a:r>
          </a:p>
        </p:txBody>
      </p:sp>
      <p:sp>
        <p:nvSpPr>
          <p:cNvPr id="4" name="slide-number">
            <a:extLst xmlns:a="http://schemas.openxmlformats.org/drawingml/2006/main">
              <a:ext uri="{FF2B5EF4-FFF2-40B4-BE49-F238E27FC236}">
                <a16:creationId xmlns:a16="http://schemas.microsoft.com/office/drawing/2014/main" id="{AA76CA39-D356-494B-8153-C718702622C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55 / 91</a:t>
            </a:r>
          </a:p>
        </p:txBody>
      </p:sp>
      <p:sp>
        <p:nvSpPr>
          <p:cNvPr id="5" name="body">
            <a:extLst xmlns:a="http://schemas.openxmlformats.org/drawingml/2006/main">
              <a:ext uri="{FF2B5EF4-FFF2-40B4-BE49-F238E27FC236}">
                <a16:creationId xmlns:a16="http://schemas.microsoft.com/office/drawing/2014/main" id="{4316A6DC-F8CB-4D2E-83AB-D64EB08E974F}"/>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Electrons transfer until connected conductors reach the same potential.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Identical isolated spheres sharing a total charge split that charge equally.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Different sizes generally share potential rather than equal charge.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widely separated spheres, equal potential gives Q₁/R₁ = Q₂/R₂.</a:t>
            </a:r>
          </a:p>
        </p:txBody>
      </p:sp>
      <p:sp>
        <p:nvSpPr>
          <p:cNvPr id="6" name="body">
            <a:extLst xmlns:a="http://schemas.openxmlformats.org/drawingml/2006/main">
              <a:ext uri="{FF2B5EF4-FFF2-40B4-BE49-F238E27FC236}">
                <a16:creationId xmlns:a16="http://schemas.microsoft.com/office/drawing/2014/main" id="{ED775699-8DD2-414F-87F3-E319F0ECF9DE}"/>
              </a:ext>
            </a:extLst>
          </p:cNvPr>
          <p:cNvSpPr>
            <a:spLocks xmlns:a="http://schemas.openxmlformats.org/drawingml/2006/main" noGrp="1"/>
          </p:cNvSpPr>
          <p:nvPr/>
        </p:nvSpPr>
        <p:spPr>
          <a:xfrm xmlns:a="http://schemas.openxmlformats.org/drawingml/2006/main">
            <a:off x="609600" y="3552825"/>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Induction with grounding: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Bring the positive rod close without touching.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Connect the conductor to ground while the rod remains nearby.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Electrons enter from Earth.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Remove the ground first, then remove the rod.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excess negative charge spreads over the conductor.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Removing the rod before disconnecting the ground can let the excess charge return.</a:t>
            </a:r>
          </a:p>
        </p:txBody>
      </p:sp>
    </p:spTree>
    <p:extLst>
      <p:ext uri="{BB962C8B-B14F-4D97-AF65-F5344CB8AC3E}">
        <p14:creationId xmlns:p14="http://schemas.microsoft.com/office/powerpoint/2010/main" val="888550906"/>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AF90076-1A56-42C0-B8DF-9DAEEBE9C3E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2F1EC303-B828-4E1D-8A50-C294B07A9CD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Induction with grounding</a:t>
            </a:r>
          </a:p>
        </p:txBody>
      </p:sp>
      <p:sp>
        <p:nvSpPr>
          <p:cNvPr id="3" name="section-label">
            <a:extLst xmlns:a="http://schemas.openxmlformats.org/drawingml/2006/main">
              <a:ext uri="{FF2B5EF4-FFF2-40B4-BE49-F238E27FC236}">
                <a16:creationId xmlns:a16="http://schemas.microsoft.com/office/drawing/2014/main" id="{C0103752-9BEF-4B71-A8FF-18FEEEF42A4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POLARIZATION IS DIFFERENT FROM NET CHARGING</a:t>
            </a:r>
          </a:p>
        </p:txBody>
      </p:sp>
      <p:sp>
        <p:nvSpPr>
          <p:cNvPr id="4" name="source-page">
            <a:extLst xmlns:a="http://schemas.openxmlformats.org/drawingml/2006/main">
              <a:ext uri="{FF2B5EF4-FFF2-40B4-BE49-F238E27FC236}">
                <a16:creationId xmlns:a16="http://schemas.microsoft.com/office/drawing/2014/main" id="{F498B3C7-3F9D-4961-B423-B06C4B4B27B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10.2</a:t>
            </a:r>
          </a:p>
        </p:txBody>
      </p:sp>
      <p:sp>
        <p:nvSpPr>
          <p:cNvPr id="5" name="slide-number">
            <a:extLst xmlns:a="http://schemas.openxmlformats.org/drawingml/2006/main">
              <a:ext uri="{FF2B5EF4-FFF2-40B4-BE49-F238E27FC236}">
                <a16:creationId xmlns:a16="http://schemas.microsoft.com/office/drawing/2014/main" id="{1DBA2A4F-2EFD-4218-B806-A8A4A04032C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56 / 91</a:t>
            </a:r>
          </a:p>
        </p:txBody>
      </p:sp>
      <p:sp>
        <p:nvSpPr>
          <p:cNvPr id="6" name="body">
            <a:extLst xmlns:a="http://schemas.openxmlformats.org/drawingml/2006/main">
              <a:ext uri="{FF2B5EF4-FFF2-40B4-BE49-F238E27FC236}">
                <a16:creationId xmlns:a16="http://schemas.microsoft.com/office/drawing/2014/main" id="{3A40E332-F396-4C4B-9264-5660221E61DD}"/>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nearby rod can separate charge without changing net charge.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neutral conductor can be attracted because its nearer opposite charge feels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stronger force.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Attraction alone does not prove that the object carries opposite net charge.</a:t>
            </a:r>
          </a:p>
        </p:txBody>
      </p:sp>
    </p:spTree>
    <p:extLst>
      <p:ext uri="{BB962C8B-B14F-4D97-AF65-F5344CB8AC3E}">
        <p14:creationId xmlns:p14="http://schemas.microsoft.com/office/powerpoint/2010/main" val="37836716"/>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5B7E0A-5D7D-42E5-886B-13CC40F6899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AC4C3428-018C-4CC7-B7B5-DC7A77FF804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Capacitance and the parallel-plate model</a:t>
            </a:r>
          </a:p>
        </p:txBody>
      </p:sp>
      <p:sp>
        <p:nvSpPr>
          <p:cNvPr id="3" name="section-label">
            <a:extLst xmlns:a="http://schemas.openxmlformats.org/drawingml/2006/main">
              <a:ext uri="{FF2B5EF4-FFF2-40B4-BE49-F238E27FC236}">
                <a16:creationId xmlns:a16="http://schemas.microsoft.com/office/drawing/2014/main" id="{8C3CDE11-1C55-462B-ADC6-B1AD1CF2FE2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61738D32-E6DD-4F86-BAF2-F8C34EFDB57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10.6</a:t>
            </a:r>
          </a:p>
        </p:txBody>
      </p:sp>
      <p:sp>
        <p:nvSpPr>
          <p:cNvPr id="5" name="slide-number">
            <a:extLst xmlns:a="http://schemas.openxmlformats.org/drawingml/2006/main">
              <a:ext uri="{FF2B5EF4-FFF2-40B4-BE49-F238E27FC236}">
                <a16:creationId xmlns:a16="http://schemas.microsoft.com/office/drawing/2014/main" id="{EE421575-5186-4C66-9AF3-C45FE82C15F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57 / 91</a:t>
            </a:r>
          </a:p>
        </p:txBody>
      </p:sp>
      <p:sp>
        <p:nvSpPr>
          <p:cNvPr id="6" name="body">
            <a:extLst xmlns:a="http://schemas.openxmlformats.org/drawingml/2006/main">
              <a:ext uri="{FF2B5EF4-FFF2-40B4-BE49-F238E27FC236}">
                <a16:creationId xmlns:a16="http://schemas.microsoft.com/office/drawing/2014/main" id="{86714B26-2B72-4C99-A400-187F234A6812}"/>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 = Q/|ΔV|; C = κε₀A/d; |E| ≈ |ΔV|/d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Q is the magnitude on either plate; the two plates carry +Q and -Q.</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 is in farads (C/V).</a:t>
            </a:r>
          </a:p>
        </p:txBody>
      </p:sp>
    </p:spTree>
    <p:extLst>
      <p:ext uri="{BB962C8B-B14F-4D97-AF65-F5344CB8AC3E}">
        <p14:creationId xmlns:p14="http://schemas.microsoft.com/office/powerpoint/2010/main" val="1038757142"/>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8F7DC82-FEBA-4BC0-8402-89611639485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2DEB0FAF-07B4-425C-A207-7DCBEE6953B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Capacitance and the parallel-plate model</a:t>
            </a:r>
          </a:p>
        </p:txBody>
      </p:sp>
      <p:sp>
        <p:nvSpPr>
          <p:cNvPr id="3" name="source-page">
            <a:extLst xmlns:a="http://schemas.openxmlformats.org/drawingml/2006/main">
              <a:ext uri="{FF2B5EF4-FFF2-40B4-BE49-F238E27FC236}">
                <a16:creationId xmlns:a16="http://schemas.microsoft.com/office/drawing/2014/main" id="{0CA5E39D-4502-4ABE-A4A6-7AE4AF474F1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10.6</a:t>
            </a:r>
          </a:p>
        </p:txBody>
      </p:sp>
      <p:sp>
        <p:nvSpPr>
          <p:cNvPr id="4" name="slide-number">
            <a:extLst xmlns:a="http://schemas.openxmlformats.org/drawingml/2006/main">
              <a:ext uri="{FF2B5EF4-FFF2-40B4-BE49-F238E27FC236}">
                <a16:creationId xmlns:a16="http://schemas.microsoft.com/office/drawing/2014/main" id="{5584B14B-2845-46E3-B677-68474CEE9C9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58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0009e2a53774430"/>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9FD6F420-28A1-490D-8904-75F9D68A7C49}"/>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parallel-plate capacitor separates charge and stores field energy. The uniform-field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approximation applies away from the edges when d is small compared with plate dimensions.</a:t>
            </a:r>
          </a:p>
        </p:txBody>
      </p:sp>
    </p:spTree>
    <p:extLst>
      <p:ext uri="{BB962C8B-B14F-4D97-AF65-F5344CB8AC3E}">
        <p14:creationId xmlns:p14="http://schemas.microsoft.com/office/powerpoint/2010/main" val="319175257"/>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4BBB96F-41BD-4628-A5AA-B96BEEF1A0E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F7A7BEDD-1E70-4E3A-A14D-50FF4F49777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Capacitance and the parallel-plate model</a:t>
            </a:r>
          </a:p>
        </p:txBody>
      </p:sp>
      <p:sp>
        <p:nvSpPr>
          <p:cNvPr id="3" name="source-page">
            <a:extLst xmlns:a="http://schemas.openxmlformats.org/drawingml/2006/main">
              <a:ext uri="{FF2B5EF4-FFF2-40B4-BE49-F238E27FC236}">
                <a16:creationId xmlns:a16="http://schemas.microsoft.com/office/drawing/2014/main" id="{203FDFFA-1281-43DD-B74D-B5E24898D86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10.6</a:t>
            </a:r>
          </a:p>
        </p:txBody>
      </p:sp>
      <p:sp>
        <p:nvSpPr>
          <p:cNvPr id="4" name="slide-number">
            <a:extLst xmlns:a="http://schemas.openxmlformats.org/drawingml/2006/main">
              <a:ext uri="{FF2B5EF4-FFF2-40B4-BE49-F238E27FC236}">
                <a16:creationId xmlns:a16="http://schemas.microsoft.com/office/drawing/2014/main" id="{AE4424BD-06F1-4DF4-9793-8FD9CB1D236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59 / 91</a:t>
            </a:r>
          </a:p>
        </p:txBody>
      </p:sp>
      <p:sp>
        <p:nvSpPr>
          <p:cNvPr id="5" name="body">
            <a:extLst xmlns:a="http://schemas.openxmlformats.org/drawingml/2006/main">
              <a:ext uri="{FF2B5EF4-FFF2-40B4-BE49-F238E27FC236}">
                <a16:creationId xmlns:a16="http://schemas.microsoft.com/office/drawing/2014/main" id="{6875C772-B0FD-4571-9576-1F3D169BBC59}"/>
              </a:ext>
            </a:extLst>
          </p:cNvPr>
          <p:cNvSpPr>
            <a:spLocks xmlns:a="http://schemas.openxmlformats.org/drawingml/2006/main" noGrp="1"/>
          </p:cNvSpPr>
          <p:nvPr/>
        </p:nvSpPr>
        <p:spPr>
          <a:xfrm xmlns:a="http://schemas.openxmlformats.org/drawingml/2006/main">
            <a:off x="609600" y="1866900"/>
            <a:ext cx="10972800" cy="2155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Capacitance is determined by geometry and dielectric properties in the ideal linear</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model, not by independently choosing Q or V.</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Increasing plate area provides more room for separated charge; increasing</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separation makes a given charge separation produce a larger voltage, so</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capacitance falls.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dielectric polarizes and produces a field opposing the field of the free plate charges.</a:t>
            </a:r>
          </a:p>
        </p:txBody>
      </p:sp>
      <p:sp>
        <p:nvSpPr>
          <p:cNvPr id="6" name="body">
            <a:extLst xmlns:a="http://schemas.openxmlformats.org/drawingml/2006/main">
              <a:ext uri="{FF2B5EF4-FFF2-40B4-BE49-F238E27FC236}">
                <a16:creationId xmlns:a16="http://schemas.microsoft.com/office/drawing/2014/main" id="{042EA262-FC1F-4F94-83B9-6FEE5307E3A3}"/>
              </a:ext>
            </a:extLst>
          </p:cNvPr>
          <p:cNvSpPr>
            <a:spLocks xmlns:a="http://schemas.openxmlformats.org/drawingml/2006/main" noGrp="1"/>
          </p:cNvSpPr>
          <p:nvPr/>
        </p:nvSpPr>
        <p:spPr>
          <a:xfrm xmlns:a="http://schemas.openxmlformats.org/drawingml/2006/main">
            <a:off x="609600" y="4231481"/>
            <a:ext cx="10972800" cy="18037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Worked example: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Air plates have area 0.020 m² and separation 1.0 mm.</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 = (8.85 × 10⁻¹²)(0.020)/(1.0 × 10⁻³) = 1.77 × 10⁻¹⁰ F = 177 pF.</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Connected to 100 V, they carry Q = 17.7 nC and produce approximately E = 1.0 × 10⁵</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V/m.</a:t>
            </a:r>
          </a:p>
        </p:txBody>
      </p:sp>
    </p:spTree>
    <p:extLst>
      <p:ext uri="{BB962C8B-B14F-4D97-AF65-F5344CB8AC3E}">
        <p14:creationId xmlns:p14="http://schemas.microsoft.com/office/powerpoint/2010/main" val="539165469"/>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7060FF9-363E-4B58-9E70-7C5807DA2E8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E814DEC3-0AF6-4509-81D9-06752826E95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Capacitance and the parallel-plate model</a:t>
            </a:r>
          </a:p>
        </p:txBody>
      </p:sp>
      <p:sp>
        <p:nvSpPr>
          <p:cNvPr id="3" name="source-page">
            <a:extLst xmlns:a="http://schemas.openxmlformats.org/drawingml/2006/main">
              <a:ext uri="{FF2B5EF4-FFF2-40B4-BE49-F238E27FC236}">
                <a16:creationId xmlns:a16="http://schemas.microsoft.com/office/drawing/2014/main" id="{E7BBB936-2FFA-4151-863F-C328CABD7F9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10.6</a:t>
            </a:r>
          </a:p>
        </p:txBody>
      </p:sp>
      <p:sp>
        <p:nvSpPr>
          <p:cNvPr id="4" name="slide-number">
            <a:extLst xmlns:a="http://schemas.openxmlformats.org/drawingml/2006/main">
              <a:ext uri="{FF2B5EF4-FFF2-40B4-BE49-F238E27FC236}">
                <a16:creationId xmlns:a16="http://schemas.microsoft.com/office/drawing/2014/main" id="{F4AA99DE-AA31-4DB0-A185-56EC8D608AC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60 / 91</a:t>
            </a:r>
          </a:p>
        </p:txBody>
      </p:sp>
      <p:sp>
        <p:nvSpPr>
          <p:cNvPr id="5" name="body">
            <a:extLst xmlns:a="http://schemas.openxmlformats.org/drawingml/2006/main">
              <a:ext uri="{FF2B5EF4-FFF2-40B4-BE49-F238E27FC236}">
                <a16:creationId xmlns:a16="http://schemas.microsoft.com/office/drawing/2014/main" id="{1CA84CFF-E078-47DB-BC34-99831A26A672}"/>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total net charge of the usual two-plate capacitor is zero. “Charge on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capacitor” conventionally means the magnitude on one plate.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Charge does not cross the ideal insulating gap during ordinary charging; electrons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move through the external circuit onto one plate and off the other.</a:t>
            </a:r>
          </a:p>
        </p:txBody>
      </p:sp>
    </p:spTree>
    <p:extLst>
      <p:ext uri="{BB962C8B-B14F-4D97-AF65-F5344CB8AC3E}">
        <p14:creationId xmlns:p14="http://schemas.microsoft.com/office/powerpoint/2010/main" val="715623218"/>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E2DCCE1-F58C-4CCC-91C7-3CB2FF7D4AC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CCA403C9-572F-442D-B5A6-8AEB5770D47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capacitor energy contains a factor of one half</a:t>
            </a:r>
          </a:p>
        </p:txBody>
      </p:sp>
      <p:sp>
        <p:nvSpPr>
          <p:cNvPr id="3" name="source-page">
            <a:extLst xmlns:a="http://schemas.openxmlformats.org/drawingml/2006/main">
              <a:ext uri="{FF2B5EF4-FFF2-40B4-BE49-F238E27FC236}">
                <a16:creationId xmlns:a16="http://schemas.microsoft.com/office/drawing/2014/main" id="{4590321B-CC39-47A1-A141-982CCE834F4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10.6</a:t>
            </a:r>
          </a:p>
        </p:txBody>
      </p:sp>
      <p:sp>
        <p:nvSpPr>
          <p:cNvPr id="4" name="slide-number">
            <a:extLst xmlns:a="http://schemas.openxmlformats.org/drawingml/2006/main">
              <a:ext uri="{FF2B5EF4-FFF2-40B4-BE49-F238E27FC236}">
                <a16:creationId xmlns:a16="http://schemas.microsoft.com/office/drawing/2014/main" id="{D174A6E2-CFAE-41B1-9F8D-9570DA4E3B9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61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69e3d4245c44bc4"/>
          <a:stretch xmlns:a="http://schemas.openxmlformats.org/drawingml/2006/main"/>
        </p:blipFill>
        <p:spPr>
          <a:xfrm xmlns:a="http://schemas.openxmlformats.org/drawingml/2006/main">
            <a:off x="1497330" y="1790700"/>
            <a:ext cx="9197340"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40E6CC31-69C5-44FC-833D-09F325340862}"/>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As the capacitor charges from 0 to Q, V = q/C rises linearly. The area under V versus transferred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charge is a triangle.</a:t>
            </a:r>
          </a:p>
        </p:txBody>
      </p:sp>
    </p:spTree>
    <p:extLst>
      <p:ext uri="{BB962C8B-B14F-4D97-AF65-F5344CB8AC3E}">
        <p14:creationId xmlns:p14="http://schemas.microsoft.com/office/powerpoint/2010/main" val="587050320"/>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CEC9026-0529-4489-89F4-60B774A0E74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D5553BDA-00EA-423D-A51D-EAE3E61F28B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capacitor energy contains a factor of one half</a:t>
            </a:r>
          </a:p>
        </p:txBody>
      </p:sp>
      <p:sp>
        <p:nvSpPr>
          <p:cNvPr id="3" name="section-label">
            <a:extLst xmlns:a="http://schemas.openxmlformats.org/drawingml/2006/main">
              <a:ext uri="{FF2B5EF4-FFF2-40B4-BE49-F238E27FC236}">
                <a16:creationId xmlns:a16="http://schemas.microsoft.com/office/drawing/2014/main" id="{56AE8B77-C62C-48D8-BB81-57D1511E057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14A1C863-9477-4D90-B81A-DB152B68BE5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10.6</a:t>
            </a:r>
          </a:p>
        </p:txBody>
      </p:sp>
      <p:sp>
        <p:nvSpPr>
          <p:cNvPr id="5" name="slide-number">
            <a:extLst xmlns:a="http://schemas.openxmlformats.org/drawingml/2006/main">
              <a:ext uri="{FF2B5EF4-FFF2-40B4-BE49-F238E27FC236}">
                <a16:creationId xmlns:a16="http://schemas.microsoft.com/office/drawing/2014/main" id="{AFB4236A-BAC7-434B-83C5-13AD700A64F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62 / 91</a:t>
            </a:r>
          </a:p>
        </p:txBody>
      </p:sp>
      <p:sp>
        <p:nvSpPr>
          <p:cNvPr id="6" name="body">
            <a:extLst xmlns:a="http://schemas.openxmlformats.org/drawingml/2006/main">
              <a:ext uri="{FF2B5EF4-FFF2-40B4-BE49-F238E27FC236}">
                <a16:creationId xmlns:a16="http://schemas.microsoft.com/office/drawing/2014/main" id="{89C029F7-6ECD-4C5D-A467-D1ED13EBE4AB}"/>
              </a:ext>
            </a:extLst>
          </p:cNvPr>
          <p:cNvSpPr>
            <a:spLocks xmlns:a="http://schemas.openxmlformats.org/drawingml/2006/main" noGrp="1"/>
          </p:cNvSpPr>
          <p:nvPr/>
        </p:nvSpPr>
        <p:spPr>
          <a:xfrm xmlns:a="http://schemas.openxmlformats.org/drawingml/2006/main">
            <a:off x="609600" y="1866900"/>
            <a:ext cx="10972800" cy="3869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U = ½QV = ½CV² = Q²/(2C)</a:t>
            </a:r>
          </a:p>
        </p:txBody>
      </p:sp>
      <p:sp>
        <p:nvSpPr>
          <p:cNvPr id="7" name="body">
            <a:extLst xmlns:a="http://schemas.openxmlformats.org/drawingml/2006/main">
              <a:ext uri="{FF2B5EF4-FFF2-40B4-BE49-F238E27FC236}">
                <a16:creationId xmlns:a16="http://schemas.microsoft.com/office/drawing/2014/main" id="{9D3BBA1D-BA37-45DE-857C-69D997DF1366}"/>
              </a:ext>
            </a:extLst>
          </p:cNvPr>
          <p:cNvSpPr>
            <a:spLocks xmlns:a="http://schemas.openxmlformats.org/drawingml/2006/main" noGrp="1"/>
          </p:cNvSpPr>
          <p:nvPr/>
        </p:nvSpPr>
        <p:spPr>
          <a:xfrm xmlns:a="http://schemas.openxmlformats.org/drawingml/2006/main">
            <a:off x="609600" y="2463403"/>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 battery or other external agent first transfers charge against a small potential</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difference.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Later charge is moved against a larger potential difference.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average voltage during charging from zero is V/2, so the total energy stored is</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Q(V/2).</a:t>
            </a:r>
          </a:p>
        </p:txBody>
      </p:sp>
      <p:sp>
        <p:nvSpPr>
          <p:cNvPr id="8" name="body">
            <a:extLst xmlns:a="http://schemas.openxmlformats.org/drawingml/2006/main">
              <a:ext uri="{FF2B5EF4-FFF2-40B4-BE49-F238E27FC236}">
                <a16:creationId xmlns:a16="http://schemas.microsoft.com/office/drawing/2014/main" id="{2993E055-4DD2-4AFD-B7C8-ADDC330FDA55}"/>
              </a:ext>
            </a:extLst>
          </p:cNvPr>
          <p:cNvSpPr>
            <a:spLocks xmlns:a="http://schemas.openxmlformats.org/drawingml/2006/main" noGrp="1"/>
          </p:cNvSpPr>
          <p:nvPr/>
        </p:nvSpPr>
        <p:spPr>
          <a:xfrm xmlns:a="http://schemas.openxmlformats.org/drawingml/2006/main">
            <a:off x="609600" y="4417219"/>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original plate-force argument: the field E between ideal oppositely charged plates is</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twice the field produced by either plate alone.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force on one plate comes from the other plate, so its magnitude is Q(E/2).</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This explains the same factor of one half in the source sketch.</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 plate does not push itself with its own field.</a:t>
            </a:r>
          </a:p>
        </p:txBody>
      </p:sp>
    </p:spTree>
    <p:extLst>
      <p:ext uri="{BB962C8B-B14F-4D97-AF65-F5344CB8AC3E}">
        <p14:creationId xmlns:p14="http://schemas.microsoft.com/office/powerpoint/2010/main" val="1488833953"/>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92FFAFC-8A74-44E9-ABF3-C24C6BB4A08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9251A248-B11A-4E39-84E3-21295972D3F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capacitor energy contains a factor of one half</a:t>
            </a:r>
          </a:p>
        </p:txBody>
      </p:sp>
      <p:sp>
        <p:nvSpPr>
          <p:cNvPr id="3" name="section-label">
            <a:extLst xmlns:a="http://schemas.openxmlformats.org/drawingml/2006/main">
              <a:ext uri="{FF2B5EF4-FFF2-40B4-BE49-F238E27FC236}">
                <a16:creationId xmlns:a16="http://schemas.microsoft.com/office/drawing/2014/main" id="{9F45CE4C-FF43-48B1-9E59-FD16A9D1531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0078601C-EA89-403F-9352-EB7F54F6B2F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10.6</a:t>
            </a:r>
          </a:p>
        </p:txBody>
      </p:sp>
      <p:sp>
        <p:nvSpPr>
          <p:cNvPr id="5" name="slide-number">
            <a:extLst xmlns:a="http://schemas.openxmlformats.org/drawingml/2006/main">
              <a:ext uri="{FF2B5EF4-FFF2-40B4-BE49-F238E27FC236}">
                <a16:creationId xmlns:a16="http://schemas.microsoft.com/office/drawing/2014/main" id="{192E5709-1FA6-48D5-93DB-6FB6A5E6037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63 / 91</a:t>
            </a:r>
          </a:p>
        </p:txBody>
      </p:sp>
      <p:sp>
        <p:nvSpPr>
          <p:cNvPr id="6" name="body">
            <a:extLst xmlns:a="http://schemas.openxmlformats.org/drawingml/2006/main">
              <a:ext uri="{FF2B5EF4-FFF2-40B4-BE49-F238E27FC236}">
                <a16:creationId xmlns:a16="http://schemas.microsoft.com/office/drawing/2014/main" id="{F14395F1-44F8-4D0C-B295-D615E23D93E3}"/>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EXPLICIT CORRECTION: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final formula is Q²/(2C).</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Omitting the 2 doubles the predicted energy.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Use either the triangular charging graph or U = ½QV to check the result.</a:t>
            </a:r>
          </a:p>
        </p:txBody>
      </p:sp>
    </p:spTree>
    <p:extLst>
      <p:ext uri="{BB962C8B-B14F-4D97-AF65-F5344CB8AC3E}">
        <p14:creationId xmlns:p14="http://schemas.microsoft.com/office/powerpoint/2010/main" val="1288387180"/>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17B75D-CED6-4F9C-9BED-F5DA2C456A1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C58781EE-5B17-4DA3-B668-87E2D18EC02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capacitor energy contains a factor of one half</a:t>
            </a:r>
          </a:p>
        </p:txBody>
      </p:sp>
      <p:sp>
        <p:nvSpPr>
          <p:cNvPr id="3" name="source-page">
            <a:extLst xmlns:a="http://schemas.openxmlformats.org/drawingml/2006/main">
              <a:ext uri="{FF2B5EF4-FFF2-40B4-BE49-F238E27FC236}">
                <a16:creationId xmlns:a16="http://schemas.microsoft.com/office/drawing/2014/main" id="{81F4848B-6349-447E-94A4-B6D44523013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10.6</a:t>
            </a:r>
          </a:p>
        </p:txBody>
      </p:sp>
      <p:sp>
        <p:nvSpPr>
          <p:cNvPr id="4" name="slide-number">
            <a:extLst xmlns:a="http://schemas.openxmlformats.org/drawingml/2006/main">
              <a:ext uri="{FF2B5EF4-FFF2-40B4-BE49-F238E27FC236}">
                <a16:creationId xmlns:a16="http://schemas.microsoft.com/office/drawing/2014/main" id="{86984F68-96D6-4252-8D8A-C7B2AD96CF8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64 / 91</a:t>
            </a:r>
          </a:p>
        </p:txBody>
      </p:sp>
      <p:sp>
        <p:nvSpPr>
          <p:cNvPr id="5" name="body">
            <a:extLst xmlns:a="http://schemas.openxmlformats.org/drawingml/2006/main">
              <a:ext uri="{FF2B5EF4-FFF2-40B4-BE49-F238E27FC236}">
                <a16:creationId xmlns:a16="http://schemas.microsoft.com/office/drawing/2014/main" id="{ADB625D3-FF01-4838-A708-A118002ABB98}"/>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C = 4.0 μF and V = 10 V give Q = 40 μC and U = 200 μJ, not 400 μJ.</a:t>
            </a:r>
          </a:p>
        </p:txBody>
      </p:sp>
    </p:spTree>
    <p:extLst>
      <p:ext uri="{BB962C8B-B14F-4D97-AF65-F5344CB8AC3E}">
        <p14:creationId xmlns:p14="http://schemas.microsoft.com/office/powerpoint/2010/main" val="1956031424"/>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B0B7DE5-B618-444B-8587-850EB7BE91A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5FFE4C5C-F68F-42D9-B902-931C8840D82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Capacitor energy and dielectric changes</a:t>
            </a:r>
          </a:p>
        </p:txBody>
      </p:sp>
      <p:sp>
        <p:nvSpPr>
          <p:cNvPr id="3" name="section-label">
            <a:extLst xmlns:a="http://schemas.openxmlformats.org/drawingml/2006/main">
              <a:ext uri="{FF2B5EF4-FFF2-40B4-BE49-F238E27FC236}">
                <a16:creationId xmlns:a16="http://schemas.microsoft.com/office/drawing/2014/main" id="{9C093348-8C46-480F-B6D3-DB974ED352B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FD9E1FC5-AB84-41AF-BB65-5955B4B10B2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10.6</a:t>
            </a:r>
          </a:p>
        </p:txBody>
      </p:sp>
      <p:sp>
        <p:nvSpPr>
          <p:cNvPr id="5" name="slide-number">
            <a:extLst xmlns:a="http://schemas.openxmlformats.org/drawingml/2006/main">
              <a:ext uri="{FF2B5EF4-FFF2-40B4-BE49-F238E27FC236}">
                <a16:creationId xmlns:a16="http://schemas.microsoft.com/office/drawing/2014/main" id="{0DC8B171-8CDF-4AC5-B3FB-0AC9FB48FC7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65 / 91</a:t>
            </a:r>
          </a:p>
        </p:txBody>
      </p:sp>
      <p:sp>
        <p:nvSpPr>
          <p:cNvPr id="6" name="body">
            <a:extLst xmlns:a="http://schemas.openxmlformats.org/drawingml/2006/main">
              <a:ext uri="{FF2B5EF4-FFF2-40B4-BE49-F238E27FC236}">
                <a16:creationId xmlns:a16="http://schemas.microsoft.com/office/drawing/2014/main" id="{446E5661-E1A7-4E1C-BC4E-58E49C098468}"/>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U_C = ½Q|ΔV| = ½C(ΔV)² = Q²/(2C)</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factor ½ arises because the voltage rises from zero as an initially uncharged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capacitor is charged.</a:t>
            </a:r>
          </a:p>
        </p:txBody>
      </p:sp>
    </p:spTree>
    <p:extLst>
      <p:ext uri="{BB962C8B-B14F-4D97-AF65-F5344CB8AC3E}">
        <p14:creationId xmlns:p14="http://schemas.microsoft.com/office/powerpoint/2010/main" val="1791258276"/>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C85D24E-5299-4C95-BA9A-738CA1661A2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8677CE96-FA3E-47C0-990E-7C3984D3FA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Capacitor energy and dielectric changes</a:t>
            </a:r>
          </a:p>
        </p:txBody>
      </p:sp>
      <p:sp>
        <p:nvSpPr>
          <p:cNvPr id="3" name="source-page">
            <a:extLst xmlns:a="http://schemas.openxmlformats.org/drawingml/2006/main">
              <a:ext uri="{FF2B5EF4-FFF2-40B4-BE49-F238E27FC236}">
                <a16:creationId xmlns:a16="http://schemas.microsoft.com/office/drawing/2014/main" id="{E891E0D3-F7AA-4B45-BA1C-D70933A7B2C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10.6</a:t>
            </a:r>
          </a:p>
        </p:txBody>
      </p:sp>
      <p:sp>
        <p:nvSpPr>
          <p:cNvPr id="4" name="slide-number">
            <a:extLst xmlns:a="http://schemas.openxmlformats.org/drawingml/2006/main">
              <a:ext uri="{FF2B5EF4-FFF2-40B4-BE49-F238E27FC236}">
                <a16:creationId xmlns:a16="http://schemas.microsoft.com/office/drawing/2014/main" id="{BCDCCB3D-A6DA-4273-956F-8E05C6B73E8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66 / 91</a:t>
            </a:r>
          </a:p>
        </p:txBody>
      </p:sp>
      <p:graphicFrame>
        <p:nvGraphicFramePr>
          <p:cNvPr id="10" name=""/>
          <p:cNvGraphicFramePr/>
          <p:nvPr/>
        </p:nvGraphicFramePr>
        <p:xfrm>
          <a:off xmlns:a="http://schemas.openxmlformats.org/drawingml/2006/main" x="609600" y="1809750"/>
          <a:ext xmlns:a="http://schemas.openxmlformats.org/drawingml/2006/main" cx="10972800" cy="2871216"/>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Insert dielectric, κ &gt; 1</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Connected to ideal battery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Disconnected, isolated plates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Capacitance 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Multiplies by κ</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Multiplies by κ</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Voltage |ΔV|</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Fixed by battery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Divides by κ</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Plate charge Q</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Multiplies by κ</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Fixed by isolation</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Field E (fixed 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Unchanged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Divides by κ</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Stored energy U</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Multiplies by κ</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Divides by κ</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886089556"/>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F5E11E6-E9A8-4475-8BED-003B8B08967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A3468118-4BB4-4F79-8001-FE50B9378BC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Capacitor energy and dielectric changes</a:t>
            </a:r>
          </a:p>
        </p:txBody>
      </p:sp>
      <p:sp>
        <p:nvSpPr>
          <p:cNvPr id="3" name="source-page">
            <a:extLst xmlns:a="http://schemas.openxmlformats.org/drawingml/2006/main">
              <a:ext uri="{FF2B5EF4-FFF2-40B4-BE49-F238E27FC236}">
                <a16:creationId xmlns:a16="http://schemas.microsoft.com/office/drawing/2014/main" id="{4CE0EF85-CDB8-42EB-81C0-11DB6E8A2C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10.6</a:t>
            </a:r>
          </a:p>
        </p:txBody>
      </p:sp>
      <p:sp>
        <p:nvSpPr>
          <p:cNvPr id="4" name="slide-number">
            <a:extLst xmlns:a="http://schemas.openxmlformats.org/drawingml/2006/main">
              <a:ext uri="{FF2B5EF4-FFF2-40B4-BE49-F238E27FC236}">
                <a16:creationId xmlns:a16="http://schemas.microsoft.com/office/drawing/2014/main" id="{F8CDB686-9946-4E69-AEC4-983CB35300B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67 / 91</a:t>
            </a:r>
          </a:p>
        </p:txBody>
      </p:sp>
      <p:sp>
        <p:nvSpPr>
          <p:cNvPr id="5" name="body">
            <a:extLst xmlns:a="http://schemas.openxmlformats.org/drawingml/2006/main">
              <a:ext uri="{FF2B5EF4-FFF2-40B4-BE49-F238E27FC236}">
                <a16:creationId xmlns:a16="http://schemas.microsoft.com/office/drawing/2014/main" id="{02044C7F-7416-48B1-B711-C167AA2826F9}"/>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are different physical systems.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the battery connected, it moves additional charge and supplies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the capacitor isolated, no plate charge can enter or leave.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reduction in field energy can become mechanical work as the dielectric is pulled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into the gap, or other energy if motion is dissipative.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Stored field energy alone is not the conserved energy of the full apparatus.</a:t>
            </a:r>
          </a:p>
        </p:txBody>
      </p:sp>
      <p:sp>
        <p:nvSpPr>
          <p:cNvPr id="6" name="body">
            <a:extLst xmlns:a="http://schemas.openxmlformats.org/drawingml/2006/main">
              <a:ext uri="{FF2B5EF4-FFF2-40B4-BE49-F238E27FC236}">
                <a16:creationId xmlns:a16="http://schemas.microsoft.com/office/drawing/2014/main" id="{9ED79405-4F86-4521-A022-0D5764DF11EA}"/>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comparison: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2.0 μF capacitor initially has 12 V across it: Q = 24 μC and U = 144 μJ.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Insert κ = 3 fully.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Battery connected: C = 6.0 μF, Q = 72 μC, V = 12 V, U = 432 μJ.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Disconnected: C = 6.0 μF, Q = 24 μC, V = 4.0 V, U = 48 μJ.</a:t>
            </a:r>
          </a:p>
        </p:txBody>
      </p:sp>
    </p:spTree>
    <p:extLst>
      <p:ext uri="{BB962C8B-B14F-4D97-AF65-F5344CB8AC3E}">
        <p14:creationId xmlns:p14="http://schemas.microsoft.com/office/powerpoint/2010/main" val="585622009"/>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28503C6-B98D-485E-BE1D-D90858CA950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0B76E02B-527C-4502-A768-134D9B9AB18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Capacitor energy and dielectric changes</a:t>
            </a:r>
          </a:p>
        </p:txBody>
      </p:sp>
      <p:sp>
        <p:nvSpPr>
          <p:cNvPr id="3" name="source-page">
            <a:extLst xmlns:a="http://schemas.openxmlformats.org/drawingml/2006/main">
              <a:ext uri="{FF2B5EF4-FFF2-40B4-BE49-F238E27FC236}">
                <a16:creationId xmlns:a16="http://schemas.microsoft.com/office/drawing/2014/main" id="{1CBC868B-5DE5-48C6-8EF0-108D8C6ED26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10.6</a:t>
            </a:r>
          </a:p>
        </p:txBody>
      </p:sp>
      <p:sp>
        <p:nvSpPr>
          <p:cNvPr id="4" name="slide-number">
            <a:extLst xmlns:a="http://schemas.openxmlformats.org/drawingml/2006/main">
              <a:ext uri="{FF2B5EF4-FFF2-40B4-BE49-F238E27FC236}">
                <a16:creationId xmlns:a16="http://schemas.microsoft.com/office/drawing/2014/main" id="{30C176E3-6330-48ED-9EAB-26B23E98085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68 / 91</a:t>
            </a:r>
          </a:p>
        </p:txBody>
      </p:sp>
      <p:sp>
        <p:nvSpPr>
          <p:cNvPr id="5" name="body">
            <a:extLst xmlns:a="http://schemas.openxmlformats.org/drawingml/2006/main">
              <a:ext uri="{FF2B5EF4-FFF2-40B4-BE49-F238E27FC236}">
                <a16:creationId xmlns:a16="http://schemas.microsoft.com/office/drawing/2014/main" id="{063990C7-051A-4660-881E-8118A2133916}"/>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Common trap: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Using U = ½CV² to say “larger C always stores more energy” silently assumes fixed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Q, U = Q²/(2C), so larger C stores less energy.</a:t>
            </a:r>
          </a:p>
        </p:txBody>
      </p:sp>
    </p:spTree>
    <p:extLst>
      <p:ext uri="{BB962C8B-B14F-4D97-AF65-F5344CB8AC3E}">
        <p14:creationId xmlns:p14="http://schemas.microsoft.com/office/powerpoint/2010/main" val="800281714"/>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1995FC-D398-487B-9008-61AE7C0AD6D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F26AEFB7-26FB-408F-95E9-E814F566406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Capacitor energy and dielectric changes</a:t>
            </a:r>
          </a:p>
        </p:txBody>
      </p:sp>
      <p:sp>
        <p:nvSpPr>
          <p:cNvPr id="3" name="source-page">
            <a:extLst xmlns:a="http://schemas.openxmlformats.org/drawingml/2006/main">
              <a:ext uri="{FF2B5EF4-FFF2-40B4-BE49-F238E27FC236}">
                <a16:creationId xmlns:a16="http://schemas.microsoft.com/office/drawing/2014/main" id="{4438E616-EDBA-4208-B33F-ABFA2734752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10.6</a:t>
            </a:r>
          </a:p>
        </p:txBody>
      </p:sp>
      <p:sp>
        <p:nvSpPr>
          <p:cNvPr id="4" name="slide-number">
            <a:extLst xmlns:a="http://schemas.openxmlformats.org/drawingml/2006/main">
              <a:ext uri="{FF2B5EF4-FFF2-40B4-BE49-F238E27FC236}">
                <a16:creationId xmlns:a16="http://schemas.microsoft.com/office/drawing/2014/main" id="{AEBD19C5-3DF4-43B2-8BBD-64DE3AC76DD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69 / 91</a:t>
            </a:r>
          </a:p>
        </p:txBody>
      </p:sp>
      <p:sp>
        <p:nvSpPr>
          <p:cNvPr id="5" name="body">
            <a:extLst xmlns:a="http://schemas.openxmlformats.org/drawingml/2006/main">
              <a:ext uri="{FF2B5EF4-FFF2-40B4-BE49-F238E27FC236}">
                <a16:creationId xmlns:a16="http://schemas.microsoft.com/office/drawing/2014/main" id="{ECD4BE45-E07C-4DD2-8555-321E7CE86E36}"/>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Doubling plate separation gives C/2.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Connected to a fixed battery, Q halves and E halves.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Disconnected with fixed Q, V doubles while E remains unchanged in the ideal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parallel-plate approximation.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this as a second check of the same reasoning.</a:t>
            </a:r>
          </a:p>
        </p:txBody>
      </p:sp>
    </p:spTree>
    <p:extLst>
      <p:ext uri="{BB962C8B-B14F-4D97-AF65-F5344CB8AC3E}">
        <p14:creationId xmlns:p14="http://schemas.microsoft.com/office/powerpoint/2010/main" val="1436020144"/>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56D44968-69E1-4A2E-94C1-F7EB03BAA98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5CD66037-C948-4A97-89C3-751DCE6CAC0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work and particle motion</a:t>
            </a:r>
          </a:p>
        </p:txBody>
      </p:sp>
      <p:sp>
        <p:nvSpPr>
          <p:cNvPr id="3" name="section-label">
            <a:extLst xmlns:a="http://schemas.openxmlformats.org/drawingml/2006/main">
              <a:ext uri="{FF2B5EF4-FFF2-40B4-BE49-F238E27FC236}">
                <a16:creationId xmlns:a16="http://schemas.microsoft.com/office/drawing/2014/main" id="{B01EAD53-7A7E-4A1C-A8BB-7BF1EE42B42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53780F4F-0FAA-45C4-AA4B-04625BDC948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10.7 + 10.6</a:t>
            </a:r>
          </a:p>
        </p:txBody>
      </p:sp>
      <p:sp>
        <p:nvSpPr>
          <p:cNvPr id="5" name="slide-number">
            <a:extLst xmlns:a="http://schemas.openxmlformats.org/drawingml/2006/main">
              <a:ext uri="{FF2B5EF4-FFF2-40B4-BE49-F238E27FC236}">
                <a16:creationId xmlns:a16="http://schemas.microsoft.com/office/drawing/2014/main" id="{DC75E20A-EC50-4966-92CF-0B8C085E833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70 / 91</a:t>
            </a:r>
          </a:p>
        </p:txBody>
      </p:sp>
      <p:sp>
        <p:nvSpPr>
          <p:cNvPr id="6" name="body">
            <a:extLst xmlns:a="http://schemas.openxmlformats.org/drawingml/2006/main">
              <a:ext uri="{FF2B5EF4-FFF2-40B4-BE49-F238E27FC236}">
                <a16:creationId xmlns:a16="http://schemas.microsoft.com/office/drawing/2014/main" id="{42F6CD93-2AF9-40CF-86DD-4966C89CF917}"/>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W_electric = -ΔU = -qΔV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only the electric force does work: ΔK = -qΔV, so K_i + U_i = K_f + U_f.</a:t>
            </a:r>
          </a:p>
        </p:txBody>
      </p:sp>
      <p:sp>
        <p:nvSpPr>
          <p:cNvPr id="7" name="body">
            <a:extLst xmlns:a="http://schemas.openxmlformats.org/drawingml/2006/main">
              <a:ext uri="{FF2B5EF4-FFF2-40B4-BE49-F238E27FC236}">
                <a16:creationId xmlns:a16="http://schemas.microsoft.com/office/drawing/2014/main" id="{C343AFB9-D850-442D-987F-975B5A594734}"/>
              </a:ext>
            </a:extLst>
          </p:cNvPr>
          <p:cNvSpPr>
            <a:spLocks xmlns:a="http://schemas.openxmlformats.org/drawingml/2006/main" noGrp="1"/>
          </p:cNvSpPr>
          <p:nvPr/>
        </p:nvSpPr>
        <p:spPr>
          <a:xfrm xmlns:a="http://schemas.openxmlformats.org/drawingml/2006/main">
            <a:off x="609600" y="283845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Choose the system before writing conservation of energy.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both interacting charges move, include both kinetic energies.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one source is fixed by a support, only the free particle changes kinetic energy in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simple model.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magnetic field alone cannot provide the kinetic-energy increase that an electric</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potential drop can.</a:t>
            </a:r>
          </a:p>
        </p:txBody>
      </p:sp>
    </p:spTree>
    <p:extLst>
      <p:ext uri="{BB962C8B-B14F-4D97-AF65-F5344CB8AC3E}">
        <p14:creationId xmlns:p14="http://schemas.microsoft.com/office/powerpoint/2010/main" val="1574866767"/>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AB1D971-281E-47C7-BE1C-2F17D94FECE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D394DD4B-34B4-4F82-8543-64061E31122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work and particle motion</a:t>
            </a:r>
          </a:p>
        </p:txBody>
      </p:sp>
      <p:sp>
        <p:nvSpPr>
          <p:cNvPr id="3" name="section-label">
            <a:extLst xmlns:a="http://schemas.openxmlformats.org/drawingml/2006/main">
              <a:ext uri="{FF2B5EF4-FFF2-40B4-BE49-F238E27FC236}">
                <a16:creationId xmlns:a16="http://schemas.microsoft.com/office/drawing/2014/main" id="{254F88D6-7477-44BF-9E78-BF33DCC3928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0C524B2D-C4B0-47A7-B73A-1B567F48669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10.7 + 10.6</a:t>
            </a:r>
          </a:p>
        </p:txBody>
      </p:sp>
      <p:sp>
        <p:nvSpPr>
          <p:cNvPr id="5" name="slide-number">
            <a:extLst xmlns:a="http://schemas.openxmlformats.org/drawingml/2006/main">
              <a:ext uri="{FF2B5EF4-FFF2-40B4-BE49-F238E27FC236}">
                <a16:creationId xmlns:a16="http://schemas.microsoft.com/office/drawing/2014/main" id="{C3AA01B2-8367-4C95-BE35-C3CC3248870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71 / 91</a:t>
            </a:r>
          </a:p>
        </p:txBody>
      </p:sp>
      <p:sp>
        <p:nvSpPr>
          <p:cNvPr id="6" name="body">
            <a:extLst xmlns:a="http://schemas.openxmlformats.org/drawingml/2006/main">
              <a:ext uri="{FF2B5EF4-FFF2-40B4-BE49-F238E27FC236}">
                <a16:creationId xmlns:a16="http://schemas.microsoft.com/office/drawing/2014/main" id="{BB5A6C35-6680-4CFC-AB0C-5864D9E92331}"/>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example: accelerating an electron: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An electron starts from rest and moves through a potential increase of +200 V. ΔU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(-e)(+200 V), so K_f = 200 eV = 3.20 × 10⁻¹⁷ J.</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With m_e = 9.11 × 10⁻³¹ kg, v = √(2K/m) = 8.38 × 10⁶ m/s.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negative charge is why an increase in V lowers U.</a:t>
            </a:r>
          </a:p>
        </p:txBody>
      </p:sp>
    </p:spTree>
    <p:extLst>
      <p:ext uri="{BB962C8B-B14F-4D97-AF65-F5344CB8AC3E}">
        <p14:creationId xmlns:p14="http://schemas.microsoft.com/office/powerpoint/2010/main" val="618697049"/>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A9E1457-4EA7-4640-9140-B4584D3DC28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35389091-1345-4D5A-B177-46632B362DA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work and particle motion</a:t>
            </a:r>
          </a:p>
        </p:txBody>
      </p:sp>
      <p:sp>
        <p:nvSpPr>
          <p:cNvPr id="3" name="source-page">
            <a:extLst xmlns:a="http://schemas.openxmlformats.org/drawingml/2006/main">
              <a:ext uri="{FF2B5EF4-FFF2-40B4-BE49-F238E27FC236}">
                <a16:creationId xmlns:a16="http://schemas.microsoft.com/office/drawing/2014/main" id="{5104D14F-9F7F-4E92-A6EA-0FBD5E9B89D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10.7 + 10.6</a:t>
            </a:r>
          </a:p>
        </p:txBody>
      </p:sp>
      <p:sp>
        <p:nvSpPr>
          <p:cNvPr id="4" name="slide-number">
            <a:extLst xmlns:a="http://schemas.openxmlformats.org/drawingml/2006/main">
              <a:ext uri="{FF2B5EF4-FFF2-40B4-BE49-F238E27FC236}">
                <a16:creationId xmlns:a16="http://schemas.microsoft.com/office/drawing/2014/main" id="{7AFC4B2A-2B27-4D09-B47D-1FDDA08C04A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72 / 91</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2e37524451e42b0"/>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111AC68F-2CF0-4EAC-A0E8-C0E7E8A7468E}"/>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positive particle launched downward between these plates bends to the right. Electric force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produces a constant horizontal acceleration in the uniform-field model.</a:t>
            </a:r>
          </a:p>
        </p:txBody>
      </p:sp>
    </p:spTree>
    <p:extLst>
      <p:ext uri="{BB962C8B-B14F-4D97-AF65-F5344CB8AC3E}">
        <p14:creationId xmlns:p14="http://schemas.microsoft.com/office/powerpoint/2010/main" val="845384854"/>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D725854-1ABC-49CD-954A-BA5D86B22E1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A89935F0-57DE-4ADA-B0D6-18A52B7222E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Electric work and particle motion</a:t>
            </a:r>
          </a:p>
        </p:txBody>
      </p:sp>
      <p:sp>
        <p:nvSpPr>
          <p:cNvPr id="3" name="source-page">
            <a:extLst xmlns:a="http://schemas.openxmlformats.org/drawingml/2006/main">
              <a:ext uri="{FF2B5EF4-FFF2-40B4-BE49-F238E27FC236}">
                <a16:creationId xmlns:a16="http://schemas.microsoft.com/office/drawing/2014/main" id="{451673DE-CFB8-4B17-8219-2516B7F1041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10.7 + 10.6</a:t>
            </a:r>
          </a:p>
        </p:txBody>
      </p:sp>
      <p:sp>
        <p:nvSpPr>
          <p:cNvPr id="4" name="slide-number">
            <a:extLst xmlns:a="http://schemas.openxmlformats.org/drawingml/2006/main">
              <a:ext uri="{FF2B5EF4-FFF2-40B4-BE49-F238E27FC236}">
                <a16:creationId xmlns:a16="http://schemas.microsoft.com/office/drawing/2014/main" id="{A9D6071E-13F5-4559-8B97-660FB0C4611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73 / 91</a:t>
            </a:r>
          </a:p>
        </p:txBody>
      </p:sp>
      <p:sp>
        <p:nvSpPr>
          <p:cNvPr id="5" name="body">
            <a:extLst xmlns:a="http://schemas.openxmlformats.org/drawingml/2006/main">
              <a:ext uri="{FF2B5EF4-FFF2-40B4-BE49-F238E27FC236}">
                <a16:creationId xmlns:a16="http://schemas.microsoft.com/office/drawing/2014/main" id="{DAB93530-CA67-4CD2-9633-4951DE771336}"/>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Resolve motion into a component parallel to E and a component perpendicular to 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parallel acceleration is qE/m; the perpendicular velocity is constant if no other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forces act.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transit time using the direction with known constant velocity, then use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accelerated-motion equations in the other direction.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gives the speed change; component kinematics gives the trajectory.</a:t>
            </a:r>
          </a:p>
        </p:txBody>
      </p:sp>
    </p:spTree>
    <p:extLst>
      <p:ext uri="{BB962C8B-B14F-4D97-AF65-F5344CB8AC3E}">
        <p14:creationId xmlns:p14="http://schemas.microsoft.com/office/powerpoint/2010/main" val="10436140"/>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95FEF82-1160-450F-9F57-155A31CBDDD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7A407318-B725-460C-9DD2-C97BE86B4D7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Map electric potential</a:t>
            </a:r>
          </a:p>
        </p:txBody>
      </p:sp>
      <p:sp>
        <p:nvSpPr>
          <p:cNvPr id="3" name="source-page">
            <a:extLst xmlns:a="http://schemas.openxmlformats.org/drawingml/2006/main">
              <a:ext uri="{FF2B5EF4-FFF2-40B4-BE49-F238E27FC236}">
                <a16:creationId xmlns:a16="http://schemas.microsoft.com/office/drawing/2014/main" id="{AA4AD1AD-D90B-4A62-A8DB-4634429C9DA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Science practices</a:t>
            </a:r>
          </a:p>
        </p:txBody>
      </p:sp>
      <p:sp>
        <p:nvSpPr>
          <p:cNvPr id="4" name="slide-number">
            <a:extLst xmlns:a="http://schemas.openxmlformats.org/drawingml/2006/main">
              <a:ext uri="{FF2B5EF4-FFF2-40B4-BE49-F238E27FC236}">
                <a16:creationId xmlns:a16="http://schemas.microsoft.com/office/drawing/2014/main" id="{3E52C05B-ADB9-4F19-B3E7-02A9EE30855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74 / 91</a:t>
            </a:r>
          </a:p>
        </p:txBody>
      </p:sp>
      <p:sp>
        <p:nvSpPr>
          <p:cNvPr id="5" name="body">
            <a:extLst xmlns:a="http://schemas.openxmlformats.org/drawingml/2006/main">
              <a:ext uri="{FF2B5EF4-FFF2-40B4-BE49-F238E27FC236}">
                <a16:creationId xmlns:a16="http://schemas.microsoft.com/office/drawing/2014/main" id="{E7362C72-A455-4918-9AA7-930EFE66BF04}"/>
              </a:ext>
            </a:extLst>
          </p:cNvPr>
          <p:cNvSpPr>
            <a:spLocks xmlns:a="http://schemas.openxmlformats.org/drawingml/2006/main" noGrp="1"/>
          </p:cNvSpPr>
          <p:nvPr/>
        </p:nvSpPr>
        <p:spPr>
          <a:xfrm xmlns:a="http://schemas.openxmlformats.org/drawingml/2006/main">
            <a:off x="609600" y="186690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a low-voltage supply, conducting paper and two fixed electrodes.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a reference probe on one electrode.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 potential at many marked positions with a second probe.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Locate several points at each selected voltage and draw smooth equipotential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Draw local field arrows perpendicular to those curves, pointing from higher to lower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potential.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Estimate a component using -ΔV/Δx for closely spaced points.</a:t>
            </a:r>
          </a:p>
        </p:txBody>
      </p:sp>
    </p:spTree>
    <p:extLst>
      <p:ext uri="{BB962C8B-B14F-4D97-AF65-F5344CB8AC3E}">
        <p14:creationId xmlns:p14="http://schemas.microsoft.com/office/powerpoint/2010/main" val="1880685444"/>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2160FD7-224B-4AF4-B483-1E7FDF81F32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C79A3CC1-72F1-4F91-A5B8-AE19BFE2A60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Map electric potential</a:t>
            </a:r>
          </a:p>
        </p:txBody>
      </p:sp>
      <p:sp>
        <p:nvSpPr>
          <p:cNvPr id="3" name="source-page">
            <a:extLst xmlns:a="http://schemas.openxmlformats.org/drawingml/2006/main">
              <a:ext uri="{FF2B5EF4-FFF2-40B4-BE49-F238E27FC236}">
                <a16:creationId xmlns:a16="http://schemas.microsoft.com/office/drawing/2014/main" id="{E4BB495A-65B4-4716-9346-851E07E6A0B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Science practices</a:t>
            </a:r>
          </a:p>
        </p:txBody>
      </p:sp>
      <p:sp>
        <p:nvSpPr>
          <p:cNvPr id="4" name="slide-number">
            <a:extLst xmlns:a="http://schemas.openxmlformats.org/drawingml/2006/main">
              <a:ext uri="{FF2B5EF4-FFF2-40B4-BE49-F238E27FC236}">
                <a16:creationId xmlns:a16="http://schemas.microsoft.com/office/drawing/2014/main" id="{D39E6BD5-85C1-4C7B-84CD-6EB405E67C4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75 / 91</a:t>
            </a:r>
          </a:p>
        </p:txBody>
      </p:sp>
      <p:sp>
        <p:nvSpPr>
          <p:cNvPr id="5" name="body">
            <a:extLst xmlns:a="http://schemas.openxmlformats.org/drawingml/2006/main">
              <a:ext uri="{FF2B5EF4-FFF2-40B4-BE49-F238E27FC236}">
                <a16:creationId xmlns:a16="http://schemas.microsoft.com/office/drawing/2014/main" id="{86A20325-B700-409D-A363-A3FB405B9273}"/>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electrode geometry and supply voltage fixed.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Repeat readings, avoid dragging the reference contact, and use equal voltage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intervals when comparing line spacing.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Probe spacing that is too large averages over a changing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Contact resistance and irregular paper conductivity can distort the map; compare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symmetric regions to detect these effects.</a:t>
            </a:r>
          </a:p>
        </p:txBody>
      </p:sp>
    </p:spTree>
    <p:extLst>
      <p:ext uri="{BB962C8B-B14F-4D97-AF65-F5344CB8AC3E}">
        <p14:creationId xmlns:p14="http://schemas.microsoft.com/office/powerpoint/2010/main" val="86280171"/>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3B16612-4874-4336-9359-8EC11BBC9C1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699E9D51-FAB7-4BD0-86E6-AD5E269DFD6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Determine an unknown capacitance</a:t>
            </a:r>
          </a:p>
        </p:txBody>
      </p:sp>
      <p:sp>
        <p:nvSpPr>
          <p:cNvPr id="3" name="source-page">
            <a:extLst xmlns:a="http://schemas.openxmlformats.org/drawingml/2006/main">
              <a:ext uri="{FF2B5EF4-FFF2-40B4-BE49-F238E27FC236}">
                <a16:creationId xmlns:a16="http://schemas.microsoft.com/office/drawing/2014/main" id="{614D45DF-7A11-4CD9-8A78-17F2D504ED5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Science practices</a:t>
            </a:r>
          </a:p>
        </p:txBody>
      </p:sp>
      <p:sp>
        <p:nvSpPr>
          <p:cNvPr id="4" name="slide-number">
            <a:extLst xmlns:a="http://schemas.openxmlformats.org/drawingml/2006/main">
              <a:ext uri="{FF2B5EF4-FFF2-40B4-BE49-F238E27FC236}">
                <a16:creationId xmlns:a16="http://schemas.microsoft.com/office/drawing/2014/main" id="{5F1E80D5-FF82-4FE0-8094-84A5111E2A9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76 / 91</a:t>
            </a:r>
          </a:p>
        </p:txBody>
      </p:sp>
      <p:sp>
        <p:nvSpPr>
          <p:cNvPr id="5" name="body">
            <a:extLst xmlns:a="http://schemas.openxmlformats.org/drawingml/2006/main">
              <a:ext uri="{FF2B5EF4-FFF2-40B4-BE49-F238E27FC236}">
                <a16:creationId xmlns:a16="http://schemas.microsoft.com/office/drawing/2014/main" id="{FCD52378-039D-4E80-AEB1-CD54ED5658B5}"/>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Charge the capacitor at several measured voltages and measure the magnitude of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transferred charge using suitable charge-measurement equipment.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Plot Q vertically against ΔV horizontally.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linear regime, the slope is C, in C/V = 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nonzero intercept can indicate a charge offset or residual initial charge.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Discharge between runs and hold plate geometry and dielectric fixed.</a:t>
            </a:r>
          </a:p>
        </p:txBody>
      </p:sp>
      <p:sp>
        <p:nvSpPr>
          <p:cNvPr id="6" name="body">
            <a:extLst xmlns:a="http://schemas.openxmlformats.org/drawingml/2006/main">
              <a:ext uri="{FF2B5EF4-FFF2-40B4-BE49-F238E27FC236}">
                <a16:creationId xmlns:a16="http://schemas.microsoft.com/office/drawing/2014/main" id="{2A606552-1690-4F4C-B578-F76770F34E5E}"/>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Analysis with sample data: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2.0, 4.0, 6.0 and 8.0 V, measured charges are 3.0, 6.1, 9.0 and 12.1 μC.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endpoint estimate gives slope (12.1 - 3.0)/(8.0 - 2.0) = 1.52 μF.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best-fit line using all points is better than one Q/V ratio.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Compare residual scatter with the instrument resolution.</a:t>
            </a:r>
          </a:p>
        </p:txBody>
      </p:sp>
    </p:spTree>
    <p:extLst>
      <p:ext uri="{BB962C8B-B14F-4D97-AF65-F5344CB8AC3E}">
        <p14:creationId xmlns:p14="http://schemas.microsoft.com/office/powerpoint/2010/main" val="1639981097"/>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4F8548F-4B29-4721-87A3-369108DBE3E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99EE60EE-75DE-4A66-BFF4-FD37BDEA0EA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Determine an unknown capacitance</a:t>
            </a:r>
          </a:p>
        </p:txBody>
      </p:sp>
      <p:sp>
        <p:nvSpPr>
          <p:cNvPr id="3" name="source-page">
            <a:extLst xmlns:a="http://schemas.openxmlformats.org/drawingml/2006/main">
              <a:ext uri="{FF2B5EF4-FFF2-40B4-BE49-F238E27FC236}">
                <a16:creationId xmlns:a16="http://schemas.microsoft.com/office/drawing/2014/main" id="{94B700F8-744B-4F9D-B4FA-2132F61B288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Science practices</a:t>
            </a:r>
          </a:p>
        </p:txBody>
      </p:sp>
      <p:sp>
        <p:nvSpPr>
          <p:cNvPr id="4" name="slide-number">
            <a:extLst xmlns:a="http://schemas.openxmlformats.org/drawingml/2006/main">
              <a:ext uri="{FF2B5EF4-FFF2-40B4-BE49-F238E27FC236}">
                <a16:creationId xmlns:a16="http://schemas.microsoft.com/office/drawing/2014/main" id="{5E8B7A11-C549-4B27-AE9F-F31AB341C16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77 / 91</a:t>
            </a:r>
          </a:p>
        </p:txBody>
      </p:sp>
      <p:sp>
        <p:nvSpPr>
          <p:cNvPr id="5" name="body">
            <a:extLst xmlns:a="http://schemas.openxmlformats.org/drawingml/2006/main">
              <a:ext uri="{FF2B5EF4-FFF2-40B4-BE49-F238E27FC236}">
                <a16:creationId xmlns:a16="http://schemas.microsoft.com/office/drawing/2014/main" id="{1C00DACF-EAE3-4E04-876A-EB5F9BCD2B82}"/>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clear experimental answer specifies the measured variables, the controlled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variables, repeated trials, the graph and its slope, and a physically explained source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of uncertainty. “Human error” is not a mechanism.</a:t>
            </a:r>
          </a:p>
        </p:txBody>
      </p:sp>
    </p:spTree>
    <p:extLst>
      <p:ext uri="{BB962C8B-B14F-4D97-AF65-F5344CB8AC3E}">
        <p14:creationId xmlns:p14="http://schemas.microsoft.com/office/powerpoint/2010/main" val="1074579273"/>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EB7E321D-97FF-4F6E-9165-10D3E6FCD7E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39826866-6A37-443D-8307-EB760DFFF3B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C7A67C44-A28E-42ED-BB22-92CA7B9EE91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Original questions</a:t>
            </a:r>
          </a:p>
        </p:txBody>
      </p:sp>
      <p:sp>
        <p:nvSpPr>
          <p:cNvPr id="4" name="slide-number">
            <a:extLst xmlns:a="http://schemas.openxmlformats.org/drawingml/2006/main">
              <a:ext uri="{FF2B5EF4-FFF2-40B4-BE49-F238E27FC236}">
                <a16:creationId xmlns:a16="http://schemas.microsoft.com/office/drawing/2014/main" id="{38803A50-31EC-4D45-9D0A-329F4B3AEEC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78 / 91</a:t>
            </a:r>
          </a:p>
        </p:txBody>
      </p:sp>
      <p:sp>
        <p:nvSpPr>
          <p:cNvPr id="5" name="body">
            <a:extLst xmlns:a="http://schemas.openxmlformats.org/drawingml/2006/main">
              <a:ext uri="{FF2B5EF4-FFF2-40B4-BE49-F238E27FC236}">
                <a16:creationId xmlns:a16="http://schemas.microsoft.com/office/drawing/2014/main" id="{BEBF95CE-567A-4798-A405-5CD4643B986D}"/>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Identical spheres carry +6.0 nC and -2.0 nC.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They touch and separate.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each final charge and the number of electrons transferred.</a:t>
            </a:r>
          </a:p>
        </p:txBody>
      </p:sp>
      <p:sp>
        <p:nvSpPr>
          <p:cNvPr id="6" name="body">
            <a:extLst xmlns:a="http://schemas.openxmlformats.org/drawingml/2006/main">
              <a:ext uri="{FF2B5EF4-FFF2-40B4-BE49-F238E27FC236}">
                <a16:creationId xmlns:a16="http://schemas.microsoft.com/office/drawing/2014/main" id="{45D5B4B0-7C20-4DD0-ABC0-E0EF94E58794}"/>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 +3.0 nC charges are 0.40 m apart.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E and V at their midpoint, with V = 0 at infinity.</a:t>
            </a:r>
          </a:p>
        </p:txBody>
      </p:sp>
      <p:sp>
        <p:nvSpPr>
          <p:cNvPr id="7" name="body">
            <a:extLst xmlns:a="http://schemas.openxmlformats.org/drawingml/2006/main">
              <a:ext uri="{FF2B5EF4-FFF2-40B4-BE49-F238E27FC236}">
                <a16:creationId xmlns:a16="http://schemas.microsoft.com/office/drawing/2014/main" id="{73C62615-FA1A-4702-9616-F336B904D8D0}"/>
              </a:ext>
            </a:extLst>
          </p:cNvPr>
          <p:cNvSpPr>
            <a:spLocks xmlns:a="http://schemas.openxmlformats.org/drawingml/2006/main" noGrp="1"/>
          </p:cNvSpPr>
          <p:nvPr/>
        </p:nvSpPr>
        <p:spPr>
          <a:xfrm xmlns:a="http://schemas.openxmlformats.org/drawingml/2006/main">
            <a:off x="609600" y="488156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+2.0 μC charge moves from 50 V to -20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ΔU, electric work and the change in kinetic energy if no other force does work.</a:t>
            </a:r>
          </a:p>
        </p:txBody>
      </p:sp>
    </p:spTree>
    <p:extLst>
      <p:ext uri="{BB962C8B-B14F-4D97-AF65-F5344CB8AC3E}">
        <p14:creationId xmlns:p14="http://schemas.microsoft.com/office/powerpoint/2010/main" val="1221574353"/>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7EE5A48-74DE-45FF-AA1B-371C4D0B3A6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1A442524-510A-4FBA-B048-3BF224024AB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0A09AA61-CF7A-4D8B-9417-1D089766879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Original questions</a:t>
            </a:r>
          </a:p>
        </p:txBody>
      </p:sp>
      <p:sp>
        <p:nvSpPr>
          <p:cNvPr id="4" name="slide-number">
            <a:extLst xmlns:a="http://schemas.openxmlformats.org/drawingml/2006/main">
              <a:ext uri="{FF2B5EF4-FFF2-40B4-BE49-F238E27FC236}">
                <a16:creationId xmlns:a16="http://schemas.microsoft.com/office/drawing/2014/main" id="{F3336F51-4C26-489D-BA6A-A0815C64DCB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79 / 91</a:t>
            </a:r>
          </a:p>
        </p:txBody>
      </p:sp>
      <p:sp>
        <p:nvSpPr>
          <p:cNvPr id="5" name="body">
            <a:extLst xmlns:a="http://schemas.openxmlformats.org/drawingml/2006/main">
              <a:ext uri="{FF2B5EF4-FFF2-40B4-BE49-F238E27FC236}">
                <a16:creationId xmlns:a16="http://schemas.microsoft.com/office/drawing/2014/main" id="{5D8DA89E-5017-4C60-A030-7C9F8B3AEFA2}"/>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Three charges +2.0 nC, +2.0 nC and -2.0 nC form an equilateral triangle of side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0.10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total potential energy.</a:t>
            </a:r>
          </a:p>
        </p:txBody>
      </p:sp>
      <p:sp>
        <p:nvSpPr>
          <p:cNvPr id="6" name="body">
            <a:extLst xmlns:a="http://schemas.openxmlformats.org/drawingml/2006/main">
              <a:ext uri="{FF2B5EF4-FFF2-40B4-BE49-F238E27FC236}">
                <a16:creationId xmlns:a16="http://schemas.microsoft.com/office/drawing/2014/main" id="{22F51558-1300-474B-B696-9C83A49B60D5}"/>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4.0 μF capacitor is charged to 10 V and then disconnected.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dielectric with κ = 2 is inserted fully.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C, Q, V and U after insertion.</a:t>
            </a:r>
          </a:p>
        </p:txBody>
      </p:sp>
    </p:spTree>
    <p:extLst>
      <p:ext uri="{BB962C8B-B14F-4D97-AF65-F5344CB8AC3E}">
        <p14:creationId xmlns:p14="http://schemas.microsoft.com/office/powerpoint/2010/main" val="1210723201"/>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04E15AE-9392-4D53-89EC-8F08E5F1D8B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6BBC78AD-3F3B-40BF-9803-934A7C472CF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review: potentials and motion</a:t>
            </a:r>
          </a:p>
        </p:txBody>
      </p:sp>
      <p:sp>
        <p:nvSpPr>
          <p:cNvPr id="3" name="source-page">
            <a:extLst xmlns:a="http://schemas.openxmlformats.org/drawingml/2006/main">
              <a:ext uri="{FF2B5EF4-FFF2-40B4-BE49-F238E27FC236}">
                <a16:creationId xmlns:a16="http://schemas.microsoft.com/office/drawing/2014/main" id="{355C3D74-8399-490F-9C03-72BAA852357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Original questions</a:t>
            </a:r>
          </a:p>
        </p:txBody>
      </p:sp>
      <p:sp>
        <p:nvSpPr>
          <p:cNvPr id="4" name="slide-number">
            <a:extLst xmlns:a="http://schemas.openxmlformats.org/drawingml/2006/main">
              <a:ext uri="{FF2B5EF4-FFF2-40B4-BE49-F238E27FC236}">
                <a16:creationId xmlns:a16="http://schemas.microsoft.com/office/drawing/2014/main" id="{C79D3A8B-C6ED-4DB3-9928-A1204D723C1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80 / 91</a:t>
            </a:r>
          </a:p>
        </p:txBody>
      </p:sp>
      <p:sp>
        <p:nvSpPr>
          <p:cNvPr id="5" name="body">
            <a:extLst xmlns:a="http://schemas.openxmlformats.org/drawingml/2006/main">
              <a:ext uri="{FF2B5EF4-FFF2-40B4-BE49-F238E27FC236}">
                <a16:creationId xmlns:a16="http://schemas.microsoft.com/office/drawing/2014/main" id="{C5648471-F326-432E-B3E8-70F4F2B8E4B6}"/>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same insertion occurs while the capacitor remains on the 10 V battery.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final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why this differs from question 5.</a:t>
            </a:r>
          </a:p>
        </p:txBody>
      </p:sp>
      <p:sp>
        <p:nvSpPr>
          <p:cNvPr id="6" name="body">
            <a:extLst xmlns:a="http://schemas.openxmlformats.org/drawingml/2006/main">
              <a:ext uri="{FF2B5EF4-FFF2-40B4-BE49-F238E27FC236}">
                <a16:creationId xmlns:a16="http://schemas.microsoft.com/office/drawing/2014/main" id="{0EF71391-3100-4FC7-82F3-77411DEA5D28}"/>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x = 0, 0.020 and 0.040 m, V = 90, 60 and 30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E_x.</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Which way does an electron accelerate?</a:t>
            </a:r>
          </a:p>
        </p:txBody>
      </p:sp>
    </p:spTree>
    <p:extLst>
      <p:ext uri="{BB962C8B-B14F-4D97-AF65-F5344CB8AC3E}">
        <p14:creationId xmlns:p14="http://schemas.microsoft.com/office/powerpoint/2010/main" val="943272611"/>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18BE570-6637-4139-A42B-1B06726EB6E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06688D49-D83E-4E46-A5AF-378DE1AC60C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review: potentials and motion</a:t>
            </a:r>
          </a:p>
        </p:txBody>
      </p:sp>
      <p:sp>
        <p:nvSpPr>
          <p:cNvPr id="3" name="source-page">
            <a:extLst xmlns:a="http://schemas.openxmlformats.org/drawingml/2006/main">
              <a:ext uri="{FF2B5EF4-FFF2-40B4-BE49-F238E27FC236}">
                <a16:creationId xmlns:a16="http://schemas.microsoft.com/office/drawing/2014/main" id="{975173AC-97BD-48E8-A6DC-3548623ACC8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Original questions</a:t>
            </a:r>
          </a:p>
        </p:txBody>
      </p:sp>
      <p:sp>
        <p:nvSpPr>
          <p:cNvPr id="4" name="slide-number">
            <a:extLst xmlns:a="http://schemas.openxmlformats.org/drawingml/2006/main">
              <a:ext uri="{FF2B5EF4-FFF2-40B4-BE49-F238E27FC236}">
                <a16:creationId xmlns:a16="http://schemas.microsoft.com/office/drawing/2014/main" id="{4B8EF8B1-A33E-4A1D-9889-D0EC1D3516E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81 / 91</a:t>
            </a:r>
          </a:p>
        </p:txBody>
      </p:sp>
      <p:sp>
        <p:nvSpPr>
          <p:cNvPr id="5" name="body">
            <a:extLst xmlns:a="http://schemas.openxmlformats.org/drawingml/2006/main">
              <a:ext uri="{FF2B5EF4-FFF2-40B4-BE49-F238E27FC236}">
                <a16:creationId xmlns:a16="http://schemas.microsoft.com/office/drawing/2014/main" id="{B1CBF07C-7081-4502-9184-FCE5ABF780B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proton starts at rest and gains 800 eV in an electric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its speed using m_p = 1.67 × 10⁻²⁷ kg.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 the sign of its potential change.</a:t>
            </a:r>
          </a:p>
        </p:txBody>
      </p:sp>
      <p:sp>
        <p:nvSpPr>
          <p:cNvPr id="6" name="body">
            <a:extLst xmlns:a="http://schemas.openxmlformats.org/drawingml/2006/main">
              <a:ext uri="{FF2B5EF4-FFF2-40B4-BE49-F238E27FC236}">
                <a16:creationId xmlns:a16="http://schemas.microsoft.com/office/drawing/2014/main" id="{35729D9C-612A-4BC2-B4E4-AF6373833876}"/>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conductor is charged and in electrostatic equilibrium.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student says “E = 0 inside, so V = 0 inside.” Explain the error.</a:t>
            </a:r>
          </a:p>
        </p:txBody>
      </p:sp>
    </p:spTree>
    <p:extLst>
      <p:ext uri="{BB962C8B-B14F-4D97-AF65-F5344CB8AC3E}">
        <p14:creationId xmlns:p14="http://schemas.microsoft.com/office/powerpoint/2010/main" val="693175954"/>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F74F99F-0994-443B-BE3F-E4F2801297B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FC9E6A81-A62B-49AF-99B9-CCA1609D63C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review: potentials and motion</a:t>
            </a:r>
          </a:p>
        </p:txBody>
      </p:sp>
      <p:sp>
        <p:nvSpPr>
          <p:cNvPr id="3" name="source-page">
            <a:extLst xmlns:a="http://schemas.openxmlformats.org/drawingml/2006/main">
              <a:ext uri="{FF2B5EF4-FFF2-40B4-BE49-F238E27FC236}">
                <a16:creationId xmlns:a16="http://schemas.microsoft.com/office/drawing/2014/main" id="{9E8A8AB8-40CA-4573-A2E2-3C45BE84C27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Original questions</a:t>
            </a:r>
          </a:p>
        </p:txBody>
      </p:sp>
      <p:sp>
        <p:nvSpPr>
          <p:cNvPr id="4" name="slide-number">
            <a:extLst xmlns:a="http://schemas.openxmlformats.org/drawingml/2006/main">
              <a:ext uri="{FF2B5EF4-FFF2-40B4-BE49-F238E27FC236}">
                <a16:creationId xmlns:a16="http://schemas.microsoft.com/office/drawing/2014/main" id="{49BA83B9-9F1F-4815-875D-842C52DF665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82 / 91</a:t>
            </a:r>
          </a:p>
        </p:txBody>
      </p:sp>
      <p:sp>
        <p:nvSpPr>
          <p:cNvPr id="5" name="body">
            <a:extLst xmlns:a="http://schemas.openxmlformats.org/drawingml/2006/main">
              <a:ext uri="{FF2B5EF4-FFF2-40B4-BE49-F238E27FC236}">
                <a16:creationId xmlns:a16="http://schemas.microsoft.com/office/drawing/2014/main" id="{1ED25F78-BEE5-409C-AF96-AFB9DB621A19}"/>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+1.0 nC charge is placed in a uniform field 3.0 × 10³ N/C directed right.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mass is 2.0 × 10⁻⁶ kg.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Ignore gravity and air resistance.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its initial velocity is downward at 0.50 m/s, find its rightward displacement after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descends 0.10 m.</a:t>
            </a:r>
          </a:p>
        </p:txBody>
      </p:sp>
    </p:spTree>
    <p:extLst>
      <p:ext uri="{BB962C8B-B14F-4D97-AF65-F5344CB8AC3E}">
        <p14:creationId xmlns:p14="http://schemas.microsoft.com/office/powerpoint/2010/main" val="825315392"/>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18AB587-C335-4B2C-AD5D-552EA6CB400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41630338-7561-4378-804D-A0909AE5108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 and reasoning</a:t>
            </a:r>
          </a:p>
        </p:txBody>
      </p:sp>
      <p:sp>
        <p:nvSpPr>
          <p:cNvPr id="3" name="source-page">
            <a:extLst xmlns:a="http://schemas.openxmlformats.org/drawingml/2006/main">
              <a:ext uri="{FF2B5EF4-FFF2-40B4-BE49-F238E27FC236}">
                <a16:creationId xmlns:a16="http://schemas.microsoft.com/office/drawing/2014/main" id="{C79293A3-40D7-4F0A-ACA2-40738A57DC7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Answer key</a:t>
            </a:r>
          </a:p>
        </p:txBody>
      </p:sp>
      <p:sp>
        <p:nvSpPr>
          <p:cNvPr id="4" name="slide-number">
            <a:extLst xmlns:a="http://schemas.openxmlformats.org/drawingml/2006/main">
              <a:ext uri="{FF2B5EF4-FFF2-40B4-BE49-F238E27FC236}">
                <a16:creationId xmlns:a16="http://schemas.microsoft.com/office/drawing/2014/main" id="{A3D3D06E-F8CC-42F4-BEB1-644EEDBA1EE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83 / 91</a:t>
            </a:r>
          </a:p>
        </p:txBody>
      </p:sp>
      <p:sp>
        <p:nvSpPr>
          <p:cNvPr id="5" name="body">
            <a:extLst xmlns:a="http://schemas.openxmlformats.org/drawingml/2006/main">
              <a:ext uri="{FF2B5EF4-FFF2-40B4-BE49-F238E27FC236}">
                <a16:creationId xmlns:a16="http://schemas.microsoft.com/office/drawing/2014/main" id="{058154F9-F936-4602-8018-B10079514ECB}"/>
              </a:ext>
            </a:extLst>
          </p:cNvPr>
          <p:cNvSpPr>
            <a:spLocks xmlns:a="http://schemas.openxmlformats.org/drawingml/2006/main" noGrp="1"/>
          </p:cNvSpPr>
          <p:nvPr/>
        </p:nvSpPr>
        <p:spPr>
          <a:xfrm xmlns:a="http://schemas.openxmlformats.org/drawingml/2006/main">
            <a:off x="609600" y="1866900"/>
            <a:ext cx="10972800" cy="1452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1.</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Total charge +4.0 nC, so each ends at +2.0 nC.</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first sphere gains 4.0 nC worth of electrons from the second: N = 4.0 × 10⁻⁹/e =</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2.50 × 10¹⁰ electrons.</a:t>
            </a:r>
          </a:p>
        </p:txBody>
      </p:sp>
      <p:sp>
        <p:nvSpPr>
          <p:cNvPr id="6" name="body">
            <a:extLst xmlns:a="http://schemas.openxmlformats.org/drawingml/2006/main">
              <a:ext uri="{FF2B5EF4-FFF2-40B4-BE49-F238E27FC236}">
                <a16:creationId xmlns:a16="http://schemas.microsoft.com/office/drawing/2014/main" id="{936BC1BF-5B57-46C3-BA8E-05124BE50542}"/>
              </a:ext>
            </a:extLst>
          </p:cNvPr>
          <p:cNvSpPr>
            <a:spLocks xmlns:a="http://schemas.openxmlformats.org/drawingml/2006/main" noGrp="1"/>
          </p:cNvSpPr>
          <p:nvPr/>
        </p:nvSpPr>
        <p:spPr>
          <a:xfrm xmlns:a="http://schemas.openxmlformats.org/drawingml/2006/main">
            <a:off x="609600" y="3529013"/>
            <a:ext cx="10972800" cy="1101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2.</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Equal opposite field vectors cancel: E = 0.</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Potentials add: V = 2k(3.0 × 10⁻⁹)/0.20 = 270 V.</a:t>
            </a:r>
          </a:p>
        </p:txBody>
      </p:sp>
      <p:sp>
        <p:nvSpPr>
          <p:cNvPr id="7" name="body">
            <a:extLst xmlns:a="http://schemas.openxmlformats.org/drawingml/2006/main">
              <a:ext uri="{FF2B5EF4-FFF2-40B4-BE49-F238E27FC236}">
                <a16:creationId xmlns:a16="http://schemas.microsoft.com/office/drawing/2014/main" id="{C8CAF676-8270-4607-A9A6-6DE3418F140C}"/>
              </a:ext>
            </a:extLst>
          </p:cNvPr>
          <p:cNvSpPr>
            <a:spLocks xmlns:a="http://schemas.openxmlformats.org/drawingml/2006/main" noGrp="1"/>
          </p:cNvSpPr>
          <p:nvPr/>
        </p:nvSpPr>
        <p:spPr>
          <a:xfrm xmlns:a="http://schemas.openxmlformats.org/drawingml/2006/main">
            <a:off x="609600" y="4839891"/>
            <a:ext cx="10972800" cy="39885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3. ΔV = -70 V. ΔU = qΔV = -1.40 × 10⁻⁴ J; W_E = ΔK = +1.40 × 10⁻⁴ J.</a:t>
            </a:r>
          </a:p>
        </p:txBody>
      </p:sp>
      <p:sp>
        <p:nvSpPr>
          <p:cNvPr id="8" name="body">
            <a:extLst xmlns:a="http://schemas.openxmlformats.org/drawingml/2006/main">
              <a:ext uri="{FF2B5EF4-FFF2-40B4-BE49-F238E27FC236}">
                <a16:creationId xmlns:a16="http://schemas.microsoft.com/office/drawing/2014/main" id="{2B73BB94-B33A-4983-B981-5BFE6AF6978B}"/>
              </a:ext>
            </a:extLst>
          </p:cNvPr>
          <p:cNvSpPr>
            <a:spLocks xmlns:a="http://schemas.openxmlformats.org/drawingml/2006/main" noGrp="1"/>
          </p:cNvSpPr>
          <p:nvPr/>
        </p:nvSpPr>
        <p:spPr>
          <a:xfrm xmlns:a="http://schemas.openxmlformats.org/drawingml/2006/main">
            <a:off x="609600" y="5448300"/>
            <a:ext cx="10972800" cy="7500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4.</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signed pair sum is -kq²/a = -3.60 × 10⁻⁷ J; there are three pairs, not six.</a:t>
            </a:r>
          </a:p>
        </p:txBody>
      </p:sp>
    </p:spTree>
    <p:extLst>
      <p:ext uri="{BB962C8B-B14F-4D97-AF65-F5344CB8AC3E}">
        <p14:creationId xmlns:p14="http://schemas.microsoft.com/office/powerpoint/2010/main" val="605802104"/>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FA4DA8F-81E1-45A0-B88F-CC18B9BFD02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33BE94E8-ED5B-4B89-9763-6DFA29748BA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 and reasoning</a:t>
            </a:r>
          </a:p>
        </p:txBody>
      </p:sp>
      <p:sp>
        <p:nvSpPr>
          <p:cNvPr id="3" name="source-page">
            <a:extLst xmlns:a="http://schemas.openxmlformats.org/drawingml/2006/main">
              <a:ext uri="{FF2B5EF4-FFF2-40B4-BE49-F238E27FC236}">
                <a16:creationId xmlns:a16="http://schemas.microsoft.com/office/drawing/2014/main" id="{D874F412-1E9F-43B6-870F-F780D7C83D8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Answer key</a:t>
            </a:r>
          </a:p>
        </p:txBody>
      </p:sp>
      <p:sp>
        <p:nvSpPr>
          <p:cNvPr id="4" name="slide-number">
            <a:extLst xmlns:a="http://schemas.openxmlformats.org/drawingml/2006/main">
              <a:ext uri="{FF2B5EF4-FFF2-40B4-BE49-F238E27FC236}">
                <a16:creationId xmlns:a16="http://schemas.microsoft.com/office/drawing/2014/main" id="{D184DDEA-3BC7-459D-BD7D-D7729597D80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84 / 91</a:t>
            </a:r>
          </a:p>
        </p:txBody>
      </p:sp>
      <p:sp>
        <p:nvSpPr>
          <p:cNvPr id="5" name="body">
            <a:extLst xmlns:a="http://schemas.openxmlformats.org/drawingml/2006/main">
              <a:ext uri="{FF2B5EF4-FFF2-40B4-BE49-F238E27FC236}">
                <a16:creationId xmlns:a16="http://schemas.microsoft.com/office/drawing/2014/main" id="{867BB543-4CC7-44C0-9E58-0B51599364D8}"/>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 = 8.0 μF, Q = 40 μC remains fixed, V = Q/C = 5.0 V, U = ½CV² = 100 μJ.</a:t>
            </a:r>
          </a:p>
        </p:txBody>
      </p:sp>
    </p:spTree>
    <p:extLst>
      <p:ext uri="{BB962C8B-B14F-4D97-AF65-F5344CB8AC3E}">
        <p14:creationId xmlns:p14="http://schemas.microsoft.com/office/powerpoint/2010/main" val="219700272"/>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F588B08-52E7-4951-8CC2-BB95E2DA1F8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EEC84749-4BD7-48B8-A444-8AC84AC2E3C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answers: potentials and motion</a:t>
            </a:r>
          </a:p>
        </p:txBody>
      </p:sp>
      <p:sp>
        <p:nvSpPr>
          <p:cNvPr id="3" name="source-page">
            <a:extLst xmlns:a="http://schemas.openxmlformats.org/drawingml/2006/main">
              <a:ext uri="{FF2B5EF4-FFF2-40B4-BE49-F238E27FC236}">
                <a16:creationId xmlns:a16="http://schemas.microsoft.com/office/drawing/2014/main" id="{88A4DA4E-9C43-4B46-B21C-4A0BBF3655C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Answer key</a:t>
            </a:r>
          </a:p>
        </p:txBody>
      </p:sp>
      <p:sp>
        <p:nvSpPr>
          <p:cNvPr id="4" name="slide-number">
            <a:extLst xmlns:a="http://schemas.openxmlformats.org/drawingml/2006/main">
              <a:ext uri="{FF2B5EF4-FFF2-40B4-BE49-F238E27FC236}">
                <a16:creationId xmlns:a16="http://schemas.microsoft.com/office/drawing/2014/main" id="{F7C91F38-D8A0-4158-ACB3-15348953259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85 / 91</a:t>
            </a:r>
          </a:p>
        </p:txBody>
      </p:sp>
      <p:sp>
        <p:nvSpPr>
          <p:cNvPr id="5" name="body">
            <a:extLst xmlns:a="http://schemas.openxmlformats.org/drawingml/2006/main">
              <a:ext uri="{FF2B5EF4-FFF2-40B4-BE49-F238E27FC236}">
                <a16:creationId xmlns:a16="http://schemas.microsoft.com/office/drawing/2014/main" id="{09F8CE75-A39A-47BD-88F9-BE179E4B64E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Voltage remains 10 V, so U = ½(8.0 μF)(10 V)² = 400 μJ.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battery supplies additional charge and energy.</a:t>
            </a:r>
          </a:p>
        </p:txBody>
      </p:sp>
      <p:sp>
        <p:nvSpPr>
          <p:cNvPr id="6" name="body">
            <a:extLst xmlns:a="http://schemas.openxmlformats.org/drawingml/2006/main">
              <a:ext uri="{FF2B5EF4-FFF2-40B4-BE49-F238E27FC236}">
                <a16:creationId xmlns:a16="http://schemas.microsoft.com/office/drawing/2014/main" id="{C17E03E4-5862-41A8-9127-2E661529AD7C}"/>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E_x = -(-30)/0.020 = +1500 V/m.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electron accelerates left, toward higher potential.</a:t>
            </a:r>
          </a:p>
        </p:txBody>
      </p:sp>
      <p:sp>
        <p:nvSpPr>
          <p:cNvPr id="7" name="body">
            <a:extLst xmlns:a="http://schemas.openxmlformats.org/drawingml/2006/main">
              <a:ext uri="{FF2B5EF4-FFF2-40B4-BE49-F238E27FC236}">
                <a16:creationId xmlns:a16="http://schemas.microsoft.com/office/drawing/2014/main" id="{36671D64-1E2F-4263-99BD-436ADA43C1E9}"/>
              </a:ext>
            </a:extLst>
          </p:cNvPr>
          <p:cNvSpPr>
            <a:spLocks xmlns:a="http://schemas.openxmlformats.org/drawingml/2006/main" noGrp="1"/>
          </p:cNvSpPr>
          <p:nvPr/>
        </p:nvSpPr>
        <p:spPr>
          <a:xfrm xmlns:a="http://schemas.openxmlformats.org/drawingml/2006/main">
            <a:off x="609600" y="452437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 = 800(1.60 × 10⁻¹⁹) J; v = √(2K/m_p) = 3.92 × 10⁵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positive charge gains energy by moving through ΔV = -800 V.</a:t>
            </a:r>
          </a:p>
        </p:txBody>
      </p:sp>
    </p:spTree>
    <p:extLst>
      <p:ext uri="{BB962C8B-B14F-4D97-AF65-F5344CB8AC3E}">
        <p14:creationId xmlns:p14="http://schemas.microsoft.com/office/powerpoint/2010/main" val="1290527691"/>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6BFEE09-73F9-4384-8172-DF211B26824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530B022C-666F-41C6-A61C-939D396E8C6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answers: potentials and motion</a:t>
            </a:r>
          </a:p>
        </p:txBody>
      </p:sp>
      <p:sp>
        <p:nvSpPr>
          <p:cNvPr id="3" name="source-page">
            <a:extLst xmlns:a="http://schemas.openxmlformats.org/drawingml/2006/main">
              <a:ext uri="{FF2B5EF4-FFF2-40B4-BE49-F238E27FC236}">
                <a16:creationId xmlns:a16="http://schemas.microsoft.com/office/drawing/2014/main" id="{6107506E-B829-4A87-BABF-5C1D4AA73E6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Answer key</a:t>
            </a:r>
          </a:p>
        </p:txBody>
      </p:sp>
      <p:sp>
        <p:nvSpPr>
          <p:cNvPr id="4" name="slide-number">
            <a:extLst xmlns:a="http://schemas.openxmlformats.org/drawingml/2006/main">
              <a:ext uri="{FF2B5EF4-FFF2-40B4-BE49-F238E27FC236}">
                <a16:creationId xmlns:a16="http://schemas.microsoft.com/office/drawing/2014/main" id="{BA026D29-2874-4208-9D22-CA8627BD4B8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86 / 91</a:t>
            </a:r>
          </a:p>
        </p:txBody>
      </p:sp>
      <p:sp>
        <p:nvSpPr>
          <p:cNvPr id="5" name="body">
            <a:extLst xmlns:a="http://schemas.openxmlformats.org/drawingml/2006/main">
              <a:ext uri="{FF2B5EF4-FFF2-40B4-BE49-F238E27FC236}">
                <a16:creationId xmlns:a16="http://schemas.microsoft.com/office/drawing/2014/main" id="{94886980-3232-4235-997F-E8F1B22CFB11}"/>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Zero field requires constant potential, not a particular numerical value.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Grounding or a chosen reference can set a value; it is not implied by E = 0.</a:t>
            </a:r>
          </a:p>
        </p:txBody>
      </p:sp>
      <p:sp>
        <p:nvSpPr>
          <p:cNvPr id="6" name="body">
            <a:extLst xmlns:a="http://schemas.openxmlformats.org/drawingml/2006/main">
              <a:ext uri="{FF2B5EF4-FFF2-40B4-BE49-F238E27FC236}">
                <a16:creationId xmlns:a16="http://schemas.microsoft.com/office/drawing/2014/main" id="{0DEBE247-EBE9-404A-9207-A8C2E2B311F5}"/>
              </a:ext>
            </a:extLst>
          </p:cNvPr>
          <p:cNvSpPr>
            <a:spLocks xmlns:a="http://schemas.openxmlformats.org/drawingml/2006/main" noGrp="1"/>
          </p:cNvSpPr>
          <p:nvPr/>
        </p:nvSpPr>
        <p:spPr>
          <a:xfrm xmlns:a="http://schemas.openxmlformats.org/drawingml/2006/main">
            <a:off x="609600" y="3195638"/>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 t = 0.10/0.50 = 0.20 s. a_x = qE/m = 1.5 m/s². x = ½a_xt² = 0.030 m right.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downward component is unaccelerated in the stated model.</a:t>
            </a:r>
          </a:p>
        </p:txBody>
      </p:sp>
    </p:spTree>
    <p:extLst>
      <p:ext uri="{BB962C8B-B14F-4D97-AF65-F5344CB8AC3E}">
        <p14:creationId xmlns:p14="http://schemas.microsoft.com/office/powerpoint/2010/main" val="389941933"/>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680D559-BA1D-4FFA-A906-B989B2A6D35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90D859B6-C607-491C-B32D-5CA6DE87EA7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force, field, energy and potential</a:t>
            </a:r>
          </a:p>
        </p:txBody>
      </p:sp>
      <p:sp>
        <p:nvSpPr>
          <p:cNvPr id="3" name="source-page">
            <a:extLst xmlns:a="http://schemas.openxmlformats.org/drawingml/2006/main">
              <a:ext uri="{FF2B5EF4-FFF2-40B4-BE49-F238E27FC236}">
                <a16:creationId xmlns:a16="http://schemas.microsoft.com/office/drawing/2014/main" id="{E7D68C41-F81B-4030-BB70-22C35E2ECCA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10.1-10.7</a:t>
            </a:r>
          </a:p>
        </p:txBody>
      </p:sp>
      <p:sp>
        <p:nvSpPr>
          <p:cNvPr id="4" name="slide-number">
            <a:extLst xmlns:a="http://schemas.openxmlformats.org/drawingml/2006/main">
              <a:ext uri="{FF2B5EF4-FFF2-40B4-BE49-F238E27FC236}">
                <a16:creationId xmlns:a16="http://schemas.microsoft.com/office/drawing/2014/main" id="{3E9E253C-1725-4BB9-9E63-88BE61EAE19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87 / 91</a:t>
            </a:r>
          </a:p>
        </p:txBody>
      </p:sp>
      <p:graphicFrame>
        <p:nvGraphicFramePr>
          <p:cNvPr id="10" name=""/>
          <p:cNvGraphicFramePr/>
          <p:nvPr/>
        </p:nvGraphicFramePr>
        <p:xfrm>
          <a:off xmlns:a="http://schemas.openxmlformats.org/drawingml/2006/main" x="609600" y="1809750"/>
          <a:ext xmlns:a="http://schemas.openxmlformats.org/drawingml/2006/main" cx="10972800" cy="3832860"/>
        </p:xfrm>
        <a:graphic xmlns:a="http://schemas.openxmlformats.org/drawingml/2006/main">
          <a:graphicData uri="http://schemas.openxmlformats.org/drawingml/2006/table">
            <a:tbl>
              <a:tblPr/>
              <a:tblGrid>
                <a:gridCol w="1491243"/>
                <a:gridCol w="3706391"/>
                <a:gridCol w="2750837"/>
                <a:gridCol w="3024328"/>
              </a:tblGrid>
              <a:tr h="766572">
                <a:tc>
                  <a:txBody>
                    <a:bodyPr wrap="square" lIns="95250" tIns="76200" rIns="95250" bIns="76200">
                      <a:noAutofit/>
                    </a:bodyPr>
                    <a:lstStyle/>
                    <a:p>
                      <a:r>
                        <a:rPr sz="1800" b="1">
                          <a:solidFill>
                            <a:srgbClr val="FFFFFF"/>
                          </a:solidFill>
                          <a:latin typeface="Arial"/>
                          <a:ea typeface="Arial"/>
                          <a:cs typeface="Arial"/>
                        </a:rPr>
                        <a:t>Quantity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Definition / point-charge result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How contributions combine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it predicts</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Force F</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 = qE; magnitude k|qQ|/r²</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Vector sum</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Acceleration of the chosen test charge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Field 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Field of point source: kQ/r² radially, with sign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Vector sum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Force per unit positive test charge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Pair energy U</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 = kqQ/r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Scalar sum over distinct pairs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Energy of a configuration; zero chosen at infinity</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Potential V</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V = kQ/r; ΔV = ΔU/q</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Scalar sum over sources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Energy per charge and electrostatic work</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207277367"/>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D8AF84B-B2F9-40DC-A8FE-98441B2205C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519DFA44-FBC6-41B1-B8C5-076A00B4E3B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force, field, energy and potential</a:t>
            </a:r>
          </a:p>
        </p:txBody>
      </p:sp>
      <p:sp>
        <p:nvSpPr>
          <p:cNvPr id="3" name="source-page">
            <a:extLst xmlns:a="http://schemas.openxmlformats.org/drawingml/2006/main">
              <a:ext uri="{FF2B5EF4-FFF2-40B4-BE49-F238E27FC236}">
                <a16:creationId xmlns:a16="http://schemas.microsoft.com/office/drawing/2014/main" id="{38808FDA-47DD-4E3E-A979-2B10B5E2C6A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10.1-10.7</a:t>
            </a:r>
          </a:p>
        </p:txBody>
      </p:sp>
      <p:sp>
        <p:nvSpPr>
          <p:cNvPr id="4" name="slide-number">
            <a:extLst xmlns:a="http://schemas.openxmlformats.org/drawingml/2006/main">
              <a:ext uri="{FF2B5EF4-FFF2-40B4-BE49-F238E27FC236}">
                <a16:creationId xmlns:a16="http://schemas.microsoft.com/office/drawing/2014/main" id="{968F9BBB-8498-4D15-B194-C2124F4C196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88 / 91</a:t>
            </a:r>
          </a:p>
        </p:txBody>
      </p:sp>
      <p:graphicFrame>
        <p:nvGraphicFramePr>
          <p:cNvPr id="10" name=""/>
          <p:cNvGraphicFramePr/>
          <p:nvPr/>
        </p:nvGraphicFramePr>
        <p:xfrm>
          <a:off xmlns:a="http://schemas.openxmlformats.org/drawingml/2006/main" x="609600" y="1809750"/>
          <a:ext xmlns:a="http://schemas.openxmlformats.org/drawingml/2006/main" cx="10972800" cy="2587752"/>
        </p:xfrm>
        <a:graphic xmlns:a="http://schemas.openxmlformats.org/drawingml/2006/main">
          <a:graphicData uri="http://schemas.openxmlformats.org/drawingml/2006/table">
            <a:tbl>
              <a:tblPr/>
              <a:tblGrid>
                <a:gridCol w="1491243"/>
                <a:gridCol w="3706391"/>
                <a:gridCol w="2750837"/>
                <a:gridCol w="3024328"/>
              </a:tblGrid>
              <a:tr h="766572">
                <a:tc>
                  <a:txBody>
                    <a:bodyPr wrap="square" lIns="95250" tIns="76200" rIns="95250" bIns="76200">
                      <a:noAutofit/>
                    </a:bodyPr>
                    <a:lstStyle/>
                    <a:p>
                      <a:r>
                        <a:rPr sz="1800" b="1">
                          <a:solidFill>
                            <a:srgbClr val="FFFFFF"/>
                          </a:solidFill>
                          <a:latin typeface="Arial"/>
                          <a:ea typeface="Arial"/>
                          <a:cs typeface="Arial"/>
                        </a:rPr>
                        <a:t>Quantity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Definition / point-charge result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How contributions combine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it predicts</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Capacitance 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 = Q/|ΔV| = κε₀A/d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Geometry and dielectric set 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Charge needed for a specified voltage</a:t>
                      </a:r>
                    </a:p>
                  </a:txBody>
                  <a:tcPr marL="91440" marR="91440" marT="45720" marB="45720">
                    <a:solidFill>
                      <a:srgbClr val="FFFFFF"/>
                    </a:solidFill>
                  </a:tcPr>
                </a:tc>
              </a:tr>
              <a:tr h="1054608">
                <a:tc>
                  <a:txBody>
                    <a:bodyPr wrap="square" lIns="95250" tIns="76200" rIns="95250" bIns="76200">
                      <a:noAutofit/>
                    </a:bodyPr>
                    <a:lstStyle/>
                    <a:p>
                      <a:r>
                        <a:rPr sz="1800" b="0">
                          <a:solidFill>
                            <a:srgbClr val="283B49"/>
                          </a:solidFill>
                          <a:latin typeface="Arial"/>
                          <a:ea typeface="Arial"/>
                          <a:cs typeface="Arial"/>
                        </a:rPr>
                        <a:t>Stored capacitor energy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U = ½QV = ½CV² = Q²/(2C)</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Compare under stated constraint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Energy in the electric field</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791777139"/>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979F88-A3CF-4956-81EA-59E0FAD9F88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40BAC39C-3627-44B9-85BF-1958C8C4288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force, field, energy and potential</a:t>
            </a:r>
          </a:p>
        </p:txBody>
      </p:sp>
      <p:sp>
        <p:nvSpPr>
          <p:cNvPr id="3" name="source-page">
            <a:extLst xmlns:a="http://schemas.openxmlformats.org/drawingml/2006/main">
              <a:ext uri="{FF2B5EF4-FFF2-40B4-BE49-F238E27FC236}">
                <a16:creationId xmlns:a16="http://schemas.microsoft.com/office/drawing/2014/main" id="{33ED8AE3-B36F-466E-8677-C24DE8041CB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10.1-10.7</a:t>
            </a:r>
          </a:p>
        </p:txBody>
      </p:sp>
      <p:sp>
        <p:nvSpPr>
          <p:cNvPr id="4" name="slide-number">
            <a:extLst xmlns:a="http://schemas.openxmlformats.org/drawingml/2006/main">
              <a:ext uri="{FF2B5EF4-FFF2-40B4-BE49-F238E27FC236}">
                <a16:creationId xmlns:a16="http://schemas.microsoft.com/office/drawing/2014/main" id="{875CFD9A-022F-4BD1-9D3A-EB730132422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89 / 91</a:t>
            </a:r>
          </a:p>
        </p:txBody>
      </p:sp>
      <p:graphicFrame>
        <p:nvGraphicFramePr>
          <p:cNvPr id="10" name=""/>
          <p:cNvGraphicFramePr/>
          <p:nvPr/>
        </p:nvGraphicFramePr>
        <p:xfrm>
          <a:off xmlns:a="http://schemas.openxmlformats.org/drawingml/2006/main" x="609600" y="1809750"/>
          <a:ext xmlns:a="http://schemas.openxmlformats.org/drawingml/2006/main" cx="10972800" cy="1435608"/>
        </p:xfrm>
        <a:graphic xmlns:a="http://schemas.openxmlformats.org/drawingml/2006/main">
          <a:graphicData uri="http://schemas.openxmlformats.org/drawingml/2006/table">
            <a:tbl>
              <a:tblPr/>
              <a:tblGrid>
                <a:gridCol w="2823228"/>
                <a:gridCol w="4068343"/>
                <a:gridCol w="4081229"/>
              </a:tblGrid>
              <a:tr h="478536">
                <a:tc>
                  <a:txBody>
                    <a:bodyPr wrap="square" lIns="95250" tIns="76200" rIns="95250" bIns="76200">
                      <a:noAutofit/>
                    </a:bodyPr>
                    <a:lstStyle/>
                    <a:p>
                      <a:r>
                        <a:rPr sz="1800" b="1">
                          <a:solidFill>
                            <a:srgbClr val="FFFFFF"/>
                          </a:solidFill>
                          <a:latin typeface="Arial"/>
                          <a:ea typeface="Arial"/>
                          <a:cs typeface="Arial"/>
                        </a:rPr>
                        <a:t>Change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Battery connected</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Isolated plates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Insert dielectric κ</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 × κ, Q × κ, V fixed, U × κ</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 × κ, Q fixed, V/κ, U/κ</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Double separation 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C/2, Q/2, V fixed, E/2</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C/2, Q fixed, V × 2, E unchanged</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253378116"/>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8C52C0C-76D7-4A89-A1D9-0A1FB2D7CE9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3A56E1F4-599C-4C5F-BA14-3C382AC549F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force, field, energy and potential</a:t>
            </a:r>
          </a:p>
        </p:txBody>
      </p:sp>
      <p:sp>
        <p:nvSpPr>
          <p:cNvPr id="3" name="source-page">
            <a:extLst xmlns:a="http://schemas.openxmlformats.org/drawingml/2006/main">
              <a:ext uri="{FF2B5EF4-FFF2-40B4-BE49-F238E27FC236}">
                <a16:creationId xmlns:a16="http://schemas.microsoft.com/office/drawing/2014/main" id="{8CE7F517-268C-4B79-AB73-791B2547724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10.1-10.7</a:t>
            </a:r>
          </a:p>
        </p:txBody>
      </p:sp>
      <p:sp>
        <p:nvSpPr>
          <p:cNvPr id="4" name="slide-number">
            <a:extLst xmlns:a="http://schemas.openxmlformats.org/drawingml/2006/main">
              <a:ext uri="{FF2B5EF4-FFF2-40B4-BE49-F238E27FC236}">
                <a16:creationId xmlns:a16="http://schemas.microsoft.com/office/drawing/2014/main" id="{3D15164E-3941-483F-A360-FB2F300F3F6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90 / 91</a:t>
            </a:r>
          </a:p>
        </p:txBody>
      </p:sp>
      <p:sp>
        <p:nvSpPr>
          <p:cNvPr id="5" name="body">
            <a:extLst xmlns:a="http://schemas.openxmlformats.org/drawingml/2006/main">
              <a:ext uri="{FF2B5EF4-FFF2-40B4-BE49-F238E27FC236}">
                <a16:creationId xmlns:a16="http://schemas.microsoft.com/office/drawing/2014/main" id="{CF320E1D-C935-4EE6-A269-3BC95942416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 W_E = -qΔV.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electric force alone, ΔK = -qΔV.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Electric field points toward lower potential; the force on a negative charge points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opposite the field.</a:t>
            </a:r>
          </a:p>
        </p:txBody>
      </p:sp>
    </p:spTree>
    <p:extLst>
      <p:ext uri="{BB962C8B-B14F-4D97-AF65-F5344CB8AC3E}">
        <p14:creationId xmlns:p14="http://schemas.microsoft.com/office/powerpoint/2010/main" val="1956441633"/>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E637DF8-1F34-4855-A2D9-26F650A6B7D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10</a:t>
            </a:r>
          </a:p>
        </p:txBody>
      </p:sp>
      <p:sp>
        <p:nvSpPr>
          <p:cNvPr id="2" name="title">
            <a:extLst xmlns:a="http://schemas.openxmlformats.org/drawingml/2006/main">
              <a:ext uri="{FF2B5EF4-FFF2-40B4-BE49-F238E27FC236}">
                <a16:creationId xmlns:a16="http://schemas.microsoft.com/office/drawing/2014/main" id="{F1FB5003-6BA4-49B7-BB7F-1E532E62A2D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Sources and further reading</a:t>
            </a:r>
          </a:p>
        </p:txBody>
      </p:sp>
      <p:sp>
        <p:nvSpPr>
          <p:cNvPr id="3" name="source-page">
            <a:extLst xmlns:a="http://schemas.openxmlformats.org/drawingml/2006/main">
              <a:ext uri="{FF2B5EF4-FFF2-40B4-BE49-F238E27FC236}">
                <a16:creationId xmlns:a16="http://schemas.microsoft.com/office/drawing/2014/main" id="{2CB5A6B0-96E2-48A9-8828-F56779FB808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References</a:t>
            </a:r>
          </a:p>
        </p:txBody>
      </p:sp>
      <p:sp>
        <p:nvSpPr>
          <p:cNvPr id="4" name="slide-number">
            <a:extLst xmlns:a="http://schemas.openxmlformats.org/drawingml/2006/main">
              <a:ext uri="{FF2B5EF4-FFF2-40B4-BE49-F238E27FC236}">
                <a16:creationId xmlns:a16="http://schemas.microsoft.com/office/drawing/2014/main" id="{7B1AB4C2-19E6-4DC4-9997-3B7DC86BD2A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91 / 91</a:t>
            </a:r>
          </a:p>
        </p:txBody>
      </p:sp>
      <p:sp>
        <p:nvSpPr>
          <p:cNvPr id="5" name="body">
            <a:extLst xmlns:a="http://schemas.openxmlformats.org/drawingml/2006/main">
              <a:ext uri="{FF2B5EF4-FFF2-40B4-BE49-F238E27FC236}">
                <a16:creationId xmlns:a16="http://schemas.microsoft.com/office/drawing/2014/main" id="{E1ADCCF8-B59A-4744-B832-25E276D22D37}"/>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Accompanying notes: Electrostatics</a:t>
            </a:r>
          </a:p>
        </p:txBody>
      </p:sp>
      <p:sp>
        <p:nvSpPr>
          <p:cNvPr id="6" name="body">
            <a:extLst xmlns:a="http://schemas.openxmlformats.org/drawingml/2006/main">
              <a:ext uri="{FF2B5EF4-FFF2-40B4-BE49-F238E27FC236}">
                <a16:creationId xmlns:a16="http://schemas.microsoft.com/office/drawing/2014/main" id="{F01492CC-89F0-46A6-B1EC-A09914F64B01}"/>
              </a:ext>
            </a:extLst>
          </p:cNvPr>
          <p:cNvSpPr>
            <a:spLocks xmlns:a="http://schemas.openxmlformats.org/drawingml/2006/main" noGrp="1"/>
          </p:cNvSpPr>
          <p:nvPr/>
        </p:nvSpPr>
        <p:spPr>
          <a:xfrm xmlns:a="http://schemas.openxmlformats.org/drawingml/2006/main">
            <a:off x="609600" y="248126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Curriculum: the supplied 2026 AP Physics 2 Course and Exam Description.</a:t>
            </a:r>
          </a:p>
        </p:txBody>
      </p:sp>
      <p:sp>
        <p:nvSpPr>
          <p:cNvPr id="7" name="body">
            <a:extLst xmlns:a="http://schemas.openxmlformats.org/drawingml/2006/main">
              <a:ext uri="{FF2B5EF4-FFF2-40B4-BE49-F238E27FC236}">
                <a16:creationId xmlns:a16="http://schemas.microsoft.com/office/drawing/2014/main" id="{0A8AA9B1-E388-4F7D-B873-E4C3539C438F}"/>
              </a:ext>
            </a:extLst>
          </p:cNvPr>
          <p:cNvSpPr>
            <a:spLocks xmlns:a="http://schemas.openxmlformats.org/drawingml/2006/main" noGrp="1"/>
          </p:cNvSpPr>
          <p:nvPr/>
        </p:nvSpPr>
        <p:spPr>
          <a:xfrm xmlns:a="http://schemas.openxmlformats.org/drawingml/2006/main">
            <a:off x="609600" y="30956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handwritten lessons determine the sequence. The chapter notes identify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 pages and independent physics references.</a:t>
            </a:r>
          </a:p>
        </p:txBody>
      </p:sp>
      <p:sp>
        <p:nvSpPr>
          <p:cNvPr id="8" name="body">
            <a:extLst xmlns:a="http://schemas.openxmlformats.org/drawingml/2006/main">
              <a:ext uri="{FF2B5EF4-FFF2-40B4-BE49-F238E27FC236}">
                <a16:creationId xmlns:a16="http://schemas.microsoft.com/office/drawing/2014/main" id="{B317C313-CBE5-48A5-9CD6-9275D07B1784}"/>
              </a:ext>
            </a:extLst>
          </p:cNvPr>
          <p:cNvSpPr>
            <a:spLocks xmlns:a="http://schemas.openxmlformats.org/drawingml/2006/main" noGrp="1"/>
          </p:cNvSpPr>
          <p:nvPr/>
        </p:nvSpPr>
        <p:spPr>
          <a:xfrm xmlns:a="http://schemas.openxmlformats.org/drawingml/2006/main">
            <a:off x="609600" y="4067175"/>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Detailed explanations and reference links appear in the speaker notes.</a:t>
            </a:r>
          </a:p>
        </p:txBody>
      </p:sp>
    </p:spTree>
    <p:extLst>
      <p:ext uri="{BB962C8B-B14F-4D97-AF65-F5344CB8AC3E}">
        <p14:creationId xmlns:p14="http://schemas.microsoft.com/office/powerpoint/2010/main" val="18742484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2026-10-01T03:59:49.4920000Z</dcterms:created>
  <dcterms:modified xsi:type="dcterms:W3CDTF">2026-10-01T03:59:49.4920000Z</dcterms:modified>
</coreProperties>
</file>