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256625ad77747a2" /><Relationship Type="http://schemas.openxmlformats.org/officeDocument/2006/relationships/extended-properties" Target="/docProps/app.xml" Id="R85839d64c1ea4190" /><Relationship Type="http://schemas.openxmlformats.org/officeDocument/2006/relationships/officeDocument" Target="/ppt/presentation.xml" Id="Ra7dfd6c5f8d7475e" /></Relationships>
</file>

<file path=ppt/presentation.xml><?xml version="1.0" encoding="utf-8"?>
<p:presentation xmlns:p="http://schemas.openxmlformats.org/presentationml/2006/main">
  <p:sldMasterIdLst>
    <p:sldMasterId xmlns:r="http://schemas.openxmlformats.org/officeDocument/2006/relationships" id="2147483648" r:id="Rac5da53ce3b34198"/>
  </p:sldMasterIdLst>
  <p:notesMasterIdLst>
    <p:notesMasterId xmlns:r="http://schemas.openxmlformats.org/officeDocument/2006/relationships" r:id="Rf2e93b7775de4d8d"/>
  </p:notesMasterIdLst>
  <p:sldIdLst>
    <p:sldId xmlns:r="http://schemas.openxmlformats.org/officeDocument/2006/relationships" id="256" r:id="R0f96133132d947e4"/>
    <p:sldId xmlns:r="http://schemas.openxmlformats.org/officeDocument/2006/relationships" id="257" r:id="R9c58e2b46e324558"/>
    <p:sldId xmlns:r="http://schemas.openxmlformats.org/officeDocument/2006/relationships" id="258" r:id="Rcb132a2e01e84ecd"/>
    <p:sldId xmlns:r="http://schemas.openxmlformats.org/officeDocument/2006/relationships" id="259" r:id="R6e15000664f942ab"/>
    <p:sldId xmlns:r="http://schemas.openxmlformats.org/officeDocument/2006/relationships" id="260" r:id="Rf8c646b6fc8841fa"/>
    <p:sldId xmlns:r="http://schemas.openxmlformats.org/officeDocument/2006/relationships" id="261" r:id="R2741c9a30cfb44db"/>
    <p:sldId xmlns:r="http://schemas.openxmlformats.org/officeDocument/2006/relationships" id="262" r:id="R2f62075367944496"/>
    <p:sldId xmlns:r="http://schemas.openxmlformats.org/officeDocument/2006/relationships" id="263" r:id="Re09ccf31f5de4380"/>
    <p:sldId xmlns:r="http://schemas.openxmlformats.org/officeDocument/2006/relationships" id="264" r:id="Rbeb107c9ec0a45b8"/>
    <p:sldId xmlns:r="http://schemas.openxmlformats.org/officeDocument/2006/relationships" id="265" r:id="Rf0cd62075f7c4c5c"/>
    <p:sldId xmlns:r="http://schemas.openxmlformats.org/officeDocument/2006/relationships" id="266" r:id="R811d36c158c24395"/>
    <p:sldId xmlns:r="http://schemas.openxmlformats.org/officeDocument/2006/relationships" id="267" r:id="R75d22f5581f3410f"/>
    <p:sldId xmlns:r="http://schemas.openxmlformats.org/officeDocument/2006/relationships" id="268" r:id="R794f4ac618c24b2e"/>
    <p:sldId xmlns:r="http://schemas.openxmlformats.org/officeDocument/2006/relationships" id="269" r:id="R234ea7f9d19f492c"/>
    <p:sldId xmlns:r="http://schemas.openxmlformats.org/officeDocument/2006/relationships" id="270" r:id="R4ab763eab4b742d6"/>
    <p:sldId xmlns:r="http://schemas.openxmlformats.org/officeDocument/2006/relationships" id="271" r:id="Rc190706ba2d24e70"/>
    <p:sldId xmlns:r="http://schemas.openxmlformats.org/officeDocument/2006/relationships" id="272" r:id="Rf7cf655b858b4850"/>
    <p:sldId xmlns:r="http://schemas.openxmlformats.org/officeDocument/2006/relationships" id="273" r:id="R665f3294907741ea"/>
    <p:sldId xmlns:r="http://schemas.openxmlformats.org/officeDocument/2006/relationships" id="274" r:id="R27494e26ece449b0"/>
    <p:sldId xmlns:r="http://schemas.openxmlformats.org/officeDocument/2006/relationships" id="275" r:id="R7e8ad7d45fa94694"/>
    <p:sldId xmlns:r="http://schemas.openxmlformats.org/officeDocument/2006/relationships" id="276" r:id="R37420a85b63849f9"/>
    <p:sldId xmlns:r="http://schemas.openxmlformats.org/officeDocument/2006/relationships" id="277" r:id="Re5ade6e48a9c4e6d"/>
    <p:sldId xmlns:r="http://schemas.openxmlformats.org/officeDocument/2006/relationships" id="278" r:id="R99fed0d0002643ca"/>
    <p:sldId xmlns:r="http://schemas.openxmlformats.org/officeDocument/2006/relationships" id="279" r:id="R15a895c154de48e7"/>
    <p:sldId xmlns:r="http://schemas.openxmlformats.org/officeDocument/2006/relationships" id="280" r:id="Rb576744230d04fbf"/>
    <p:sldId xmlns:r="http://schemas.openxmlformats.org/officeDocument/2006/relationships" id="281" r:id="Rb267b51206bb44f0"/>
    <p:sldId xmlns:r="http://schemas.openxmlformats.org/officeDocument/2006/relationships" id="282" r:id="R955df156025a4b31"/>
    <p:sldId xmlns:r="http://schemas.openxmlformats.org/officeDocument/2006/relationships" id="283" r:id="Ra50bc4461fcc43bc"/>
    <p:sldId xmlns:r="http://schemas.openxmlformats.org/officeDocument/2006/relationships" id="284" r:id="R5a54c3bb088b4cd1"/>
    <p:sldId xmlns:r="http://schemas.openxmlformats.org/officeDocument/2006/relationships" id="285" r:id="R04c3f6e412ec4b76"/>
    <p:sldId xmlns:r="http://schemas.openxmlformats.org/officeDocument/2006/relationships" id="286" r:id="R53eadf3c87bd448d"/>
    <p:sldId xmlns:r="http://schemas.openxmlformats.org/officeDocument/2006/relationships" id="287" r:id="Rc6142a9a3dcb478d"/>
    <p:sldId xmlns:r="http://schemas.openxmlformats.org/officeDocument/2006/relationships" id="288" r:id="R76ed4d7481b146fa"/>
    <p:sldId xmlns:r="http://schemas.openxmlformats.org/officeDocument/2006/relationships" id="289" r:id="Reae84089c1564ab5"/>
    <p:sldId xmlns:r="http://schemas.openxmlformats.org/officeDocument/2006/relationships" id="290" r:id="R8429a96d60414c8a"/>
    <p:sldId xmlns:r="http://schemas.openxmlformats.org/officeDocument/2006/relationships" id="291" r:id="Rb7ad86b6c1174d11"/>
    <p:sldId xmlns:r="http://schemas.openxmlformats.org/officeDocument/2006/relationships" id="292" r:id="R5a10d7b3a80740f7"/>
    <p:sldId xmlns:r="http://schemas.openxmlformats.org/officeDocument/2006/relationships" id="293" r:id="Rb94e05cd35914eed"/>
    <p:sldId xmlns:r="http://schemas.openxmlformats.org/officeDocument/2006/relationships" id="294" r:id="R940c949696494258"/>
    <p:sldId xmlns:r="http://schemas.openxmlformats.org/officeDocument/2006/relationships" id="295" r:id="Rab345fdd5bdb41fa"/>
    <p:sldId xmlns:r="http://schemas.openxmlformats.org/officeDocument/2006/relationships" id="296" r:id="R305ad7f2543a442a"/>
    <p:sldId xmlns:r="http://schemas.openxmlformats.org/officeDocument/2006/relationships" id="297" r:id="R3a45e1a25f154baf"/>
    <p:sldId xmlns:r="http://schemas.openxmlformats.org/officeDocument/2006/relationships" id="298" r:id="R93068762e0bf43fb"/>
    <p:sldId xmlns:r="http://schemas.openxmlformats.org/officeDocument/2006/relationships" id="299" r:id="Rfc970fc5bcec4653"/>
    <p:sldId xmlns:r="http://schemas.openxmlformats.org/officeDocument/2006/relationships" id="300" r:id="Rcb69c51adc194923"/>
    <p:sldId xmlns:r="http://schemas.openxmlformats.org/officeDocument/2006/relationships" id="301" r:id="R12d0231eefe842f6"/>
    <p:sldId xmlns:r="http://schemas.openxmlformats.org/officeDocument/2006/relationships" id="302" r:id="R3b1d87fa16b44d40"/>
    <p:sldId xmlns:r="http://schemas.openxmlformats.org/officeDocument/2006/relationships" id="303" r:id="R09c1cfbb56894db6"/>
    <p:sldId xmlns:r="http://schemas.openxmlformats.org/officeDocument/2006/relationships" id="304" r:id="R7b36008656654e23"/>
    <p:sldId xmlns:r="http://schemas.openxmlformats.org/officeDocument/2006/relationships" id="305" r:id="R6fa8110ac86442ae"/>
    <p:sldId xmlns:r="http://schemas.openxmlformats.org/officeDocument/2006/relationships" id="306" r:id="R9489bf2b41104c93"/>
    <p:sldId xmlns:r="http://schemas.openxmlformats.org/officeDocument/2006/relationships" id="307" r:id="R642532821f454992"/>
    <p:sldId xmlns:r="http://schemas.openxmlformats.org/officeDocument/2006/relationships" id="308" r:id="R4ae5c6e3ff9d4dcc"/>
    <p:sldId xmlns:r="http://schemas.openxmlformats.org/officeDocument/2006/relationships" id="309" r:id="R7d9e4179d9fb432e"/>
    <p:sldId xmlns:r="http://schemas.openxmlformats.org/officeDocument/2006/relationships" id="310" r:id="R5b8aef17d2e74171"/>
    <p:sldId xmlns:r="http://schemas.openxmlformats.org/officeDocument/2006/relationships" id="311" r:id="Rb85d3406850a449f"/>
    <p:sldId xmlns:r="http://schemas.openxmlformats.org/officeDocument/2006/relationships" id="312" r:id="Rd78afe83baa54f3a"/>
    <p:sldId xmlns:r="http://schemas.openxmlformats.org/officeDocument/2006/relationships" id="313" r:id="R510e4324be49431f"/>
    <p:sldId xmlns:r="http://schemas.openxmlformats.org/officeDocument/2006/relationships" id="314" r:id="Rd16ed060882e447a"/>
    <p:sldId xmlns:r="http://schemas.openxmlformats.org/officeDocument/2006/relationships" id="315" r:id="R049e573a001a4566"/>
    <p:sldId xmlns:r="http://schemas.openxmlformats.org/officeDocument/2006/relationships" id="316" r:id="Rde8280af73d0427f"/>
    <p:sldId xmlns:r="http://schemas.openxmlformats.org/officeDocument/2006/relationships" id="317" r:id="R20da242040c749d5"/>
    <p:sldId xmlns:r="http://schemas.openxmlformats.org/officeDocument/2006/relationships" id="318" r:id="R759f2ab91bd24ccf"/>
    <p:sldId xmlns:r="http://schemas.openxmlformats.org/officeDocument/2006/relationships" id="319" r:id="Rafd75a0086c24148"/>
    <p:sldId xmlns:r="http://schemas.openxmlformats.org/officeDocument/2006/relationships" id="320" r:id="R33f9d8665fc04e32"/>
    <p:sldId xmlns:r="http://schemas.openxmlformats.org/officeDocument/2006/relationships" id="321" r:id="R6417284729844b58"/>
    <p:sldId xmlns:r="http://schemas.openxmlformats.org/officeDocument/2006/relationships" id="322" r:id="Rc1b9cf9714384592"/>
    <p:sldId xmlns:r="http://schemas.openxmlformats.org/officeDocument/2006/relationships" id="323" r:id="Rc2d32b51c4e94034"/>
    <p:sldId xmlns:r="http://schemas.openxmlformats.org/officeDocument/2006/relationships" id="324" r:id="R1311c9c0c7204219"/>
    <p:sldId xmlns:r="http://schemas.openxmlformats.org/officeDocument/2006/relationships" id="325" r:id="Rf6e3969b44404b48"/>
    <p:sldId xmlns:r="http://schemas.openxmlformats.org/officeDocument/2006/relationships" id="326" r:id="R915fabdcac044c00"/>
    <p:sldId xmlns:r="http://schemas.openxmlformats.org/officeDocument/2006/relationships" id="327" r:id="R69d409c709004edc"/>
    <p:sldId xmlns:r="http://schemas.openxmlformats.org/officeDocument/2006/relationships" id="328" r:id="R2f1c9f18b8be4e13"/>
    <p:sldId xmlns:r="http://schemas.openxmlformats.org/officeDocument/2006/relationships" id="329" r:id="R13b4b53284994a66"/>
    <p:sldId xmlns:r="http://schemas.openxmlformats.org/officeDocument/2006/relationships" id="330" r:id="R45aacb13646a4313"/>
    <p:sldId xmlns:r="http://schemas.openxmlformats.org/officeDocument/2006/relationships" id="331" r:id="R753fb227b0c64cd2"/>
    <p:sldId xmlns:r="http://schemas.openxmlformats.org/officeDocument/2006/relationships" id="332" r:id="R189b76507afe45a1"/>
    <p:sldId xmlns:r="http://schemas.openxmlformats.org/officeDocument/2006/relationships" id="333" r:id="Rb4d33f8223c64681"/>
    <p:sldId xmlns:r="http://schemas.openxmlformats.org/officeDocument/2006/relationships" id="334" r:id="Ra24f88295a594429"/>
    <p:sldId xmlns:r="http://schemas.openxmlformats.org/officeDocument/2006/relationships" id="335" r:id="R0184ac400c55450e"/>
    <p:sldId xmlns:r="http://schemas.openxmlformats.org/officeDocument/2006/relationships" id="336" r:id="Rb62ca07f0db646a6"/>
    <p:sldId xmlns:r="http://schemas.openxmlformats.org/officeDocument/2006/relationships" id="337" r:id="R3c069b96e4a24fe7"/>
    <p:sldId xmlns:r="http://schemas.openxmlformats.org/officeDocument/2006/relationships" id="338" r:id="Rad6b0ea8a8d94dbe"/>
    <p:sldId xmlns:r="http://schemas.openxmlformats.org/officeDocument/2006/relationships" id="339" r:id="Ref465d2923684e1a"/>
    <p:sldId xmlns:r="http://schemas.openxmlformats.org/officeDocument/2006/relationships" id="340" r:id="R75bee2ccf7064b95"/>
    <p:sldId xmlns:r="http://schemas.openxmlformats.org/officeDocument/2006/relationships" id="341" r:id="R4225ef30ddc24d9e"/>
    <p:sldId xmlns:r="http://schemas.openxmlformats.org/officeDocument/2006/relationships" id="342" r:id="Rf9f43fbf7ab44b40"/>
    <p:sldId xmlns:r="http://schemas.openxmlformats.org/officeDocument/2006/relationships" id="343" r:id="Rcf1f7e77959c4fd6"/>
    <p:sldId xmlns:r="http://schemas.openxmlformats.org/officeDocument/2006/relationships" id="344" r:id="Rd1fcea80dd1146a0"/>
    <p:sldId xmlns:r="http://schemas.openxmlformats.org/officeDocument/2006/relationships" id="345" r:id="Rbc412dfbe6534dd4"/>
    <p:sldId xmlns:r="http://schemas.openxmlformats.org/officeDocument/2006/relationships" id="346" r:id="R6243d835a63b430e"/>
    <p:sldId xmlns:r="http://schemas.openxmlformats.org/officeDocument/2006/relationships" id="347" r:id="Re0e660dc202f4f7a"/>
    <p:sldId xmlns:r="http://schemas.openxmlformats.org/officeDocument/2006/relationships" id="348" r:id="R459da11ee4284357"/>
    <p:sldId xmlns:r="http://schemas.openxmlformats.org/officeDocument/2006/relationships" id="349" r:id="R9d14558a51de46e2"/>
    <p:sldId xmlns:r="http://schemas.openxmlformats.org/officeDocument/2006/relationships" id="350" r:id="R2be75273ee31422a"/>
    <p:sldId xmlns:r="http://schemas.openxmlformats.org/officeDocument/2006/relationships" id="351" r:id="Re5a2d41afbcf407e"/>
    <p:sldId xmlns:r="http://schemas.openxmlformats.org/officeDocument/2006/relationships" id="352" r:id="Reac2443fc5ab46d5"/>
    <p:sldId xmlns:r="http://schemas.openxmlformats.org/officeDocument/2006/relationships" id="353" r:id="R03bfba500a3a4006"/>
    <p:sldId xmlns:r="http://schemas.openxmlformats.org/officeDocument/2006/relationships" id="354" r:id="R6aef4dff6bdb4b8b"/>
    <p:sldId xmlns:r="http://schemas.openxmlformats.org/officeDocument/2006/relationships" id="355" r:id="R5c57231277e543d1"/>
    <p:sldId xmlns:r="http://schemas.openxmlformats.org/officeDocument/2006/relationships" id="356" r:id="R8636d28ba720426a"/>
    <p:sldId xmlns:r="http://schemas.openxmlformats.org/officeDocument/2006/relationships" id="357" r:id="R6c18d312134f41b6"/>
    <p:sldId xmlns:r="http://schemas.openxmlformats.org/officeDocument/2006/relationships" id="358" r:id="R0aea10f1fdea408c"/>
    <p:sldId xmlns:r="http://schemas.openxmlformats.org/officeDocument/2006/relationships" id="359" r:id="R2303da39df564e95"/>
    <p:sldId xmlns:r="http://schemas.openxmlformats.org/officeDocument/2006/relationships" id="360" r:id="Rd07782356a5d49bb"/>
    <p:sldId xmlns:r="http://schemas.openxmlformats.org/officeDocument/2006/relationships" id="361" r:id="R4c0ee8f71b0f4690"/>
    <p:sldId xmlns:r="http://schemas.openxmlformats.org/officeDocument/2006/relationships" id="362" r:id="R49e8b5b3283d470f"/>
    <p:sldId xmlns:r="http://schemas.openxmlformats.org/officeDocument/2006/relationships" id="363" r:id="R39655818e28b4afc"/>
    <p:sldId xmlns:r="http://schemas.openxmlformats.org/officeDocument/2006/relationships" id="364" r:id="R51289ee4a3d347e5"/>
    <p:sldId xmlns:r="http://schemas.openxmlformats.org/officeDocument/2006/relationships" id="365" r:id="Rb018b7afb6a1413f"/>
    <p:sldId xmlns:r="http://schemas.openxmlformats.org/officeDocument/2006/relationships" id="366" r:id="R88ac800eac77449b"/>
    <p:sldId xmlns:r="http://schemas.openxmlformats.org/officeDocument/2006/relationships" id="367" r:id="Rea7b26ddf3564240"/>
    <p:sldId xmlns:r="http://schemas.openxmlformats.org/officeDocument/2006/relationships" id="368" r:id="R1a055cff3d904ce0"/>
    <p:sldId xmlns:r="http://schemas.openxmlformats.org/officeDocument/2006/relationships" id="369" r:id="Rf3c18b307ca0496f"/>
    <p:sldId xmlns:r="http://schemas.openxmlformats.org/officeDocument/2006/relationships" id="370" r:id="R70ca13aee1f347e1"/>
    <p:sldId xmlns:r="http://schemas.openxmlformats.org/officeDocument/2006/relationships" id="371" r:id="R8fb05e1440aa4a3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2ee2f944fbc4178" /><Relationship Type="http://schemas.openxmlformats.org/officeDocument/2006/relationships/slideMaster" Target="/ppt/slideMasters/slideMaster1.xml" Id="Rac5da53ce3b34198" /><Relationship Type="http://schemas.openxmlformats.org/officeDocument/2006/relationships/notesMaster" Target="/ppt/notesMasters/notesMaster1.xml" Id="Rf2e93b7775de4d8d" /><Relationship Type="http://schemas.openxmlformats.org/officeDocument/2006/relationships/presProps" Target="/ppt/presProps.xml" Id="Rc717d078fc334d68" /><Relationship Type="http://schemas.openxmlformats.org/officeDocument/2006/relationships/tableStyles" Target="/ppt/tableStyles.xml" Id="R762ba634ef3e488f" /><Relationship Type="http://schemas.openxmlformats.org/officeDocument/2006/relationships/slide" Target="/ppt/slides/slide1.xml" Id="R0f96133132d947e4" /><Relationship Type="http://schemas.openxmlformats.org/officeDocument/2006/relationships/slide" Target="/ppt/slides/slide2.xml" Id="R9c58e2b46e324558" /><Relationship Type="http://schemas.openxmlformats.org/officeDocument/2006/relationships/slide" Target="/ppt/slides/slide3.xml" Id="Rcb132a2e01e84ecd" /><Relationship Type="http://schemas.openxmlformats.org/officeDocument/2006/relationships/slide" Target="/ppt/slides/slide4.xml" Id="R6e15000664f942ab" /><Relationship Type="http://schemas.openxmlformats.org/officeDocument/2006/relationships/slide" Target="/ppt/slides/slide5.xml" Id="Rf8c646b6fc8841fa" /><Relationship Type="http://schemas.openxmlformats.org/officeDocument/2006/relationships/slide" Target="/ppt/slides/slide6.xml" Id="R2741c9a30cfb44db" /><Relationship Type="http://schemas.openxmlformats.org/officeDocument/2006/relationships/slide" Target="/ppt/slides/slide7.xml" Id="R2f62075367944496" /><Relationship Type="http://schemas.openxmlformats.org/officeDocument/2006/relationships/slide" Target="/ppt/slides/slide8.xml" Id="Re09ccf31f5de4380" /><Relationship Type="http://schemas.openxmlformats.org/officeDocument/2006/relationships/slide" Target="/ppt/slides/slide9.xml" Id="Rbeb107c9ec0a45b8" /><Relationship Type="http://schemas.openxmlformats.org/officeDocument/2006/relationships/slide" Target="/ppt/slides/slide10.xml" Id="Rf0cd62075f7c4c5c" /><Relationship Type="http://schemas.openxmlformats.org/officeDocument/2006/relationships/slide" Target="/ppt/slides/slide11.xml" Id="R811d36c158c24395" /><Relationship Type="http://schemas.openxmlformats.org/officeDocument/2006/relationships/slide" Target="/ppt/slides/slide12.xml" Id="R75d22f5581f3410f" /><Relationship Type="http://schemas.openxmlformats.org/officeDocument/2006/relationships/slide" Target="/ppt/slides/slide13.xml" Id="R794f4ac618c24b2e" /><Relationship Type="http://schemas.openxmlformats.org/officeDocument/2006/relationships/slide" Target="/ppt/slides/slide14.xml" Id="R234ea7f9d19f492c" /><Relationship Type="http://schemas.openxmlformats.org/officeDocument/2006/relationships/slide" Target="/ppt/slides/slide15.xml" Id="R4ab763eab4b742d6" /><Relationship Type="http://schemas.openxmlformats.org/officeDocument/2006/relationships/slide" Target="/ppt/slides/slide16.xml" Id="Rc190706ba2d24e70" /><Relationship Type="http://schemas.openxmlformats.org/officeDocument/2006/relationships/slide" Target="/ppt/slides/slide17.xml" Id="Rf7cf655b858b4850" /><Relationship Type="http://schemas.openxmlformats.org/officeDocument/2006/relationships/slide" Target="/ppt/slides/slide18.xml" Id="R665f3294907741ea" /><Relationship Type="http://schemas.openxmlformats.org/officeDocument/2006/relationships/slide" Target="/ppt/slides/slide19.xml" Id="R27494e26ece449b0" /><Relationship Type="http://schemas.openxmlformats.org/officeDocument/2006/relationships/slide" Target="/ppt/slides/slide20.xml" Id="R7e8ad7d45fa94694" /><Relationship Type="http://schemas.openxmlformats.org/officeDocument/2006/relationships/slide" Target="/ppt/slides/slide21.xml" Id="R37420a85b63849f9" /><Relationship Type="http://schemas.openxmlformats.org/officeDocument/2006/relationships/slide" Target="/ppt/slides/slide22.xml" Id="Re5ade6e48a9c4e6d" /><Relationship Type="http://schemas.openxmlformats.org/officeDocument/2006/relationships/slide" Target="/ppt/slides/slide23.xml" Id="R99fed0d0002643ca" /><Relationship Type="http://schemas.openxmlformats.org/officeDocument/2006/relationships/slide" Target="/ppt/slides/slide24.xml" Id="R15a895c154de48e7" /><Relationship Type="http://schemas.openxmlformats.org/officeDocument/2006/relationships/slide" Target="/ppt/slides/slide25.xml" Id="Rb576744230d04fbf" /><Relationship Type="http://schemas.openxmlformats.org/officeDocument/2006/relationships/slide" Target="/ppt/slides/slide26.xml" Id="Rb267b51206bb44f0" /><Relationship Type="http://schemas.openxmlformats.org/officeDocument/2006/relationships/slide" Target="/ppt/slides/slide27.xml" Id="R955df156025a4b31" /><Relationship Type="http://schemas.openxmlformats.org/officeDocument/2006/relationships/slide" Target="/ppt/slides/slide28.xml" Id="Ra50bc4461fcc43bc" /><Relationship Type="http://schemas.openxmlformats.org/officeDocument/2006/relationships/slide" Target="/ppt/slides/slide29.xml" Id="R5a54c3bb088b4cd1" /><Relationship Type="http://schemas.openxmlformats.org/officeDocument/2006/relationships/slide" Target="/ppt/slides/slide30.xml" Id="R04c3f6e412ec4b76" /><Relationship Type="http://schemas.openxmlformats.org/officeDocument/2006/relationships/slide" Target="/ppt/slides/slide31.xml" Id="R53eadf3c87bd448d" /><Relationship Type="http://schemas.openxmlformats.org/officeDocument/2006/relationships/slide" Target="/ppt/slides/slide32.xml" Id="Rc6142a9a3dcb478d" /><Relationship Type="http://schemas.openxmlformats.org/officeDocument/2006/relationships/slide" Target="/ppt/slides/slide33.xml" Id="R76ed4d7481b146fa" /><Relationship Type="http://schemas.openxmlformats.org/officeDocument/2006/relationships/slide" Target="/ppt/slides/slide34.xml" Id="Reae84089c1564ab5" /><Relationship Type="http://schemas.openxmlformats.org/officeDocument/2006/relationships/slide" Target="/ppt/slides/slide35.xml" Id="R8429a96d60414c8a" /><Relationship Type="http://schemas.openxmlformats.org/officeDocument/2006/relationships/slide" Target="/ppt/slides/slide36.xml" Id="Rb7ad86b6c1174d11" /><Relationship Type="http://schemas.openxmlformats.org/officeDocument/2006/relationships/slide" Target="/ppt/slides/slide37.xml" Id="R5a10d7b3a80740f7" /><Relationship Type="http://schemas.openxmlformats.org/officeDocument/2006/relationships/slide" Target="/ppt/slides/slide38.xml" Id="Rb94e05cd35914eed" /><Relationship Type="http://schemas.openxmlformats.org/officeDocument/2006/relationships/slide" Target="/ppt/slides/slide39.xml" Id="R940c949696494258" /><Relationship Type="http://schemas.openxmlformats.org/officeDocument/2006/relationships/slide" Target="/ppt/slides/slide40.xml" Id="Rab345fdd5bdb41fa" /><Relationship Type="http://schemas.openxmlformats.org/officeDocument/2006/relationships/slide" Target="/ppt/slides/slide41.xml" Id="R305ad7f2543a442a" /><Relationship Type="http://schemas.openxmlformats.org/officeDocument/2006/relationships/slide" Target="/ppt/slides/slide42.xml" Id="R3a45e1a25f154baf" /><Relationship Type="http://schemas.openxmlformats.org/officeDocument/2006/relationships/slide" Target="/ppt/slides/slide43.xml" Id="R93068762e0bf43fb" /><Relationship Type="http://schemas.openxmlformats.org/officeDocument/2006/relationships/slide" Target="/ppt/slides/slide44.xml" Id="Rfc970fc5bcec4653" /><Relationship Type="http://schemas.openxmlformats.org/officeDocument/2006/relationships/slide" Target="/ppt/slides/slide45.xml" Id="Rcb69c51adc194923" /><Relationship Type="http://schemas.openxmlformats.org/officeDocument/2006/relationships/slide" Target="/ppt/slides/slide46.xml" Id="R12d0231eefe842f6" /><Relationship Type="http://schemas.openxmlformats.org/officeDocument/2006/relationships/slide" Target="/ppt/slides/slide47.xml" Id="R3b1d87fa16b44d40" /><Relationship Type="http://schemas.openxmlformats.org/officeDocument/2006/relationships/slide" Target="/ppt/slides/slide48.xml" Id="R09c1cfbb56894db6" /><Relationship Type="http://schemas.openxmlformats.org/officeDocument/2006/relationships/slide" Target="/ppt/slides/slide49.xml" Id="R7b36008656654e23" /><Relationship Type="http://schemas.openxmlformats.org/officeDocument/2006/relationships/slide" Target="/ppt/slides/slide50.xml" Id="R6fa8110ac86442ae" /><Relationship Type="http://schemas.openxmlformats.org/officeDocument/2006/relationships/slide" Target="/ppt/slides/slide51.xml" Id="R9489bf2b41104c93" /><Relationship Type="http://schemas.openxmlformats.org/officeDocument/2006/relationships/slide" Target="/ppt/slides/slide52.xml" Id="R642532821f454992" /><Relationship Type="http://schemas.openxmlformats.org/officeDocument/2006/relationships/slide" Target="/ppt/slides/slide53.xml" Id="R4ae5c6e3ff9d4dcc" /><Relationship Type="http://schemas.openxmlformats.org/officeDocument/2006/relationships/slide" Target="/ppt/slides/slide54.xml" Id="R7d9e4179d9fb432e" /><Relationship Type="http://schemas.openxmlformats.org/officeDocument/2006/relationships/slide" Target="/ppt/slides/slide55.xml" Id="R5b8aef17d2e74171" /><Relationship Type="http://schemas.openxmlformats.org/officeDocument/2006/relationships/slide" Target="/ppt/slides/slide56.xml" Id="Rb85d3406850a449f" /><Relationship Type="http://schemas.openxmlformats.org/officeDocument/2006/relationships/slide" Target="/ppt/slides/slide57.xml" Id="Rd78afe83baa54f3a" /><Relationship Type="http://schemas.openxmlformats.org/officeDocument/2006/relationships/slide" Target="/ppt/slides/slide58.xml" Id="R510e4324be49431f" /><Relationship Type="http://schemas.openxmlformats.org/officeDocument/2006/relationships/slide" Target="/ppt/slides/slide59.xml" Id="Rd16ed060882e447a" /><Relationship Type="http://schemas.openxmlformats.org/officeDocument/2006/relationships/slide" Target="/ppt/slides/slide60.xml" Id="R049e573a001a4566" /><Relationship Type="http://schemas.openxmlformats.org/officeDocument/2006/relationships/slide" Target="/ppt/slides/slide61.xml" Id="Rde8280af73d0427f" /><Relationship Type="http://schemas.openxmlformats.org/officeDocument/2006/relationships/slide" Target="/ppt/slides/slide62.xml" Id="R20da242040c749d5" /><Relationship Type="http://schemas.openxmlformats.org/officeDocument/2006/relationships/slide" Target="/ppt/slides/slide63.xml" Id="R759f2ab91bd24ccf" /><Relationship Type="http://schemas.openxmlformats.org/officeDocument/2006/relationships/slide" Target="/ppt/slides/slide64.xml" Id="Rafd75a0086c24148" /><Relationship Type="http://schemas.openxmlformats.org/officeDocument/2006/relationships/slide" Target="/ppt/slides/slide65.xml" Id="R33f9d8665fc04e32" /><Relationship Type="http://schemas.openxmlformats.org/officeDocument/2006/relationships/slide" Target="/ppt/slides/slide66.xml" Id="R6417284729844b58" /><Relationship Type="http://schemas.openxmlformats.org/officeDocument/2006/relationships/slide" Target="/ppt/slides/slide67.xml" Id="Rc1b9cf9714384592" /><Relationship Type="http://schemas.openxmlformats.org/officeDocument/2006/relationships/slide" Target="/ppt/slides/slide68.xml" Id="Rc2d32b51c4e94034" /><Relationship Type="http://schemas.openxmlformats.org/officeDocument/2006/relationships/slide" Target="/ppt/slides/slide69.xml" Id="R1311c9c0c7204219" /><Relationship Type="http://schemas.openxmlformats.org/officeDocument/2006/relationships/slide" Target="/ppt/slides/slide70.xml" Id="Rf6e3969b44404b48" /><Relationship Type="http://schemas.openxmlformats.org/officeDocument/2006/relationships/slide" Target="/ppt/slides/slide71.xml" Id="R915fabdcac044c00" /><Relationship Type="http://schemas.openxmlformats.org/officeDocument/2006/relationships/slide" Target="/ppt/slides/slide72.xml" Id="R69d409c709004edc" /><Relationship Type="http://schemas.openxmlformats.org/officeDocument/2006/relationships/slide" Target="/ppt/slides/slide73.xml" Id="R2f1c9f18b8be4e13" /><Relationship Type="http://schemas.openxmlformats.org/officeDocument/2006/relationships/slide" Target="/ppt/slides/slide74.xml" Id="R13b4b53284994a66" /><Relationship Type="http://schemas.openxmlformats.org/officeDocument/2006/relationships/slide" Target="/ppt/slides/slide75.xml" Id="R45aacb13646a4313" /><Relationship Type="http://schemas.openxmlformats.org/officeDocument/2006/relationships/slide" Target="/ppt/slides/slide76.xml" Id="R753fb227b0c64cd2" /><Relationship Type="http://schemas.openxmlformats.org/officeDocument/2006/relationships/slide" Target="/ppt/slides/slide77.xml" Id="R189b76507afe45a1" /><Relationship Type="http://schemas.openxmlformats.org/officeDocument/2006/relationships/slide" Target="/ppt/slides/slide78.xml" Id="Rb4d33f8223c64681" /><Relationship Type="http://schemas.openxmlformats.org/officeDocument/2006/relationships/slide" Target="/ppt/slides/slide79.xml" Id="Ra24f88295a594429" /><Relationship Type="http://schemas.openxmlformats.org/officeDocument/2006/relationships/slide" Target="/ppt/slides/slide80.xml" Id="R0184ac400c55450e" /><Relationship Type="http://schemas.openxmlformats.org/officeDocument/2006/relationships/slide" Target="/ppt/slides/slide81.xml" Id="Rb62ca07f0db646a6" /><Relationship Type="http://schemas.openxmlformats.org/officeDocument/2006/relationships/slide" Target="/ppt/slides/slide82.xml" Id="R3c069b96e4a24fe7" /><Relationship Type="http://schemas.openxmlformats.org/officeDocument/2006/relationships/slide" Target="/ppt/slides/slide83.xml" Id="Rad6b0ea8a8d94dbe" /><Relationship Type="http://schemas.openxmlformats.org/officeDocument/2006/relationships/slide" Target="/ppt/slides/slide84.xml" Id="Ref465d2923684e1a" /><Relationship Type="http://schemas.openxmlformats.org/officeDocument/2006/relationships/slide" Target="/ppt/slides/slide85.xml" Id="R75bee2ccf7064b95" /><Relationship Type="http://schemas.openxmlformats.org/officeDocument/2006/relationships/slide" Target="/ppt/slides/slide86.xml" Id="R4225ef30ddc24d9e" /><Relationship Type="http://schemas.openxmlformats.org/officeDocument/2006/relationships/slide" Target="/ppt/slides/slide87.xml" Id="Rf9f43fbf7ab44b40" /><Relationship Type="http://schemas.openxmlformats.org/officeDocument/2006/relationships/slide" Target="/ppt/slides/slide88.xml" Id="Rcf1f7e77959c4fd6" /><Relationship Type="http://schemas.openxmlformats.org/officeDocument/2006/relationships/slide" Target="/ppt/slides/slide89.xml" Id="Rd1fcea80dd1146a0" /><Relationship Type="http://schemas.openxmlformats.org/officeDocument/2006/relationships/slide" Target="/ppt/slides/slide90.xml" Id="Rbc412dfbe6534dd4" /><Relationship Type="http://schemas.openxmlformats.org/officeDocument/2006/relationships/slide" Target="/ppt/slides/slide91.xml" Id="R6243d835a63b430e" /><Relationship Type="http://schemas.openxmlformats.org/officeDocument/2006/relationships/slide" Target="/ppt/slides/slide92.xml" Id="Re0e660dc202f4f7a" /><Relationship Type="http://schemas.openxmlformats.org/officeDocument/2006/relationships/slide" Target="/ppt/slides/slide93.xml" Id="R459da11ee4284357" /><Relationship Type="http://schemas.openxmlformats.org/officeDocument/2006/relationships/slide" Target="/ppt/slides/slide94.xml" Id="R9d14558a51de46e2" /><Relationship Type="http://schemas.openxmlformats.org/officeDocument/2006/relationships/slide" Target="/ppt/slides/slide95.xml" Id="R2be75273ee31422a" /><Relationship Type="http://schemas.openxmlformats.org/officeDocument/2006/relationships/slide" Target="/ppt/slides/slide96.xml" Id="Re5a2d41afbcf407e" /><Relationship Type="http://schemas.openxmlformats.org/officeDocument/2006/relationships/slide" Target="/ppt/slides/slide97.xml" Id="Reac2443fc5ab46d5" /><Relationship Type="http://schemas.openxmlformats.org/officeDocument/2006/relationships/slide" Target="/ppt/slides/slide98.xml" Id="R03bfba500a3a4006" /><Relationship Type="http://schemas.openxmlformats.org/officeDocument/2006/relationships/slide" Target="/ppt/slides/slide99.xml" Id="R6aef4dff6bdb4b8b" /><Relationship Type="http://schemas.openxmlformats.org/officeDocument/2006/relationships/slide" Target="/ppt/slides/slide100.xml" Id="R5c57231277e543d1" /><Relationship Type="http://schemas.openxmlformats.org/officeDocument/2006/relationships/slide" Target="/ppt/slides/slide101.xml" Id="R8636d28ba720426a" /><Relationship Type="http://schemas.openxmlformats.org/officeDocument/2006/relationships/slide" Target="/ppt/slides/slide102.xml" Id="R6c18d312134f41b6" /><Relationship Type="http://schemas.openxmlformats.org/officeDocument/2006/relationships/slide" Target="/ppt/slides/slide103.xml" Id="R0aea10f1fdea408c" /><Relationship Type="http://schemas.openxmlformats.org/officeDocument/2006/relationships/slide" Target="/ppt/slides/slide104.xml" Id="R2303da39df564e95" /><Relationship Type="http://schemas.openxmlformats.org/officeDocument/2006/relationships/slide" Target="/ppt/slides/slide105.xml" Id="Rd07782356a5d49bb" /><Relationship Type="http://schemas.openxmlformats.org/officeDocument/2006/relationships/slide" Target="/ppt/slides/slide106.xml" Id="R4c0ee8f71b0f4690" /><Relationship Type="http://schemas.openxmlformats.org/officeDocument/2006/relationships/slide" Target="/ppt/slides/slide107.xml" Id="R49e8b5b3283d470f" /><Relationship Type="http://schemas.openxmlformats.org/officeDocument/2006/relationships/slide" Target="/ppt/slides/slide108.xml" Id="R39655818e28b4afc" /><Relationship Type="http://schemas.openxmlformats.org/officeDocument/2006/relationships/slide" Target="/ppt/slides/slide109.xml" Id="R51289ee4a3d347e5" /><Relationship Type="http://schemas.openxmlformats.org/officeDocument/2006/relationships/slide" Target="/ppt/slides/slide110.xml" Id="Rb018b7afb6a1413f" /><Relationship Type="http://schemas.openxmlformats.org/officeDocument/2006/relationships/slide" Target="/ppt/slides/slide111.xml" Id="R88ac800eac77449b" /><Relationship Type="http://schemas.openxmlformats.org/officeDocument/2006/relationships/slide" Target="/ppt/slides/slide112.xml" Id="Rea7b26ddf3564240" /><Relationship Type="http://schemas.openxmlformats.org/officeDocument/2006/relationships/slide" Target="/ppt/slides/slide113.xml" Id="R1a055cff3d904ce0" /><Relationship Type="http://schemas.openxmlformats.org/officeDocument/2006/relationships/slide" Target="/ppt/slides/slide114.xml" Id="Rf3c18b307ca0496f" /><Relationship Type="http://schemas.openxmlformats.org/officeDocument/2006/relationships/slide" Target="/ppt/slides/slide115.xml" Id="R70ca13aee1f347e1" /><Relationship Type="http://schemas.openxmlformats.org/officeDocument/2006/relationships/slide" Target="/ppt/slides/slide116.xml" Id="R8fb05e1440aa4a3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23a8f8d374c434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d7a7f29f80544a9" /><Relationship Type="http://schemas.openxmlformats.org/officeDocument/2006/relationships/notesMaster" Target="/ppt/notesMasters/notesMaster1.xml" Id="R920772448be7412a" /></Relationships>
</file>

<file path=ppt/notesSlides/_rels/notesSlide2.xml.rels>&#65279;<?xml version="1.0" encoding="utf-8"?><Relationships xmlns="http://schemas.openxmlformats.org/package/2006/relationships"><Relationship Type="http://schemas.openxmlformats.org/officeDocument/2006/relationships/slide" Target="/ppt/slides/slide2.xml" Id="Rf3aa3142259649b6" /><Relationship Type="http://schemas.openxmlformats.org/officeDocument/2006/relationships/notesMaster" Target="/ppt/notesMasters/notesMaster1.xml" Id="R1a01f50745d14eaa" /></Relationships>
</file>

<file path=ppt/notesSlides/_rels/notesSlide3.xml.rels>&#65279;<?xml version="1.0" encoding="utf-8"?><Relationships xmlns="http://schemas.openxmlformats.org/package/2006/relationships"><Relationship Type="http://schemas.openxmlformats.org/officeDocument/2006/relationships/slide" Target="/ppt/slides/slide3.xml" Id="Rc7f8bf5abd2c4c84" /><Relationship Type="http://schemas.openxmlformats.org/officeDocument/2006/relationships/notesMaster" Target="/ppt/notesMasters/notesMaster1.xml" Id="R53b914c6893e49d7" /></Relationships>
</file>

<file path=ppt/notesSlides/_rels/notesSlide4.xml.rels>&#65279;<?xml version="1.0" encoding="utf-8"?><Relationships xmlns="http://schemas.openxmlformats.org/package/2006/relationships"><Relationship Type="http://schemas.openxmlformats.org/officeDocument/2006/relationships/slide" Target="/ppt/slides/slide4.xml" Id="R4e5ddc08583b430f" /><Relationship Type="http://schemas.openxmlformats.org/officeDocument/2006/relationships/notesMaster" Target="/ppt/notesMasters/notesMaster1.xml" Id="R5acb622f2b2b44d6" /></Relationships>
</file>

<file path=ppt/notesSlides/_rels/notesSlide5.xml.rels>&#65279;<?xml version="1.0" encoding="utf-8"?><Relationships xmlns="http://schemas.openxmlformats.org/package/2006/relationships"><Relationship Type="http://schemas.openxmlformats.org/officeDocument/2006/relationships/slide" Target="/ppt/slides/slide5.xml" Id="R2238036aafe146f2" /><Relationship Type="http://schemas.openxmlformats.org/officeDocument/2006/relationships/notesMaster" Target="/ppt/notesMasters/notesMaster1.xml" Id="Rafbd495285534a3b" /></Relationships>
</file>

<file path=ppt/notesSlides/_rels/notesSlide6.xml.rels>&#65279;<?xml version="1.0" encoding="utf-8"?><Relationships xmlns="http://schemas.openxmlformats.org/package/2006/relationships"><Relationship Type="http://schemas.openxmlformats.org/officeDocument/2006/relationships/slide" Target="/ppt/slides/slide6.xml" Id="R03066979ebec4d72" /><Relationship Type="http://schemas.openxmlformats.org/officeDocument/2006/relationships/notesMaster" Target="/ppt/notesMasters/notesMaster1.xml" Id="R7d702b22d4bd41f8" /></Relationships>
</file>

<file path=ppt/notesSlides/_rels/notesSlide7.xml.rels>&#65279;<?xml version="1.0" encoding="utf-8"?><Relationships xmlns="http://schemas.openxmlformats.org/package/2006/relationships"><Relationship Type="http://schemas.openxmlformats.org/officeDocument/2006/relationships/slide" Target="/ppt/slides/slide7.xml" Id="R123653addc8549fc" /><Relationship Type="http://schemas.openxmlformats.org/officeDocument/2006/relationships/notesMaster" Target="/ppt/notesMasters/notesMaster1.xml" Id="R13a66e27e4d446f3" /></Relationships>
</file>

<file path=ppt/notesSlides/_rels/notesSlide8.xml.rels>&#65279;<?xml version="1.0" encoding="utf-8"?><Relationships xmlns="http://schemas.openxmlformats.org/package/2006/relationships"><Relationship Type="http://schemas.openxmlformats.org/officeDocument/2006/relationships/slide" Target="/ppt/slides/slide8.xml" Id="Rd14bcd05ca674c96" /><Relationship Type="http://schemas.openxmlformats.org/officeDocument/2006/relationships/notesMaster" Target="/ppt/notesMasters/notesMaster1.xml" Id="R7ab53ee2ff38486d" /></Relationships>
</file>

<file path=ppt/notesSlides/_rels/notesSlide9.xml.rels>&#65279;<?xml version="1.0" encoding="utf-8"?><Relationships xmlns="http://schemas.openxmlformats.org/package/2006/relationships"><Relationship Type="http://schemas.openxmlformats.org/officeDocument/2006/relationships/slide" Target="/ppt/slides/slide9.xml" Id="Rbaff6564e48449ab" /><Relationship Type="http://schemas.openxmlformats.org/officeDocument/2006/relationships/notesMaster" Target="/ppt/notesMasters/notesMaster1.xml" Id="R8a8e89679da4478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eea863ec2904ebd" /><Relationship Type="http://schemas.openxmlformats.org/officeDocument/2006/relationships/notesMaster" Target="/ppt/notesMasters/notesMaster1.xml" Id="R637deea225db45c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0b30b9e0c2d435f" /><Relationship Type="http://schemas.openxmlformats.org/officeDocument/2006/relationships/notesMaster" Target="/ppt/notesMasters/notesMaster1.xml" Id="R33d6c4152c3943a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122d6f8476343f3" /><Relationship Type="http://schemas.openxmlformats.org/officeDocument/2006/relationships/notesMaster" Target="/ppt/notesMasters/notesMaster1.xml" Id="R8f9b48898bf5410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673cf03d6564996" /><Relationship Type="http://schemas.openxmlformats.org/officeDocument/2006/relationships/notesMaster" Target="/ppt/notesMasters/notesMaster1.xml" Id="R0200e995a760459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4ab4e3f2c064d47" /><Relationship Type="http://schemas.openxmlformats.org/officeDocument/2006/relationships/notesMaster" Target="/ppt/notesMasters/notesMaster1.xml" Id="R79f804bf4a8145a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3ab98e9e5aa4dad" /><Relationship Type="http://schemas.openxmlformats.org/officeDocument/2006/relationships/notesMaster" Target="/ppt/notesMasters/notesMaster1.xml" Id="Rd506bc13982844e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25f989628584329" /><Relationship Type="http://schemas.openxmlformats.org/officeDocument/2006/relationships/notesMaster" Target="/ppt/notesMasters/notesMaster1.xml" Id="R2eb6e79c76b143b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286c6843e904434" /><Relationship Type="http://schemas.openxmlformats.org/officeDocument/2006/relationships/notesMaster" Target="/ppt/notesMasters/notesMaster1.xml" Id="Rce6bc3ec504a4cc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4f3a4c29672462b" /><Relationship Type="http://schemas.openxmlformats.org/officeDocument/2006/relationships/notesMaster" Target="/ppt/notesMasters/notesMaster1.xml" Id="R40b730c15e12404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5e3af9e3d7d4c47" /><Relationship Type="http://schemas.openxmlformats.org/officeDocument/2006/relationships/notesMaster" Target="/ppt/notesMasters/notesMaster1.xml" Id="R94fa49c66e344ca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8955b7e202e4cce" /><Relationship Type="http://schemas.openxmlformats.org/officeDocument/2006/relationships/notesMaster" Target="/ppt/notesMasters/notesMaster1.xml" Id="R674653dcb66e478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0bd6db09c20447d" /><Relationship Type="http://schemas.openxmlformats.org/officeDocument/2006/relationships/notesMaster" Target="/ppt/notesMasters/notesMaster1.xml" Id="Rbca92dfd7e7b4e1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b716011b1324e20" /><Relationship Type="http://schemas.openxmlformats.org/officeDocument/2006/relationships/notesMaster" Target="/ppt/notesMasters/notesMaster1.xml" Id="R9dd2effc29e049b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dbe57ad694d45b5" /><Relationship Type="http://schemas.openxmlformats.org/officeDocument/2006/relationships/notesMaster" Target="/ppt/notesMasters/notesMaster1.xml" Id="R50056d5c414545f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99cb79ce41d420a" /><Relationship Type="http://schemas.openxmlformats.org/officeDocument/2006/relationships/notesMaster" Target="/ppt/notesMasters/notesMaster1.xml" Id="Re07f0c1494154af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5c7df26485a4458" /><Relationship Type="http://schemas.openxmlformats.org/officeDocument/2006/relationships/notesMaster" Target="/ppt/notesMasters/notesMaster1.xml" Id="R561c9b213c43433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65158cfca8f4969" /><Relationship Type="http://schemas.openxmlformats.org/officeDocument/2006/relationships/notesMaster" Target="/ppt/notesMasters/notesMaster1.xml" Id="Rbe22f73d10554d5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906faeeedda42ad" /><Relationship Type="http://schemas.openxmlformats.org/officeDocument/2006/relationships/notesMaster" Target="/ppt/notesMasters/notesMaster1.xml" Id="R8af48d69faff49e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594b1438a074657" /><Relationship Type="http://schemas.openxmlformats.org/officeDocument/2006/relationships/notesMaster" Target="/ppt/notesMasters/notesMaster1.xml" Id="Rbc9467e2a0a9483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9d1cbf7708e4022" /><Relationship Type="http://schemas.openxmlformats.org/officeDocument/2006/relationships/notesMaster" Target="/ppt/notesMasters/notesMaster1.xml" Id="R19a843b7e4d240e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f71d474403ac4cc7" /><Relationship Type="http://schemas.openxmlformats.org/officeDocument/2006/relationships/notesMaster" Target="/ppt/notesMasters/notesMaster1.xml" Id="Rf836dfcc6b74428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302317ecab8245d6" /><Relationship Type="http://schemas.openxmlformats.org/officeDocument/2006/relationships/notesMaster" Target="/ppt/notesMasters/notesMaster1.xml" Id="R736e6cfd5de549cf"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f60f34bb7e8443e2" /><Relationship Type="http://schemas.openxmlformats.org/officeDocument/2006/relationships/notesMaster" Target="/ppt/notesMasters/notesMaster1.xml" Id="Rb59d2d169b474eb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d159d3f5ef5f4e80" /><Relationship Type="http://schemas.openxmlformats.org/officeDocument/2006/relationships/notesMaster" Target="/ppt/notesMasters/notesMaster1.xml" Id="R449d10629cd546e9"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9c03858e4d37439f" /><Relationship Type="http://schemas.openxmlformats.org/officeDocument/2006/relationships/notesMaster" Target="/ppt/notesMasters/notesMaster1.xml" Id="R6eb6373e9bec42d1"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b6b96aaf44b74827" /><Relationship Type="http://schemas.openxmlformats.org/officeDocument/2006/relationships/notesMaster" Target="/ppt/notesMasters/notesMaster1.xml" Id="R14d83dad544d4edb"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45978c7113444c8b" /><Relationship Type="http://schemas.openxmlformats.org/officeDocument/2006/relationships/notesMaster" Target="/ppt/notesMasters/notesMaster1.xml" Id="R2b48e5f904864d79"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8d231c5e6b704b37" /><Relationship Type="http://schemas.openxmlformats.org/officeDocument/2006/relationships/notesMaster" Target="/ppt/notesMasters/notesMaster1.xml" Id="Rdd39dd8191a940af"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c4db195177924c16" /><Relationship Type="http://schemas.openxmlformats.org/officeDocument/2006/relationships/notesMaster" Target="/ppt/notesMasters/notesMaster1.xml" Id="R00a68a06d5914f60"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1f45b6bf4b464e24" /><Relationship Type="http://schemas.openxmlformats.org/officeDocument/2006/relationships/notesMaster" Target="/ppt/notesMasters/notesMaster1.xml" Id="R72797528924847d3"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f56cf69791d744a9" /><Relationship Type="http://schemas.openxmlformats.org/officeDocument/2006/relationships/notesMaster" Target="/ppt/notesMasters/notesMaster1.xml" Id="Rdf43565195e0490b"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8f9ac6b6c88d4627" /><Relationship Type="http://schemas.openxmlformats.org/officeDocument/2006/relationships/notesMaster" Target="/ppt/notesMasters/notesMaster1.xml" Id="Rb655747cec0549f3"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a029f89171ce4e57" /><Relationship Type="http://schemas.openxmlformats.org/officeDocument/2006/relationships/notesMaster" Target="/ppt/notesMasters/notesMaster1.xml" Id="R5036623b4b9a4a04"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c24f58b014724e2e" /><Relationship Type="http://schemas.openxmlformats.org/officeDocument/2006/relationships/notesMaster" Target="/ppt/notesMasters/notesMaster1.xml" Id="Rf3374af5d7d74afa"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fff3ea4e60ff446f" /><Relationship Type="http://schemas.openxmlformats.org/officeDocument/2006/relationships/notesMaster" Target="/ppt/notesMasters/notesMaster1.xml" Id="Rc4df441dc03b4558"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fcbdcf2486224449" /><Relationship Type="http://schemas.openxmlformats.org/officeDocument/2006/relationships/notesMaster" Target="/ppt/notesMasters/notesMaster1.xml" Id="R7f6e805ed70c4e96"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99308e21cf0e4336" /><Relationship Type="http://schemas.openxmlformats.org/officeDocument/2006/relationships/notesMaster" Target="/ppt/notesMasters/notesMaster1.xml" Id="R15424ffb7bcb460a"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3c5ba66b2ff34a30" /><Relationship Type="http://schemas.openxmlformats.org/officeDocument/2006/relationships/notesMaster" Target="/ppt/notesMasters/notesMaster1.xml" Id="R8f6e884061a5463f"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6db7ec2531c244b7" /><Relationship Type="http://schemas.openxmlformats.org/officeDocument/2006/relationships/notesMaster" Target="/ppt/notesMasters/notesMaster1.xml" Id="Rf782ed3aa0ea4279"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787b7c94d47c4097" /><Relationship Type="http://schemas.openxmlformats.org/officeDocument/2006/relationships/notesMaster" Target="/ppt/notesMasters/notesMaster1.xml" Id="R128e0a4b68cd4062"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6afbea20017f47c4" /><Relationship Type="http://schemas.openxmlformats.org/officeDocument/2006/relationships/notesMaster" Target="/ppt/notesMasters/notesMaster1.xml" Id="R42162a0288274e64"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896e8efcc1a4474a" /><Relationship Type="http://schemas.openxmlformats.org/officeDocument/2006/relationships/notesMaster" Target="/ppt/notesMasters/notesMaster1.xml" Id="R05ead9c8f56c48c4"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e6a705bf531d41c4" /><Relationship Type="http://schemas.openxmlformats.org/officeDocument/2006/relationships/notesMaster" Target="/ppt/notesMasters/notesMaster1.xml" Id="Rca39a503cf1e44a2"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e89eef324e854318" /><Relationship Type="http://schemas.openxmlformats.org/officeDocument/2006/relationships/notesMaster" Target="/ppt/notesMasters/notesMaster1.xml" Id="Ra3d17416eaf0404f"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4c8a3e104c0c4bdf" /><Relationship Type="http://schemas.openxmlformats.org/officeDocument/2006/relationships/notesMaster" Target="/ppt/notesMasters/notesMaster1.xml" Id="Ra56dfa16c8ad4cc4"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30c2df129efd453b" /><Relationship Type="http://schemas.openxmlformats.org/officeDocument/2006/relationships/notesMaster" Target="/ppt/notesMasters/notesMaster1.xml" Id="Rdd5dd3d5efcf414d"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1587b506dea24ff2" /><Relationship Type="http://schemas.openxmlformats.org/officeDocument/2006/relationships/notesMaster" Target="/ppt/notesMasters/notesMaster1.xml" Id="Ree5dddfa4edf4493"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f0802ecd507349da" /><Relationship Type="http://schemas.openxmlformats.org/officeDocument/2006/relationships/notesMaster" Target="/ppt/notesMasters/notesMaster1.xml" Id="R8b814a68ffb942a4"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ad481a54397e4ecd" /><Relationship Type="http://schemas.openxmlformats.org/officeDocument/2006/relationships/notesMaster" Target="/ppt/notesMasters/notesMaster1.xml" Id="R494bf8a3311e44c3"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1246f614017245f5" /><Relationship Type="http://schemas.openxmlformats.org/officeDocument/2006/relationships/notesMaster" Target="/ppt/notesMasters/notesMaster1.xml" Id="R2b22033cc3be4ae8"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37041c094f304459" /><Relationship Type="http://schemas.openxmlformats.org/officeDocument/2006/relationships/notesMaster" Target="/ppt/notesMasters/notesMaster1.xml" Id="R2479f9f807bf4224"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4469bc2c1ab042cf" /><Relationship Type="http://schemas.openxmlformats.org/officeDocument/2006/relationships/notesMaster" Target="/ppt/notesMasters/notesMaster1.xml" Id="Rd7a77916d1744c8e"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f8dd06227b374392" /><Relationship Type="http://schemas.openxmlformats.org/officeDocument/2006/relationships/notesMaster" Target="/ppt/notesMasters/notesMaster1.xml" Id="R36608d3099914662"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f9484f29114e4125" /><Relationship Type="http://schemas.openxmlformats.org/officeDocument/2006/relationships/notesMaster" Target="/ppt/notesMasters/notesMaster1.xml" Id="R9c8f766cdfd0469b"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2f88c109fb134bce" /><Relationship Type="http://schemas.openxmlformats.org/officeDocument/2006/relationships/notesMaster" Target="/ppt/notesMasters/notesMaster1.xml" Id="R036edc85cd174fc2"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49dc6001f4b34b21" /><Relationship Type="http://schemas.openxmlformats.org/officeDocument/2006/relationships/notesMaster" Target="/ppt/notesMasters/notesMaster1.xml" Id="Rfab78202232740fb"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187fe27010a44e88" /><Relationship Type="http://schemas.openxmlformats.org/officeDocument/2006/relationships/notesMaster" Target="/ppt/notesMasters/notesMaster1.xml" Id="R9086f918ea93468d"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ce896f33d71b437e" /><Relationship Type="http://schemas.openxmlformats.org/officeDocument/2006/relationships/notesMaster" Target="/ppt/notesMasters/notesMaster1.xml" Id="R33b6813c33344286"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ce33a8ace1a24167" /><Relationship Type="http://schemas.openxmlformats.org/officeDocument/2006/relationships/notesMaster" Target="/ppt/notesMasters/notesMaster1.xml" Id="R1aaf281576f74fe9"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be8dedb18c6b402d" /><Relationship Type="http://schemas.openxmlformats.org/officeDocument/2006/relationships/notesMaster" Target="/ppt/notesMasters/notesMaster1.xml" Id="Rf2b853cc22ff41c6"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41d0303392654ee6" /><Relationship Type="http://schemas.openxmlformats.org/officeDocument/2006/relationships/notesMaster" Target="/ppt/notesMasters/notesMaster1.xml" Id="R72d5820143764565" /></Relationships>
</file>

<file path=ppt/notesSlides/_rels/notesSlide71.xml.rels>&#65279;<?xml version="1.0" encoding="utf-8"?><Relationships xmlns="http://schemas.openxmlformats.org/package/2006/relationships"><Relationship Type="http://schemas.openxmlformats.org/officeDocument/2006/relationships/slide" Target="/ppt/slides/slide71.xml" Id="Raeec56beba064543" /><Relationship Type="http://schemas.openxmlformats.org/officeDocument/2006/relationships/notesMaster" Target="/ppt/notesMasters/notesMaster1.xml" Id="Ra59135da8c904d22" /></Relationships>
</file>

<file path=ppt/notesSlides/_rels/notesSlide72.xml.rels>&#65279;<?xml version="1.0" encoding="utf-8"?><Relationships xmlns="http://schemas.openxmlformats.org/package/2006/relationships"><Relationship Type="http://schemas.openxmlformats.org/officeDocument/2006/relationships/slide" Target="/ppt/slides/slide72.xml" Id="R27b43c51844746bf" /><Relationship Type="http://schemas.openxmlformats.org/officeDocument/2006/relationships/notesMaster" Target="/ppt/notesMasters/notesMaster1.xml" Id="R3310526596da4ad7" /></Relationships>
</file>

<file path=ppt/notesSlides/_rels/notesSlide73.xml.rels>&#65279;<?xml version="1.0" encoding="utf-8"?><Relationships xmlns="http://schemas.openxmlformats.org/package/2006/relationships"><Relationship Type="http://schemas.openxmlformats.org/officeDocument/2006/relationships/slide" Target="/ppt/slides/slide73.xml" Id="R24030c7cb1494676" /><Relationship Type="http://schemas.openxmlformats.org/officeDocument/2006/relationships/notesMaster" Target="/ppt/notesMasters/notesMaster1.xml" Id="Rfd3b1c5657084576" /></Relationships>
</file>

<file path=ppt/notesSlides/_rels/notesSlide74.xml.rels>&#65279;<?xml version="1.0" encoding="utf-8"?><Relationships xmlns="http://schemas.openxmlformats.org/package/2006/relationships"><Relationship Type="http://schemas.openxmlformats.org/officeDocument/2006/relationships/slide" Target="/ppt/slides/slide74.xml" Id="Rf6d1fc346bb74002" /><Relationship Type="http://schemas.openxmlformats.org/officeDocument/2006/relationships/notesMaster" Target="/ppt/notesMasters/notesMaster1.xml" Id="R5df6eb0f01374364" /></Relationships>
</file>

<file path=ppt/notesSlides/_rels/notesSlide75.xml.rels>&#65279;<?xml version="1.0" encoding="utf-8"?><Relationships xmlns="http://schemas.openxmlformats.org/package/2006/relationships"><Relationship Type="http://schemas.openxmlformats.org/officeDocument/2006/relationships/slide" Target="/ppt/slides/slide75.xml" Id="Rcc3ed8a47a0e43f4" /><Relationship Type="http://schemas.openxmlformats.org/officeDocument/2006/relationships/notesMaster" Target="/ppt/notesMasters/notesMaster1.xml" Id="R8420b94c51624891" /></Relationships>
</file>

<file path=ppt/notesSlides/_rels/notesSlide76.xml.rels>&#65279;<?xml version="1.0" encoding="utf-8"?><Relationships xmlns="http://schemas.openxmlformats.org/package/2006/relationships"><Relationship Type="http://schemas.openxmlformats.org/officeDocument/2006/relationships/slide" Target="/ppt/slides/slide76.xml" Id="R8f3c15b370014ed0" /><Relationship Type="http://schemas.openxmlformats.org/officeDocument/2006/relationships/notesMaster" Target="/ppt/notesMasters/notesMaster1.xml" Id="Re9fe46aa2abf413e" /></Relationships>
</file>

<file path=ppt/notesSlides/_rels/notesSlide77.xml.rels>&#65279;<?xml version="1.0" encoding="utf-8"?><Relationships xmlns="http://schemas.openxmlformats.org/package/2006/relationships"><Relationship Type="http://schemas.openxmlformats.org/officeDocument/2006/relationships/slide" Target="/ppt/slides/slide77.xml" Id="R66d95627ec404ed9" /><Relationship Type="http://schemas.openxmlformats.org/officeDocument/2006/relationships/notesMaster" Target="/ppt/notesMasters/notesMaster1.xml" Id="R26c221b119c24273" /></Relationships>
</file>

<file path=ppt/notesSlides/_rels/notesSlide78.xml.rels>&#65279;<?xml version="1.0" encoding="utf-8"?><Relationships xmlns="http://schemas.openxmlformats.org/package/2006/relationships"><Relationship Type="http://schemas.openxmlformats.org/officeDocument/2006/relationships/slide" Target="/ppt/slides/slide78.xml" Id="Rff5bbeeb1cfe413b" /><Relationship Type="http://schemas.openxmlformats.org/officeDocument/2006/relationships/notesMaster" Target="/ppt/notesMasters/notesMaster1.xml" Id="R5d04a64852534b2e" /></Relationships>
</file>

<file path=ppt/notesSlides/_rels/notesSlide79.xml.rels>&#65279;<?xml version="1.0" encoding="utf-8"?><Relationships xmlns="http://schemas.openxmlformats.org/package/2006/relationships"><Relationship Type="http://schemas.openxmlformats.org/officeDocument/2006/relationships/slide" Target="/ppt/slides/slide79.xml" Id="R37e3ae318089458e" /><Relationship Type="http://schemas.openxmlformats.org/officeDocument/2006/relationships/notesMaster" Target="/ppt/notesMasters/notesMaster1.xml" Id="R21920b1333fb4ad9" /></Relationships>
</file>

<file path=ppt/notesSlides/_rels/notesSlide80.xml.rels>&#65279;<?xml version="1.0" encoding="utf-8"?><Relationships xmlns="http://schemas.openxmlformats.org/package/2006/relationships"><Relationship Type="http://schemas.openxmlformats.org/officeDocument/2006/relationships/slide" Target="/ppt/slides/slide80.xml" Id="R43fad3bc73b249b0" /><Relationship Type="http://schemas.openxmlformats.org/officeDocument/2006/relationships/notesMaster" Target="/ppt/notesMasters/notesMaster1.xml" Id="R8c4748f2755243ef" /></Relationships>
</file>

<file path=ppt/notesSlides/_rels/notesSlide81.xml.rels>&#65279;<?xml version="1.0" encoding="utf-8"?><Relationships xmlns="http://schemas.openxmlformats.org/package/2006/relationships"><Relationship Type="http://schemas.openxmlformats.org/officeDocument/2006/relationships/slide" Target="/ppt/slides/slide81.xml" Id="Re81f9920a2794ff8" /><Relationship Type="http://schemas.openxmlformats.org/officeDocument/2006/relationships/notesMaster" Target="/ppt/notesMasters/notesMaster1.xml" Id="R3b15c5d62ebb436c" /></Relationships>
</file>

<file path=ppt/notesSlides/_rels/notesSlide82.xml.rels>&#65279;<?xml version="1.0" encoding="utf-8"?><Relationships xmlns="http://schemas.openxmlformats.org/package/2006/relationships"><Relationship Type="http://schemas.openxmlformats.org/officeDocument/2006/relationships/slide" Target="/ppt/slides/slide82.xml" Id="R2aac47b0ddce4b1f" /><Relationship Type="http://schemas.openxmlformats.org/officeDocument/2006/relationships/notesMaster" Target="/ppt/notesMasters/notesMaster1.xml" Id="R5e8b411e4a0740f8" /></Relationships>
</file>

<file path=ppt/notesSlides/_rels/notesSlide83.xml.rels>&#65279;<?xml version="1.0" encoding="utf-8"?><Relationships xmlns="http://schemas.openxmlformats.org/package/2006/relationships"><Relationship Type="http://schemas.openxmlformats.org/officeDocument/2006/relationships/slide" Target="/ppt/slides/slide83.xml" Id="R07d34742ae1d4d6f" /><Relationship Type="http://schemas.openxmlformats.org/officeDocument/2006/relationships/notesMaster" Target="/ppt/notesMasters/notesMaster1.xml" Id="R49f0402b551d40b3" /></Relationships>
</file>

<file path=ppt/notesSlides/_rels/notesSlide84.xml.rels>&#65279;<?xml version="1.0" encoding="utf-8"?><Relationships xmlns="http://schemas.openxmlformats.org/package/2006/relationships"><Relationship Type="http://schemas.openxmlformats.org/officeDocument/2006/relationships/slide" Target="/ppt/slides/slide84.xml" Id="Re761890d6d7c4a01" /><Relationship Type="http://schemas.openxmlformats.org/officeDocument/2006/relationships/notesMaster" Target="/ppt/notesMasters/notesMaster1.xml" Id="Rf5df754cf9d54e00" /></Relationships>
</file>

<file path=ppt/notesSlides/_rels/notesSlide85.xml.rels>&#65279;<?xml version="1.0" encoding="utf-8"?><Relationships xmlns="http://schemas.openxmlformats.org/package/2006/relationships"><Relationship Type="http://schemas.openxmlformats.org/officeDocument/2006/relationships/slide" Target="/ppt/slides/slide85.xml" Id="R35f9060009784b96" /><Relationship Type="http://schemas.openxmlformats.org/officeDocument/2006/relationships/notesMaster" Target="/ppt/notesMasters/notesMaster1.xml" Id="Rbdb1122f5a5e44db" /></Relationships>
</file>

<file path=ppt/notesSlides/_rels/notesSlide86.xml.rels>&#65279;<?xml version="1.0" encoding="utf-8"?><Relationships xmlns="http://schemas.openxmlformats.org/package/2006/relationships"><Relationship Type="http://schemas.openxmlformats.org/officeDocument/2006/relationships/slide" Target="/ppt/slides/slide86.xml" Id="R0adfc98ebcc74fe9" /><Relationship Type="http://schemas.openxmlformats.org/officeDocument/2006/relationships/notesMaster" Target="/ppt/notesMasters/notesMaster1.xml" Id="R09b4437a39a243ee" /></Relationships>
</file>

<file path=ppt/notesSlides/_rels/notesSlide87.xml.rels>&#65279;<?xml version="1.0" encoding="utf-8"?><Relationships xmlns="http://schemas.openxmlformats.org/package/2006/relationships"><Relationship Type="http://schemas.openxmlformats.org/officeDocument/2006/relationships/slide" Target="/ppt/slides/slide87.xml" Id="Rc54c998a2a134f3a" /><Relationship Type="http://schemas.openxmlformats.org/officeDocument/2006/relationships/notesMaster" Target="/ppt/notesMasters/notesMaster1.xml" Id="R0711eea8a853454b" /></Relationships>
</file>

<file path=ppt/notesSlides/_rels/notesSlide88.xml.rels>&#65279;<?xml version="1.0" encoding="utf-8"?><Relationships xmlns="http://schemas.openxmlformats.org/package/2006/relationships"><Relationship Type="http://schemas.openxmlformats.org/officeDocument/2006/relationships/slide" Target="/ppt/slides/slide88.xml" Id="R704fd6631d324c76" /><Relationship Type="http://schemas.openxmlformats.org/officeDocument/2006/relationships/notesMaster" Target="/ppt/notesMasters/notesMaster1.xml" Id="R65cb3424bb254e9b" /></Relationships>
</file>

<file path=ppt/notesSlides/_rels/notesSlide89.xml.rels>&#65279;<?xml version="1.0" encoding="utf-8"?><Relationships xmlns="http://schemas.openxmlformats.org/package/2006/relationships"><Relationship Type="http://schemas.openxmlformats.org/officeDocument/2006/relationships/slide" Target="/ppt/slides/slide89.xml" Id="R606291931f7b43fe" /><Relationship Type="http://schemas.openxmlformats.org/officeDocument/2006/relationships/notesMaster" Target="/ppt/notesMasters/notesMaster1.xml" Id="Rb2a3240a0b834d0a" /></Relationships>
</file>

<file path=ppt/notesSlides/_rels/notesSlide90.xml.rels>&#65279;<?xml version="1.0" encoding="utf-8"?><Relationships xmlns="http://schemas.openxmlformats.org/package/2006/relationships"><Relationship Type="http://schemas.openxmlformats.org/officeDocument/2006/relationships/slide" Target="/ppt/slides/slide90.xml" Id="Re1b1926b708a47fb" /><Relationship Type="http://schemas.openxmlformats.org/officeDocument/2006/relationships/notesMaster" Target="/ppt/notesMasters/notesMaster1.xml" Id="R5e81400d96874e9b" /></Relationships>
</file>

<file path=ppt/notesSlides/_rels/notesSlide91.xml.rels>&#65279;<?xml version="1.0" encoding="utf-8"?><Relationships xmlns="http://schemas.openxmlformats.org/package/2006/relationships"><Relationship Type="http://schemas.openxmlformats.org/officeDocument/2006/relationships/slide" Target="/ppt/slides/slide91.xml" Id="R61c352ff1b8b41fb" /><Relationship Type="http://schemas.openxmlformats.org/officeDocument/2006/relationships/notesMaster" Target="/ppt/notesMasters/notesMaster1.xml" Id="R98d987a6007f40fd" /></Relationships>
</file>

<file path=ppt/notesSlides/_rels/notesSlide92.xml.rels>&#65279;<?xml version="1.0" encoding="utf-8"?><Relationships xmlns="http://schemas.openxmlformats.org/package/2006/relationships"><Relationship Type="http://schemas.openxmlformats.org/officeDocument/2006/relationships/slide" Target="/ppt/slides/slide92.xml" Id="R2b882eea6909401b" /><Relationship Type="http://schemas.openxmlformats.org/officeDocument/2006/relationships/notesMaster" Target="/ppt/notesMasters/notesMaster1.xml" Id="R9c415cf4ec0b4a91" /></Relationships>
</file>

<file path=ppt/notesSlides/_rels/notesSlide93.xml.rels>&#65279;<?xml version="1.0" encoding="utf-8"?><Relationships xmlns="http://schemas.openxmlformats.org/package/2006/relationships"><Relationship Type="http://schemas.openxmlformats.org/officeDocument/2006/relationships/slide" Target="/ppt/slides/slide93.xml" Id="R3958c6e299ca4a8f" /><Relationship Type="http://schemas.openxmlformats.org/officeDocument/2006/relationships/notesMaster" Target="/ppt/notesMasters/notesMaster1.xml" Id="Rb1c931bbc3c94e39" /></Relationships>
</file>

<file path=ppt/notesSlides/_rels/notesSlide94.xml.rels>&#65279;<?xml version="1.0" encoding="utf-8"?><Relationships xmlns="http://schemas.openxmlformats.org/package/2006/relationships"><Relationship Type="http://schemas.openxmlformats.org/officeDocument/2006/relationships/slide" Target="/ppt/slides/slide94.xml" Id="R41b8569c74234c0d" /><Relationship Type="http://schemas.openxmlformats.org/officeDocument/2006/relationships/notesMaster" Target="/ppt/notesMasters/notesMaster1.xml" Id="Rf8e54731ec57449e" /></Relationships>
</file>

<file path=ppt/notesSlides/_rels/notesSlide95.xml.rels>&#65279;<?xml version="1.0" encoding="utf-8"?><Relationships xmlns="http://schemas.openxmlformats.org/package/2006/relationships"><Relationship Type="http://schemas.openxmlformats.org/officeDocument/2006/relationships/slide" Target="/ppt/slides/slide95.xml" Id="R5a7c13522b134880" /><Relationship Type="http://schemas.openxmlformats.org/officeDocument/2006/relationships/notesMaster" Target="/ppt/notesMasters/notesMaster1.xml" Id="Radc7035ad6254b21" /></Relationships>
</file>

<file path=ppt/notesSlides/_rels/notesSlide96.xml.rels>&#65279;<?xml version="1.0" encoding="utf-8"?><Relationships xmlns="http://schemas.openxmlformats.org/package/2006/relationships"><Relationship Type="http://schemas.openxmlformats.org/officeDocument/2006/relationships/slide" Target="/ppt/slides/slide96.xml" Id="Rd94041e8c46c4942" /><Relationship Type="http://schemas.openxmlformats.org/officeDocument/2006/relationships/notesMaster" Target="/ppt/notesMasters/notesMaster1.xml" Id="R273603bbc9c543df" /></Relationships>
</file>

<file path=ppt/notesSlides/_rels/notesSlide97.xml.rels>&#65279;<?xml version="1.0" encoding="utf-8"?><Relationships xmlns="http://schemas.openxmlformats.org/package/2006/relationships"><Relationship Type="http://schemas.openxmlformats.org/officeDocument/2006/relationships/slide" Target="/ppt/slides/slide97.xml" Id="Rd70949dcf87a420d" /><Relationship Type="http://schemas.openxmlformats.org/officeDocument/2006/relationships/notesMaster" Target="/ppt/notesMasters/notesMaster1.xml" Id="R3c51854a5a1a40cf" /></Relationships>
</file>

<file path=ppt/notesSlides/_rels/notesSlide98.xml.rels>&#65279;<?xml version="1.0" encoding="utf-8"?><Relationships xmlns="http://schemas.openxmlformats.org/package/2006/relationships"><Relationship Type="http://schemas.openxmlformats.org/officeDocument/2006/relationships/slide" Target="/ppt/slides/slide98.xml" Id="R7f2f9a60502f4883" /><Relationship Type="http://schemas.openxmlformats.org/officeDocument/2006/relationships/notesMaster" Target="/ppt/notesMasters/notesMaster1.xml" Id="Rba126875381e43b2" /></Relationships>
</file>

<file path=ppt/notesSlides/_rels/notesSlide99.xml.rels>&#65279;<?xml version="1.0" encoding="utf-8"?><Relationships xmlns="http://schemas.openxmlformats.org/package/2006/relationships"><Relationship Type="http://schemas.openxmlformats.org/officeDocument/2006/relationships/slide" Target="/ppt/slides/slide99.xml" Id="Rd874eb750b5f427f" /><Relationship Type="http://schemas.openxmlformats.org/officeDocument/2006/relationships/notesMaster" Target="/ppt/notesMasters/notesMaster1.xml" Id="Rfb85c22d3b24474e" /></Relationships>
</file>

<file path=ppt/notesSlides/_rels/notesSlide100.xml.rels>&#65279;<?xml version="1.0" encoding="utf-8"?><Relationships xmlns="http://schemas.openxmlformats.org/package/2006/relationships"><Relationship Type="http://schemas.openxmlformats.org/officeDocument/2006/relationships/slide" Target="/ppt/slides/slide100.xml" Id="R6da0421ce3224ab4" /><Relationship Type="http://schemas.openxmlformats.org/officeDocument/2006/relationships/notesMaster" Target="/ppt/notesMasters/notesMaster1.xml" Id="R1979ceeeb27244b8" /></Relationships>
</file>

<file path=ppt/notesSlides/_rels/notesSlide101.xml.rels>&#65279;<?xml version="1.0" encoding="utf-8"?><Relationships xmlns="http://schemas.openxmlformats.org/package/2006/relationships"><Relationship Type="http://schemas.openxmlformats.org/officeDocument/2006/relationships/slide" Target="/ppt/slides/slide101.xml" Id="Rd2775f03b69f4548" /><Relationship Type="http://schemas.openxmlformats.org/officeDocument/2006/relationships/notesMaster" Target="/ppt/notesMasters/notesMaster1.xml" Id="R61c9f3ec74154524" /></Relationships>
</file>

<file path=ppt/notesSlides/_rels/notesSlide102.xml.rels>&#65279;<?xml version="1.0" encoding="utf-8"?><Relationships xmlns="http://schemas.openxmlformats.org/package/2006/relationships"><Relationship Type="http://schemas.openxmlformats.org/officeDocument/2006/relationships/slide" Target="/ppt/slides/slide102.xml" Id="R4cc8697c4d56495e" /><Relationship Type="http://schemas.openxmlformats.org/officeDocument/2006/relationships/notesMaster" Target="/ppt/notesMasters/notesMaster1.xml" Id="Rfac6b2119d1e4d68" /></Relationships>
</file>

<file path=ppt/notesSlides/_rels/notesSlide103.xml.rels>&#65279;<?xml version="1.0" encoding="utf-8"?><Relationships xmlns="http://schemas.openxmlformats.org/package/2006/relationships"><Relationship Type="http://schemas.openxmlformats.org/officeDocument/2006/relationships/slide" Target="/ppt/slides/slide103.xml" Id="R6dedb472df40474f" /><Relationship Type="http://schemas.openxmlformats.org/officeDocument/2006/relationships/notesMaster" Target="/ppt/notesMasters/notesMaster1.xml" Id="R8601d0cce39548db" /></Relationships>
</file>

<file path=ppt/notesSlides/_rels/notesSlide104.xml.rels>&#65279;<?xml version="1.0" encoding="utf-8"?><Relationships xmlns="http://schemas.openxmlformats.org/package/2006/relationships"><Relationship Type="http://schemas.openxmlformats.org/officeDocument/2006/relationships/slide" Target="/ppt/slides/slide104.xml" Id="R7ba0a7e38e004be0" /><Relationship Type="http://schemas.openxmlformats.org/officeDocument/2006/relationships/notesMaster" Target="/ppt/notesMasters/notesMaster1.xml" Id="R60690c56ecbe4fa9" /></Relationships>
</file>

<file path=ppt/notesSlides/_rels/notesSlide105.xml.rels>&#65279;<?xml version="1.0" encoding="utf-8"?><Relationships xmlns="http://schemas.openxmlformats.org/package/2006/relationships"><Relationship Type="http://schemas.openxmlformats.org/officeDocument/2006/relationships/slide" Target="/ppt/slides/slide105.xml" Id="R4a0d00a1d1c840c6" /><Relationship Type="http://schemas.openxmlformats.org/officeDocument/2006/relationships/notesMaster" Target="/ppt/notesMasters/notesMaster1.xml" Id="R8b21d5a5aab7417c" /></Relationships>
</file>

<file path=ppt/notesSlides/_rels/notesSlide106.xml.rels>&#65279;<?xml version="1.0" encoding="utf-8"?><Relationships xmlns="http://schemas.openxmlformats.org/package/2006/relationships"><Relationship Type="http://schemas.openxmlformats.org/officeDocument/2006/relationships/slide" Target="/ppt/slides/slide106.xml" Id="R209149e06e174eb2" /><Relationship Type="http://schemas.openxmlformats.org/officeDocument/2006/relationships/notesMaster" Target="/ppt/notesMasters/notesMaster1.xml" Id="R8f7e1d1241df4cad" /></Relationships>
</file>

<file path=ppt/notesSlides/_rels/notesSlide107.xml.rels>&#65279;<?xml version="1.0" encoding="utf-8"?><Relationships xmlns="http://schemas.openxmlformats.org/package/2006/relationships"><Relationship Type="http://schemas.openxmlformats.org/officeDocument/2006/relationships/slide" Target="/ppt/slides/slide107.xml" Id="R8b965860b58c4d64" /><Relationship Type="http://schemas.openxmlformats.org/officeDocument/2006/relationships/notesMaster" Target="/ppt/notesMasters/notesMaster1.xml" Id="Rf8e2396a1fcf45bd" /></Relationships>
</file>

<file path=ppt/notesSlides/_rels/notesSlide108.xml.rels>&#65279;<?xml version="1.0" encoding="utf-8"?><Relationships xmlns="http://schemas.openxmlformats.org/package/2006/relationships"><Relationship Type="http://schemas.openxmlformats.org/officeDocument/2006/relationships/slide" Target="/ppt/slides/slide108.xml" Id="R2153671a26e845e8" /><Relationship Type="http://schemas.openxmlformats.org/officeDocument/2006/relationships/notesMaster" Target="/ppt/notesMasters/notesMaster1.xml" Id="Reae83c62e1d4428d" /></Relationships>
</file>

<file path=ppt/notesSlides/_rels/notesSlide109.xml.rels>&#65279;<?xml version="1.0" encoding="utf-8"?><Relationships xmlns="http://schemas.openxmlformats.org/package/2006/relationships"><Relationship Type="http://schemas.openxmlformats.org/officeDocument/2006/relationships/slide" Target="/ppt/slides/slide109.xml" Id="Rab8f23cb38cc4486" /><Relationship Type="http://schemas.openxmlformats.org/officeDocument/2006/relationships/notesMaster" Target="/ppt/notesMasters/notesMaster1.xml" Id="R002dabf363e54fed" /></Relationships>
</file>

<file path=ppt/notesSlides/_rels/notesSlide110.xml.rels>&#65279;<?xml version="1.0" encoding="utf-8"?><Relationships xmlns="http://schemas.openxmlformats.org/package/2006/relationships"><Relationship Type="http://schemas.openxmlformats.org/officeDocument/2006/relationships/slide" Target="/ppt/slides/slide110.xml" Id="Rda8416a5443a4819" /><Relationship Type="http://schemas.openxmlformats.org/officeDocument/2006/relationships/notesMaster" Target="/ppt/notesMasters/notesMaster1.xml" Id="R5e0a90a787564f1e" /></Relationships>
</file>

<file path=ppt/notesSlides/_rels/notesSlide111.xml.rels>&#65279;<?xml version="1.0" encoding="utf-8"?><Relationships xmlns="http://schemas.openxmlformats.org/package/2006/relationships"><Relationship Type="http://schemas.openxmlformats.org/officeDocument/2006/relationships/slide" Target="/ppt/slides/slide111.xml" Id="R711236cf3a824ba3" /><Relationship Type="http://schemas.openxmlformats.org/officeDocument/2006/relationships/notesMaster" Target="/ppt/notesMasters/notesMaster1.xml" Id="Rc6778533a76b418a" /></Relationships>
</file>

<file path=ppt/notesSlides/_rels/notesSlide112.xml.rels>&#65279;<?xml version="1.0" encoding="utf-8"?><Relationships xmlns="http://schemas.openxmlformats.org/package/2006/relationships"><Relationship Type="http://schemas.openxmlformats.org/officeDocument/2006/relationships/slide" Target="/ppt/slides/slide112.xml" Id="R12453e5fca344d25" /><Relationship Type="http://schemas.openxmlformats.org/officeDocument/2006/relationships/notesMaster" Target="/ppt/notesMasters/notesMaster1.xml" Id="Ref198518aff74819" /></Relationships>
</file>

<file path=ppt/notesSlides/_rels/notesSlide113.xml.rels>&#65279;<?xml version="1.0" encoding="utf-8"?><Relationships xmlns="http://schemas.openxmlformats.org/package/2006/relationships"><Relationship Type="http://schemas.openxmlformats.org/officeDocument/2006/relationships/slide" Target="/ppt/slides/slide113.xml" Id="R418c9f8a09c14f24" /><Relationship Type="http://schemas.openxmlformats.org/officeDocument/2006/relationships/notesMaster" Target="/ppt/notesMasters/notesMaster1.xml" Id="Rf2ced7f27046487d" /></Relationships>
</file>

<file path=ppt/notesSlides/_rels/notesSlide114.xml.rels>&#65279;<?xml version="1.0" encoding="utf-8"?><Relationships xmlns="http://schemas.openxmlformats.org/package/2006/relationships"><Relationship Type="http://schemas.openxmlformats.org/officeDocument/2006/relationships/slide" Target="/ppt/slides/slide114.xml" Id="R707e279fe83a4706" /><Relationship Type="http://schemas.openxmlformats.org/officeDocument/2006/relationships/notesMaster" Target="/ppt/notesMasters/notesMaster1.xml" Id="Rb548c1e2a4004ac9" /></Relationships>
</file>

<file path=ppt/notesSlides/_rels/notesSlide115.xml.rels>&#65279;<?xml version="1.0" encoding="utf-8"?><Relationships xmlns="http://schemas.openxmlformats.org/package/2006/relationships"><Relationship Type="http://schemas.openxmlformats.org/officeDocument/2006/relationships/slide" Target="/ppt/slides/slide115.xml" Id="Rd8cfc3adfcdd4b04" /><Relationship Type="http://schemas.openxmlformats.org/officeDocument/2006/relationships/notesMaster" Target="/ppt/notesMasters/notesMaster1.xml" Id="R07e83bcefecf4f3a" /></Relationships>
</file>

<file path=ppt/notesSlides/_rels/notesSlide116.xml.rels>&#65279;<?xml version="1.0" encoding="utf-8"?><Relationships xmlns="http://schemas.openxmlformats.org/package/2006/relationships"><Relationship Type="http://schemas.openxmlformats.org/officeDocument/2006/relationships/slide" Target="/ppt/slides/slide116.xml" Id="R4c64dd0c4ab640bb" /><Relationship Type="http://schemas.openxmlformats.org/officeDocument/2006/relationships/notesMaster" Target="/ppt/notesMasters/notesMaster1.xml" Id="R835d8848ed49482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across multiple lessons following the chapter route. Invite predictions before showing worked reasoning. The chapter PDF contains the complete student handout.</a:t>
            </a:r>
          </a:p>
          <a:p xmlns:a="http://schemas.openxmlformats.org/drawingml/2006/main">
            <a:r>
              <a:t>E:\teaching\output\pdf\Rebuilt_Chapter_Notes\13_Geometric_Optics_Notes.pdf</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Teaching order follows the original notes.</a:t>
            </a:r>
          </a:p>
          <a:p xmlns:a="http://schemas.openxmlformats.org/drawingml/2006/main">
            <a:r>
              <a:t>E:\teaching\output\pdf\Rebuilt_Chapter_Notes\13_Geometric_Optics_Notes.pdf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a:t>
            </a:r>
          </a:p>
          <a:p xmlns:a="http://schemas.openxmlformats.org/drawingml/2006/main">
            <a:r>
              <a:t>Original source: Original A p.4; CED 13.1 and 13.2. Source keys are listed on p.25.</a:t>
            </a:r>
          </a:p>
          <a:p xmlns:a="http://schemas.openxmlformats.org/drawingml/2006/main">
            <a:r>
              <a:t>CED: 13.1–13.4</a:t>
            </a:r>
          </a:p>
          <a:p xmlns:a="http://schemas.openxmlformats.org/drawingml/2006/main">
            <a:r>
              <a:t/>
            </a:r>
          </a:p>
          <a:p xmlns:a="http://schemas.openxmlformats.org/drawingml/2006/main">
            <a:r>
              <a:t>A ray shows the direction in which light travels. It is perpendicular to a wavefront. In a uniform medium it is straight. Ray optics works when wave spreading, interference and diffraction can be neglected; those effects need the wave model in Unit 14.</a:t>
            </a:r>
          </a:p>
          <a:p xmlns:a="http://schemas.openxmlformats.org/drawingml/2006/main">
            <a:r>
              <a:t/>
            </a:r>
          </a:p>
          <a:p xmlns:a="http://schemas.openxmlformats.org/drawingml/2006/main">
            <a:r>
              <a:t>The normal is the reference line</a:t>
            </a:r>
          </a:p>
          <a:p xmlns:a="http://schemas.openxmlformats.org/drawingml/2006/main">
            <a:r>
              <a:t/>
            </a:r>
          </a:p>
          <a:p xmlns:a="http://schemas.openxmlformats.org/drawingml/2006/main">
            <a:r>
              <a:t>Draw a line perpendicular to the surface where the ray strikes. The incident and reflected angles are measured from that normal, not from the surface. The reflected ray remains in the incident medium.</a:t>
            </a:r>
          </a:p>
          <a:p xmlns:a="http://schemas.openxmlformats.org/drawingml/2006/main">
            <a:r>
              <a:t/>
            </a:r>
          </a:p>
          <a:p xmlns:a="http://schemas.openxmlformats.org/drawingml/2006/main">
            <a:r>
              <a:t>LAW OF REFLECTION θ_i = θ_r. If a ray makes 25° with a mirror surface, both angles to the normal are 65°.</a:t>
            </a:r>
          </a:p>
          <a:p xmlns:a="http://schemas.openxmlformats.org/drawingml/2006/main">
            <a:r>
              <a:t/>
            </a:r>
          </a:p>
          <a:p xmlns:a="http://schemas.openxmlformats.org/drawingml/2006/main">
            <a:r>
              <a:t>optics_diagram Reflection and the plane mirror</a:t>
            </a:r>
          </a:p>
          <a:p xmlns:a="http://schemas.openxmlformats.org/drawingml/2006/main">
            <a:r>
              <a:t/>
            </a:r>
          </a:p>
          <a:p xmlns:a="http://schemas.openxmlformats.org/drawingml/2006/main">
            <a:r>
              <a:t>The reflected rays diverge. Extend them backward to find where they appear to originate. The image is virtual, upright and the same size, at the same perpendicular distance behind the mirror as the object is in front. A screen behind the mirror cannot collect rays that never go there.</a:t>
            </a:r>
          </a:p>
          <a:p xmlns:a="http://schemas.openxmlformats.org/drawingml/2006/main">
            <a:r>
              <a:t/>
            </a:r>
          </a:p>
          <a:p xmlns:a="http://schemas.openxmlformats.org/drawingml/2006/main">
            <a:r>
              <a:t>[['Smooth surface', 'Rough surface'], ['Specular reflection: nearby surface normals are nearly parallel, so a parallel beam remains organized.', 'Diffuse reflection: local normals point in different directions. Each ray still obeys the reflection law.']]</a:t>
            </a:r>
          </a:p>
          <a:p xmlns:a="http://schemas.openxmlformats.org/drawingml/2006/main">
            <a:r>
              <a:t/>
            </a:r>
          </a:p>
          <a:p xmlns:a="http://schemas.openxmlformats.org/drawingml/2006/main">
            <a:r>
              <a:t>Pause and explain: Why does a rough wall scatter light without breaking the reflection law? If the object moves 3 cm toward a plane mirror, the image moves 3 cm toward the mirror from behind; their separation falls by 6 cm.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a:t>
            </a:r>
          </a:p>
          <a:p xmlns:a="http://schemas.openxmlformats.org/drawingml/2006/main">
            <a:r>
              <a:t>Original source: Original A p.4; CED 13.1 and 13.2. Source keys are listed on p.25.</a:t>
            </a:r>
          </a:p>
          <a:p xmlns:a="http://schemas.openxmlformats.org/drawingml/2006/main">
            <a:r>
              <a:t>CED: 13.1–13.4</a:t>
            </a:r>
          </a:p>
          <a:p xmlns:a="http://schemas.openxmlformats.org/drawingml/2006/main">
            <a:r>
              <a:t/>
            </a:r>
          </a:p>
          <a:p xmlns:a="http://schemas.openxmlformats.org/drawingml/2006/main">
            <a:r>
              <a:t>A ray shows the direction in which light travels. It is perpendicular to a wavefront. In a uniform medium it is straight. Ray optics works when wave spreading, interference and diffraction can be neglected; those effects need the wave model in Unit 14.</a:t>
            </a:r>
          </a:p>
          <a:p xmlns:a="http://schemas.openxmlformats.org/drawingml/2006/main">
            <a:r>
              <a:t/>
            </a:r>
          </a:p>
          <a:p xmlns:a="http://schemas.openxmlformats.org/drawingml/2006/main">
            <a:r>
              <a:t>The normal is the reference line</a:t>
            </a:r>
          </a:p>
          <a:p xmlns:a="http://schemas.openxmlformats.org/drawingml/2006/main">
            <a:r>
              <a:t/>
            </a:r>
          </a:p>
          <a:p xmlns:a="http://schemas.openxmlformats.org/drawingml/2006/main">
            <a:r>
              <a:t>Draw a line perpendicular to the surface where the ray strikes. The incident and reflected angles are measured from that normal, not from the surface. The reflected ray remains in the incident medium.</a:t>
            </a:r>
          </a:p>
          <a:p xmlns:a="http://schemas.openxmlformats.org/drawingml/2006/main">
            <a:r>
              <a:t/>
            </a:r>
          </a:p>
          <a:p xmlns:a="http://schemas.openxmlformats.org/drawingml/2006/main">
            <a:r>
              <a:t>LAW OF REFLECTION θ_i = θ_r. If a ray makes 25° with a mirror surface, both angles to the normal are 65°.</a:t>
            </a:r>
          </a:p>
          <a:p xmlns:a="http://schemas.openxmlformats.org/drawingml/2006/main">
            <a:r>
              <a:t/>
            </a:r>
          </a:p>
          <a:p xmlns:a="http://schemas.openxmlformats.org/drawingml/2006/main">
            <a:r>
              <a:t>optics_diagram Reflection and the plane mirror</a:t>
            </a:r>
          </a:p>
          <a:p xmlns:a="http://schemas.openxmlformats.org/drawingml/2006/main">
            <a:r>
              <a:t/>
            </a:r>
          </a:p>
          <a:p xmlns:a="http://schemas.openxmlformats.org/drawingml/2006/main">
            <a:r>
              <a:t>The reflected rays diverge. Extend them backward to find where they appear to originate. The image is virtual, upright and the same size, at the same perpendicular distance behind the mirror as the object is in front. A screen behind the mirror cannot collect rays that never go there.</a:t>
            </a:r>
          </a:p>
          <a:p xmlns:a="http://schemas.openxmlformats.org/drawingml/2006/main">
            <a:r>
              <a:t/>
            </a:r>
          </a:p>
          <a:p xmlns:a="http://schemas.openxmlformats.org/drawingml/2006/main">
            <a:r>
              <a:t>[['Smooth surface', 'Rough surface'], ['Specular reflection: nearby surface normals are nearly parallel, so a parallel beam remains organized.', 'Diffuse reflection: local normals point in different directions. Each ray still obeys the reflection law.']]</a:t>
            </a:r>
          </a:p>
          <a:p xmlns:a="http://schemas.openxmlformats.org/drawingml/2006/main">
            <a:r>
              <a:t/>
            </a:r>
          </a:p>
          <a:p xmlns:a="http://schemas.openxmlformats.org/drawingml/2006/main">
            <a:r>
              <a:t>Pause and explain: Why does a rough wall scatter light without breaking the reflection law? If the object moves 3 cm toward a plane mirror, the image moves 3 cm toward the mirror from behind; their separation falls by 6 cm.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a:t>
            </a:r>
          </a:p>
          <a:p xmlns:a="http://schemas.openxmlformats.org/drawingml/2006/main">
            <a:r>
              <a:t>Original source: Original A p.4; CED 13.1 and 13.2. Source keys are listed on p.25.</a:t>
            </a:r>
          </a:p>
          <a:p xmlns:a="http://schemas.openxmlformats.org/drawingml/2006/main">
            <a:r>
              <a:t>CED: 13.1–13.4</a:t>
            </a:r>
          </a:p>
          <a:p xmlns:a="http://schemas.openxmlformats.org/drawingml/2006/main">
            <a:r>
              <a:t/>
            </a:r>
          </a:p>
          <a:p xmlns:a="http://schemas.openxmlformats.org/drawingml/2006/main">
            <a:r>
              <a:t>A ray shows the direction in which light travels. It is perpendicular to a wavefront. In a uniform medium it is straight. Ray optics works when wave spreading, interference and diffraction can be neglected; those effects need the wave model in Unit 14.</a:t>
            </a:r>
          </a:p>
          <a:p xmlns:a="http://schemas.openxmlformats.org/drawingml/2006/main">
            <a:r>
              <a:t/>
            </a:r>
          </a:p>
          <a:p xmlns:a="http://schemas.openxmlformats.org/drawingml/2006/main">
            <a:r>
              <a:t>The normal is the reference line</a:t>
            </a:r>
          </a:p>
          <a:p xmlns:a="http://schemas.openxmlformats.org/drawingml/2006/main">
            <a:r>
              <a:t/>
            </a:r>
          </a:p>
          <a:p xmlns:a="http://schemas.openxmlformats.org/drawingml/2006/main">
            <a:r>
              <a:t>Draw a line perpendicular to the surface where the ray strikes. The incident and reflected angles are measured from that normal, not from the surface. The reflected ray remains in the incident medium.</a:t>
            </a:r>
          </a:p>
          <a:p xmlns:a="http://schemas.openxmlformats.org/drawingml/2006/main">
            <a:r>
              <a:t/>
            </a:r>
          </a:p>
          <a:p xmlns:a="http://schemas.openxmlformats.org/drawingml/2006/main">
            <a:r>
              <a:t>LAW OF REFLECTION θ_i = θ_r. If a ray makes 25° with a mirror surface, both angles to the normal are 65°.</a:t>
            </a:r>
          </a:p>
          <a:p xmlns:a="http://schemas.openxmlformats.org/drawingml/2006/main">
            <a:r>
              <a:t/>
            </a:r>
          </a:p>
          <a:p xmlns:a="http://schemas.openxmlformats.org/drawingml/2006/main">
            <a:r>
              <a:t>optics_diagram Reflection and the plane mirror</a:t>
            </a:r>
          </a:p>
          <a:p xmlns:a="http://schemas.openxmlformats.org/drawingml/2006/main">
            <a:r>
              <a:t/>
            </a:r>
          </a:p>
          <a:p xmlns:a="http://schemas.openxmlformats.org/drawingml/2006/main">
            <a:r>
              <a:t>The reflected rays diverge. Extend them backward to find where they appear to originate. The image is virtual, upright and the same size, at the same perpendicular distance behind the mirror as the object is in front. A screen behind the mirror cannot collect rays that never go there.</a:t>
            </a:r>
          </a:p>
          <a:p xmlns:a="http://schemas.openxmlformats.org/drawingml/2006/main">
            <a:r>
              <a:t/>
            </a:r>
          </a:p>
          <a:p xmlns:a="http://schemas.openxmlformats.org/drawingml/2006/main">
            <a:r>
              <a:t>[['Smooth surface', 'Rough surface'], ['Specular reflection: nearby surface normals are nearly parallel, so a parallel beam remains organized.', 'Diffuse reflection: local normals point in different directions. Each ray still obeys the reflection law.']]</a:t>
            </a:r>
          </a:p>
          <a:p xmlns:a="http://schemas.openxmlformats.org/drawingml/2006/main">
            <a:r>
              <a:t/>
            </a:r>
          </a:p>
          <a:p xmlns:a="http://schemas.openxmlformats.org/drawingml/2006/main">
            <a:r>
              <a:t>Pause and explain: Why does a rough wall scatter light without breaking the reflection law? If the object moves 3 cm toward a plane mirror, the image moves 3 cm toward the mirror from behind; their separation falls by 6 cm.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a:t>
            </a:r>
          </a:p>
          <a:p xmlns:a="http://schemas.openxmlformats.org/drawingml/2006/main">
            <a:r>
              <a:t>Original source: Original A p.4; CED 13.1 and 13.2. Source keys are listed on p.25.</a:t>
            </a:r>
          </a:p>
          <a:p xmlns:a="http://schemas.openxmlformats.org/drawingml/2006/main">
            <a:r>
              <a:t>CED: 13.1–13.4</a:t>
            </a:r>
          </a:p>
          <a:p xmlns:a="http://schemas.openxmlformats.org/drawingml/2006/main">
            <a:r>
              <a:t/>
            </a:r>
          </a:p>
          <a:p xmlns:a="http://schemas.openxmlformats.org/drawingml/2006/main">
            <a:r>
              <a:t>A ray shows the direction in which light travels. It is perpendicular to a wavefront. In a uniform medium it is straight. Ray optics works when wave spreading, interference and diffraction can be neglected; those effects need the wave model in Unit 14.</a:t>
            </a:r>
          </a:p>
          <a:p xmlns:a="http://schemas.openxmlformats.org/drawingml/2006/main">
            <a:r>
              <a:t/>
            </a:r>
          </a:p>
          <a:p xmlns:a="http://schemas.openxmlformats.org/drawingml/2006/main">
            <a:r>
              <a:t>The normal is the reference line</a:t>
            </a:r>
          </a:p>
          <a:p xmlns:a="http://schemas.openxmlformats.org/drawingml/2006/main">
            <a:r>
              <a:t/>
            </a:r>
          </a:p>
          <a:p xmlns:a="http://schemas.openxmlformats.org/drawingml/2006/main">
            <a:r>
              <a:t>Draw a line perpendicular to the surface where the ray strikes. The incident and reflected angles are measured from that normal, not from the surface. The reflected ray remains in the incident medium.</a:t>
            </a:r>
          </a:p>
          <a:p xmlns:a="http://schemas.openxmlformats.org/drawingml/2006/main">
            <a:r>
              <a:t/>
            </a:r>
          </a:p>
          <a:p xmlns:a="http://schemas.openxmlformats.org/drawingml/2006/main">
            <a:r>
              <a:t>LAW OF REFLECTION θ_i = θ_r. If a ray makes 25° with a mirror surface, both angles to the normal are 65°.</a:t>
            </a:r>
          </a:p>
          <a:p xmlns:a="http://schemas.openxmlformats.org/drawingml/2006/main">
            <a:r>
              <a:t/>
            </a:r>
          </a:p>
          <a:p xmlns:a="http://schemas.openxmlformats.org/drawingml/2006/main">
            <a:r>
              <a:t>optics_diagram Reflection and the plane mirror</a:t>
            </a:r>
          </a:p>
          <a:p xmlns:a="http://schemas.openxmlformats.org/drawingml/2006/main">
            <a:r>
              <a:t/>
            </a:r>
          </a:p>
          <a:p xmlns:a="http://schemas.openxmlformats.org/drawingml/2006/main">
            <a:r>
              <a:t>The reflected rays diverge. Extend them backward to find where they appear to originate. The image is virtual, upright and the same size, at the same perpendicular distance behind the mirror as the object is in front. A screen behind the mirror cannot collect rays that never go there.</a:t>
            </a:r>
          </a:p>
          <a:p xmlns:a="http://schemas.openxmlformats.org/drawingml/2006/main">
            <a:r>
              <a:t/>
            </a:r>
          </a:p>
          <a:p xmlns:a="http://schemas.openxmlformats.org/drawingml/2006/main">
            <a:r>
              <a:t>[['Smooth surface', 'Rough surface'], ['Specular reflection: nearby surface normals are nearly parallel, so a parallel beam remains organized.', 'Diffuse reflection: local normals point in different directions. Each ray still obeys the reflection law.']]</a:t>
            </a:r>
          </a:p>
          <a:p xmlns:a="http://schemas.openxmlformats.org/drawingml/2006/main">
            <a:r>
              <a:t/>
            </a:r>
          </a:p>
          <a:p xmlns:a="http://schemas.openxmlformats.org/drawingml/2006/main">
            <a:r>
              <a:t>Pause and explain: Why does a rough wall scatter light without breaking the reflection law? If the object moves 3 cm toward a plane mirror, the image moves 3 cm toward the mirror from behind; their separation falls by 6 cm.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a:t>
            </a:r>
          </a:p>
          <a:p xmlns:a="http://schemas.openxmlformats.org/drawingml/2006/main">
            <a:r>
              <a:t>Original source: Original A p.4; CED 13.1 and 13.2. Source keys are listed on p.25.</a:t>
            </a:r>
          </a:p>
          <a:p xmlns:a="http://schemas.openxmlformats.org/drawingml/2006/main">
            <a:r>
              <a:t>CED: 13.1–13.4</a:t>
            </a:r>
          </a:p>
          <a:p xmlns:a="http://schemas.openxmlformats.org/drawingml/2006/main">
            <a:r>
              <a:t/>
            </a:r>
          </a:p>
          <a:p xmlns:a="http://schemas.openxmlformats.org/drawingml/2006/main">
            <a:r>
              <a:t>A ray shows the direction in which light travels. It is perpendicular to a wavefront. In a uniform medium it is straight. Ray optics works when wave spreading, interference and diffraction can be neglected; those effects need the wave model in Unit 14.</a:t>
            </a:r>
          </a:p>
          <a:p xmlns:a="http://schemas.openxmlformats.org/drawingml/2006/main">
            <a:r>
              <a:t/>
            </a:r>
          </a:p>
          <a:p xmlns:a="http://schemas.openxmlformats.org/drawingml/2006/main">
            <a:r>
              <a:t>The normal is the reference line</a:t>
            </a:r>
          </a:p>
          <a:p xmlns:a="http://schemas.openxmlformats.org/drawingml/2006/main">
            <a:r>
              <a:t/>
            </a:r>
          </a:p>
          <a:p xmlns:a="http://schemas.openxmlformats.org/drawingml/2006/main">
            <a:r>
              <a:t>Draw a line perpendicular to the surface where the ray strikes. The incident and reflected angles are measured from that normal, not from the surface. The reflected ray remains in the incident medium.</a:t>
            </a:r>
          </a:p>
          <a:p xmlns:a="http://schemas.openxmlformats.org/drawingml/2006/main">
            <a:r>
              <a:t/>
            </a:r>
          </a:p>
          <a:p xmlns:a="http://schemas.openxmlformats.org/drawingml/2006/main">
            <a:r>
              <a:t>LAW OF REFLECTION θ_i = θ_r. If a ray makes 25° with a mirror surface, both angles to the normal are 65°.</a:t>
            </a:r>
          </a:p>
          <a:p xmlns:a="http://schemas.openxmlformats.org/drawingml/2006/main">
            <a:r>
              <a:t/>
            </a:r>
          </a:p>
          <a:p xmlns:a="http://schemas.openxmlformats.org/drawingml/2006/main">
            <a:r>
              <a:t>optics_diagram Reflection and the plane mirror</a:t>
            </a:r>
          </a:p>
          <a:p xmlns:a="http://schemas.openxmlformats.org/drawingml/2006/main">
            <a:r>
              <a:t/>
            </a:r>
          </a:p>
          <a:p xmlns:a="http://schemas.openxmlformats.org/drawingml/2006/main">
            <a:r>
              <a:t>The reflected rays diverge. Extend them backward to find where they appear to originate. The image is virtual, upright and the same size, at the same perpendicular distance behind the mirror as the object is in front. A screen behind the mirror cannot collect rays that never go there.</a:t>
            </a:r>
          </a:p>
          <a:p xmlns:a="http://schemas.openxmlformats.org/drawingml/2006/main">
            <a:r>
              <a:t/>
            </a:r>
          </a:p>
          <a:p xmlns:a="http://schemas.openxmlformats.org/drawingml/2006/main">
            <a:r>
              <a:t>[['Smooth surface', 'Rough surface'], ['Specular reflection: nearby surface normals are nearly parallel, so a parallel beam remains organized.', 'Diffuse reflection: local normals point in different directions. Each ray still obeys the reflection law.']]</a:t>
            </a:r>
          </a:p>
          <a:p xmlns:a="http://schemas.openxmlformats.org/drawingml/2006/main">
            <a:r>
              <a:t/>
            </a:r>
          </a:p>
          <a:p xmlns:a="http://schemas.openxmlformats.org/drawingml/2006/main">
            <a:r>
              <a:t>Pause and explain: Why does a rough wall scatter light without breaking the reflection law? If the object moves 3 cm toward a plane mirror, the image moves 3 cm toward the mirror from behind; their separation falls by 6 cm.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a:t>
            </a:r>
          </a:p>
          <a:p xmlns:a="http://schemas.openxmlformats.org/drawingml/2006/main">
            <a:r>
              <a:t>Original source: Original A p.4; CED 13.1 and 13.2. Source keys are listed on p.25.</a:t>
            </a:r>
          </a:p>
          <a:p xmlns:a="http://schemas.openxmlformats.org/drawingml/2006/main">
            <a:r>
              <a:t>CED: 13.1–13.4</a:t>
            </a:r>
          </a:p>
          <a:p xmlns:a="http://schemas.openxmlformats.org/drawingml/2006/main">
            <a:r>
              <a:t/>
            </a:r>
          </a:p>
          <a:p xmlns:a="http://schemas.openxmlformats.org/drawingml/2006/main">
            <a:r>
              <a:t>A ray shows the direction in which light travels. It is perpendicular to a wavefront. In a uniform medium it is straight. Ray optics works when wave spreading, interference and diffraction can be neglected; those effects need the wave model in Unit 14.</a:t>
            </a:r>
          </a:p>
          <a:p xmlns:a="http://schemas.openxmlformats.org/drawingml/2006/main">
            <a:r>
              <a:t/>
            </a:r>
          </a:p>
          <a:p xmlns:a="http://schemas.openxmlformats.org/drawingml/2006/main">
            <a:r>
              <a:t>The normal is the reference line</a:t>
            </a:r>
          </a:p>
          <a:p xmlns:a="http://schemas.openxmlformats.org/drawingml/2006/main">
            <a:r>
              <a:t/>
            </a:r>
          </a:p>
          <a:p xmlns:a="http://schemas.openxmlformats.org/drawingml/2006/main">
            <a:r>
              <a:t>Draw a line perpendicular to the surface where the ray strikes. The incident and reflected angles are measured from that normal, not from the surface. The reflected ray remains in the incident medium.</a:t>
            </a:r>
          </a:p>
          <a:p xmlns:a="http://schemas.openxmlformats.org/drawingml/2006/main">
            <a:r>
              <a:t/>
            </a:r>
          </a:p>
          <a:p xmlns:a="http://schemas.openxmlformats.org/drawingml/2006/main">
            <a:r>
              <a:t>LAW OF REFLECTION θ_i = θ_r. If a ray makes 25° with a mirror surface, both angles to the normal are 65°.</a:t>
            </a:r>
          </a:p>
          <a:p xmlns:a="http://schemas.openxmlformats.org/drawingml/2006/main">
            <a:r>
              <a:t/>
            </a:r>
          </a:p>
          <a:p xmlns:a="http://schemas.openxmlformats.org/drawingml/2006/main">
            <a:r>
              <a:t>optics_diagram Reflection and the plane mirror</a:t>
            </a:r>
          </a:p>
          <a:p xmlns:a="http://schemas.openxmlformats.org/drawingml/2006/main">
            <a:r>
              <a:t/>
            </a:r>
          </a:p>
          <a:p xmlns:a="http://schemas.openxmlformats.org/drawingml/2006/main">
            <a:r>
              <a:t>The reflected rays diverge. Extend them backward to find where they appear to originate. The image is virtual, upright and the same size, at the same perpendicular distance behind the mirror as the object is in front. A screen behind the mirror cannot collect rays that never go there.</a:t>
            </a:r>
          </a:p>
          <a:p xmlns:a="http://schemas.openxmlformats.org/drawingml/2006/main">
            <a:r>
              <a:t/>
            </a:r>
          </a:p>
          <a:p xmlns:a="http://schemas.openxmlformats.org/drawingml/2006/main">
            <a:r>
              <a:t>[['Smooth surface', 'Rough surface'], ['Specular reflection: nearby surface normals are nearly parallel, so a parallel beam remains organized.', 'Diffuse reflection: local normals point in different directions. Each ray still obeys the reflection law.']]</a:t>
            </a:r>
          </a:p>
          <a:p xmlns:a="http://schemas.openxmlformats.org/drawingml/2006/main">
            <a:r>
              <a:t/>
            </a:r>
          </a:p>
          <a:p xmlns:a="http://schemas.openxmlformats.org/drawingml/2006/main">
            <a:r>
              <a:t>Pause and explain: Why does a rough wall scatter light without breaking the reflection law? If the object moves 3 cm toward a plane mirror, the image moves 3 cm toward the mirror from behind; their separation falls by 6 cm.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3.</a:t>
            </a:r>
          </a:p>
          <a:p xmlns:a="http://schemas.openxmlformats.org/drawingml/2006/main">
            <a:r>
              <a:t>Original source: Original A pp.5-8: car, wavefront and ray sketches. CED 13.1 / 13.3.</a:t>
            </a:r>
          </a:p>
          <a:p xmlns:a="http://schemas.openxmlformats.org/drawingml/2006/main">
            <a:r>
              <a:t>CED: 13.1–13.4</a:t>
            </a:r>
          </a:p>
          <a:p xmlns:a="http://schemas.openxmlformats.org/drawingml/2006/main">
            <a:r>
              <a:t/>
            </a:r>
          </a:p>
          <a:p xmlns:a="http://schemas.openxmlformats.org/drawingml/2006/main">
            <a:r>
              <a:t>optics_diagram Refraction: the road-to-sand analogy</a:t>
            </a:r>
          </a:p>
          <a:p xmlns:a="http://schemas.openxmlformats.org/drawingml/2006/main">
            <a:r>
              <a:t/>
            </a:r>
          </a:p>
          <a:p xmlns:a="http://schemas.openxmlformats.org/drawingml/2006/main">
            <a:r>
              <a:t>Road-to-sand model, redrawn from the original notes: a small car crosses obliquely from a fast concrete road into slower sand. The first wheel to enter the sand slows first; the other wheel continues faster for a moment. The car turns toward the normal. Leaving sand reverses the process and turns it away from the normal. small</a:t>
            </a:r>
          </a:p>
          <a:p xmlns:a="http://schemas.openxmlformats.org/drawingml/2006/main">
            <a:r>
              <a:t/>
            </a:r>
          </a:p>
          <a:p xmlns:a="http://schemas.openxmlformats.org/drawingml/2006/main">
            <a:r>
              <a:t>Transfer the idea to a wavefront</a:t>
            </a:r>
          </a:p>
          <a:p xmlns:a="http://schemas.openxmlformats.org/drawingml/2006/main">
            <a:r>
              <a:t/>
            </a:r>
          </a:p>
          <a:p xmlns:a="http://schemas.openxmlformats.org/drawingml/2006/main">
            <a:r>
              <a:t>A wavefront is a line of points at the same phase, such as a crest. When one end reaches the slower medium first, that part advances a shorter distance while the other end is still moving faster. The wavefront rotates. Because rays are perpendicular to wavefronts, the ray changes direction too.</a:t>
            </a:r>
          </a:p>
          <a:p xmlns:a="http://schemas.openxmlformats.org/drawingml/2006/main">
            <a:r>
              <a:t/>
            </a:r>
          </a:p>
          <a:p xmlns:a="http://schemas.openxmlformats.org/drawingml/2006/main">
            <a:r>
              <a:t>WHAT CHANGES AT A STATIONARY BOUNDARY? Speed changes because the medium changes. Frequency stays the same because the boundary is driven at the source frequency. Since v = f_waveλ, wavelength changes in the same ratio as speed.</a:t>
            </a:r>
          </a:p>
          <a:p xmlns:a="http://schemas.openxmlformats.org/drawingml/2006/main">
            <a:r>
              <a:t/>
            </a:r>
          </a:p>
          <a:p xmlns:a="http://schemas.openxmlformats.org/drawingml/2006/main">
            <a:r>
              <a:t>Limits of the analogy: the wheels explain unequal advance and turning. Light is not literally a car, and refraction does not require frictional energy loss. A transparent medium can change speed without absorbing the wave’s energy.</a:t>
            </a:r>
          </a:p>
          <a:p xmlns:a="http://schemas.openxmlformats.org/drawingml/2006/main">
            <a:r>
              <a:t/>
            </a:r>
          </a:p>
          <a:p xmlns:a="http://schemas.openxmlformats.org/drawingml/2006/main">
            <a:r>
              <a:t>Pause and explain: At normal incidence, both wheels enter together. No turning occurs. Similarly, a normally incident ray remains straight, even though its speed and wavelength can change.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3.</a:t>
            </a:r>
          </a:p>
          <a:p xmlns:a="http://schemas.openxmlformats.org/drawingml/2006/main">
            <a:r>
              <a:t>Original source: Original A pp.5-8: car, wavefront and ray sketches. CED 13.1 / 13.3.</a:t>
            </a:r>
          </a:p>
          <a:p xmlns:a="http://schemas.openxmlformats.org/drawingml/2006/main">
            <a:r>
              <a:t>CED: 13.1–13.4</a:t>
            </a:r>
          </a:p>
          <a:p xmlns:a="http://schemas.openxmlformats.org/drawingml/2006/main">
            <a:r>
              <a:t/>
            </a:r>
          </a:p>
          <a:p xmlns:a="http://schemas.openxmlformats.org/drawingml/2006/main">
            <a:r>
              <a:t>optics_diagram Refraction: the road-to-sand analogy</a:t>
            </a:r>
          </a:p>
          <a:p xmlns:a="http://schemas.openxmlformats.org/drawingml/2006/main">
            <a:r>
              <a:t/>
            </a:r>
          </a:p>
          <a:p xmlns:a="http://schemas.openxmlformats.org/drawingml/2006/main">
            <a:r>
              <a:t>Road-to-sand model, redrawn from the original notes: a small car crosses obliquely from a fast concrete road into slower sand. The first wheel to enter the sand slows first; the other wheel continues faster for a moment. The car turns toward the normal. Leaving sand reverses the process and turns it away from the normal. small</a:t>
            </a:r>
          </a:p>
          <a:p xmlns:a="http://schemas.openxmlformats.org/drawingml/2006/main">
            <a:r>
              <a:t/>
            </a:r>
          </a:p>
          <a:p xmlns:a="http://schemas.openxmlformats.org/drawingml/2006/main">
            <a:r>
              <a:t>Transfer the idea to a wavefront</a:t>
            </a:r>
          </a:p>
          <a:p xmlns:a="http://schemas.openxmlformats.org/drawingml/2006/main">
            <a:r>
              <a:t/>
            </a:r>
          </a:p>
          <a:p xmlns:a="http://schemas.openxmlformats.org/drawingml/2006/main">
            <a:r>
              <a:t>A wavefront is a line of points at the same phase, such as a crest. When one end reaches the slower medium first, that part advances a shorter distance while the other end is still moving faster. The wavefront rotates. Because rays are perpendicular to wavefronts, the ray changes direction too.</a:t>
            </a:r>
          </a:p>
          <a:p xmlns:a="http://schemas.openxmlformats.org/drawingml/2006/main">
            <a:r>
              <a:t/>
            </a:r>
          </a:p>
          <a:p xmlns:a="http://schemas.openxmlformats.org/drawingml/2006/main">
            <a:r>
              <a:t>WHAT CHANGES AT A STATIONARY BOUNDARY? Speed changes because the medium changes. Frequency stays the same because the boundary is driven at the source frequency. Since v = f_waveλ, wavelength changes in the same ratio as speed.</a:t>
            </a:r>
          </a:p>
          <a:p xmlns:a="http://schemas.openxmlformats.org/drawingml/2006/main">
            <a:r>
              <a:t/>
            </a:r>
          </a:p>
          <a:p xmlns:a="http://schemas.openxmlformats.org/drawingml/2006/main">
            <a:r>
              <a:t>Limits of the analogy: the wheels explain unequal advance and turning. Light is not literally a car, and refraction does not require frictional energy loss. A transparent medium can change speed without absorbing the wave’s energy.</a:t>
            </a:r>
          </a:p>
          <a:p xmlns:a="http://schemas.openxmlformats.org/drawingml/2006/main">
            <a:r>
              <a:t/>
            </a:r>
          </a:p>
          <a:p xmlns:a="http://schemas.openxmlformats.org/drawingml/2006/main">
            <a:r>
              <a:t>Pause and explain: At normal incidence, both wheels enter together. No turning occurs. Similarly, a normally incident ray remains straight, even though its speed and wavelength can change.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3.</a:t>
            </a:r>
          </a:p>
          <a:p xmlns:a="http://schemas.openxmlformats.org/drawingml/2006/main">
            <a:r>
              <a:t>Original source: Original A pp.5-8: car, wavefront and ray sketches. CED 13.1 / 13.3.</a:t>
            </a:r>
          </a:p>
          <a:p xmlns:a="http://schemas.openxmlformats.org/drawingml/2006/main">
            <a:r>
              <a:t>CED: 13.1–13.4</a:t>
            </a:r>
          </a:p>
          <a:p xmlns:a="http://schemas.openxmlformats.org/drawingml/2006/main">
            <a:r>
              <a:t/>
            </a:r>
          </a:p>
          <a:p xmlns:a="http://schemas.openxmlformats.org/drawingml/2006/main">
            <a:r>
              <a:t>optics_diagram Refraction: the road-to-sand analogy</a:t>
            </a:r>
          </a:p>
          <a:p xmlns:a="http://schemas.openxmlformats.org/drawingml/2006/main">
            <a:r>
              <a:t/>
            </a:r>
          </a:p>
          <a:p xmlns:a="http://schemas.openxmlformats.org/drawingml/2006/main">
            <a:r>
              <a:t>Road-to-sand model, redrawn from the original notes: a small car crosses obliquely from a fast concrete road into slower sand. The first wheel to enter the sand slows first; the other wheel continues faster for a moment. The car turns toward the normal. Leaving sand reverses the process and turns it away from the normal. small</a:t>
            </a:r>
          </a:p>
          <a:p xmlns:a="http://schemas.openxmlformats.org/drawingml/2006/main">
            <a:r>
              <a:t/>
            </a:r>
          </a:p>
          <a:p xmlns:a="http://schemas.openxmlformats.org/drawingml/2006/main">
            <a:r>
              <a:t>Transfer the idea to a wavefront</a:t>
            </a:r>
          </a:p>
          <a:p xmlns:a="http://schemas.openxmlformats.org/drawingml/2006/main">
            <a:r>
              <a:t/>
            </a:r>
          </a:p>
          <a:p xmlns:a="http://schemas.openxmlformats.org/drawingml/2006/main">
            <a:r>
              <a:t>A wavefront is a line of points at the same phase, such as a crest. When one end reaches the slower medium first, that part advances a shorter distance while the other end is still moving faster. The wavefront rotates. Because rays are perpendicular to wavefronts, the ray changes direction too.</a:t>
            </a:r>
          </a:p>
          <a:p xmlns:a="http://schemas.openxmlformats.org/drawingml/2006/main">
            <a:r>
              <a:t/>
            </a:r>
          </a:p>
          <a:p xmlns:a="http://schemas.openxmlformats.org/drawingml/2006/main">
            <a:r>
              <a:t>WHAT CHANGES AT A STATIONARY BOUNDARY? Speed changes because the medium changes. Frequency stays the same because the boundary is driven at the source frequency. Since v = f_waveλ, wavelength changes in the same ratio as speed.</a:t>
            </a:r>
          </a:p>
          <a:p xmlns:a="http://schemas.openxmlformats.org/drawingml/2006/main">
            <a:r>
              <a:t/>
            </a:r>
          </a:p>
          <a:p xmlns:a="http://schemas.openxmlformats.org/drawingml/2006/main">
            <a:r>
              <a:t>Limits of the analogy: the wheels explain unequal advance and turning. Light is not literally a car, and refraction does not require frictional energy loss. A transparent medium can change speed without absorbing the wave’s energy.</a:t>
            </a:r>
          </a:p>
          <a:p xmlns:a="http://schemas.openxmlformats.org/drawingml/2006/main">
            <a:r>
              <a:t/>
            </a:r>
          </a:p>
          <a:p xmlns:a="http://schemas.openxmlformats.org/drawingml/2006/main">
            <a:r>
              <a:t>Pause and explain: At normal incidence, both wheels enter together. No turning occurs. Similarly, a normally incident ray remains straight, even though its speed and wavelength can change.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3.</a:t>
            </a:r>
          </a:p>
          <a:p xmlns:a="http://schemas.openxmlformats.org/drawingml/2006/main">
            <a:r>
              <a:t>Original source: Original A pp.5-8: car, wavefront and ray sketches. CED 13.1 / 13.3.</a:t>
            </a:r>
          </a:p>
          <a:p xmlns:a="http://schemas.openxmlformats.org/drawingml/2006/main">
            <a:r>
              <a:t>CED: 13.1–13.4</a:t>
            </a:r>
          </a:p>
          <a:p xmlns:a="http://schemas.openxmlformats.org/drawingml/2006/main">
            <a:r>
              <a:t/>
            </a:r>
          </a:p>
          <a:p xmlns:a="http://schemas.openxmlformats.org/drawingml/2006/main">
            <a:r>
              <a:t>optics_diagram Refraction: the road-to-sand analogy</a:t>
            </a:r>
          </a:p>
          <a:p xmlns:a="http://schemas.openxmlformats.org/drawingml/2006/main">
            <a:r>
              <a:t/>
            </a:r>
          </a:p>
          <a:p xmlns:a="http://schemas.openxmlformats.org/drawingml/2006/main">
            <a:r>
              <a:t>Road-to-sand model, redrawn from the original notes: a small car crosses obliquely from a fast concrete road into slower sand. The first wheel to enter the sand slows first; the other wheel continues faster for a moment. The car turns toward the normal. Leaving sand reverses the process and turns it away from the normal. small</a:t>
            </a:r>
          </a:p>
          <a:p xmlns:a="http://schemas.openxmlformats.org/drawingml/2006/main">
            <a:r>
              <a:t/>
            </a:r>
          </a:p>
          <a:p xmlns:a="http://schemas.openxmlformats.org/drawingml/2006/main">
            <a:r>
              <a:t>Transfer the idea to a wavefront</a:t>
            </a:r>
          </a:p>
          <a:p xmlns:a="http://schemas.openxmlformats.org/drawingml/2006/main">
            <a:r>
              <a:t/>
            </a:r>
          </a:p>
          <a:p xmlns:a="http://schemas.openxmlformats.org/drawingml/2006/main">
            <a:r>
              <a:t>A wavefront is a line of points at the same phase, such as a crest. When one end reaches the slower medium first, that part advances a shorter distance while the other end is still moving faster. The wavefront rotates. Because rays are perpendicular to wavefronts, the ray changes direction too.</a:t>
            </a:r>
          </a:p>
          <a:p xmlns:a="http://schemas.openxmlformats.org/drawingml/2006/main">
            <a:r>
              <a:t/>
            </a:r>
          </a:p>
          <a:p xmlns:a="http://schemas.openxmlformats.org/drawingml/2006/main">
            <a:r>
              <a:t>WHAT CHANGES AT A STATIONARY BOUNDARY? Speed changes because the medium changes. Frequency stays the same because the boundary is driven at the source frequency. Since v = f_waveλ, wavelength changes in the same ratio as speed.</a:t>
            </a:r>
          </a:p>
          <a:p xmlns:a="http://schemas.openxmlformats.org/drawingml/2006/main">
            <a:r>
              <a:t/>
            </a:r>
          </a:p>
          <a:p xmlns:a="http://schemas.openxmlformats.org/drawingml/2006/main">
            <a:r>
              <a:t>Limits of the analogy: the wheels explain unequal advance and turning. Light is not literally a car, and refraction does not require frictional energy loss. A transparent medium can change speed without absorbing the wave’s energy.</a:t>
            </a:r>
          </a:p>
          <a:p xmlns:a="http://schemas.openxmlformats.org/drawingml/2006/main">
            <a:r>
              <a:t/>
            </a:r>
          </a:p>
          <a:p xmlns:a="http://schemas.openxmlformats.org/drawingml/2006/main">
            <a:r>
              <a:t>Pause and explain: At normal incidence, both wheels enter together. No turning occurs. Similarly, a normally incident ray remains straight, even though its speed and wavelength can change.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4.</a:t>
            </a:r>
          </a:p>
          <a:p xmlns:a="http://schemas.openxmlformats.org/drawingml/2006/main">
            <a:r>
              <a:t>Original source: Original A pp.8-9; original B p.1; CED 13.3.</a:t>
            </a:r>
          </a:p>
          <a:p xmlns:a="http://schemas.openxmlformats.org/drawingml/2006/main">
            <a:r>
              <a:t>CED: 13.1–13.4</a:t>
            </a:r>
          </a:p>
          <a:p xmlns:a="http://schemas.openxmlformats.org/drawingml/2006/main">
            <a:r>
              <a:t/>
            </a:r>
          </a:p>
          <a:p xmlns:a="http://schemas.openxmlformats.org/drawingml/2006/main">
            <a:r>
              <a:t>optics_diagram Snell’s law: turn the picture into numbers</a:t>
            </a:r>
          </a:p>
          <a:p xmlns:a="http://schemas.openxmlformats.org/drawingml/2006/main">
            <a:r>
              <a:t/>
            </a:r>
          </a:p>
          <a:p xmlns:a="http://schemas.openxmlformats.org/drawingml/2006/main">
            <a:r>
              <a:t>INDEX, SPEED AND ANGLE n = c/v, so a larger refractive index means a lower light speed.</a:t>
            </a:r>
          </a:p>
          <a:p xmlns:a="http://schemas.openxmlformats.org/drawingml/2006/main">
            <a:r>
              <a:t>n₁ sin θ₁ = n₂ sin θ₂</a:t>
            </a:r>
          </a:p>
          <a:p xmlns:a="http://schemas.openxmlformats.org/drawingml/2006/main">
            <a:r>
              <a:t>sin θ₁ / sin θ₂ = v₁/v₂ = n₂/n₁</a:t>
            </a:r>
          </a:p>
          <a:p xmlns:a="http://schemas.openxmlformats.org/drawingml/2006/main">
            <a:r>
              <a:t/>
            </a:r>
          </a:p>
          <a:p xmlns:a="http://schemas.openxmlformats.org/drawingml/2006/main">
            <a:r>
              <a:t>[['Direction of travel', 'Speed and wavelength', 'Ray direction'], ['Lower n to higher n', 'Both decrease; frequency stays fixed', 'Toward the normal'], ['Higher n to lower n', 'Both increase; frequency stays fixed', 'Away from the normal, if transmitted'], ['Incidence along the normal', 'May change with the medium', 'No bending']] [155, 190, 166]</a:t>
            </a:r>
          </a:p>
          <a:p xmlns:a="http://schemas.openxmlformats.org/drawingml/2006/main">
            <a:r>
              <a:t/>
            </a:r>
          </a:p>
          <a:p xmlns:a="http://schemas.openxmlformats.org/drawingml/2006/main">
            <a:r>
              <a:t>Worked example: air into glass</a:t>
            </a:r>
          </a:p>
          <a:p xmlns:a="http://schemas.openxmlformats.org/drawingml/2006/main">
            <a:r>
              <a:t/>
            </a:r>
          </a:p>
          <a:p xmlns:a="http://schemas.openxmlformats.org/drawingml/2006/main">
            <a:r>
              <a:t>A 600 nm vacuum-wavelength beam enters glass of n = 1.50 at 30° to the normal. With n_air ≈ 1.00:</a:t>
            </a:r>
          </a:p>
          <a:p xmlns:a="http://schemas.openxmlformats.org/drawingml/2006/main">
            <a:r>
              <a:t>sin θ_glass = sin 30°/1.50 = 1/3, so θ_glass = 19.5°.</a:t>
            </a:r>
          </a:p>
          <a:p xmlns:a="http://schemas.openxmlformats.org/drawingml/2006/main">
            <a:r>
              <a:t>v = c/n = 2.00 × 10⁸ m/s; λ_glass = 600/1.50 = 400 nm.</a:t>
            </a:r>
          </a:p>
          <a:p xmlns:a="http://schemas.openxmlformats.org/drawingml/2006/main">
            <a:r>
              <a:t>Frequency stays c/(600 nm) = 5.00 × 10¹⁴ Hz.</a:t>
            </a:r>
          </a:p>
          <a:p xmlns:a="http://schemas.openxmlformats.org/drawingml/2006/main">
            <a:r>
              <a:t/>
            </a:r>
          </a:p>
          <a:p xmlns:a="http://schemas.openxmlformats.org/drawingml/2006/main">
            <a:r>
              <a:t>Checks: the glass angle is smaller; the speed and wavelength are lower. At θ₁ = 0°, Snell’s law gives θ₂ = 0°. “No refraction” in a sketch means no change in direction, not unchanged speed.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4.</a:t>
            </a:r>
          </a:p>
          <a:p xmlns:a="http://schemas.openxmlformats.org/drawingml/2006/main">
            <a:r>
              <a:t>Original source: Original A pp.8-9; original B p.1; CED 13.3.</a:t>
            </a:r>
          </a:p>
          <a:p xmlns:a="http://schemas.openxmlformats.org/drawingml/2006/main">
            <a:r>
              <a:t>CED: 13.1–13.4</a:t>
            </a:r>
          </a:p>
          <a:p xmlns:a="http://schemas.openxmlformats.org/drawingml/2006/main">
            <a:r>
              <a:t/>
            </a:r>
          </a:p>
          <a:p xmlns:a="http://schemas.openxmlformats.org/drawingml/2006/main">
            <a:r>
              <a:t>optics_diagram Snell’s law: turn the picture into numbers</a:t>
            </a:r>
          </a:p>
          <a:p xmlns:a="http://schemas.openxmlformats.org/drawingml/2006/main">
            <a:r>
              <a:t/>
            </a:r>
          </a:p>
          <a:p xmlns:a="http://schemas.openxmlformats.org/drawingml/2006/main">
            <a:r>
              <a:t>INDEX, SPEED AND ANGLE n = c/v, so a larger refractive index means a lower light speed.</a:t>
            </a:r>
          </a:p>
          <a:p xmlns:a="http://schemas.openxmlformats.org/drawingml/2006/main">
            <a:r>
              <a:t>n₁ sin θ₁ = n₂ sin θ₂</a:t>
            </a:r>
          </a:p>
          <a:p xmlns:a="http://schemas.openxmlformats.org/drawingml/2006/main">
            <a:r>
              <a:t>sin θ₁ / sin θ₂ = v₁/v₂ = n₂/n₁</a:t>
            </a:r>
          </a:p>
          <a:p xmlns:a="http://schemas.openxmlformats.org/drawingml/2006/main">
            <a:r>
              <a:t/>
            </a:r>
          </a:p>
          <a:p xmlns:a="http://schemas.openxmlformats.org/drawingml/2006/main">
            <a:r>
              <a:t>[['Direction of travel', 'Speed and wavelength', 'Ray direction'], ['Lower n to higher n', 'Both decrease; frequency stays fixed', 'Toward the normal'], ['Higher n to lower n', 'Both increase; frequency stays fixed', 'Away from the normal, if transmitted'], ['Incidence along the normal', 'May change with the medium', 'No bending']] [155, 190, 166]</a:t>
            </a:r>
          </a:p>
          <a:p xmlns:a="http://schemas.openxmlformats.org/drawingml/2006/main">
            <a:r>
              <a:t/>
            </a:r>
          </a:p>
          <a:p xmlns:a="http://schemas.openxmlformats.org/drawingml/2006/main">
            <a:r>
              <a:t>Worked example: air into glass</a:t>
            </a:r>
          </a:p>
          <a:p xmlns:a="http://schemas.openxmlformats.org/drawingml/2006/main">
            <a:r>
              <a:t/>
            </a:r>
          </a:p>
          <a:p xmlns:a="http://schemas.openxmlformats.org/drawingml/2006/main">
            <a:r>
              <a:t>A 600 nm vacuum-wavelength beam enters glass of n = 1.50 at 30° to the normal. With n_air ≈ 1.00:</a:t>
            </a:r>
          </a:p>
          <a:p xmlns:a="http://schemas.openxmlformats.org/drawingml/2006/main">
            <a:r>
              <a:t>sin θ_glass = sin 30°/1.50 = 1/3, so θ_glass = 19.5°.</a:t>
            </a:r>
          </a:p>
          <a:p xmlns:a="http://schemas.openxmlformats.org/drawingml/2006/main">
            <a:r>
              <a:t>v = c/n = 2.00 × 10⁸ m/s; λ_glass = 600/1.50 = 400 nm.</a:t>
            </a:r>
          </a:p>
          <a:p xmlns:a="http://schemas.openxmlformats.org/drawingml/2006/main">
            <a:r>
              <a:t>Frequency stays c/(600 nm) = 5.00 × 10¹⁴ Hz.</a:t>
            </a:r>
          </a:p>
          <a:p xmlns:a="http://schemas.openxmlformats.org/drawingml/2006/main">
            <a:r>
              <a:t/>
            </a:r>
          </a:p>
          <a:p xmlns:a="http://schemas.openxmlformats.org/drawingml/2006/main">
            <a:r>
              <a:t>Checks: the glass angle is smaller; the speed and wavelength are lower. At θ₁ = 0°, Snell’s law gives θ₂ = 0°. “No refraction” in a sketch means no change in direction, not unchanged speed.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4.</a:t>
            </a:r>
          </a:p>
          <a:p xmlns:a="http://schemas.openxmlformats.org/drawingml/2006/main">
            <a:r>
              <a:t>Original source: Original A pp.8-9; original B p.1; CED 13.3.</a:t>
            </a:r>
          </a:p>
          <a:p xmlns:a="http://schemas.openxmlformats.org/drawingml/2006/main">
            <a:r>
              <a:t>CED: 13.1–13.4</a:t>
            </a:r>
          </a:p>
          <a:p xmlns:a="http://schemas.openxmlformats.org/drawingml/2006/main">
            <a:r>
              <a:t/>
            </a:r>
          </a:p>
          <a:p xmlns:a="http://schemas.openxmlformats.org/drawingml/2006/main">
            <a:r>
              <a:t>optics_diagram Snell’s law: turn the picture into numbers</a:t>
            </a:r>
          </a:p>
          <a:p xmlns:a="http://schemas.openxmlformats.org/drawingml/2006/main">
            <a:r>
              <a:t/>
            </a:r>
          </a:p>
          <a:p xmlns:a="http://schemas.openxmlformats.org/drawingml/2006/main">
            <a:r>
              <a:t>INDEX, SPEED AND ANGLE n = c/v, so a larger refractive index means a lower light speed.</a:t>
            </a:r>
          </a:p>
          <a:p xmlns:a="http://schemas.openxmlformats.org/drawingml/2006/main">
            <a:r>
              <a:t>n₁ sin θ₁ = n₂ sin θ₂</a:t>
            </a:r>
          </a:p>
          <a:p xmlns:a="http://schemas.openxmlformats.org/drawingml/2006/main">
            <a:r>
              <a:t>sin θ₁ / sin θ₂ = v₁/v₂ = n₂/n₁</a:t>
            </a:r>
          </a:p>
          <a:p xmlns:a="http://schemas.openxmlformats.org/drawingml/2006/main">
            <a:r>
              <a:t/>
            </a:r>
          </a:p>
          <a:p xmlns:a="http://schemas.openxmlformats.org/drawingml/2006/main">
            <a:r>
              <a:t>[['Direction of travel', 'Speed and wavelength', 'Ray direction'], ['Lower n to higher n', 'Both decrease; frequency stays fixed', 'Toward the normal'], ['Higher n to lower n', 'Both increase; frequency stays fixed', 'Away from the normal, if transmitted'], ['Incidence along the normal', 'May change with the medium', 'No bending']] [155, 190, 166]</a:t>
            </a:r>
          </a:p>
          <a:p xmlns:a="http://schemas.openxmlformats.org/drawingml/2006/main">
            <a:r>
              <a:t/>
            </a:r>
          </a:p>
          <a:p xmlns:a="http://schemas.openxmlformats.org/drawingml/2006/main">
            <a:r>
              <a:t>Worked example: air into glass</a:t>
            </a:r>
          </a:p>
          <a:p xmlns:a="http://schemas.openxmlformats.org/drawingml/2006/main">
            <a:r>
              <a:t/>
            </a:r>
          </a:p>
          <a:p xmlns:a="http://schemas.openxmlformats.org/drawingml/2006/main">
            <a:r>
              <a:t>A 600 nm vacuum-wavelength beam enters glass of n = 1.50 at 30° to the normal. With n_air ≈ 1.00:</a:t>
            </a:r>
          </a:p>
          <a:p xmlns:a="http://schemas.openxmlformats.org/drawingml/2006/main">
            <a:r>
              <a:t>sin θ_glass = sin 30°/1.50 = 1/3, so θ_glass = 19.5°.</a:t>
            </a:r>
          </a:p>
          <a:p xmlns:a="http://schemas.openxmlformats.org/drawingml/2006/main">
            <a:r>
              <a:t>v = c/n = 2.00 × 10⁸ m/s; λ_glass = 600/1.50 = 400 nm.</a:t>
            </a:r>
          </a:p>
          <a:p xmlns:a="http://schemas.openxmlformats.org/drawingml/2006/main">
            <a:r>
              <a:t>Frequency stays c/(600 nm) = 5.00 × 10¹⁴ Hz.</a:t>
            </a:r>
          </a:p>
          <a:p xmlns:a="http://schemas.openxmlformats.org/drawingml/2006/main">
            <a:r>
              <a:t/>
            </a:r>
          </a:p>
          <a:p xmlns:a="http://schemas.openxmlformats.org/drawingml/2006/main">
            <a:r>
              <a:t>Checks: the glass angle is smaller; the speed and wavelength are lower. At θ₁ = 0°, Snell’s law gives θ₂ = 0°. “No refraction” in a sketch means no change in direction, not unchanged speed.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4.</a:t>
            </a:r>
          </a:p>
          <a:p xmlns:a="http://schemas.openxmlformats.org/drawingml/2006/main">
            <a:r>
              <a:t>Original source: Original A pp.8-9; original B p.1; CED 13.3.</a:t>
            </a:r>
          </a:p>
          <a:p xmlns:a="http://schemas.openxmlformats.org/drawingml/2006/main">
            <a:r>
              <a:t>CED: 13.1–13.4</a:t>
            </a:r>
          </a:p>
          <a:p xmlns:a="http://schemas.openxmlformats.org/drawingml/2006/main">
            <a:r>
              <a:t/>
            </a:r>
          </a:p>
          <a:p xmlns:a="http://schemas.openxmlformats.org/drawingml/2006/main">
            <a:r>
              <a:t>optics_diagram Snell’s law: turn the picture into numbers</a:t>
            </a:r>
          </a:p>
          <a:p xmlns:a="http://schemas.openxmlformats.org/drawingml/2006/main">
            <a:r>
              <a:t/>
            </a:r>
          </a:p>
          <a:p xmlns:a="http://schemas.openxmlformats.org/drawingml/2006/main">
            <a:r>
              <a:t>INDEX, SPEED AND ANGLE n = c/v, so a larger refractive index means a lower light speed.</a:t>
            </a:r>
          </a:p>
          <a:p xmlns:a="http://schemas.openxmlformats.org/drawingml/2006/main">
            <a:r>
              <a:t>n₁ sin θ₁ = n₂ sin θ₂</a:t>
            </a:r>
          </a:p>
          <a:p xmlns:a="http://schemas.openxmlformats.org/drawingml/2006/main">
            <a:r>
              <a:t>sin θ₁ / sin θ₂ = v₁/v₂ = n₂/n₁</a:t>
            </a:r>
          </a:p>
          <a:p xmlns:a="http://schemas.openxmlformats.org/drawingml/2006/main">
            <a:r>
              <a:t/>
            </a:r>
          </a:p>
          <a:p xmlns:a="http://schemas.openxmlformats.org/drawingml/2006/main">
            <a:r>
              <a:t>[['Direction of travel', 'Speed and wavelength', 'Ray direction'], ['Lower n to higher n', 'Both decrease; frequency stays fixed', 'Toward the normal'], ['Higher n to lower n', 'Both increase; frequency stays fixed', 'Away from the normal, if transmitted'], ['Incidence along the normal', 'May change with the medium', 'No bending']] [155, 190, 166]</a:t>
            </a:r>
          </a:p>
          <a:p xmlns:a="http://schemas.openxmlformats.org/drawingml/2006/main">
            <a:r>
              <a:t/>
            </a:r>
          </a:p>
          <a:p xmlns:a="http://schemas.openxmlformats.org/drawingml/2006/main">
            <a:r>
              <a:t>Worked example: air into glass</a:t>
            </a:r>
          </a:p>
          <a:p xmlns:a="http://schemas.openxmlformats.org/drawingml/2006/main">
            <a:r>
              <a:t/>
            </a:r>
          </a:p>
          <a:p xmlns:a="http://schemas.openxmlformats.org/drawingml/2006/main">
            <a:r>
              <a:t>A 600 nm vacuum-wavelength beam enters glass of n = 1.50 at 30° to the normal. With n_air ≈ 1.00:</a:t>
            </a:r>
          </a:p>
          <a:p xmlns:a="http://schemas.openxmlformats.org/drawingml/2006/main">
            <a:r>
              <a:t>sin θ_glass = sin 30°/1.50 = 1/3, so θ_glass = 19.5°.</a:t>
            </a:r>
          </a:p>
          <a:p xmlns:a="http://schemas.openxmlformats.org/drawingml/2006/main">
            <a:r>
              <a:t>v = c/n = 2.00 × 10⁸ m/s; λ_glass = 600/1.50 = 400 nm.</a:t>
            </a:r>
          </a:p>
          <a:p xmlns:a="http://schemas.openxmlformats.org/drawingml/2006/main">
            <a:r>
              <a:t>Frequency stays c/(600 nm) = 5.00 × 10¹⁴ Hz.</a:t>
            </a:r>
          </a:p>
          <a:p xmlns:a="http://schemas.openxmlformats.org/drawingml/2006/main">
            <a:r>
              <a:t/>
            </a:r>
          </a:p>
          <a:p xmlns:a="http://schemas.openxmlformats.org/drawingml/2006/main">
            <a:r>
              <a:t>Checks: the glass angle is smaller; the speed and wavelength are lower. At θ₁ = 0°, Snell’s law gives θ₂ = 0°. “No refraction” in a sketch means no change in direction, not unchanged speed.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5.</a:t>
            </a:r>
          </a:p>
          <a:p xmlns:a="http://schemas.openxmlformats.org/drawingml/2006/main">
            <a:r>
              <a:t>Original source: Original A pp.10-11; original B p.1; CED 13.3.</a:t>
            </a:r>
          </a:p>
          <a:p xmlns:a="http://schemas.openxmlformats.org/drawingml/2006/main">
            <a:r>
              <a:t>CED: 13.1–13.4</a:t>
            </a:r>
          </a:p>
          <a:p xmlns:a="http://schemas.openxmlformats.org/drawingml/2006/main">
            <a:r>
              <a:t/>
            </a:r>
          </a:p>
          <a:p xmlns:a="http://schemas.openxmlformats.org/drawingml/2006/main">
            <a:r>
              <a:t>Start with light traveling from higher n to lower n. The transmitted ray bends away from the normal. Increase the incident angle: the transmitted angle grows until it reaches 90°. The corresponding incident angle is the critical angle.</a:t>
            </a:r>
          </a:p>
          <a:p xmlns:a="http://schemas.openxmlformats.org/drawingml/2006/main">
            <a:r>
              <a:t/>
            </a:r>
          </a:p>
          <a:p xmlns:a="http://schemas.openxmlformats.org/drawingml/2006/main">
            <a:r>
              <a:t>optics_diagram Critical angle and total internal reflection</a:t>
            </a:r>
          </a:p>
          <a:p xmlns:a="http://schemas.openxmlformats.org/drawingml/2006/main">
            <a:r>
              <a:t/>
            </a:r>
          </a:p>
          <a:p xmlns:a="http://schemas.openxmlformats.org/drawingml/2006/main">
            <a:r>
              <a:t>TWO CONDITIONS, BOTH REQUIRED 1. Light travels from n₁ to n₂, with n₁ &gt; n₂.</a:t>
            </a:r>
          </a:p>
          <a:p xmlns:a="http://schemas.openxmlformats.org/drawingml/2006/main">
            <a:r>
              <a:t>2. θ_i &gt; θ_c, where sin θ_c = n₂/n₁.</a:t>
            </a:r>
          </a:p>
          <a:p xmlns:a="http://schemas.openxmlformats.org/drawingml/2006/main">
            <a:r>
              <a:t>At θ_i = θ_c, the limiting refracted ray lies along the surface. Beyond it, there is no propagating transmitted ray in the elementary ray model.</a:t>
            </a:r>
          </a:p>
          <a:p xmlns:a="http://schemas.openxmlformats.org/drawingml/2006/main">
            <a:r>
              <a:t/>
            </a:r>
          </a:p>
          <a:p xmlns:a="http://schemas.openxmlformats.org/drawingml/2006/main">
            <a:r>
              <a:t>Derivation: put θ₂ = 90° into Snell’s law: n₁ sin θ_c = n₂. The ratio must be less than 1. Air-to-water light therefore cannot show this type of total internal reflection.</a:t>
            </a:r>
          </a:p>
          <a:p xmlns:a="http://schemas.openxmlformats.org/drawingml/2006/main">
            <a:r>
              <a:t/>
            </a:r>
          </a:p>
          <a:p xmlns:a="http://schemas.openxmlformats.org/drawingml/2006/main">
            <a:r>
              <a:t>Optical fibre: keeping the light inside</a:t>
            </a:r>
          </a:p>
          <a:p xmlns:a="http://schemas.openxmlformats.org/drawingml/2006/main">
            <a:r>
              <a:t/>
            </a:r>
          </a:p>
          <a:p xmlns:a="http://schemas.openxmlformats.org/drawingml/2006/main">
            <a:r>
              <a:t>optics_diagram Critical angle and total internal reflection</a:t>
            </a:r>
          </a:p>
          <a:p xmlns:a="http://schemas.openxmlformats.org/drawingml/2006/main">
            <a:r>
              <a:t/>
            </a:r>
          </a:p>
          <a:p xmlns:a="http://schemas.openxmlformats.org/drawingml/2006/main">
            <a:r>
              <a:t>The fibre core has a larger refractive index than its surroundings or cladding. Rays meeting the side at a sufficiently large angle to the local normal are internally reflected. Do not confuse that angle with the angle to the fibre axis.</a:t>
            </a:r>
          </a:p>
          <a:p xmlns:a="http://schemas.openxmlformats.org/drawingml/2006/main">
            <a:r>
              <a:t/>
            </a:r>
          </a:p>
          <a:p xmlns:a="http://schemas.openxmlformats.org/drawingml/2006/main">
            <a:r>
              <a:t>Precision: “optically denser” means higher refractive index here, not necessarily higher mass density. A sharply bent fibre may let some rays fail the critical-angle condition.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5.</a:t>
            </a:r>
          </a:p>
          <a:p xmlns:a="http://schemas.openxmlformats.org/drawingml/2006/main">
            <a:r>
              <a:t>Original source: Original A pp.10-11; original B p.1; CED 13.3.</a:t>
            </a:r>
          </a:p>
          <a:p xmlns:a="http://schemas.openxmlformats.org/drawingml/2006/main">
            <a:r>
              <a:t>CED: 13.1–13.4</a:t>
            </a:r>
          </a:p>
          <a:p xmlns:a="http://schemas.openxmlformats.org/drawingml/2006/main">
            <a:r>
              <a:t/>
            </a:r>
          </a:p>
          <a:p xmlns:a="http://schemas.openxmlformats.org/drawingml/2006/main">
            <a:r>
              <a:t>Start with light traveling from higher n to lower n. The transmitted ray bends away from the normal. Increase the incident angle: the transmitted angle grows until it reaches 90°. The corresponding incident angle is the critical angle.</a:t>
            </a:r>
          </a:p>
          <a:p xmlns:a="http://schemas.openxmlformats.org/drawingml/2006/main">
            <a:r>
              <a:t/>
            </a:r>
          </a:p>
          <a:p xmlns:a="http://schemas.openxmlformats.org/drawingml/2006/main">
            <a:r>
              <a:t>optics_diagram Critical angle and total internal reflection</a:t>
            </a:r>
          </a:p>
          <a:p xmlns:a="http://schemas.openxmlformats.org/drawingml/2006/main">
            <a:r>
              <a:t/>
            </a:r>
          </a:p>
          <a:p xmlns:a="http://schemas.openxmlformats.org/drawingml/2006/main">
            <a:r>
              <a:t>TWO CONDITIONS, BOTH REQUIRED 1. Light travels from n₁ to n₂, with n₁ &gt; n₂.</a:t>
            </a:r>
          </a:p>
          <a:p xmlns:a="http://schemas.openxmlformats.org/drawingml/2006/main">
            <a:r>
              <a:t>2. θ_i &gt; θ_c, where sin θ_c = n₂/n₁.</a:t>
            </a:r>
          </a:p>
          <a:p xmlns:a="http://schemas.openxmlformats.org/drawingml/2006/main">
            <a:r>
              <a:t>At θ_i = θ_c, the limiting refracted ray lies along the surface. Beyond it, there is no propagating transmitted ray in the elementary ray model.</a:t>
            </a:r>
          </a:p>
          <a:p xmlns:a="http://schemas.openxmlformats.org/drawingml/2006/main">
            <a:r>
              <a:t/>
            </a:r>
          </a:p>
          <a:p xmlns:a="http://schemas.openxmlformats.org/drawingml/2006/main">
            <a:r>
              <a:t>Derivation: put θ₂ = 90° into Snell’s law: n₁ sin θ_c = n₂. The ratio must be less than 1. Air-to-water light therefore cannot show this type of total internal reflection.</a:t>
            </a:r>
          </a:p>
          <a:p xmlns:a="http://schemas.openxmlformats.org/drawingml/2006/main">
            <a:r>
              <a:t/>
            </a:r>
          </a:p>
          <a:p xmlns:a="http://schemas.openxmlformats.org/drawingml/2006/main">
            <a:r>
              <a:t>Optical fibre: keeping the light inside</a:t>
            </a:r>
          </a:p>
          <a:p xmlns:a="http://schemas.openxmlformats.org/drawingml/2006/main">
            <a:r>
              <a:t/>
            </a:r>
          </a:p>
          <a:p xmlns:a="http://schemas.openxmlformats.org/drawingml/2006/main">
            <a:r>
              <a:t>optics_diagram Critical angle and total internal reflection</a:t>
            </a:r>
          </a:p>
          <a:p xmlns:a="http://schemas.openxmlformats.org/drawingml/2006/main">
            <a:r>
              <a:t/>
            </a:r>
          </a:p>
          <a:p xmlns:a="http://schemas.openxmlformats.org/drawingml/2006/main">
            <a:r>
              <a:t>The fibre core has a larger refractive index than its surroundings or cladding. Rays meeting the side at a sufficiently large angle to the local normal are internally reflected. Do not confuse that angle with the angle to the fibre axis.</a:t>
            </a:r>
          </a:p>
          <a:p xmlns:a="http://schemas.openxmlformats.org/drawingml/2006/main">
            <a:r>
              <a:t/>
            </a:r>
          </a:p>
          <a:p xmlns:a="http://schemas.openxmlformats.org/drawingml/2006/main">
            <a:r>
              <a:t>Precision: “optically denser” means higher refractive index here, not necessarily higher mass density. A sharply bent fibre may let some rays fail the critical-angle condition.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5.</a:t>
            </a:r>
          </a:p>
          <a:p xmlns:a="http://schemas.openxmlformats.org/drawingml/2006/main">
            <a:r>
              <a:t>Original source: Original A pp.10-11; original B p.1; CED 13.3.</a:t>
            </a:r>
          </a:p>
          <a:p xmlns:a="http://schemas.openxmlformats.org/drawingml/2006/main">
            <a:r>
              <a:t>CED: 13.1–13.4</a:t>
            </a:r>
          </a:p>
          <a:p xmlns:a="http://schemas.openxmlformats.org/drawingml/2006/main">
            <a:r>
              <a:t/>
            </a:r>
          </a:p>
          <a:p xmlns:a="http://schemas.openxmlformats.org/drawingml/2006/main">
            <a:r>
              <a:t>Start with light traveling from higher n to lower n. The transmitted ray bends away from the normal. Increase the incident angle: the transmitted angle grows until it reaches 90°. The corresponding incident angle is the critical angle.</a:t>
            </a:r>
          </a:p>
          <a:p xmlns:a="http://schemas.openxmlformats.org/drawingml/2006/main">
            <a:r>
              <a:t/>
            </a:r>
          </a:p>
          <a:p xmlns:a="http://schemas.openxmlformats.org/drawingml/2006/main">
            <a:r>
              <a:t>optics_diagram Critical angle and total internal reflection</a:t>
            </a:r>
          </a:p>
          <a:p xmlns:a="http://schemas.openxmlformats.org/drawingml/2006/main">
            <a:r>
              <a:t/>
            </a:r>
          </a:p>
          <a:p xmlns:a="http://schemas.openxmlformats.org/drawingml/2006/main">
            <a:r>
              <a:t>TWO CONDITIONS, BOTH REQUIRED 1. Light travels from n₁ to n₂, with n₁ &gt; n₂.</a:t>
            </a:r>
          </a:p>
          <a:p xmlns:a="http://schemas.openxmlformats.org/drawingml/2006/main">
            <a:r>
              <a:t>2. θ_i &gt; θ_c, where sin θ_c = n₂/n₁.</a:t>
            </a:r>
          </a:p>
          <a:p xmlns:a="http://schemas.openxmlformats.org/drawingml/2006/main">
            <a:r>
              <a:t>At θ_i = θ_c, the limiting refracted ray lies along the surface. Beyond it, there is no propagating transmitted ray in the elementary ray model.</a:t>
            </a:r>
          </a:p>
          <a:p xmlns:a="http://schemas.openxmlformats.org/drawingml/2006/main">
            <a:r>
              <a:t/>
            </a:r>
          </a:p>
          <a:p xmlns:a="http://schemas.openxmlformats.org/drawingml/2006/main">
            <a:r>
              <a:t>Derivation: put θ₂ = 90° into Snell’s law: n₁ sin θ_c = n₂. The ratio must be less than 1. Air-to-water light therefore cannot show this type of total internal reflection.</a:t>
            </a:r>
          </a:p>
          <a:p xmlns:a="http://schemas.openxmlformats.org/drawingml/2006/main">
            <a:r>
              <a:t/>
            </a:r>
          </a:p>
          <a:p xmlns:a="http://schemas.openxmlformats.org/drawingml/2006/main">
            <a:r>
              <a:t>Optical fibre: keeping the light inside</a:t>
            </a:r>
          </a:p>
          <a:p xmlns:a="http://schemas.openxmlformats.org/drawingml/2006/main">
            <a:r>
              <a:t/>
            </a:r>
          </a:p>
          <a:p xmlns:a="http://schemas.openxmlformats.org/drawingml/2006/main">
            <a:r>
              <a:t>optics_diagram Critical angle and total internal reflection</a:t>
            </a:r>
          </a:p>
          <a:p xmlns:a="http://schemas.openxmlformats.org/drawingml/2006/main">
            <a:r>
              <a:t/>
            </a:r>
          </a:p>
          <a:p xmlns:a="http://schemas.openxmlformats.org/drawingml/2006/main">
            <a:r>
              <a:t>The fibre core has a larger refractive index than its surroundings or cladding. Rays meeting the side at a sufficiently large angle to the local normal are internally reflected. Do not confuse that angle with the angle to the fibre axis.</a:t>
            </a:r>
          </a:p>
          <a:p xmlns:a="http://schemas.openxmlformats.org/drawingml/2006/main">
            <a:r>
              <a:t/>
            </a:r>
          </a:p>
          <a:p xmlns:a="http://schemas.openxmlformats.org/drawingml/2006/main">
            <a:r>
              <a:t>Precision: “optically denser” means higher refractive index here, not necessarily higher mass density. A sharply bent fibre may let some rays fail the critical-angle condition.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5.</a:t>
            </a:r>
          </a:p>
          <a:p xmlns:a="http://schemas.openxmlformats.org/drawingml/2006/main">
            <a:r>
              <a:t>Original source: Original A pp.10-11; original B p.1; CED 13.3.</a:t>
            </a:r>
          </a:p>
          <a:p xmlns:a="http://schemas.openxmlformats.org/drawingml/2006/main">
            <a:r>
              <a:t>CED: 13.1–13.4</a:t>
            </a:r>
          </a:p>
          <a:p xmlns:a="http://schemas.openxmlformats.org/drawingml/2006/main">
            <a:r>
              <a:t/>
            </a:r>
          </a:p>
          <a:p xmlns:a="http://schemas.openxmlformats.org/drawingml/2006/main">
            <a:r>
              <a:t>Start with light traveling from higher n to lower n. The transmitted ray bends away from the normal. Increase the incident angle: the transmitted angle grows until it reaches 90°. The corresponding incident angle is the critical angle.</a:t>
            </a:r>
          </a:p>
          <a:p xmlns:a="http://schemas.openxmlformats.org/drawingml/2006/main">
            <a:r>
              <a:t/>
            </a:r>
          </a:p>
          <a:p xmlns:a="http://schemas.openxmlformats.org/drawingml/2006/main">
            <a:r>
              <a:t>optics_diagram Critical angle and total internal reflection</a:t>
            </a:r>
          </a:p>
          <a:p xmlns:a="http://schemas.openxmlformats.org/drawingml/2006/main">
            <a:r>
              <a:t/>
            </a:r>
          </a:p>
          <a:p xmlns:a="http://schemas.openxmlformats.org/drawingml/2006/main">
            <a:r>
              <a:t>TWO CONDITIONS, BOTH REQUIRED 1. Light travels from n₁ to n₂, with n₁ &gt; n₂.</a:t>
            </a:r>
          </a:p>
          <a:p xmlns:a="http://schemas.openxmlformats.org/drawingml/2006/main">
            <a:r>
              <a:t>2. θ_i &gt; θ_c, where sin θ_c = n₂/n₁.</a:t>
            </a:r>
          </a:p>
          <a:p xmlns:a="http://schemas.openxmlformats.org/drawingml/2006/main">
            <a:r>
              <a:t>At θ_i = θ_c, the limiting refracted ray lies along the surface. Beyond it, there is no propagating transmitted ray in the elementary ray model.</a:t>
            </a:r>
          </a:p>
          <a:p xmlns:a="http://schemas.openxmlformats.org/drawingml/2006/main">
            <a:r>
              <a:t/>
            </a:r>
          </a:p>
          <a:p xmlns:a="http://schemas.openxmlformats.org/drawingml/2006/main">
            <a:r>
              <a:t>Derivation: put θ₂ = 90° into Snell’s law: n₁ sin θ_c = n₂. The ratio must be less than 1. Air-to-water light therefore cannot show this type of total internal reflection.</a:t>
            </a:r>
          </a:p>
          <a:p xmlns:a="http://schemas.openxmlformats.org/drawingml/2006/main">
            <a:r>
              <a:t/>
            </a:r>
          </a:p>
          <a:p xmlns:a="http://schemas.openxmlformats.org/drawingml/2006/main">
            <a:r>
              <a:t>Optical fibre: keeping the light inside</a:t>
            </a:r>
          </a:p>
          <a:p xmlns:a="http://schemas.openxmlformats.org/drawingml/2006/main">
            <a:r>
              <a:t/>
            </a:r>
          </a:p>
          <a:p xmlns:a="http://schemas.openxmlformats.org/drawingml/2006/main">
            <a:r>
              <a:t>optics_diagram Critical angle and total internal reflection</a:t>
            </a:r>
          </a:p>
          <a:p xmlns:a="http://schemas.openxmlformats.org/drawingml/2006/main">
            <a:r>
              <a:t/>
            </a:r>
          </a:p>
          <a:p xmlns:a="http://schemas.openxmlformats.org/drawingml/2006/main">
            <a:r>
              <a:t>The fibre core has a larger refractive index than its surroundings or cladding. Rays meeting the side at a sufficiently large angle to the local normal are internally reflected. Do not confuse that angle with the angle to the fibre axis.</a:t>
            </a:r>
          </a:p>
          <a:p xmlns:a="http://schemas.openxmlformats.org/drawingml/2006/main">
            <a:r>
              <a:t/>
            </a:r>
          </a:p>
          <a:p xmlns:a="http://schemas.openxmlformats.org/drawingml/2006/main">
            <a:r>
              <a:t>Precision: “optically denser” means higher refractive index here, not necessarily higher mass density. A sharply bent fibre may let some rays fail the critical-angle condition.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5.</a:t>
            </a:r>
          </a:p>
          <a:p xmlns:a="http://schemas.openxmlformats.org/drawingml/2006/main">
            <a:r>
              <a:t>Original source: Original A pp.10-11; original B p.1; CED 13.3.</a:t>
            </a:r>
          </a:p>
          <a:p xmlns:a="http://schemas.openxmlformats.org/drawingml/2006/main">
            <a:r>
              <a:t>CED: 13.1–13.4</a:t>
            </a:r>
          </a:p>
          <a:p xmlns:a="http://schemas.openxmlformats.org/drawingml/2006/main">
            <a:r>
              <a:t/>
            </a:r>
          </a:p>
          <a:p xmlns:a="http://schemas.openxmlformats.org/drawingml/2006/main">
            <a:r>
              <a:t>Start with light traveling from higher n to lower n. The transmitted ray bends away from the normal. Increase the incident angle: the transmitted angle grows until it reaches 90°. The corresponding incident angle is the critical angle.</a:t>
            </a:r>
          </a:p>
          <a:p xmlns:a="http://schemas.openxmlformats.org/drawingml/2006/main">
            <a:r>
              <a:t/>
            </a:r>
          </a:p>
          <a:p xmlns:a="http://schemas.openxmlformats.org/drawingml/2006/main">
            <a:r>
              <a:t>optics_diagram Critical angle and total internal reflection</a:t>
            </a:r>
          </a:p>
          <a:p xmlns:a="http://schemas.openxmlformats.org/drawingml/2006/main">
            <a:r>
              <a:t/>
            </a:r>
          </a:p>
          <a:p xmlns:a="http://schemas.openxmlformats.org/drawingml/2006/main">
            <a:r>
              <a:t>TWO CONDITIONS, BOTH REQUIRED 1. Light travels from n₁ to n₂, with n₁ &gt; n₂.</a:t>
            </a:r>
          </a:p>
          <a:p xmlns:a="http://schemas.openxmlformats.org/drawingml/2006/main">
            <a:r>
              <a:t>2. θ_i &gt; θ_c, where sin θ_c = n₂/n₁.</a:t>
            </a:r>
          </a:p>
          <a:p xmlns:a="http://schemas.openxmlformats.org/drawingml/2006/main">
            <a:r>
              <a:t>At θ_i = θ_c, the limiting refracted ray lies along the surface. Beyond it, there is no propagating transmitted ray in the elementary ray model.</a:t>
            </a:r>
          </a:p>
          <a:p xmlns:a="http://schemas.openxmlformats.org/drawingml/2006/main">
            <a:r>
              <a:t/>
            </a:r>
          </a:p>
          <a:p xmlns:a="http://schemas.openxmlformats.org/drawingml/2006/main">
            <a:r>
              <a:t>Derivation: put θ₂ = 90° into Snell’s law: n₁ sin θ_c = n₂. The ratio must be less than 1. Air-to-water light therefore cannot show this type of total internal reflection.</a:t>
            </a:r>
          </a:p>
          <a:p xmlns:a="http://schemas.openxmlformats.org/drawingml/2006/main">
            <a:r>
              <a:t/>
            </a:r>
          </a:p>
          <a:p xmlns:a="http://schemas.openxmlformats.org/drawingml/2006/main">
            <a:r>
              <a:t>Optical fibre: keeping the light inside</a:t>
            </a:r>
          </a:p>
          <a:p xmlns:a="http://schemas.openxmlformats.org/drawingml/2006/main">
            <a:r>
              <a:t/>
            </a:r>
          </a:p>
          <a:p xmlns:a="http://schemas.openxmlformats.org/drawingml/2006/main">
            <a:r>
              <a:t>optics_diagram Critical angle and total internal reflection</a:t>
            </a:r>
          </a:p>
          <a:p xmlns:a="http://schemas.openxmlformats.org/drawingml/2006/main">
            <a:r>
              <a:t/>
            </a:r>
          </a:p>
          <a:p xmlns:a="http://schemas.openxmlformats.org/drawingml/2006/main">
            <a:r>
              <a:t>The fibre core has a larger refractive index than its surroundings or cladding. Rays meeting the side at a sufficiently large angle to the local normal are internally reflected. Do not confuse that angle with the angle to the fibre axis.</a:t>
            </a:r>
          </a:p>
          <a:p xmlns:a="http://schemas.openxmlformats.org/drawingml/2006/main">
            <a:r>
              <a:t/>
            </a:r>
          </a:p>
          <a:p xmlns:a="http://schemas.openxmlformats.org/drawingml/2006/main">
            <a:r>
              <a:t>Precision: “optically denser” means higher refractive index here, not necessarily higher mass density. A sharply bent fibre may let some rays fail the critical-angle condition.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6.</a:t>
            </a:r>
          </a:p>
          <a:p xmlns:a="http://schemas.openxmlformats.org/drawingml/2006/main">
            <a:r>
              <a:t>Original source: Original A p.12. Numerical reasoning expanded; CED 13.3.</a:t>
            </a:r>
          </a:p>
          <a:p xmlns:a="http://schemas.openxmlformats.org/drawingml/2006/main">
            <a:r>
              <a:t>CED: 13.1–13.4</a:t>
            </a:r>
          </a:p>
          <a:p xmlns:a="http://schemas.openxmlformats.org/drawingml/2006/main">
            <a:r>
              <a:t/>
            </a:r>
          </a:p>
          <a:p xmlns:a="http://schemas.openxmlformats.org/drawingml/2006/main">
            <a:r>
              <a:t>Example A: infer n, then find the critical angle</a:t>
            </a:r>
          </a:p>
          <a:p xmlns:a="http://schemas.openxmlformats.org/drawingml/2006/main">
            <a:r>
              <a:t/>
            </a:r>
          </a:p>
          <a:p xmlns:a="http://schemas.openxmlformats.org/drawingml/2006/main">
            <a:r>
              <a:t>Light goes from air into a transparent material. Its angle changes from 30.0° to 23.0°, both measured from the normal. Find the material-to-air critical angle.</a:t>
            </a:r>
          </a:p>
          <a:p xmlns:a="http://schemas.openxmlformats.org/drawingml/2006/main">
            <a:r>
              <a:t/>
            </a:r>
          </a:p>
          <a:p xmlns:a="http://schemas.openxmlformats.org/drawingml/2006/main">
            <a:r>
              <a:t>Step 1: n = sin 30.0°/sin 23.0° = 1.280.</a:t>
            </a:r>
          </a:p>
          <a:p xmlns:a="http://schemas.openxmlformats.org/drawingml/2006/main">
            <a:r>
              <a:t>Step 2: sin θ_c = 1/n = sin 23.0°/sin 30.0°.</a:t>
            </a:r>
          </a:p>
          <a:p xmlns:a="http://schemas.openxmlformats.org/drawingml/2006/main">
            <a:r>
              <a:t>Answer: θ_c = 51.4°. The critical angle belongs to a ray going out of the material, not the original air-to-material ray.</a:t>
            </a:r>
          </a:p>
          <a:p xmlns:a="http://schemas.openxmlformats.org/drawingml/2006/main">
            <a:r>
              <a:t/>
            </a:r>
          </a:p>
          <a:p xmlns:a="http://schemas.openxmlformats.org/drawingml/2006/main">
            <a:r>
              <a:t>Example B: the largest entrance angle for a fibre</a:t>
            </a:r>
          </a:p>
          <a:p xmlns:a="http://schemas.openxmlformats.org/drawingml/2006/main">
            <a:r>
              <a:t/>
            </a:r>
          </a:p>
          <a:p xmlns:a="http://schemas.openxmlformats.org/drawingml/2006/main">
            <a:r>
              <a:t>A straight fibre has n = 1.21 and is surrounded by air. Light enters its flat end from air. Let α be its external angle to the fibre axis, and β its internal angle to the axis. What is the largest α that still allows total internal reflection at the side?</a:t>
            </a:r>
          </a:p>
          <a:p xmlns:a="http://schemas.openxmlformats.org/drawingml/2006/main">
            <a:r>
              <a:t/>
            </a:r>
          </a:p>
          <a:p xmlns:a="http://schemas.openxmlformats.org/drawingml/2006/main">
            <a:r>
              <a:t>optics_diagram Refraction practice from the original notes</a:t>
            </a:r>
          </a:p>
          <a:p xmlns:a="http://schemas.openxmlformats.org/drawingml/2006/main">
            <a:r>
              <a:t/>
            </a:r>
          </a:p>
          <a:p xmlns:a="http://schemas.openxmlformats.org/drawingml/2006/main">
            <a:r>
              <a:t>At the side, θ_c = sin⁻¹(1/1.21) = 55.7°. The limiting β is 90° - θ_c = 34.3°.</a:t>
            </a:r>
          </a:p>
          <a:p xmlns:a="http://schemas.openxmlformats.org/drawingml/2006/main">
            <a:r>
              <a:t>At the entrance, sin α = 1.21 sin β. Therefore α_max = 42.9° (the critical-angle limit).</a:t>
            </a:r>
          </a:p>
          <a:p xmlns:a="http://schemas.openxmlformats.org/drawingml/2006/main">
            <a:r>
              <a:t/>
            </a:r>
          </a:p>
          <a:p xmlns:a="http://schemas.openxmlformats.org/drawingml/2006/main">
            <a:r>
              <a:t>WHY THIS IS A TWO-BOUNDARY PROBLEM The entrance face and the side wall have different normals. Apply Snell’s law at the entrance and the total-internal-reflection condition at the wall. The angles β and the wall incidence angle are complementary.</a:t>
            </a:r>
          </a:p>
          <a:p xmlns:a="http://schemas.openxmlformats.org/drawingml/2006/main">
            <a:r>
              <a:t/>
            </a:r>
          </a:p>
          <a:p xmlns:a="http://schemas.openxmlformats.org/drawingml/2006/main">
            <a:r>
              <a:t>Pause and explain: Why does entering the fibre successfully not guarantee that the light stays trapped? Sketch a ray with too large an entrance angle.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6.</a:t>
            </a:r>
          </a:p>
          <a:p xmlns:a="http://schemas.openxmlformats.org/drawingml/2006/main">
            <a:r>
              <a:t>Original source: Original A p.12. Numerical reasoning expanded; CED 13.3.</a:t>
            </a:r>
          </a:p>
          <a:p xmlns:a="http://schemas.openxmlformats.org/drawingml/2006/main">
            <a:r>
              <a:t>CED: 13.1–13.4</a:t>
            </a:r>
          </a:p>
          <a:p xmlns:a="http://schemas.openxmlformats.org/drawingml/2006/main">
            <a:r>
              <a:t/>
            </a:r>
          </a:p>
          <a:p xmlns:a="http://schemas.openxmlformats.org/drawingml/2006/main">
            <a:r>
              <a:t>Example A: infer n, then find the critical angle</a:t>
            </a:r>
          </a:p>
          <a:p xmlns:a="http://schemas.openxmlformats.org/drawingml/2006/main">
            <a:r>
              <a:t/>
            </a:r>
          </a:p>
          <a:p xmlns:a="http://schemas.openxmlformats.org/drawingml/2006/main">
            <a:r>
              <a:t>Light goes from air into a transparent material. Its angle changes from 30.0° to 23.0°, both measured from the normal. Find the material-to-air critical angle.</a:t>
            </a:r>
          </a:p>
          <a:p xmlns:a="http://schemas.openxmlformats.org/drawingml/2006/main">
            <a:r>
              <a:t/>
            </a:r>
          </a:p>
          <a:p xmlns:a="http://schemas.openxmlformats.org/drawingml/2006/main">
            <a:r>
              <a:t>Step 1: n = sin 30.0°/sin 23.0° = 1.280.</a:t>
            </a:r>
          </a:p>
          <a:p xmlns:a="http://schemas.openxmlformats.org/drawingml/2006/main">
            <a:r>
              <a:t>Step 2: sin θ_c = 1/n = sin 23.0°/sin 30.0°.</a:t>
            </a:r>
          </a:p>
          <a:p xmlns:a="http://schemas.openxmlformats.org/drawingml/2006/main">
            <a:r>
              <a:t>Answer: θ_c = 51.4°. The critical angle belongs to a ray going out of the material, not the original air-to-material ray.</a:t>
            </a:r>
          </a:p>
          <a:p xmlns:a="http://schemas.openxmlformats.org/drawingml/2006/main">
            <a:r>
              <a:t/>
            </a:r>
          </a:p>
          <a:p xmlns:a="http://schemas.openxmlformats.org/drawingml/2006/main">
            <a:r>
              <a:t>Example B: the largest entrance angle for a fibre</a:t>
            </a:r>
          </a:p>
          <a:p xmlns:a="http://schemas.openxmlformats.org/drawingml/2006/main">
            <a:r>
              <a:t/>
            </a:r>
          </a:p>
          <a:p xmlns:a="http://schemas.openxmlformats.org/drawingml/2006/main">
            <a:r>
              <a:t>A straight fibre has n = 1.21 and is surrounded by air. Light enters its flat end from air. Let α be its external angle to the fibre axis, and β its internal angle to the axis. What is the largest α that still allows total internal reflection at the side?</a:t>
            </a:r>
          </a:p>
          <a:p xmlns:a="http://schemas.openxmlformats.org/drawingml/2006/main">
            <a:r>
              <a:t/>
            </a:r>
          </a:p>
          <a:p xmlns:a="http://schemas.openxmlformats.org/drawingml/2006/main">
            <a:r>
              <a:t>optics_diagram Refraction practice from the original notes</a:t>
            </a:r>
          </a:p>
          <a:p xmlns:a="http://schemas.openxmlformats.org/drawingml/2006/main">
            <a:r>
              <a:t/>
            </a:r>
          </a:p>
          <a:p xmlns:a="http://schemas.openxmlformats.org/drawingml/2006/main">
            <a:r>
              <a:t>At the side, θ_c = sin⁻¹(1/1.21) = 55.7°. The limiting β is 90° - θ_c = 34.3°.</a:t>
            </a:r>
          </a:p>
          <a:p xmlns:a="http://schemas.openxmlformats.org/drawingml/2006/main">
            <a:r>
              <a:t>At the entrance, sin α = 1.21 sin β. Therefore α_max = 42.9° (the critical-angle limit).</a:t>
            </a:r>
          </a:p>
          <a:p xmlns:a="http://schemas.openxmlformats.org/drawingml/2006/main">
            <a:r>
              <a:t/>
            </a:r>
          </a:p>
          <a:p xmlns:a="http://schemas.openxmlformats.org/drawingml/2006/main">
            <a:r>
              <a:t>WHY THIS IS A TWO-BOUNDARY PROBLEM The entrance face and the side wall have different normals. Apply Snell’s law at the entrance and the total-internal-reflection condition at the wall. The angles β and the wall incidence angle are complementary.</a:t>
            </a:r>
          </a:p>
          <a:p xmlns:a="http://schemas.openxmlformats.org/drawingml/2006/main">
            <a:r>
              <a:t/>
            </a:r>
          </a:p>
          <a:p xmlns:a="http://schemas.openxmlformats.org/drawingml/2006/main">
            <a:r>
              <a:t>Pause and explain: Why does entering the fibre successfully not guarantee that the light stays trapped? Sketch a ray with too large an entrance angle.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6.</a:t>
            </a:r>
          </a:p>
          <a:p xmlns:a="http://schemas.openxmlformats.org/drawingml/2006/main">
            <a:r>
              <a:t>Original source: Original A p.12. Numerical reasoning expanded; CED 13.3.</a:t>
            </a:r>
          </a:p>
          <a:p xmlns:a="http://schemas.openxmlformats.org/drawingml/2006/main">
            <a:r>
              <a:t>CED: 13.1–13.4</a:t>
            </a:r>
          </a:p>
          <a:p xmlns:a="http://schemas.openxmlformats.org/drawingml/2006/main">
            <a:r>
              <a:t/>
            </a:r>
          </a:p>
          <a:p xmlns:a="http://schemas.openxmlformats.org/drawingml/2006/main">
            <a:r>
              <a:t>Example A: infer n, then find the critical angle</a:t>
            </a:r>
          </a:p>
          <a:p xmlns:a="http://schemas.openxmlformats.org/drawingml/2006/main">
            <a:r>
              <a:t/>
            </a:r>
          </a:p>
          <a:p xmlns:a="http://schemas.openxmlformats.org/drawingml/2006/main">
            <a:r>
              <a:t>Light goes from air into a transparent material. Its angle changes from 30.0° to 23.0°, both measured from the normal. Find the material-to-air critical angle.</a:t>
            </a:r>
          </a:p>
          <a:p xmlns:a="http://schemas.openxmlformats.org/drawingml/2006/main">
            <a:r>
              <a:t/>
            </a:r>
          </a:p>
          <a:p xmlns:a="http://schemas.openxmlformats.org/drawingml/2006/main">
            <a:r>
              <a:t>Step 1: n = sin 30.0°/sin 23.0° = 1.280.</a:t>
            </a:r>
          </a:p>
          <a:p xmlns:a="http://schemas.openxmlformats.org/drawingml/2006/main">
            <a:r>
              <a:t>Step 2: sin θ_c = 1/n = sin 23.0°/sin 30.0°.</a:t>
            </a:r>
          </a:p>
          <a:p xmlns:a="http://schemas.openxmlformats.org/drawingml/2006/main">
            <a:r>
              <a:t>Answer: θ_c = 51.4°. The critical angle belongs to a ray going out of the material, not the original air-to-material ray.</a:t>
            </a:r>
          </a:p>
          <a:p xmlns:a="http://schemas.openxmlformats.org/drawingml/2006/main">
            <a:r>
              <a:t/>
            </a:r>
          </a:p>
          <a:p xmlns:a="http://schemas.openxmlformats.org/drawingml/2006/main">
            <a:r>
              <a:t>Example B: the largest entrance angle for a fibre</a:t>
            </a:r>
          </a:p>
          <a:p xmlns:a="http://schemas.openxmlformats.org/drawingml/2006/main">
            <a:r>
              <a:t/>
            </a:r>
          </a:p>
          <a:p xmlns:a="http://schemas.openxmlformats.org/drawingml/2006/main">
            <a:r>
              <a:t>A straight fibre has n = 1.21 and is surrounded by air. Light enters its flat end from air. Let α be its external angle to the fibre axis, and β its internal angle to the axis. What is the largest α that still allows total internal reflection at the side?</a:t>
            </a:r>
          </a:p>
          <a:p xmlns:a="http://schemas.openxmlformats.org/drawingml/2006/main">
            <a:r>
              <a:t/>
            </a:r>
          </a:p>
          <a:p xmlns:a="http://schemas.openxmlformats.org/drawingml/2006/main">
            <a:r>
              <a:t>optics_diagram Refraction practice from the original notes</a:t>
            </a:r>
          </a:p>
          <a:p xmlns:a="http://schemas.openxmlformats.org/drawingml/2006/main">
            <a:r>
              <a:t/>
            </a:r>
          </a:p>
          <a:p xmlns:a="http://schemas.openxmlformats.org/drawingml/2006/main">
            <a:r>
              <a:t>At the side, θ_c = sin⁻¹(1/1.21) = 55.7°. The limiting β is 90° - θ_c = 34.3°.</a:t>
            </a:r>
          </a:p>
          <a:p xmlns:a="http://schemas.openxmlformats.org/drawingml/2006/main">
            <a:r>
              <a:t>At the entrance, sin α = 1.21 sin β. Therefore α_max = 42.9° (the critical-angle limit).</a:t>
            </a:r>
          </a:p>
          <a:p xmlns:a="http://schemas.openxmlformats.org/drawingml/2006/main">
            <a:r>
              <a:t/>
            </a:r>
          </a:p>
          <a:p xmlns:a="http://schemas.openxmlformats.org/drawingml/2006/main">
            <a:r>
              <a:t>WHY THIS IS A TWO-BOUNDARY PROBLEM The entrance face and the side wall have different normals. Apply Snell’s law at the entrance and the total-internal-reflection condition at the wall. The angles β and the wall incidence angle are complementary.</a:t>
            </a:r>
          </a:p>
          <a:p xmlns:a="http://schemas.openxmlformats.org/drawingml/2006/main">
            <a:r>
              <a:t/>
            </a:r>
          </a:p>
          <a:p xmlns:a="http://schemas.openxmlformats.org/drawingml/2006/main">
            <a:r>
              <a:t>Pause and explain: Why does entering the fibre successfully not guarantee that the light stays trapped? Sketch a ray with too large an entrance angle.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6.</a:t>
            </a:r>
          </a:p>
          <a:p xmlns:a="http://schemas.openxmlformats.org/drawingml/2006/main">
            <a:r>
              <a:t>Original source: Original A p.12. Numerical reasoning expanded; CED 13.3.</a:t>
            </a:r>
          </a:p>
          <a:p xmlns:a="http://schemas.openxmlformats.org/drawingml/2006/main">
            <a:r>
              <a:t>CED: 13.1–13.4</a:t>
            </a:r>
          </a:p>
          <a:p xmlns:a="http://schemas.openxmlformats.org/drawingml/2006/main">
            <a:r>
              <a:t/>
            </a:r>
          </a:p>
          <a:p xmlns:a="http://schemas.openxmlformats.org/drawingml/2006/main">
            <a:r>
              <a:t>Example A: infer n, then find the critical angle</a:t>
            </a:r>
          </a:p>
          <a:p xmlns:a="http://schemas.openxmlformats.org/drawingml/2006/main">
            <a:r>
              <a:t/>
            </a:r>
          </a:p>
          <a:p xmlns:a="http://schemas.openxmlformats.org/drawingml/2006/main">
            <a:r>
              <a:t>Light goes from air into a transparent material. Its angle changes from 30.0° to 23.0°, both measured from the normal. Find the material-to-air critical angle.</a:t>
            </a:r>
          </a:p>
          <a:p xmlns:a="http://schemas.openxmlformats.org/drawingml/2006/main">
            <a:r>
              <a:t/>
            </a:r>
          </a:p>
          <a:p xmlns:a="http://schemas.openxmlformats.org/drawingml/2006/main">
            <a:r>
              <a:t>Step 1: n = sin 30.0°/sin 23.0° = 1.280.</a:t>
            </a:r>
          </a:p>
          <a:p xmlns:a="http://schemas.openxmlformats.org/drawingml/2006/main">
            <a:r>
              <a:t>Step 2: sin θ_c = 1/n = sin 23.0°/sin 30.0°.</a:t>
            </a:r>
          </a:p>
          <a:p xmlns:a="http://schemas.openxmlformats.org/drawingml/2006/main">
            <a:r>
              <a:t>Answer: θ_c = 51.4°. The critical angle belongs to a ray going out of the material, not the original air-to-material ray.</a:t>
            </a:r>
          </a:p>
          <a:p xmlns:a="http://schemas.openxmlformats.org/drawingml/2006/main">
            <a:r>
              <a:t/>
            </a:r>
          </a:p>
          <a:p xmlns:a="http://schemas.openxmlformats.org/drawingml/2006/main">
            <a:r>
              <a:t>Example B: the largest entrance angle for a fibre</a:t>
            </a:r>
          </a:p>
          <a:p xmlns:a="http://schemas.openxmlformats.org/drawingml/2006/main">
            <a:r>
              <a:t/>
            </a:r>
          </a:p>
          <a:p xmlns:a="http://schemas.openxmlformats.org/drawingml/2006/main">
            <a:r>
              <a:t>A straight fibre has n = 1.21 and is surrounded by air. Light enters its flat end from air. Let α be its external angle to the fibre axis, and β its internal angle to the axis. What is the largest α that still allows total internal reflection at the side?</a:t>
            </a:r>
          </a:p>
          <a:p xmlns:a="http://schemas.openxmlformats.org/drawingml/2006/main">
            <a:r>
              <a:t/>
            </a:r>
          </a:p>
          <a:p xmlns:a="http://schemas.openxmlformats.org/drawingml/2006/main">
            <a:r>
              <a:t>optics_diagram Refraction practice from the original notes</a:t>
            </a:r>
          </a:p>
          <a:p xmlns:a="http://schemas.openxmlformats.org/drawingml/2006/main">
            <a:r>
              <a:t/>
            </a:r>
          </a:p>
          <a:p xmlns:a="http://schemas.openxmlformats.org/drawingml/2006/main">
            <a:r>
              <a:t>At the side, θ_c = sin⁻¹(1/1.21) = 55.7°. The limiting β is 90° - θ_c = 34.3°.</a:t>
            </a:r>
          </a:p>
          <a:p xmlns:a="http://schemas.openxmlformats.org/drawingml/2006/main">
            <a:r>
              <a:t>At the entrance, sin α = 1.21 sin β. Therefore α_max = 42.9° (the critical-angle limit).</a:t>
            </a:r>
          </a:p>
          <a:p xmlns:a="http://schemas.openxmlformats.org/drawingml/2006/main">
            <a:r>
              <a:t/>
            </a:r>
          </a:p>
          <a:p xmlns:a="http://schemas.openxmlformats.org/drawingml/2006/main">
            <a:r>
              <a:t>WHY THIS IS A TWO-BOUNDARY PROBLEM The entrance face and the side wall have different normals. Apply Snell’s law at the entrance and the total-internal-reflection condition at the wall. The angles β and the wall incidence angle are complementary.</a:t>
            </a:r>
          </a:p>
          <a:p xmlns:a="http://schemas.openxmlformats.org/drawingml/2006/main">
            <a:r>
              <a:t/>
            </a:r>
          </a:p>
          <a:p xmlns:a="http://schemas.openxmlformats.org/drawingml/2006/main">
            <a:r>
              <a:t>Pause and explain: Why does entering the fibre successfully not guarantee that the light stays trapped? Sketch a ray with too large an entrance angle.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6.</a:t>
            </a:r>
          </a:p>
          <a:p xmlns:a="http://schemas.openxmlformats.org/drawingml/2006/main">
            <a:r>
              <a:t>Original source: Original A p.12. Numerical reasoning expanded; CED 13.3.</a:t>
            </a:r>
          </a:p>
          <a:p xmlns:a="http://schemas.openxmlformats.org/drawingml/2006/main">
            <a:r>
              <a:t>CED: 13.1–13.4</a:t>
            </a:r>
          </a:p>
          <a:p xmlns:a="http://schemas.openxmlformats.org/drawingml/2006/main">
            <a:r>
              <a:t/>
            </a:r>
          </a:p>
          <a:p xmlns:a="http://schemas.openxmlformats.org/drawingml/2006/main">
            <a:r>
              <a:t>Example A: infer n, then find the critical angle</a:t>
            </a:r>
          </a:p>
          <a:p xmlns:a="http://schemas.openxmlformats.org/drawingml/2006/main">
            <a:r>
              <a:t/>
            </a:r>
          </a:p>
          <a:p xmlns:a="http://schemas.openxmlformats.org/drawingml/2006/main">
            <a:r>
              <a:t>Light goes from air into a transparent material. Its angle changes from 30.0° to 23.0°, both measured from the normal. Find the material-to-air critical angle.</a:t>
            </a:r>
          </a:p>
          <a:p xmlns:a="http://schemas.openxmlformats.org/drawingml/2006/main">
            <a:r>
              <a:t/>
            </a:r>
          </a:p>
          <a:p xmlns:a="http://schemas.openxmlformats.org/drawingml/2006/main">
            <a:r>
              <a:t>Step 1: n = sin 30.0°/sin 23.0° = 1.280.</a:t>
            </a:r>
          </a:p>
          <a:p xmlns:a="http://schemas.openxmlformats.org/drawingml/2006/main">
            <a:r>
              <a:t>Step 2: sin θ_c = 1/n = sin 23.0°/sin 30.0°.</a:t>
            </a:r>
          </a:p>
          <a:p xmlns:a="http://schemas.openxmlformats.org/drawingml/2006/main">
            <a:r>
              <a:t>Answer: θ_c = 51.4°. The critical angle belongs to a ray going out of the material, not the original air-to-material ray.</a:t>
            </a:r>
          </a:p>
          <a:p xmlns:a="http://schemas.openxmlformats.org/drawingml/2006/main">
            <a:r>
              <a:t/>
            </a:r>
          </a:p>
          <a:p xmlns:a="http://schemas.openxmlformats.org/drawingml/2006/main">
            <a:r>
              <a:t>Example B: the largest entrance angle for a fibre</a:t>
            </a:r>
          </a:p>
          <a:p xmlns:a="http://schemas.openxmlformats.org/drawingml/2006/main">
            <a:r>
              <a:t/>
            </a:r>
          </a:p>
          <a:p xmlns:a="http://schemas.openxmlformats.org/drawingml/2006/main">
            <a:r>
              <a:t>A straight fibre has n = 1.21 and is surrounded by air. Light enters its flat end from air. Let α be its external angle to the fibre axis, and β its internal angle to the axis. What is the largest α that still allows total internal reflection at the side?</a:t>
            </a:r>
          </a:p>
          <a:p xmlns:a="http://schemas.openxmlformats.org/drawingml/2006/main">
            <a:r>
              <a:t/>
            </a:r>
          </a:p>
          <a:p xmlns:a="http://schemas.openxmlformats.org/drawingml/2006/main">
            <a:r>
              <a:t>optics_diagram Refraction practice from the original notes</a:t>
            </a:r>
          </a:p>
          <a:p xmlns:a="http://schemas.openxmlformats.org/drawingml/2006/main">
            <a:r>
              <a:t/>
            </a:r>
          </a:p>
          <a:p xmlns:a="http://schemas.openxmlformats.org/drawingml/2006/main">
            <a:r>
              <a:t>At the side, θ_c = sin⁻¹(1/1.21) = 55.7°. The limiting β is 90° - θ_c = 34.3°.</a:t>
            </a:r>
          </a:p>
          <a:p xmlns:a="http://schemas.openxmlformats.org/drawingml/2006/main">
            <a:r>
              <a:t>At the entrance, sin α = 1.21 sin β. Therefore α_max = 42.9° (the critical-angle limit).</a:t>
            </a:r>
          </a:p>
          <a:p xmlns:a="http://schemas.openxmlformats.org/drawingml/2006/main">
            <a:r>
              <a:t/>
            </a:r>
          </a:p>
          <a:p xmlns:a="http://schemas.openxmlformats.org/drawingml/2006/main">
            <a:r>
              <a:t>WHY THIS IS A TWO-BOUNDARY PROBLEM The entrance face and the side wall have different normals. Apply Snell’s law at the entrance and the total-internal-reflection condition at the wall. The angles β and the wall incidence angle are complementary.</a:t>
            </a:r>
          </a:p>
          <a:p xmlns:a="http://schemas.openxmlformats.org/drawingml/2006/main">
            <a:r>
              <a:t/>
            </a:r>
          </a:p>
          <a:p xmlns:a="http://schemas.openxmlformats.org/drawingml/2006/main">
            <a:r>
              <a:t>Pause and explain: Why does entering the fibre successfully not guarantee that the light stays trapped? Sketch a ray with too large an entrance angle.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7.</a:t>
            </a:r>
          </a:p>
          <a:p xmlns:a="http://schemas.openxmlformats.org/drawingml/2006/main">
            <a:r>
              <a:t>Original source: Original A pp.13-16: annotated 2023 AP Physics 2 FRQ 1; CED 13.3.</a:t>
            </a:r>
          </a:p>
          <a:p xmlns:a="http://schemas.openxmlformats.org/drawingml/2006/main">
            <a:r>
              <a:t>CED: 13.1–13.4</a:t>
            </a:r>
          </a:p>
          <a:p xmlns:a="http://schemas.openxmlformats.org/drawingml/2006/main">
            <a:r>
              <a:t/>
            </a:r>
          </a:p>
          <a:p xmlns:a="http://schemas.openxmlformats.org/drawingml/2006/main">
            <a:r>
              <a:t>The original practice compares a tank of water, a uniformly mixed higher-index liquid, and three horizontal layers. Preserve the reasoning chain: draw the path → track frequency and wavelength → rank angles → compare horizontal travel.</a:t>
            </a:r>
          </a:p>
          <a:p xmlns:a="http://schemas.openxmlformats.org/drawingml/2006/main">
            <a:r>
              <a:t/>
            </a:r>
          </a:p>
          <a:p xmlns:a="http://schemas.openxmlformats.org/drawingml/2006/main">
            <a:r>
              <a:t>[['Tank', 'Refractive index structure'], ['Original', 'Water, n_w'], ['Model A', 'Uniform mixture, n_m &gt; n_w'], ['Model B', 'Three equal-depth layers: n_w, n_m, n_b, where n_b &gt; n_m &gt; n_w &gt; n_a']] [85, 426]</a:t>
            </a:r>
          </a:p>
          <a:p xmlns:a="http://schemas.openxmlformats.org/drawingml/2006/main">
            <a:r>
              <a:t/>
            </a:r>
          </a:p>
          <a:p xmlns:a="http://schemas.openxmlformats.org/drawingml/2006/main">
            <a:r>
              <a:t>optics_diagram Layered media and a mirrored tank</a:t>
            </a:r>
          </a:p>
          <a:p xmlns:a="http://schemas.openxmlformats.org/drawingml/2006/main">
            <a:r>
              <a:t/>
            </a:r>
          </a:p>
          <a:p xmlns:a="http://schemas.openxmlformats.org/drawingml/2006/main">
            <a:r>
              <a:t>Across parallel interfaces: n sin θ stays constant, so intermediate indices cancel. In the bottom layer, sin θ₄ = (n_a/n_b) sin θ_i. In Model A the angle is θ₁; in Model B the top, middle and bottom angles are θ₂, θ₃, θ₄. Thus θ₂ &gt; θ₁ = θ₃ &gt; θ₄.</a:t>
            </a:r>
          </a:p>
          <a:p xmlns:a="http://schemas.openxmlformats.org/drawingml/2006/main">
            <a:r>
              <a:t/>
            </a:r>
          </a:p>
          <a:p xmlns:a="http://schemas.openxmlformats.org/drawingml/2006/main">
            <a:r>
              <a:t>Wavelength: entering a higher-index liquid reduces speed and wavelength; frequency is unchanged. Reflection at the horizontal bottom reverses the vertical direction but preserves the angle to the normal. On returning to air, the exit angle equals the entry angle.</a:t>
            </a:r>
          </a:p>
          <a:p xmlns:a="http://schemas.openxmlformats.org/drawingml/2006/main">
            <a:r>
              <a:t/>
            </a:r>
          </a:p>
          <a:p xmlns:a="http://schemas.openxmlformats.org/drawingml/2006/main">
            <a:r>
              <a:t>HORIZONTAL-DISTANCE ARGUMENT A down-and-up path through depth h contributes 2h tan θ. Both modified tanks spend at least part of the path at an angle smaller than in pure water, and no part at a larger angle. Therefore d_A &lt; d_w and d_B &lt; d_w. No comparison between d_A and d_B is required.</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7.</a:t>
            </a:r>
          </a:p>
          <a:p xmlns:a="http://schemas.openxmlformats.org/drawingml/2006/main">
            <a:r>
              <a:t>Original source: Original A pp.13-16: annotated 2023 AP Physics 2 FRQ 1; CED 13.3.</a:t>
            </a:r>
          </a:p>
          <a:p xmlns:a="http://schemas.openxmlformats.org/drawingml/2006/main">
            <a:r>
              <a:t>CED: 13.1–13.4</a:t>
            </a:r>
          </a:p>
          <a:p xmlns:a="http://schemas.openxmlformats.org/drawingml/2006/main">
            <a:r>
              <a:t/>
            </a:r>
          </a:p>
          <a:p xmlns:a="http://schemas.openxmlformats.org/drawingml/2006/main">
            <a:r>
              <a:t>The original practice compares a tank of water, a uniformly mixed higher-index liquid, and three horizontal layers. Preserve the reasoning chain: draw the path → track frequency and wavelength → rank angles → compare horizontal travel.</a:t>
            </a:r>
          </a:p>
          <a:p xmlns:a="http://schemas.openxmlformats.org/drawingml/2006/main">
            <a:r>
              <a:t/>
            </a:r>
          </a:p>
          <a:p xmlns:a="http://schemas.openxmlformats.org/drawingml/2006/main">
            <a:r>
              <a:t>[['Tank', 'Refractive index structure'], ['Original', 'Water, n_w'], ['Model A', 'Uniform mixture, n_m &gt; n_w'], ['Model B', 'Three equal-depth layers: n_w, n_m, n_b, where n_b &gt; n_m &gt; n_w &gt; n_a']] [85, 426]</a:t>
            </a:r>
          </a:p>
          <a:p xmlns:a="http://schemas.openxmlformats.org/drawingml/2006/main">
            <a:r>
              <a:t/>
            </a:r>
          </a:p>
          <a:p xmlns:a="http://schemas.openxmlformats.org/drawingml/2006/main">
            <a:r>
              <a:t>optics_diagram Layered media and a mirrored tank</a:t>
            </a:r>
          </a:p>
          <a:p xmlns:a="http://schemas.openxmlformats.org/drawingml/2006/main">
            <a:r>
              <a:t/>
            </a:r>
          </a:p>
          <a:p xmlns:a="http://schemas.openxmlformats.org/drawingml/2006/main">
            <a:r>
              <a:t>Across parallel interfaces: n sin θ stays constant, so intermediate indices cancel. In the bottom layer, sin θ₄ = (n_a/n_b) sin θ_i. In Model A the angle is θ₁; in Model B the top, middle and bottom angles are θ₂, θ₃, θ₄. Thus θ₂ &gt; θ₁ = θ₃ &gt; θ₄.</a:t>
            </a:r>
          </a:p>
          <a:p xmlns:a="http://schemas.openxmlformats.org/drawingml/2006/main">
            <a:r>
              <a:t/>
            </a:r>
          </a:p>
          <a:p xmlns:a="http://schemas.openxmlformats.org/drawingml/2006/main">
            <a:r>
              <a:t>Wavelength: entering a higher-index liquid reduces speed and wavelength; frequency is unchanged. Reflection at the horizontal bottom reverses the vertical direction but preserves the angle to the normal. On returning to air, the exit angle equals the entry angle.</a:t>
            </a:r>
          </a:p>
          <a:p xmlns:a="http://schemas.openxmlformats.org/drawingml/2006/main">
            <a:r>
              <a:t/>
            </a:r>
          </a:p>
          <a:p xmlns:a="http://schemas.openxmlformats.org/drawingml/2006/main">
            <a:r>
              <a:t>HORIZONTAL-DISTANCE ARGUMENT A down-and-up path through depth h contributes 2h tan θ. Both modified tanks spend at least part of the path at an angle smaller than in pure water, and no part at a larger angle. Therefore d_A &lt; d_w and d_B &lt; d_w. No comparison between d_A and d_B is required.</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7.</a:t>
            </a:r>
          </a:p>
          <a:p xmlns:a="http://schemas.openxmlformats.org/drawingml/2006/main">
            <a:r>
              <a:t>Original source: Original A pp.13-16: annotated 2023 AP Physics 2 FRQ 1; CED 13.3.</a:t>
            </a:r>
          </a:p>
          <a:p xmlns:a="http://schemas.openxmlformats.org/drawingml/2006/main">
            <a:r>
              <a:t>CED: 13.1–13.4</a:t>
            </a:r>
          </a:p>
          <a:p xmlns:a="http://schemas.openxmlformats.org/drawingml/2006/main">
            <a:r>
              <a:t/>
            </a:r>
          </a:p>
          <a:p xmlns:a="http://schemas.openxmlformats.org/drawingml/2006/main">
            <a:r>
              <a:t>The original practice compares a tank of water, a uniformly mixed higher-index liquid, and three horizontal layers. Preserve the reasoning chain: draw the path → track frequency and wavelength → rank angles → compare horizontal travel.</a:t>
            </a:r>
          </a:p>
          <a:p xmlns:a="http://schemas.openxmlformats.org/drawingml/2006/main">
            <a:r>
              <a:t/>
            </a:r>
          </a:p>
          <a:p xmlns:a="http://schemas.openxmlformats.org/drawingml/2006/main">
            <a:r>
              <a:t>[['Tank', 'Refractive index structure'], ['Original', 'Water, n_w'], ['Model A', 'Uniform mixture, n_m &gt; n_w'], ['Model B', 'Three equal-depth layers: n_w, n_m, n_b, where n_b &gt; n_m &gt; n_w &gt; n_a']] [85, 426]</a:t>
            </a:r>
          </a:p>
          <a:p xmlns:a="http://schemas.openxmlformats.org/drawingml/2006/main">
            <a:r>
              <a:t/>
            </a:r>
          </a:p>
          <a:p xmlns:a="http://schemas.openxmlformats.org/drawingml/2006/main">
            <a:r>
              <a:t>optics_diagram Layered media and a mirrored tank</a:t>
            </a:r>
          </a:p>
          <a:p xmlns:a="http://schemas.openxmlformats.org/drawingml/2006/main">
            <a:r>
              <a:t/>
            </a:r>
          </a:p>
          <a:p xmlns:a="http://schemas.openxmlformats.org/drawingml/2006/main">
            <a:r>
              <a:t>Across parallel interfaces: n sin θ stays constant, so intermediate indices cancel. In the bottom layer, sin θ₄ = (n_a/n_b) sin θ_i. In Model A the angle is θ₁; in Model B the top, middle and bottom angles are θ₂, θ₃, θ₄. Thus θ₂ &gt; θ₁ = θ₃ &gt; θ₄.</a:t>
            </a:r>
          </a:p>
          <a:p xmlns:a="http://schemas.openxmlformats.org/drawingml/2006/main">
            <a:r>
              <a:t/>
            </a:r>
          </a:p>
          <a:p xmlns:a="http://schemas.openxmlformats.org/drawingml/2006/main">
            <a:r>
              <a:t>Wavelength: entering a higher-index liquid reduces speed and wavelength; frequency is unchanged. Reflection at the horizontal bottom reverses the vertical direction but preserves the angle to the normal. On returning to air, the exit angle equals the entry angle.</a:t>
            </a:r>
          </a:p>
          <a:p xmlns:a="http://schemas.openxmlformats.org/drawingml/2006/main">
            <a:r>
              <a:t/>
            </a:r>
          </a:p>
          <a:p xmlns:a="http://schemas.openxmlformats.org/drawingml/2006/main">
            <a:r>
              <a:t>HORIZONTAL-DISTANCE ARGUMENT A down-and-up path through depth h contributes 2h tan θ. Both modified tanks spend at least part of the path at an angle smaller than in pure water, and no part at a larger angle. Therefore d_A &lt; d_w and d_B &lt; d_w. No comparison between d_A and d_B is required.</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7.</a:t>
            </a:r>
          </a:p>
          <a:p xmlns:a="http://schemas.openxmlformats.org/drawingml/2006/main">
            <a:r>
              <a:t>Original source: Original A pp.13-16: annotated 2023 AP Physics 2 FRQ 1; CED 13.3.</a:t>
            </a:r>
          </a:p>
          <a:p xmlns:a="http://schemas.openxmlformats.org/drawingml/2006/main">
            <a:r>
              <a:t>CED: 13.1–13.4</a:t>
            </a:r>
          </a:p>
          <a:p xmlns:a="http://schemas.openxmlformats.org/drawingml/2006/main">
            <a:r>
              <a:t/>
            </a:r>
          </a:p>
          <a:p xmlns:a="http://schemas.openxmlformats.org/drawingml/2006/main">
            <a:r>
              <a:t>The original practice compares a tank of water, a uniformly mixed higher-index liquid, and three horizontal layers. Preserve the reasoning chain: draw the path → track frequency and wavelength → rank angles → compare horizontal travel.</a:t>
            </a:r>
          </a:p>
          <a:p xmlns:a="http://schemas.openxmlformats.org/drawingml/2006/main">
            <a:r>
              <a:t/>
            </a:r>
          </a:p>
          <a:p xmlns:a="http://schemas.openxmlformats.org/drawingml/2006/main">
            <a:r>
              <a:t>[['Tank', 'Refractive index structure'], ['Original', 'Water, n_w'], ['Model A', 'Uniform mixture, n_m &gt; n_w'], ['Model B', 'Three equal-depth layers: n_w, n_m, n_b, where n_b &gt; n_m &gt; n_w &gt; n_a']] [85, 426]</a:t>
            </a:r>
          </a:p>
          <a:p xmlns:a="http://schemas.openxmlformats.org/drawingml/2006/main">
            <a:r>
              <a:t/>
            </a:r>
          </a:p>
          <a:p xmlns:a="http://schemas.openxmlformats.org/drawingml/2006/main">
            <a:r>
              <a:t>optics_diagram Layered media and a mirrored tank</a:t>
            </a:r>
          </a:p>
          <a:p xmlns:a="http://schemas.openxmlformats.org/drawingml/2006/main">
            <a:r>
              <a:t/>
            </a:r>
          </a:p>
          <a:p xmlns:a="http://schemas.openxmlformats.org/drawingml/2006/main">
            <a:r>
              <a:t>Across parallel interfaces: n sin θ stays constant, so intermediate indices cancel. In the bottom layer, sin θ₄ = (n_a/n_b) sin θ_i. In Model A the angle is θ₁; in Model B the top, middle and bottom angles are θ₂, θ₃, θ₄. Thus θ₂ &gt; θ₁ = θ₃ &gt; θ₄.</a:t>
            </a:r>
          </a:p>
          <a:p xmlns:a="http://schemas.openxmlformats.org/drawingml/2006/main">
            <a:r>
              <a:t/>
            </a:r>
          </a:p>
          <a:p xmlns:a="http://schemas.openxmlformats.org/drawingml/2006/main">
            <a:r>
              <a:t>Wavelength: entering a higher-index liquid reduces speed and wavelength; frequency is unchanged. Reflection at the horizontal bottom reverses the vertical direction but preserves the angle to the normal. On returning to air, the exit angle equals the entry angle.</a:t>
            </a:r>
          </a:p>
          <a:p xmlns:a="http://schemas.openxmlformats.org/drawingml/2006/main">
            <a:r>
              <a:t/>
            </a:r>
          </a:p>
          <a:p xmlns:a="http://schemas.openxmlformats.org/drawingml/2006/main">
            <a:r>
              <a:t>HORIZONTAL-DISTANCE ARGUMENT A down-and-up path through depth h contributes 2h tan θ. Both modified tanks spend at least part of the path at an angle smaller than in pure water, and no part at a larger angle. Therefore d_A &lt; d_w and d_B &lt; d_w. No comparison between d_A and d_B is required.</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7.</a:t>
            </a:r>
          </a:p>
          <a:p xmlns:a="http://schemas.openxmlformats.org/drawingml/2006/main">
            <a:r>
              <a:t>Original source: Original A pp.13-16: annotated 2023 AP Physics 2 FRQ 1; CED 13.3.</a:t>
            </a:r>
          </a:p>
          <a:p xmlns:a="http://schemas.openxmlformats.org/drawingml/2006/main">
            <a:r>
              <a:t>CED: 13.1–13.4</a:t>
            </a:r>
          </a:p>
          <a:p xmlns:a="http://schemas.openxmlformats.org/drawingml/2006/main">
            <a:r>
              <a:t/>
            </a:r>
          </a:p>
          <a:p xmlns:a="http://schemas.openxmlformats.org/drawingml/2006/main">
            <a:r>
              <a:t>The original practice compares a tank of water, a uniformly mixed higher-index liquid, and three horizontal layers. Preserve the reasoning chain: draw the path → track frequency and wavelength → rank angles → compare horizontal travel.</a:t>
            </a:r>
          </a:p>
          <a:p xmlns:a="http://schemas.openxmlformats.org/drawingml/2006/main">
            <a:r>
              <a:t/>
            </a:r>
          </a:p>
          <a:p xmlns:a="http://schemas.openxmlformats.org/drawingml/2006/main">
            <a:r>
              <a:t>[['Tank', 'Refractive index structure'], ['Original', 'Water, n_w'], ['Model A', 'Uniform mixture, n_m &gt; n_w'], ['Model B', 'Three equal-depth layers: n_w, n_m, n_b, where n_b &gt; n_m &gt; n_w &gt; n_a']] [85, 426]</a:t>
            </a:r>
          </a:p>
          <a:p xmlns:a="http://schemas.openxmlformats.org/drawingml/2006/main">
            <a:r>
              <a:t/>
            </a:r>
          </a:p>
          <a:p xmlns:a="http://schemas.openxmlformats.org/drawingml/2006/main">
            <a:r>
              <a:t>optics_diagram Layered media and a mirrored tank</a:t>
            </a:r>
          </a:p>
          <a:p xmlns:a="http://schemas.openxmlformats.org/drawingml/2006/main">
            <a:r>
              <a:t/>
            </a:r>
          </a:p>
          <a:p xmlns:a="http://schemas.openxmlformats.org/drawingml/2006/main">
            <a:r>
              <a:t>Across parallel interfaces: n sin θ stays constant, so intermediate indices cancel. In the bottom layer, sin θ₄ = (n_a/n_b) sin θ_i. In Model A the angle is θ₁; in Model B the top, middle and bottom angles are θ₂, θ₃, θ₄. Thus θ₂ &gt; θ₁ = θ₃ &gt; θ₄.</a:t>
            </a:r>
          </a:p>
          <a:p xmlns:a="http://schemas.openxmlformats.org/drawingml/2006/main">
            <a:r>
              <a:t/>
            </a:r>
          </a:p>
          <a:p xmlns:a="http://schemas.openxmlformats.org/drawingml/2006/main">
            <a:r>
              <a:t>Wavelength: entering a higher-index liquid reduces speed and wavelength; frequency is unchanged. Reflection at the horizontal bottom reverses the vertical direction but preserves the angle to the normal. On returning to air, the exit angle equals the entry angle.</a:t>
            </a:r>
          </a:p>
          <a:p xmlns:a="http://schemas.openxmlformats.org/drawingml/2006/main">
            <a:r>
              <a:t/>
            </a:r>
          </a:p>
          <a:p xmlns:a="http://schemas.openxmlformats.org/drawingml/2006/main">
            <a:r>
              <a:t>HORIZONTAL-DISTANCE ARGUMENT A down-and-up path through depth h contributes 2h tan θ. Both modified tanks spend at least part of the path at an angle smaller than in pure water, and no part at a larger angle. Therefore d_A &lt; d_w and d_B &lt; d_w. No comparison between d_A and d_B is required.</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8.</a:t>
            </a:r>
          </a:p>
          <a:p xmlns:a="http://schemas.openxmlformats.org/drawingml/2006/main">
            <a:r>
              <a:t>Original source: Original A pp.4-16; CED completion: 13.1 / 13.3. Extensions are labeled.</a:t>
            </a:r>
          </a:p>
          <a:p xmlns:a="http://schemas.openxmlformats.org/drawingml/2006/main">
            <a:r>
              <a:t>CED: 13.1–13.4</a:t>
            </a:r>
          </a:p>
          <a:p xmlns:a="http://schemas.openxmlformats.org/drawingml/2006/main">
            <a:r>
              <a:t/>
            </a:r>
          </a:p>
          <a:p xmlns:a="http://schemas.openxmlformats.org/drawingml/2006/main">
            <a:r>
              <a:t>A compact reasoning checklist</a:t>
            </a:r>
          </a:p>
          <a:p xmlns:a="http://schemas.openxmlformats.org/drawingml/2006/main">
            <a:r>
              <a:t/>
            </a:r>
          </a:p>
          <a:p xmlns:a="http://schemas.openxmlformats.org/drawingml/2006/main">
            <a:r>
              <a:t>[['Question', 'Reasoning to use'], ['Which way does the ray bend?', 'Identify the two indices and draw the normal before comparing angles.'], ['What stays unchanged?', 'At a stationary interface, frequency remains fixed. Speed and wavelength can change.'], ['Can total internal reflection occur?', 'Check higher n to lower n first, then compare incidence to the critical angle.'], ['Can a ray cross several layers?', 'For parallel boundaries, use n sin θ = constant. Draw a new normal if a boundary tilts.'], ['Does a mirror change the index?', 'No. Reflection returns the ray to the same medium.']] [170, 341]</a:t>
            </a:r>
          </a:p>
          <a:p xmlns:a="http://schemas.openxmlformats.org/drawingml/2006/main">
            <a:r>
              <a:t/>
            </a:r>
          </a:p>
          <a:p xmlns:a="http://schemas.openxmlformats.org/drawingml/2006/main">
            <a:r>
              <a:t>Dispersion: different wavelengths can bend differently</a:t>
            </a:r>
          </a:p>
          <a:p xmlns:a="http://schemas.openxmlformats.org/drawingml/2006/main">
            <a:r>
              <a:t/>
            </a:r>
          </a:p>
          <a:p xmlns:a="http://schemas.openxmlformats.org/drawingml/2006/main">
            <a:r>
              <a:t>The refractive index can depend on wavelength. In ordinary visible-light glass, violet generally has a higher index than red, so it bends more strongly. A prism can separate white light. This is an extension of the same Snell’s-law reasoning, not a separate bending rule.</a:t>
            </a:r>
          </a:p>
          <a:p xmlns:a="http://schemas.openxmlformats.org/drawingml/2006/main">
            <a:r>
              <a:t/>
            </a:r>
          </a:p>
          <a:p xmlns:a="http://schemas.openxmlformats.org/drawingml/2006/main">
            <a:r>
              <a:t>Extension: apparent depth</a:t>
            </a:r>
          </a:p>
          <a:p xmlns:a="http://schemas.openxmlformats.org/drawingml/2006/main">
            <a:r>
              <a:t/>
            </a:r>
          </a:p>
          <a:p xmlns:a="http://schemas.openxmlformats.org/drawingml/2006/main">
            <a:r>
              <a:t>A submerged object seen from above can appear closer to the surface because the eye extends the refracted rays backward. For viewing close to the normal through a flat surface:</a:t>
            </a:r>
          </a:p>
          <a:p xmlns:a="http://schemas.openxmlformats.org/drawingml/2006/main">
            <a:r>
              <a:t>apparent depth ≈ real depth × n_observer/n_object medium.</a:t>
            </a:r>
          </a:p>
          <a:p xmlns:a="http://schemas.openxmlformats.org/drawingml/2006/main">
            <a:r>
              <a:t>A point 1.20 m below water with n = 1.33 appears about 0.90 m deep to a near-normal observer in air. This simple expression is not a general formula for oblique viewing.</a:t>
            </a:r>
          </a:p>
          <a:p xmlns:a="http://schemas.openxmlformats.org/drawingml/2006/main">
            <a:r>
              <a:t/>
            </a:r>
          </a:p>
          <a:p xmlns:a="http://schemas.openxmlformats.org/drawingml/2006/main">
            <a:r>
              <a:t>PAUSE AND EXPLAIN A ray enters a parallel-sided glass slab from air and leaves into air. Why is the emerging direction parallel to the original direction? Why can the emerging line still be displaced sideways?</a:t>
            </a:r>
          </a:p>
          <a:p xmlns:a="http://schemas.openxmlformats.org/drawingml/2006/main">
            <a:r>
              <a:t/>
            </a:r>
          </a:p>
          <a:p xmlns:a="http://schemas.openxmlformats.org/drawingml/2006/main">
            <a:r>
              <a:t>Reasoning: Snell’s law at the two parallel faces gives equal external angles. The ray spent part of its journey traveling in a different direction inside the slab, so its final line can be laterally shifted. At normal incidence there is neither bending nor lateral shift.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8.</a:t>
            </a:r>
          </a:p>
          <a:p xmlns:a="http://schemas.openxmlformats.org/drawingml/2006/main">
            <a:r>
              <a:t>Original source: Original A pp.4-16; CED completion: 13.1 / 13.3. Extensions are labeled.</a:t>
            </a:r>
          </a:p>
          <a:p xmlns:a="http://schemas.openxmlformats.org/drawingml/2006/main">
            <a:r>
              <a:t>CED: 13.1–13.4</a:t>
            </a:r>
          </a:p>
          <a:p xmlns:a="http://schemas.openxmlformats.org/drawingml/2006/main">
            <a:r>
              <a:t/>
            </a:r>
          </a:p>
          <a:p xmlns:a="http://schemas.openxmlformats.org/drawingml/2006/main">
            <a:r>
              <a:t>A compact reasoning checklist</a:t>
            </a:r>
          </a:p>
          <a:p xmlns:a="http://schemas.openxmlformats.org/drawingml/2006/main">
            <a:r>
              <a:t/>
            </a:r>
          </a:p>
          <a:p xmlns:a="http://schemas.openxmlformats.org/drawingml/2006/main">
            <a:r>
              <a:t>[['Question', 'Reasoning to use'], ['Which way does the ray bend?', 'Identify the two indices and draw the normal before comparing angles.'], ['What stays unchanged?', 'At a stationary interface, frequency remains fixed. Speed and wavelength can change.'], ['Can total internal reflection occur?', 'Check higher n to lower n first, then compare incidence to the critical angle.'], ['Can a ray cross several layers?', 'For parallel boundaries, use n sin θ = constant. Draw a new normal if a boundary tilts.'], ['Does a mirror change the index?', 'No. Reflection returns the ray to the same medium.']] [170, 341]</a:t>
            </a:r>
          </a:p>
          <a:p xmlns:a="http://schemas.openxmlformats.org/drawingml/2006/main">
            <a:r>
              <a:t/>
            </a:r>
          </a:p>
          <a:p xmlns:a="http://schemas.openxmlformats.org/drawingml/2006/main">
            <a:r>
              <a:t>Dispersion: different wavelengths can bend differently</a:t>
            </a:r>
          </a:p>
          <a:p xmlns:a="http://schemas.openxmlformats.org/drawingml/2006/main">
            <a:r>
              <a:t/>
            </a:r>
          </a:p>
          <a:p xmlns:a="http://schemas.openxmlformats.org/drawingml/2006/main">
            <a:r>
              <a:t>The refractive index can depend on wavelength. In ordinary visible-light glass, violet generally has a higher index than red, so it bends more strongly. A prism can separate white light. This is an extension of the same Snell’s-law reasoning, not a separate bending rule.</a:t>
            </a:r>
          </a:p>
          <a:p xmlns:a="http://schemas.openxmlformats.org/drawingml/2006/main">
            <a:r>
              <a:t/>
            </a:r>
          </a:p>
          <a:p xmlns:a="http://schemas.openxmlformats.org/drawingml/2006/main">
            <a:r>
              <a:t>Extension: apparent depth</a:t>
            </a:r>
          </a:p>
          <a:p xmlns:a="http://schemas.openxmlformats.org/drawingml/2006/main">
            <a:r>
              <a:t/>
            </a:r>
          </a:p>
          <a:p xmlns:a="http://schemas.openxmlformats.org/drawingml/2006/main">
            <a:r>
              <a:t>A submerged object seen from above can appear closer to the surface because the eye extends the refracted rays backward. For viewing close to the normal through a flat surface:</a:t>
            </a:r>
          </a:p>
          <a:p xmlns:a="http://schemas.openxmlformats.org/drawingml/2006/main">
            <a:r>
              <a:t>apparent depth ≈ real depth × n_observer/n_object medium.</a:t>
            </a:r>
          </a:p>
          <a:p xmlns:a="http://schemas.openxmlformats.org/drawingml/2006/main">
            <a:r>
              <a:t>A point 1.20 m below water with n = 1.33 appears about 0.90 m deep to a near-normal observer in air. This simple expression is not a general formula for oblique viewing.</a:t>
            </a:r>
          </a:p>
          <a:p xmlns:a="http://schemas.openxmlformats.org/drawingml/2006/main">
            <a:r>
              <a:t/>
            </a:r>
          </a:p>
          <a:p xmlns:a="http://schemas.openxmlformats.org/drawingml/2006/main">
            <a:r>
              <a:t>PAUSE AND EXPLAIN A ray enters a parallel-sided glass slab from air and leaves into air. Why is the emerging direction parallel to the original direction? Why can the emerging line still be displaced sideways?</a:t>
            </a:r>
          </a:p>
          <a:p xmlns:a="http://schemas.openxmlformats.org/drawingml/2006/main">
            <a:r>
              <a:t/>
            </a:r>
          </a:p>
          <a:p xmlns:a="http://schemas.openxmlformats.org/drawingml/2006/main">
            <a:r>
              <a:t>Reasoning: Snell’s law at the two parallel faces gives equal external angles. The ray spent part of its journey traveling in a different direction inside the slab, so its final line can be laterally shifted. At normal incidence there is neither bending nor lateral shift.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8.</a:t>
            </a:r>
          </a:p>
          <a:p xmlns:a="http://schemas.openxmlformats.org/drawingml/2006/main">
            <a:r>
              <a:t>Original source: Original A pp.4-16; CED completion: 13.1 / 13.3. Extensions are labeled.</a:t>
            </a:r>
          </a:p>
          <a:p xmlns:a="http://schemas.openxmlformats.org/drawingml/2006/main">
            <a:r>
              <a:t>CED: 13.1–13.4</a:t>
            </a:r>
          </a:p>
          <a:p xmlns:a="http://schemas.openxmlformats.org/drawingml/2006/main">
            <a:r>
              <a:t/>
            </a:r>
          </a:p>
          <a:p xmlns:a="http://schemas.openxmlformats.org/drawingml/2006/main">
            <a:r>
              <a:t>A compact reasoning checklist</a:t>
            </a:r>
          </a:p>
          <a:p xmlns:a="http://schemas.openxmlformats.org/drawingml/2006/main">
            <a:r>
              <a:t/>
            </a:r>
          </a:p>
          <a:p xmlns:a="http://schemas.openxmlformats.org/drawingml/2006/main">
            <a:r>
              <a:t>[['Question', 'Reasoning to use'], ['Which way does the ray bend?', 'Identify the two indices and draw the normal before comparing angles.'], ['What stays unchanged?', 'At a stationary interface, frequency remains fixed. Speed and wavelength can change.'], ['Can total internal reflection occur?', 'Check higher n to lower n first, then compare incidence to the critical angle.'], ['Can a ray cross several layers?', 'For parallel boundaries, use n sin θ = constant. Draw a new normal if a boundary tilts.'], ['Does a mirror change the index?', 'No. Reflection returns the ray to the same medium.']] [170, 341]</a:t>
            </a:r>
          </a:p>
          <a:p xmlns:a="http://schemas.openxmlformats.org/drawingml/2006/main">
            <a:r>
              <a:t/>
            </a:r>
          </a:p>
          <a:p xmlns:a="http://schemas.openxmlformats.org/drawingml/2006/main">
            <a:r>
              <a:t>Dispersion: different wavelengths can bend differently</a:t>
            </a:r>
          </a:p>
          <a:p xmlns:a="http://schemas.openxmlformats.org/drawingml/2006/main">
            <a:r>
              <a:t/>
            </a:r>
          </a:p>
          <a:p xmlns:a="http://schemas.openxmlformats.org/drawingml/2006/main">
            <a:r>
              <a:t>The refractive index can depend on wavelength. In ordinary visible-light glass, violet generally has a higher index than red, so it bends more strongly. A prism can separate white light. This is an extension of the same Snell’s-law reasoning, not a separate bending rule.</a:t>
            </a:r>
          </a:p>
          <a:p xmlns:a="http://schemas.openxmlformats.org/drawingml/2006/main">
            <a:r>
              <a:t/>
            </a:r>
          </a:p>
          <a:p xmlns:a="http://schemas.openxmlformats.org/drawingml/2006/main">
            <a:r>
              <a:t>Extension: apparent depth</a:t>
            </a:r>
          </a:p>
          <a:p xmlns:a="http://schemas.openxmlformats.org/drawingml/2006/main">
            <a:r>
              <a:t/>
            </a:r>
          </a:p>
          <a:p xmlns:a="http://schemas.openxmlformats.org/drawingml/2006/main">
            <a:r>
              <a:t>A submerged object seen from above can appear closer to the surface because the eye extends the refracted rays backward. For viewing close to the normal through a flat surface:</a:t>
            </a:r>
          </a:p>
          <a:p xmlns:a="http://schemas.openxmlformats.org/drawingml/2006/main">
            <a:r>
              <a:t>apparent depth ≈ real depth × n_observer/n_object medium.</a:t>
            </a:r>
          </a:p>
          <a:p xmlns:a="http://schemas.openxmlformats.org/drawingml/2006/main">
            <a:r>
              <a:t>A point 1.20 m below water with n = 1.33 appears about 0.90 m deep to a near-normal observer in air. This simple expression is not a general formula for oblique viewing.</a:t>
            </a:r>
          </a:p>
          <a:p xmlns:a="http://schemas.openxmlformats.org/drawingml/2006/main">
            <a:r>
              <a:t/>
            </a:r>
          </a:p>
          <a:p xmlns:a="http://schemas.openxmlformats.org/drawingml/2006/main">
            <a:r>
              <a:t>PAUSE AND EXPLAIN A ray enters a parallel-sided glass slab from air and leaves into air. Why is the emerging direction parallel to the original direction? Why can the emerging line still be displaced sideways?</a:t>
            </a:r>
          </a:p>
          <a:p xmlns:a="http://schemas.openxmlformats.org/drawingml/2006/main">
            <a:r>
              <a:t/>
            </a:r>
          </a:p>
          <a:p xmlns:a="http://schemas.openxmlformats.org/drawingml/2006/main">
            <a:r>
              <a:t>Reasoning: Snell’s law at the two parallel faces gives equal external angles. The ray spent part of its journey traveling in a different direction inside the slab, so its final line can be laterally shifted. At normal incidence there is neither bending nor lateral shift.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8.</a:t>
            </a:r>
          </a:p>
          <a:p xmlns:a="http://schemas.openxmlformats.org/drawingml/2006/main">
            <a:r>
              <a:t>Original source: Original A pp.4-16; CED completion: 13.1 / 13.3. Extensions are labeled.</a:t>
            </a:r>
          </a:p>
          <a:p xmlns:a="http://schemas.openxmlformats.org/drawingml/2006/main">
            <a:r>
              <a:t>CED: 13.1–13.4</a:t>
            </a:r>
          </a:p>
          <a:p xmlns:a="http://schemas.openxmlformats.org/drawingml/2006/main">
            <a:r>
              <a:t/>
            </a:r>
          </a:p>
          <a:p xmlns:a="http://schemas.openxmlformats.org/drawingml/2006/main">
            <a:r>
              <a:t>A compact reasoning checklist</a:t>
            </a:r>
          </a:p>
          <a:p xmlns:a="http://schemas.openxmlformats.org/drawingml/2006/main">
            <a:r>
              <a:t/>
            </a:r>
          </a:p>
          <a:p xmlns:a="http://schemas.openxmlformats.org/drawingml/2006/main">
            <a:r>
              <a:t>[['Question', 'Reasoning to use'], ['Which way does the ray bend?', 'Identify the two indices and draw the normal before comparing angles.'], ['What stays unchanged?', 'At a stationary interface, frequency remains fixed. Speed and wavelength can change.'], ['Can total internal reflection occur?', 'Check higher n to lower n first, then compare incidence to the critical angle.'], ['Can a ray cross several layers?', 'For parallel boundaries, use n sin θ = constant. Draw a new normal if a boundary tilts.'], ['Does a mirror change the index?', 'No. Reflection returns the ray to the same medium.']] [170, 341]</a:t>
            </a:r>
          </a:p>
          <a:p xmlns:a="http://schemas.openxmlformats.org/drawingml/2006/main">
            <a:r>
              <a:t/>
            </a:r>
          </a:p>
          <a:p xmlns:a="http://schemas.openxmlformats.org/drawingml/2006/main">
            <a:r>
              <a:t>Dispersion: different wavelengths can bend differently</a:t>
            </a:r>
          </a:p>
          <a:p xmlns:a="http://schemas.openxmlformats.org/drawingml/2006/main">
            <a:r>
              <a:t/>
            </a:r>
          </a:p>
          <a:p xmlns:a="http://schemas.openxmlformats.org/drawingml/2006/main">
            <a:r>
              <a:t>The refractive index can depend on wavelength. In ordinary visible-light glass, violet generally has a higher index than red, so it bends more strongly. A prism can separate white light. This is an extension of the same Snell’s-law reasoning, not a separate bending rule.</a:t>
            </a:r>
          </a:p>
          <a:p xmlns:a="http://schemas.openxmlformats.org/drawingml/2006/main">
            <a:r>
              <a:t/>
            </a:r>
          </a:p>
          <a:p xmlns:a="http://schemas.openxmlformats.org/drawingml/2006/main">
            <a:r>
              <a:t>Extension: apparent depth</a:t>
            </a:r>
          </a:p>
          <a:p xmlns:a="http://schemas.openxmlformats.org/drawingml/2006/main">
            <a:r>
              <a:t/>
            </a:r>
          </a:p>
          <a:p xmlns:a="http://schemas.openxmlformats.org/drawingml/2006/main">
            <a:r>
              <a:t>A submerged object seen from above can appear closer to the surface because the eye extends the refracted rays backward. For viewing close to the normal through a flat surface:</a:t>
            </a:r>
          </a:p>
          <a:p xmlns:a="http://schemas.openxmlformats.org/drawingml/2006/main">
            <a:r>
              <a:t>apparent depth ≈ real depth × n_observer/n_object medium.</a:t>
            </a:r>
          </a:p>
          <a:p xmlns:a="http://schemas.openxmlformats.org/drawingml/2006/main">
            <a:r>
              <a:t>A point 1.20 m below water with n = 1.33 appears about 0.90 m deep to a near-normal observer in air. This simple expression is not a general formula for oblique viewing.</a:t>
            </a:r>
          </a:p>
          <a:p xmlns:a="http://schemas.openxmlformats.org/drawingml/2006/main">
            <a:r>
              <a:t/>
            </a:r>
          </a:p>
          <a:p xmlns:a="http://schemas.openxmlformats.org/drawingml/2006/main">
            <a:r>
              <a:t>PAUSE AND EXPLAIN A ray enters a parallel-sided glass slab from air and leaves into air. Why is the emerging direction parallel to the original direction? Why can the emerging line still be displaced sideways?</a:t>
            </a:r>
          </a:p>
          <a:p xmlns:a="http://schemas.openxmlformats.org/drawingml/2006/main">
            <a:r>
              <a:t/>
            </a:r>
          </a:p>
          <a:p xmlns:a="http://schemas.openxmlformats.org/drawingml/2006/main">
            <a:r>
              <a:t>Reasoning: Snell’s law at the two parallel faces gives equal external angles. The ray spent part of its journey traveling in a different direction inside the slab, so its final line can be laterally shifted. At normal incidence there is neither bending nor lateral shift.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8.</a:t>
            </a:r>
          </a:p>
          <a:p xmlns:a="http://schemas.openxmlformats.org/drawingml/2006/main">
            <a:r>
              <a:t>Original source: Original A pp.4-16; CED completion: 13.1 / 13.3. Extensions are labeled.</a:t>
            </a:r>
          </a:p>
          <a:p xmlns:a="http://schemas.openxmlformats.org/drawingml/2006/main">
            <a:r>
              <a:t>CED: 13.1–13.4</a:t>
            </a:r>
          </a:p>
          <a:p xmlns:a="http://schemas.openxmlformats.org/drawingml/2006/main">
            <a:r>
              <a:t/>
            </a:r>
          </a:p>
          <a:p xmlns:a="http://schemas.openxmlformats.org/drawingml/2006/main">
            <a:r>
              <a:t>A compact reasoning checklist</a:t>
            </a:r>
          </a:p>
          <a:p xmlns:a="http://schemas.openxmlformats.org/drawingml/2006/main">
            <a:r>
              <a:t/>
            </a:r>
          </a:p>
          <a:p xmlns:a="http://schemas.openxmlformats.org/drawingml/2006/main">
            <a:r>
              <a:t>[['Question', 'Reasoning to use'], ['Which way does the ray bend?', 'Identify the two indices and draw the normal before comparing angles.'], ['What stays unchanged?', 'At a stationary interface, frequency remains fixed. Speed and wavelength can change.'], ['Can total internal reflection occur?', 'Check higher n to lower n first, then compare incidence to the critical angle.'], ['Can a ray cross several layers?', 'For parallel boundaries, use n sin θ = constant. Draw a new normal if a boundary tilts.'], ['Does a mirror change the index?', 'No. Reflection returns the ray to the same medium.']] [170, 341]</a:t>
            </a:r>
          </a:p>
          <a:p xmlns:a="http://schemas.openxmlformats.org/drawingml/2006/main">
            <a:r>
              <a:t/>
            </a:r>
          </a:p>
          <a:p xmlns:a="http://schemas.openxmlformats.org/drawingml/2006/main">
            <a:r>
              <a:t>Dispersion: different wavelengths can bend differently</a:t>
            </a:r>
          </a:p>
          <a:p xmlns:a="http://schemas.openxmlformats.org/drawingml/2006/main">
            <a:r>
              <a:t/>
            </a:r>
          </a:p>
          <a:p xmlns:a="http://schemas.openxmlformats.org/drawingml/2006/main">
            <a:r>
              <a:t>The refractive index can depend on wavelength. In ordinary visible-light glass, violet generally has a higher index than red, so it bends more strongly. A prism can separate white light. This is an extension of the same Snell’s-law reasoning, not a separate bending rule.</a:t>
            </a:r>
          </a:p>
          <a:p xmlns:a="http://schemas.openxmlformats.org/drawingml/2006/main">
            <a:r>
              <a:t/>
            </a:r>
          </a:p>
          <a:p xmlns:a="http://schemas.openxmlformats.org/drawingml/2006/main">
            <a:r>
              <a:t>Extension: apparent depth</a:t>
            </a:r>
          </a:p>
          <a:p xmlns:a="http://schemas.openxmlformats.org/drawingml/2006/main">
            <a:r>
              <a:t/>
            </a:r>
          </a:p>
          <a:p xmlns:a="http://schemas.openxmlformats.org/drawingml/2006/main">
            <a:r>
              <a:t>A submerged object seen from above can appear closer to the surface because the eye extends the refracted rays backward. For viewing close to the normal through a flat surface:</a:t>
            </a:r>
          </a:p>
          <a:p xmlns:a="http://schemas.openxmlformats.org/drawingml/2006/main">
            <a:r>
              <a:t>apparent depth ≈ real depth × n_observer/n_object medium.</a:t>
            </a:r>
          </a:p>
          <a:p xmlns:a="http://schemas.openxmlformats.org/drawingml/2006/main">
            <a:r>
              <a:t>A point 1.20 m below water with n = 1.33 appears about 0.90 m deep to a near-normal observer in air. This simple expression is not a general formula for oblique viewing.</a:t>
            </a:r>
          </a:p>
          <a:p xmlns:a="http://schemas.openxmlformats.org/drawingml/2006/main">
            <a:r>
              <a:t/>
            </a:r>
          </a:p>
          <a:p xmlns:a="http://schemas.openxmlformats.org/drawingml/2006/main">
            <a:r>
              <a:t>PAUSE AND EXPLAIN A ray enters a parallel-sided glass slab from air and leaves into air. Why is the emerging direction parallel to the original direction? Why can the emerging line still be displaced sideways?</a:t>
            </a:r>
          </a:p>
          <a:p xmlns:a="http://schemas.openxmlformats.org/drawingml/2006/main">
            <a:r>
              <a:t/>
            </a:r>
          </a:p>
          <a:p xmlns:a="http://schemas.openxmlformats.org/drawingml/2006/main">
            <a:r>
              <a:t>Reasoning: Snell’s law at the two parallel faces gives equal external angles. The ray spent part of its journey traveling in a different direction inside the slab, so its final line can be laterally shifted. At normal incidence there is neither bending nor lateral shift.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8.</a:t>
            </a:r>
          </a:p>
          <a:p xmlns:a="http://schemas.openxmlformats.org/drawingml/2006/main">
            <a:r>
              <a:t>Original source: Original A pp.4-16; CED completion: 13.1 / 13.3. Extensions are labeled.</a:t>
            </a:r>
          </a:p>
          <a:p xmlns:a="http://schemas.openxmlformats.org/drawingml/2006/main">
            <a:r>
              <a:t>CED: 13.1–13.4</a:t>
            </a:r>
          </a:p>
          <a:p xmlns:a="http://schemas.openxmlformats.org/drawingml/2006/main">
            <a:r>
              <a:t/>
            </a:r>
          </a:p>
          <a:p xmlns:a="http://schemas.openxmlformats.org/drawingml/2006/main">
            <a:r>
              <a:t>A compact reasoning checklist</a:t>
            </a:r>
          </a:p>
          <a:p xmlns:a="http://schemas.openxmlformats.org/drawingml/2006/main">
            <a:r>
              <a:t/>
            </a:r>
          </a:p>
          <a:p xmlns:a="http://schemas.openxmlformats.org/drawingml/2006/main">
            <a:r>
              <a:t>[['Question', 'Reasoning to use'], ['Which way does the ray bend?', 'Identify the two indices and draw the normal before comparing angles.'], ['What stays unchanged?', 'At a stationary interface, frequency remains fixed. Speed and wavelength can change.'], ['Can total internal reflection occur?', 'Check higher n to lower n first, then compare incidence to the critical angle.'], ['Can a ray cross several layers?', 'For parallel boundaries, use n sin θ = constant. Draw a new normal if a boundary tilts.'], ['Does a mirror change the index?', 'No. Reflection returns the ray to the same medium.']] [170, 341]</a:t>
            </a:r>
          </a:p>
          <a:p xmlns:a="http://schemas.openxmlformats.org/drawingml/2006/main">
            <a:r>
              <a:t/>
            </a:r>
          </a:p>
          <a:p xmlns:a="http://schemas.openxmlformats.org/drawingml/2006/main">
            <a:r>
              <a:t>Dispersion: different wavelengths can bend differently</a:t>
            </a:r>
          </a:p>
          <a:p xmlns:a="http://schemas.openxmlformats.org/drawingml/2006/main">
            <a:r>
              <a:t/>
            </a:r>
          </a:p>
          <a:p xmlns:a="http://schemas.openxmlformats.org/drawingml/2006/main">
            <a:r>
              <a:t>The refractive index can depend on wavelength. In ordinary visible-light glass, violet generally has a higher index than red, so it bends more strongly. A prism can separate white light. This is an extension of the same Snell’s-law reasoning, not a separate bending rule.</a:t>
            </a:r>
          </a:p>
          <a:p xmlns:a="http://schemas.openxmlformats.org/drawingml/2006/main">
            <a:r>
              <a:t/>
            </a:r>
          </a:p>
          <a:p xmlns:a="http://schemas.openxmlformats.org/drawingml/2006/main">
            <a:r>
              <a:t>Extension: apparent depth</a:t>
            </a:r>
          </a:p>
          <a:p xmlns:a="http://schemas.openxmlformats.org/drawingml/2006/main">
            <a:r>
              <a:t/>
            </a:r>
          </a:p>
          <a:p xmlns:a="http://schemas.openxmlformats.org/drawingml/2006/main">
            <a:r>
              <a:t>A submerged object seen from above can appear closer to the surface because the eye extends the refracted rays backward. For viewing close to the normal through a flat surface:</a:t>
            </a:r>
          </a:p>
          <a:p xmlns:a="http://schemas.openxmlformats.org/drawingml/2006/main">
            <a:r>
              <a:t>apparent depth ≈ real depth × n_observer/n_object medium.</a:t>
            </a:r>
          </a:p>
          <a:p xmlns:a="http://schemas.openxmlformats.org/drawingml/2006/main">
            <a:r>
              <a:t>A point 1.20 m below water with n = 1.33 appears about 0.90 m deep to a near-normal observer in air. This simple expression is not a general formula for oblique viewing.</a:t>
            </a:r>
          </a:p>
          <a:p xmlns:a="http://schemas.openxmlformats.org/drawingml/2006/main">
            <a:r>
              <a:t/>
            </a:r>
          </a:p>
          <a:p xmlns:a="http://schemas.openxmlformats.org/drawingml/2006/main">
            <a:r>
              <a:t>PAUSE AND EXPLAIN A ray enters a parallel-sided glass slab from air and leaves into air. Why is the emerging direction parallel to the original direction? Why can the emerging line still be displaced sideways?</a:t>
            </a:r>
          </a:p>
          <a:p xmlns:a="http://schemas.openxmlformats.org/drawingml/2006/main">
            <a:r>
              <a:t/>
            </a:r>
          </a:p>
          <a:p xmlns:a="http://schemas.openxmlformats.org/drawingml/2006/main">
            <a:r>
              <a:t>Reasoning: Snell’s law at the two parallel faces gives equal external angles. The ray spent part of its journey traveling in a different direction inside the slab, so its final line can be laterally shifted. At normal incidence there is neither bending nor lateral shift.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9.</a:t>
            </a:r>
          </a:p>
          <a:p xmlns:a="http://schemas.openxmlformats.org/drawingml/2006/main">
            <a:r>
              <a:t>Original source: Original C pp.6-9; D pp.1-12. Paired order follows the teacher’s clarification. CED 13.2 / 13.4.</a:t>
            </a:r>
          </a:p>
          <a:p xmlns:a="http://schemas.openxmlformats.org/drawingml/2006/main">
            <a:r>
              <a:t>CED: 13.1–13.4</a:t>
            </a:r>
          </a:p>
          <a:p xmlns:a="http://schemas.openxmlformats.org/drawingml/2006/main">
            <a:r>
              <a:t/>
            </a:r>
          </a:p>
          <a:p xmlns:a="http://schemas.openxmlformats.org/drawingml/2006/main">
            <a:r>
              <a:t>[['Shared behavior', 'Lens', 'Mirror'], ['Converging: f &gt; 0', 'Convex lens', 'Concave mirror'], ['Diverging: f &lt; 0', 'Concave lens', 'Convex mirror']] [163, 174, 174]</a:t>
            </a:r>
          </a:p>
          <a:p xmlns:a="http://schemas.openxmlformats.org/drawingml/2006/main">
            <a:r>
              <a:t/>
            </a:r>
          </a:p>
          <a:p xmlns:a="http://schemas.openxmlformats.org/drawingml/2006/main">
            <a:r>
              <a:t>For lenses, convex/concave describe shape; converging/diverging describe behavior. The shape-to-behavior pairing above assumes the lens index is greater than that of its surroundings. For mirrors, the corresponding behavior comes from reflection at the curved surface.</a:t>
            </a:r>
          </a:p>
          <a:p xmlns:a="http://schemas.openxmlformats.org/drawingml/2006/main">
            <a:r>
              <a:t/>
            </a:r>
          </a:p>
          <a:p xmlns:a="http://schemas.openxmlformats.org/drawingml/2006/main">
            <a:r>
              <a:t>What makes an image real or virtual?</a:t>
            </a:r>
          </a:p>
          <a:p xmlns:a="http://schemas.openxmlformats.org/drawingml/2006/main">
            <a:r>
              <a:t/>
            </a:r>
          </a:p>
          <a:p xmlns:a="http://schemas.openxmlformats.org/drawingml/2006/main">
            <a:r>
              <a:t>Real: outgoing rays from one object point actually meet. A screen placed there can intercept a focused image.</a:t>
            </a:r>
          </a:p>
          <a:p xmlns:a="http://schemas.openxmlformats.org/drawingml/2006/main">
            <a:r>
              <a:t>Virtual: outgoing rays spread apart, but their backward extensions meet. The eye receives the real outgoing light and locates its apparent origin. “Virtual” does not mean invisible.</a:t>
            </a:r>
          </a:p>
          <a:p xmlns:a="http://schemas.openxmlformats.org/drawingml/2006/main">
            <a:r>
              <a:t/>
            </a:r>
          </a:p>
          <a:p xmlns:a="http://schemas.openxmlformats.org/drawingml/2006/main">
            <a:r>
              <a:t>THE IMAGE-SIDE RULE Lens: real image on the opposite side from the object; virtual image on the same side.</a:t>
            </a:r>
          </a:p>
          <a:p xmlns:a="http://schemas.openxmlformats.org/drawingml/2006/main">
            <a:r>
              <a:t>Mirror: real image on the same side as the object; virtual image behind the mirror, on the opposite side.</a:t>
            </a:r>
          </a:p>
          <a:p xmlns:a="http://schemas.openxmlformats.org/drawingml/2006/main">
            <a:r>
              <a:t>Reason: real images lie on the outgoing-light side. A lens transmits; a mirror sends light back.</a:t>
            </a:r>
          </a:p>
          <a:p xmlns:a="http://schemas.openxmlformats.org/drawingml/2006/main">
            <a:r>
              <a:t/>
            </a:r>
          </a:p>
          <a:p xmlns:a="http://schemas.openxmlformats.org/drawingml/2006/main">
            <a:r>
              <a:t>optics_diagram Two pairs, one image-formation framework</a:t>
            </a:r>
          </a:p>
          <a:p xmlns:a="http://schemas.openxmlformats.org/drawingml/2006/main">
            <a:r>
              <a:t/>
            </a:r>
          </a:p>
          <a:p xmlns:a="http://schemas.openxmlformats.org/drawingml/2006/main">
            <a:r>
              <a:t>O labels the object and I the image. These diagrams use the same f and s_o. Both produce a real, inverted image of equal size. The image is 2f from the instrument in each case, but its physical side changes. Lens symbols and shallow mirror sketches represent the thin/paraxial model. small</a:t>
            </a:r>
          </a:p>
          <a:p xmlns:a="http://schemas.openxmlformats.org/drawingml/2006/main">
            <a:r>
              <a:t/>
            </a:r>
          </a:p>
          <a:p xmlns:a="http://schemas.openxmlformats.org/drawingml/2006/main">
            <a:r>
              <a:t>Important limit: “Only change the image side” is a shortcut for translating the image-case results. Lenses and mirrors still have different ray rules, physical mechanisms and focal geometry.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9.</a:t>
            </a:r>
          </a:p>
          <a:p xmlns:a="http://schemas.openxmlformats.org/drawingml/2006/main">
            <a:r>
              <a:t>Original source: Original C pp.6-9; D pp.1-12. Paired order follows the teacher’s clarification. CED 13.2 / 13.4.</a:t>
            </a:r>
          </a:p>
          <a:p xmlns:a="http://schemas.openxmlformats.org/drawingml/2006/main">
            <a:r>
              <a:t>CED: 13.1–13.4</a:t>
            </a:r>
          </a:p>
          <a:p xmlns:a="http://schemas.openxmlformats.org/drawingml/2006/main">
            <a:r>
              <a:t/>
            </a:r>
          </a:p>
          <a:p xmlns:a="http://schemas.openxmlformats.org/drawingml/2006/main">
            <a:r>
              <a:t>[['Shared behavior', 'Lens', 'Mirror'], ['Converging: f &gt; 0', 'Convex lens', 'Concave mirror'], ['Diverging: f &lt; 0', 'Concave lens', 'Convex mirror']] [163, 174, 174]</a:t>
            </a:r>
          </a:p>
          <a:p xmlns:a="http://schemas.openxmlformats.org/drawingml/2006/main">
            <a:r>
              <a:t/>
            </a:r>
          </a:p>
          <a:p xmlns:a="http://schemas.openxmlformats.org/drawingml/2006/main">
            <a:r>
              <a:t>For lenses, convex/concave describe shape; converging/diverging describe behavior. The shape-to-behavior pairing above assumes the lens index is greater than that of its surroundings. For mirrors, the corresponding behavior comes from reflection at the curved surface.</a:t>
            </a:r>
          </a:p>
          <a:p xmlns:a="http://schemas.openxmlformats.org/drawingml/2006/main">
            <a:r>
              <a:t/>
            </a:r>
          </a:p>
          <a:p xmlns:a="http://schemas.openxmlformats.org/drawingml/2006/main">
            <a:r>
              <a:t>What makes an image real or virtual?</a:t>
            </a:r>
          </a:p>
          <a:p xmlns:a="http://schemas.openxmlformats.org/drawingml/2006/main">
            <a:r>
              <a:t/>
            </a:r>
          </a:p>
          <a:p xmlns:a="http://schemas.openxmlformats.org/drawingml/2006/main">
            <a:r>
              <a:t>Real: outgoing rays from one object point actually meet. A screen placed there can intercept a focused image.</a:t>
            </a:r>
          </a:p>
          <a:p xmlns:a="http://schemas.openxmlformats.org/drawingml/2006/main">
            <a:r>
              <a:t>Virtual: outgoing rays spread apart, but their backward extensions meet. The eye receives the real outgoing light and locates its apparent origin. “Virtual” does not mean invisible.</a:t>
            </a:r>
          </a:p>
          <a:p xmlns:a="http://schemas.openxmlformats.org/drawingml/2006/main">
            <a:r>
              <a:t/>
            </a:r>
          </a:p>
          <a:p xmlns:a="http://schemas.openxmlformats.org/drawingml/2006/main">
            <a:r>
              <a:t>THE IMAGE-SIDE RULE Lens: real image on the opposite side from the object; virtual image on the same side.</a:t>
            </a:r>
          </a:p>
          <a:p xmlns:a="http://schemas.openxmlformats.org/drawingml/2006/main">
            <a:r>
              <a:t>Mirror: real image on the same side as the object; virtual image behind the mirror, on the opposite side.</a:t>
            </a:r>
          </a:p>
          <a:p xmlns:a="http://schemas.openxmlformats.org/drawingml/2006/main">
            <a:r>
              <a:t>Reason: real images lie on the outgoing-light side. A lens transmits; a mirror sends light back.</a:t>
            </a:r>
          </a:p>
          <a:p xmlns:a="http://schemas.openxmlformats.org/drawingml/2006/main">
            <a:r>
              <a:t/>
            </a:r>
          </a:p>
          <a:p xmlns:a="http://schemas.openxmlformats.org/drawingml/2006/main">
            <a:r>
              <a:t>optics_diagram Two pairs, one image-formation framework</a:t>
            </a:r>
          </a:p>
          <a:p xmlns:a="http://schemas.openxmlformats.org/drawingml/2006/main">
            <a:r>
              <a:t/>
            </a:r>
          </a:p>
          <a:p xmlns:a="http://schemas.openxmlformats.org/drawingml/2006/main">
            <a:r>
              <a:t>O labels the object and I the image. These diagrams use the same f and s_o. Both produce a real, inverted image of equal size. The image is 2f from the instrument in each case, but its physical side changes. Lens symbols and shallow mirror sketches represent the thin/paraxial model. small</a:t>
            </a:r>
          </a:p>
          <a:p xmlns:a="http://schemas.openxmlformats.org/drawingml/2006/main">
            <a:r>
              <a:t/>
            </a:r>
          </a:p>
          <a:p xmlns:a="http://schemas.openxmlformats.org/drawingml/2006/main">
            <a:r>
              <a:t>Important limit: “Only change the image side” is a shortcut for translating the image-case results. Lenses and mirrors still have different ray rules, physical mechanisms and focal geometry.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9.</a:t>
            </a:r>
          </a:p>
          <a:p xmlns:a="http://schemas.openxmlformats.org/drawingml/2006/main">
            <a:r>
              <a:t>Original source: Original C pp.6-9; D pp.1-12. Paired order follows the teacher’s clarification. CED 13.2 / 13.4.</a:t>
            </a:r>
          </a:p>
          <a:p xmlns:a="http://schemas.openxmlformats.org/drawingml/2006/main">
            <a:r>
              <a:t>CED: 13.1–13.4</a:t>
            </a:r>
          </a:p>
          <a:p xmlns:a="http://schemas.openxmlformats.org/drawingml/2006/main">
            <a:r>
              <a:t/>
            </a:r>
          </a:p>
          <a:p xmlns:a="http://schemas.openxmlformats.org/drawingml/2006/main">
            <a:r>
              <a:t>[['Shared behavior', 'Lens', 'Mirror'], ['Converging: f &gt; 0', 'Convex lens', 'Concave mirror'], ['Diverging: f &lt; 0', 'Concave lens', 'Convex mirror']] [163, 174, 174]</a:t>
            </a:r>
          </a:p>
          <a:p xmlns:a="http://schemas.openxmlformats.org/drawingml/2006/main">
            <a:r>
              <a:t/>
            </a:r>
          </a:p>
          <a:p xmlns:a="http://schemas.openxmlformats.org/drawingml/2006/main">
            <a:r>
              <a:t>For lenses, convex/concave describe shape; converging/diverging describe behavior. The shape-to-behavior pairing above assumes the lens index is greater than that of its surroundings. For mirrors, the corresponding behavior comes from reflection at the curved surface.</a:t>
            </a:r>
          </a:p>
          <a:p xmlns:a="http://schemas.openxmlformats.org/drawingml/2006/main">
            <a:r>
              <a:t/>
            </a:r>
          </a:p>
          <a:p xmlns:a="http://schemas.openxmlformats.org/drawingml/2006/main">
            <a:r>
              <a:t>What makes an image real or virtual?</a:t>
            </a:r>
          </a:p>
          <a:p xmlns:a="http://schemas.openxmlformats.org/drawingml/2006/main">
            <a:r>
              <a:t/>
            </a:r>
          </a:p>
          <a:p xmlns:a="http://schemas.openxmlformats.org/drawingml/2006/main">
            <a:r>
              <a:t>Real: outgoing rays from one object point actually meet. A screen placed there can intercept a focused image.</a:t>
            </a:r>
          </a:p>
          <a:p xmlns:a="http://schemas.openxmlformats.org/drawingml/2006/main">
            <a:r>
              <a:t>Virtual: outgoing rays spread apart, but their backward extensions meet. The eye receives the real outgoing light and locates its apparent origin. “Virtual” does not mean invisible.</a:t>
            </a:r>
          </a:p>
          <a:p xmlns:a="http://schemas.openxmlformats.org/drawingml/2006/main">
            <a:r>
              <a:t/>
            </a:r>
          </a:p>
          <a:p xmlns:a="http://schemas.openxmlformats.org/drawingml/2006/main">
            <a:r>
              <a:t>THE IMAGE-SIDE RULE Lens: real image on the opposite side from the object; virtual image on the same side.</a:t>
            </a:r>
          </a:p>
          <a:p xmlns:a="http://schemas.openxmlformats.org/drawingml/2006/main">
            <a:r>
              <a:t>Mirror: real image on the same side as the object; virtual image behind the mirror, on the opposite side.</a:t>
            </a:r>
          </a:p>
          <a:p xmlns:a="http://schemas.openxmlformats.org/drawingml/2006/main">
            <a:r>
              <a:t>Reason: real images lie on the outgoing-light side. A lens transmits; a mirror sends light back.</a:t>
            </a:r>
          </a:p>
          <a:p xmlns:a="http://schemas.openxmlformats.org/drawingml/2006/main">
            <a:r>
              <a:t/>
            </a:r>
          </a:p>
          <a:p xmlns:a="http://schemas.openxmlformats.org/drawingml/2006/main">
            <a:r>
              <a:t>optics_diagram Two pairs, one image-formation framework</a:t>
            </a:r>
          </a:p>
          <a:p xmlns:a="http://schemas.openxmlformats.org/drawingml/2006/main">
            <a:r>
              <a:t/>
            </a:r>
          </a:p>
          <a:p xmlns:a="http://schemas.openxmlformats.org/drawingml/2006/main">
            <a:r>
              <a:t>O labels the object and I the image. These diagrams use the same f and s_o. Both produce a real, inverted image of equal size. The image is 2f from the instrument in each case, but its physical side changes. Lens symbols and shallow mirror sketches represent the thin/paraxial model. small</a:t>
            </a:r>
          </a:p>
          <a:p xmlns:a="http://schemas.openxmlformats.org/drawingml/2006/main">
            <a:r>
              <a:t/>
            </a:r>
          </a:p>
          <a:p xmlns:a="http://schemas.openxmlformats.org/drawingml/2006/main">
            <a:r>
              <a:t>Important limit: “Only change the image side” is a shortcut for translating the image-case results. Lenses and mirrors still have different ray rules, physical mechanisms and focal geometry.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9.</a:t>
            </a:r>
          </a:p>
          <a:p xmlns:a="http://schemas.openxmlformats.org/drawingml/2006/main">
            <a:r>
              <a:t>Original source: Original C pp.6-9; D pp.1-12. Paired order follows the teacher’s clarification. CED 13.2 / 13.4.</a:t>
            </a:r>
          </a:p>
          <a:p xmlns:a="http://schemas.openxmlformats.org/drawingml/2006/main">
            <a:r>
              <a:t>CED: 13.1–13.4</a:t>
            </a:r>
          </a:p>
          <a:p xmlns:a="http://schemas.openxmlformats.org/drawingml/2006/main">
            <a:r>
              <a:t/>
            </a:r>
          </a:p>
          <a:p xmlns:a="http://schemas.openxmlformats.org/drawingml/2006/main">
            <a:r>
              <a:t>[['Shared behavior', 'Lens', 'Mirror'], ['Converging: f &gt; 0', 'Convex lens', 'Concave mirror'], ['Diverging: f &lt; 0', 'Concave lens', 'Convex mirror']] [163, 174, 174]</a:t>
            </a:r>
          </a:p>
          <a:p xmlns:a="http://schemas.openxmlformats.org/drawingml/2006/main">
            <a:r>
              <a:t/>
            </a:r>
          </a:p>
          <a:p xmlns:a="http://schemas.openxmlformats.org/drawingml/2006/main">
            <a:r>
              <a:t>For lenses, convex/concave describe shape; converging/diverging describe behavior. The shape-to-behavior pairing above assumes the lens index is greater than that of its surroundings. For mirrors, the corresponding behavior comes from reflection at the curved surface.</a:t>
            </a:r>
          </a:p>
          <a:p xmlns:a="http://schemas.openxmlformats.org/drawingml/2006/main">
            <a:r>
              <a:t/>
            </a:r>
          </a:p>
          <a:p xmlns:a="http://schemas.openxmlformats.org/drawingml/2006/main">
            <a:r>
              <a:t>What makes an image real or virtual?</a:t>
            </a:r>
          </a:p>
          <a:p xmlns:a="http://schemas.openxmlformats.org/drawingml/2006/main">
            <a:r>
              <a:t/>
            </a:r>
          </a:p>
          <a:p xmlns:a="http://schemas.openxmlformats.org/drawingml/2006/main">
            <a:r>
              <a:t>Real: outgoing rays from one object point actually meet. A screen placed there can intercept a focused image.</a:t>
            </a:r>
          </a:p>
          <a:p xmlns:a="http://schemas.openxmlformats.org/drawingml/2006/main">
            <a:r>
              <a:t>Virtual: outgoing rays spread apart, but their backward extensions meet. The eye receives the real outgoing light and locates its apparent origin. “Virtual” does not mean invisible.</a:t>
            </a:r>
          </a:p>
          <a:p xmlns:a="http://schemas.openxmlformats.org/drawingml/2006/main">
            <a:r>
              <a:t/>
            </a:r>
          </a:p>
          <a:p xmlns:a="http://schemas.openxmlformats.org/drawingml/2006/main">
            <a:r>
              <a:t>THE IMAGE-SIDE RULE Lens: real image on the opposite side from the object; virtual image on the same side.</a:t>
            </a:r>
          </a:p>
          <a:p xmlns:a="http://schemas.openxmlformats.org/drawingml/2006/main">
            <a:r>
              <a:t>Mirror: real image on the same side as the object; virtual image behind the mirror, on the opposite side.</a:t>
            </a:r>
          </a:p>
          <a:p xmlns:a="http://schemas.openxmlformats.org/drawingml/2006/main">
            <a:r>
              <a:t>Reason: real images lie on the outgoing-light side. A lens transmits; a mirror sends light back.</a:t>
            </a:r>
          </a:p>
          <a:p xmlns:a="http://schemas.openxmlformats.org/drawingml/2006/main">
            <a:r>
              <a:t/>
            </a:r>
          </a:p>
          <a:p xmlns:a="http://schemas.openxmlformats.org/drawingml/2006/main">
            <a:r>
              <a:t>optics_diagram Two pairs, one image-formation framework</a:t>
            </a:r>
          </a:p>
          <a:p xmlns:a="http://schemas.openxmlformats.org/drawingml/2006/main">
            <a:r>
              <a:t/>
            </a:r>
          </a:p>
          <a:p xmlns:a="http://schemas.openxmlformats.org/drawingml/2006/main">
            <a:r>
              <a:t>O labels the object and I the image. These diagrams use the same f and s_o. Both produce a real, inverted image of equal size. The image is 2f from the instrument in each case, but its physical side changes. Lens symbols and shallow mirror sketches represent the thin/paraxial model. small</a:t>
            </a:r>
          </a:p>
          <a:p xmlns:a="http://schemas.openxmlformats.org/drawingml/2006/main">
            <a:r>
              <a:t/>
            </a:r>
          </a:p>
          <a:p xmlns:a="http://schemas.openxmlformats.org/drawingml/2006/main">
            <a:r>
              <a:t>Important limit: “Only change the image side” is a shortcut for translating the image-case results. Lenses and mirrors still have different ray rules, physical mechanisms and focal geometry.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9.</a:t>
            </a:r>
          </a:p>
          <a:p xmlns:a="http://schemas.openxmlformats.org/drawingml/2006/main">
            <a:r>
              <a:t>Original source: Original C pp.6-9; D pp.1-12. Paired order follows the teacher’s clarification. CED 13.2 / 13.4.</a:t>
            </a:r>
          </a:p>
          <a:p xmlns:a="http://schemas.openxmlformats.org/drawingml/2006/main">
            <a:r>
              <a:t>CED: 13.1–13.4</a:t>
            </a:r>
          </a:p>
          <a:p xmlns:a="http://schemas.openxmlformats.org/drawingml/2006/main">
            <a:r>
              <a:t/>
            </a:r>
          </a:p>
          <a:p xmlns:a="http://schemas.openxmlformats.org/drawingml/2006/main">
            <a:r>
              <a:t>[['Shared behavior', 'Lens', 'Mirror'], ['Converging: f &gt; 0', 'Convex lens', 'Concave mirror'], ['Diverging: f &lt; 0', 'Concave lens', 'Convex mirror']] [163, 174, 174]</a:t>
            </a:r>
          </a:p>
          <a:p xmlns:a="http://schemas.openxmlformats.org/drawingml/2006/main">
            <a:r>
              <a:t/>
            </a:r>
          </a:p>
          <a:p xmlns:a="http://schemas.openxmlformats.org/drawingml/2006/main">
            <a:r>
              <a:t>For lenses, convex/concave describe shape; converging/diverging describe behavior. The shape-to-behavior pairing above assumes the lens index is greater than that of its surroundings. For mirrors, the corresponding behavior comes from reflection at the curved surface.</a:t>
            </a:r>
          </a:p>
          <a:p xmlns:a="http://schemas.openxmlformats.org/drawingml/2006/main">
            <a:r>
              <a:t/>
            </a:r>
          </a:p>
          <a:p xmlns:a="http://schemas.openxmlformats.org/drawingml/2006/main">
            <a:r>
              <a:t>What makes an image real or virtual?</a:t>
            </a:r>
          </a:p>
          <a:p xmlns:a="http://schemas.openxmlformats.org/drawingml/2006/main">
            <a:r>
              <a:t/>
            </a:r>
          </a:p>
          <a:p xmlns:a="http://schemas.openxmlformats.org/drawingml/2006/main">
            <a:r>
              <a:t>Real: outgoing rays from one object point actually meet. A screen placed there can intercept a focused image.</a:t>
            </a:r>
          </a:p>
          <a:p xmlns:a="http://schemas.openxmlformats.org/drawingml/2006/main">
            <a:r>
              <a:t>Virtual: outgoing rays spread apart, but their backward extensions meet. The eye receives the real outgoing light and locates its apparent origin. “Virtual” does not mean invisible.</a:t>
            </a:r>
          </a:p>
          <a:p xmlns:a="http://schemas.openxmlformats.org/drawingml/2006/main">
            <a:r>
              <a:t/>
            </a:r>
          </a:p>
          <a:p xmlns:a="http://schemas.openxmlformats.org/drawingml/2006/main">
            <a:r>
              <a:t>THE IMAGE-SIDE RULE Lens: real image on the opposite side from the object; virtual image on the same side.</a:t>
            </a:r>
          </a:p>
          <a:p xmlns:a="http://schemas.openxmlformats.org/drawingml/2006/main">
            <a:r>
              <a:t>Mirror: real image on the same side as the object; virtual image behind the mirror, on the opposite side.</a:t>
            </a:r>
          </a:p>
          <a:p xmlns:a="http://schemas.openxmlformats.org/drawingml/2006/main">
            <a:r>
              <a:t>Reason: real images lie on the outgoing-light side. A lens transmits; a mirror sends light back.</a:t>
            </a:r>
          </a:p>
          <a:p xmlns:a="http://schemas.openxmlformats.org/drawingml/2006/main">
            <a:r>
              <a:t/>
            </a:r>
          </a:p>
          <a:p xmlns:a="http://schemas.openxmlformats.org/drawingml/2006/main">
            <a:r>
              <a:t>optics_diagram Two pairs, one image-formation framework</a:t>
            </a:r>
          </a:p>
          <a:p xmlns:a="http://schemas.openxmlformats.org/drawingml/2006/main">
            <a:r>
              <a:t/>
            </a:r>
          </a:p>
          <a:p xmlns:a="http://schemas.openxmlformats.org/drawingml/2006/main">
            <a:r>
              <a:t>O labels the object and I the image. These diagrams use the same f and s_o. Both produce a real, inverted image of equal size. The image is 2f from the instrument in each case, but its physical side changes. Lens symbols and shallow mirror sketches represent the thin/paraxial model. small</a:t>
            </a:r>
          </a:p>
          <a:p xmlns:a="http://schemas.openxmlformats.org/drawingml/2006/main">
            <a:r>
              <a:t/>
            </a:r>
          </a:p>
          <a:p xmlns:a="http://schemas.openxmlformats.org/drawingml/2006/main">
            <a:r>
              <a:t>Important limit: “Only change the image side” is a shortcut for translating the image-case results. Lenses and mirrors still have different ray rules, physical mechanisms and focal geometry.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10.</a:t>
            </a:r>
          </a:p>
          <a:p xmlns:a="http://schemas.openxmlformats.org/drawingml/2006/main">
            <a:r>
              <a:t>Original source: Original C pp.6-8; D pp.1-3, 8, 11. CED 13.2 / 13.4.</a:t>
            </a:r>
          </a:p>
          <a:p xmlns:a="http://schemas.openxmlformats.org/drawingml/2006/main">
            <a:r>
              <a:t>CED: 13.1–13.4</a:t>
            </a:r>
          </a:p>
          <a:p xmlns:a="http://schemas.openxmlformats.org/drawingml/2006/main">
            <a:r>
              <a:t/>
            </a:r>
          </a:p>
          <a:p xmlns:a="http://schemas.openxmlformats.org/drawingml/2006/main">
            <a:r>
              <a:t>Start every construction with rays from the same object point, usually the top of an upright arrow. Two rays determine the image point; a third checks the result. Label the principal axis, focal point(s), object and image.</a:t>
            </a:r>
          </a:p>
          <a:p xmlns:a="http://schemas.openxmlformats.org/drawingml/2006/main">
            <a:r>
              <a:t/>
            </a:r>
          </a:p>
          <a:p xmlns:a="http://schemas.openxmlformats.org/drawingml/2006/main">
            <a:r>
              <a:t>[['Ray choice', 'Convex lens', 'Concave mirror'], ['Parallel to axis', 'After transmission, passes through the far focal point', 'After reflection, passes through the near focal point'], ['Through / toward F', 'Through near F before the lens → parallel after transmission', 'Through F before the mirror → parallel after reflection'], ['Central / vertex ray', 'Through the optical center → approximately undeviated', 'At the mirror vertex → reflects with equal angles to the axis'], ['Extra mirror check', 'Do not import this as a lens rule', 'Through center of curvature C → retraces its path']] [107, 202, 202]</a:t>
            </a:r>
          </a:p>
          <a:p xmlns:a="http://schemas.openxmlformats.org/drawingml/2006/main">
            <a:r>
              <a:t/>
            </a:r>
          </a:p>
          <a:p xmlns:a="http://schemas.openxmlformats.org/drawingml/2006/main">
            <a:r>
              <a:t>optics_diagram Principal rays: compare the two instruments</a:t>
            </a:r>
          </a:p>
          <a:p xmlns:a="http://schemas.openxmlformats.org/drawingml/2006/main">
            <a:r>
              <a:t/>
            </a:r>
          </a:p>
          <a:p xmlns:a="http://schemas.openxmlformats.org/drawingml/2006/main">
            <a:r>
              <a:t>Focal length and curvature</a:t>
            </a:r>
          </a:p>
          <a:p xmlns:a="http://schemas.openxmlformats.org/drawingml/2006/main">
            <a:r>
              <a:t/>
            </a:r>
          </a:p>
          <a:p xmlns:a="http://schemas.openxmlformats.org/drawingml/2006/main">
            <a:r>
              <a:t>A spherical mirror has f ≈ R/2 for paraxial rays, where R is its signed radius of curvature. For a concave mirror, F and C are on the object side; for a convex mirror they are behind the mirror. A plane mirror is the infinite-radius limit, with an infinitely distant focus.</a:t>
            </a:r>
          </a:p>
          <a:p xmlns:a="http://schemas.openxmlformats.org/drawingml/2006/main">
            <a:r>
              <a:t/>
            </a:r>
          </a:p>
          <a:p xmlns:a="http://schemas.openxmlformats.org/drawingml/2006/main">
            <a:r>
              <a:t>A thin lens in the same medium on both sides has a focal point on each side, at equal distances from the optical center. Lens focal length depends on refractive index and both surface curvatures; do not apply f = R/2 to a lens.</a:t>
            </a:r>
          </a:p>
          <a:p xmlns:a="http://schemas.openxmlformats.org/drawingml/2006/main">
            <a:r>
              <a:t/>
            </a:r>
          </a:p>
          <a:p xmlns:a="http://schemas.openxmlformats.org/drawingml/2006/main">
            <a:r>
              <a:t>Pause and explain: Why is the central lens ray drawn straight, while the ray hitting a mirror’s vertex must turn back?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10.</a:t>
            </a:r>
          </a:p>
          <a:p xmlns:a="http://schemas.openxmlformats.org/drawingml/2006/main">
            <a:r>
              <a:t>Original source: Original C pp.6-8; D pp.1-3, 8, 11. CED 13.2 / 13.4.</a:t>
            </a:r>
          </a:p>
          <a:p xmlns:a="http://schemas.openxmlformats.org/drawingml/2006/main">
            <a:r>
              <a:t>CED: 13.1–13.4</a:t>
            </a:r>
          </a:p>
          <a:p xmlns:a="http://schemas.openxmlformats.org/drawingml/2006/main">
            <a:r>
              <a:t/>
            </a:r>
          </a:p>
          <a:p xmlns:a="http://schemas.openxmlformats.org/drawingml/2006/main">
            <a:r>
              <a:t>Start every construction with rays from the same object point, usually the top of an upright arrow. Two rays determine the image point; a third checks the result. Label the principal axis, focal point(s), object and image.</a:t>
            </a:r>
          </a:p>
          <a:p xmlns:a="http://schemas.openxmlformats.org/drawingml/2006/main">
            <a:r>
              <a:t/>
            </a:r>
          </a:p>
          <a:p xmlns:a="http://schemas.openxmlformats.org/drawingml/2006/main">
            <a:r>
              <a:t>[['Ray choice', 'Convex lens', 'Concave mirror'], ['Parallel to axis', 'After transmission, passes through the far focal point', 'After reflection, passes through the near focal point'], ['Through / toward F', 'Through near F before the lens → parallel after transmission', 'Through F before the mirror → parallel after reflection'], ['Central / vertex ray', 'Through the optical center → approximately undeviated', 'At the mirror vertex → reflects with equal angles to the axis'], ['Extra mirror check', 'Do not import this as a lens rule', 'Through center of curvature C → retraces its path']] [107, 202, 202]</a:t>
            </a:r>
          </a:p>
          <a:p xmlns:a="http://schemas.openxmlformats.org/drawingml/2006/main">
            <a:r>
              <a:t/>
            </a:r>
          </a:p>
          <a:p xmlns:a="http://schemas.openxmlformats.org/drawingml/2006/main">
            <a:r>
              <a:t>optics_diagram Principal rays: compare the two instruments</a:t>
            </a:r>
          </a:p>
          <a:p xmlns:a="http://schemas.openxmlformats.org/drawingml/2006/main">
            <a:r>
              <a:t/>
            </a:r>
          </a:p>
          <a:p xmlns:a="http://schemas.openxmlformats.org/drawingml/2006/main">
            <a:r>
              <a:t>Focal length and curvature</a:t>
            </a:r>
          </a:p>
          <a:p xmlns:a="http://schemas.openxmlformats.org/drawingml/2006/main">
            <a:r>
              <a:t/>
            </a:r>
          </a:p>
          <a:p xmlns:a="http://schemas.openxmlformats.org/drawingml/2006/main">
            <a:r>
              <a:t>A spherical mirror has f ≈ R/2 for paraxial rays, where R is its signed radius of curvature. For a concave mirror, F and C are on the object side; for a convex mirror they are behind the mirror. A plane mirror is the infinite-radius limit, with an infinitely distant focus.</a:t>
            </a:r>
          </a:p>
          <a:p xmlns:a="http://schemas.openxmlformats.org/drawingml/2006/main">
            <a:r>
              <a:t/>
            </a:r>
          </a:p>
          <a:p xmlns:a="http://schemas.openxmlformats.org/drawingml/2006/main">
            <a:r>
              <a:t>A thin lens in the same medium on both sides has a focal point on each side, at equal distances from the optical center. Lens focal length depends on refractive index and both surface curvatures; do not apply f = R/2 to a lens.</a:t>
            </a:r>
          </a:p>
          <a:p xmlns:a="http://schemas.openxmlformats.org/drawingml/2006/main">
            <a:r>
              <a:t/>
            </a:r>
          </a:p>
          <a:p xmlns:a="http://schemas.openxmlformats.org/drawingml/2006/main">
            <a:r>
              <a:t>Pause and explain: Why is the central lens ray drawn straight, while the ray hitting a mirror’s vertex must turn back?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10.</a:t>
            </a:r>
          </a:p>
          <a:p xmlns:a="http://schemas.openxmlformats.org/drawingml/2006/main">
            <a:r>
              <a:t>Original source: Original C pp.6-8; D pp.1-3, 8, 11. CED 13.2 / 13.4.</a:t>
            </a:r>
          </a:p>
          <a:p xmlns:a="http://schemas.openxmlformats.org/drawingml/2006/main">
            <a:r>
              <a:t>CED: 13.1–13.4</a:t>
            </a:r>
          </a:p>
          <a:p xmlns:a="http://schemas.openxmlformats.org/drawingml/2006/main">
            <a:r>
              <a:t/>
            </a:r>
          </a:p>
          <a:p xmlns:a="http://schemas.openxmlformats.org/drawingml/2006/main">
            <a:r>
              <a:t>Start every construction with rays from the same object point, usually the top of an upright arrow. Two rays determine the image point; a third checks the result. Label the principal axis, focal point(s), object and image.</a:t>
            </a:r>
          </a:p>
          <a:p xmlns:a="http://schemas.openxmlformats.org/drawingml/2006/main">
            <a:r>
              <a:t/>
            </a:r>
          </a:p>
          <a:p xmlns:a="http://schemas.openxmlformats.org/drawingml/2006/main">
            <a:r>
              <a:t>[['Ray choice', 'Convex lens', 'Concave mirror'], ['Parallel to axis', 'After transmission, passes through the far focal point', 'After reflection, passes through the near focal point'], ['Through / toward F', 'Through near F before the lens → parallel after transmission', 'Through F before the mirror → parallel after reflection'], ['Central / vertex ray', 'Through the optical center → approximately undeviated', 'At the mirror vertex → reflects with equal angles to the axis'], ['Extra mirror check', 'Do not import this as a lens rule', 'Through center of curvature C → retraces its path']] [107, 202, 202]</a:t>
            </a:r>
          </a:p>
          <a:p xmlns:a="http://schemas.openxmlformats.org/drawingml/2006/main">
            <a:r>
              <a:t/>
            </a:r>
          </a:p>
          <a:p xmlns:a="http://schemas.openxmlformats.org/drawingml/2006/main">
            <a:r>
              <a:t>optics_diagram Principal rays: compare the two instruments</a:t>
            </a:r>
          </a:p>
          <a:p xmlns:a="http://schemas.openxmlformats.org/drawingml/2006/main">
            <a:r>
              <a:t/>
            </a:r>
          </a:p>
          <a:p xmlns:a="http://schemas.openxmlformats.org/drawingml/2006/main">
            <a:r>
              <a:t>Focal length and curvature</a:t>
            </a:r>
          </a:p>
          <a:p xmlns:a="http://schemas.openxmlformats.org/drawingml/2006/main">
            <a:r>
              <a:t/>
            </a:r>
          </a:p>
          <a:p xmlns:a="http://schemas.openxmlformats.org/drawingml/2006/main">
            <a:r>
              <a:t>A spherical mirror has f ≈ R/2 for paraxial rays, where R is its signed radius of curvature. For a concave mirror, F and C are on the object side; for a convex mirror they are behind the mirror. A plane mirror is the infinite-radius limit, with an infinitely distant focus.</a:t>
            </a:r>
          </a:p>
          <a:p xmlns:a="http://schemas.openxmlformats.org/drawingml/2006/main">
            <a:r>
              <a:t/>
            </a:r>
          </a:p>
          <a:p xmlns:a="http://schemas.openxmlformats.org/drawingml/2006/main">
            <a:r>
              <a:t>A thin lens in the same medium on both sides has a focal point on each side, at equal distances from the optical center. Lens focal length depends on refractive index and both surface curvatures; do not apply f = R/2 to a lens.</a:t>
            </a:r>
          </a:p>
          <a:p xmlns:a="http://schemas.openxmlformats.org/drawingml/2006/main">
            <a:r>
              <a:t/>
            </a:r>
          </a:p>
          <a:p xmlns:a="http://schemas.openxmlformats.org/drawingml/2006/main">
            <a:r>
              <a:t>Pause and explain: Why is the central lens ray drawn straight, while the ray hitting a mirror’s vertex must turn back?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10.</a:t>
            </a:r>
          </a:p>
          <a:p xmlns:a="http://schemas.openxmlformats.org/drawingml/2006/main">
            <a:r>
              <a:t>Original source: Original C pp.6-8; D pp.1-3, 8, 11. CED 13.2 / 13.4.</a:t>
            </a:r>
          </a:p>
          <a:p xmlns:a="http://schemas.openxmlformats.org/drawingml/2006/main">
            <a:r>
              <a:t>CED: 13.1–13.4</a:t>
            </a:r>
          </a:p>
          <a:p xmlns:a="http://schemas.openxmlformats.org/drawingml/2006/main">
            <a:r>
              <a:t/>
            </a:r>
          </a:p>
          <a:p xmlns:a="http://schemas.openxmlformats.org/drawingml/2006/main">
            <a:r>
              <a:t>Start every construction with rays from the same object point, usually the top of an upright arrow. Two rays determine the image point; a third checks the result. Label the principal axis, focal point(s), object and image.</a:t>
            </a:r>
          </a:p>
          <a:p xmlns:a="http://schemas.openxmlformats.org/drawingml/2006/main">
            <a:r>
              <a:t/>
            </a:r>
          </a:p>
          <a:p xmlns:a="http://schemas.openxmlformats.org/drawingml/2006/main">
            <a:r>
              <a:t>[['Ray choice', 'Convex lens', 'Concave mirror'], ['Parallel to axis', 'After transmission, passes through the far focal point', 'After reflection, passes through the near focal point'], ['Through / toward F', 'Through near F before the lens → parallel after transmission', 'Through F before the mirror → parallel after reflection'], ['Central / vertex ray', 'Through the optical center → approximately undeviated', 'At the mirror vertex → reflects with equal angles to the axis'], ['Extra mirror check', 'Do not import this as a lens rule', 'Through center of curvature C → retraces its path']] [107, 202, 202]</a:t>
            </a:r>
          </a:p>
          <a:p xmlns:a="http://schemas.openxmlformats.org/drawingml/2006/main">
            <a:r>
              <a:t/>
            </a:r>
          </a:p>
          <a:p xmlns:a="http://schemas.openxmlformats.org/drawingml/2006/main">
            <a:r>
              <a:t>optics_diagram Principal rays: compare the two instruments</a:t>
            </a:r>
          </a:p>
          <a:p xmlns:a="http://schemas.openxmlformats.org/drawingml/2006/main">
            <a:r>
              <a:t/>
            </a:r>
          </a:p>
          <a:p xmlns:a="http://schemas.openxmlformats.org/drawingml/2006/main">
            <a:r>
              <a:t>Focal length and curvature</a:t>
            </a:r>
          </a:p>
          <a:p xmlns:a="http://schemas.openxmlformats.org/drawingml/2006/main">
            <a:r>
              <a:t/>
            </a:r>
          </a:p>
          <a:p xmlns:a="http://schemas.openxmlformats.org/drawingml/2006/main">
            <a:r>
              <a:t>A spherical mirror has f ≈ R/2 for paraxial rays, where R is its signed radius of curvature. For a concave mirror, F and C are on the object side; for a convex mirror they are behind the mirror. A plane mirror is the infinite-radius limit, with an infinitely distant focus.</a:t>
            </a:r>
          </a:p>
          <a:p xmlns:a="http://schemas.openxmlformats.org/drawingml/2006/main">
            <a:r>
              <a:t/>
            </a:r>
          </a:p>
          <a:p xmlns:a="http://schemas.openxmlformats.org/drawingml/2006/main">
            <a:r>
              <a:t>A thin lens in the same medium on both sides has a focal point on each side, at equal distances from the optical center. Lens focal length depends on refractive index and both surface curvatures; do not apply f = R/2 to a lens.</a:t>
            </a:r>
          </a:p>
          <a:p xmlns:a="http://schemas.openxmlformats.org/drawingml/2006/main">
            <a:r>
              <a:t/>
            </a:r>
          </a:p>
          <a:p xmlns:a="http://schemas.openxmlformats.org/drawingml/2006/main">
            <a:r>
              <a:t>Pause and explain: Why is the central lens ray drawn straight, while the ray hitting a mirror’s vertex must turn back?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10.</a:t>
            </a:r>
          </a:p>
          <a:p xmlns:a="http://schemas.openxmlformats.org/drawingml/2006/main">
            <a:r>
              <a:t>Original source: Original C pp.6-8; D pp.1-3, 8, 11. CED 13.2 / 13.4.</a:t>
            </a:r>
          </a:p>
          <a:p xmlns:a="http://schemas.openxmlformats.org/drawingml/2006/main">
            <a:r>
              <a:t>CED: 13.1–13.4</a:t>
            </a:r>
          </a:p>
          <a:p xmlns:a="http://schemas.openxmlformats.org/drawingml/2006/main">
            <a:r>
              <a:t/>
            </a:r>
          </a:p>
          <a:p xmlns:a="http://schemas.openxmlformats.org/drawingml/2006/main">
            <a:r>
              <a:t>Start every construction with rays from the same object point, usually the top of an upright arrow. Two rays determine the image point; a third checks the result. Label the principal axis, focal point(s), object and image.</a:t>
            </a:r>
          </a:p>
          <a:p xmlns:a="http://schemas.openxmlformats.org/drawingml/2006/main">
            <a:r>
              <a:t/>
            </a:r>
          </a:p>
          <a:p xmlns:a="http://schemas.openxmlformats.org/drawingml/2006/main">
            <a:r>
              <a:t>[['Ray choice', 'Convex lens', 'Concave mirror'], ['Parallel to axis', 'After transmission, passes through the far focal point', 'After reflection, passes through the near focal point'], ['Through / toward F', 'Through near F before the lens → parallel after transmission', 'Through F before the mirror → parallel after reflection'], ['Central / vertex ray', 'Through the optical center → approximately undeviated', 'At the mirror vertex → reflects with equal angles to the axis'], ['Extra mirror check', 'Do not import this as a lens rule', 'Through center of curvature C → retraces its path']] [107, 202, 202]</a:t>
            </a:r>
          </a:p>
          <a:p xmlns:a="http://schemas.openxmlformats.org/drawingml/2006/main">
            <a:r>
              <a:t/>
            </a:r>
          </a:p>
          <a:p xmlns:a="http://schemas.openxmlformats.org/drawingml/2006/main">
            <a:r>
              <a:t>optics_diagram Principal rays: compare the two instruments</a:t>
            </a:r>
          </a:p>
          <a:p xmlns:a="http://schemas.openxmlformats.org/drawingml/2006/main">
            <a:r>
              <a:t/>
            </a:r>
          </a:p>
          <a:p xmlns:a="http://schemas.openxmlformats.org/drawingml/2006/main">
            <a:r>
              <a:t>Focal length and curvature</a:t>
            </a:r>
          </a:p>
          <a:p xmlns:a="http://schemas.openxmlformats.org/drawingml/2006/main">
            <a:r>
              <a:t/>
            </a:r>
          </a:p>
          <a:p xmlns:a="http://schemas.openxmlformats.org/drawingml/2006/main">
            <a:r>
              <a:t>A spherical mirror has f ≈ R/2 for paraxial rays, where R is its signed radius of curvature. For a concave mirror, F and C are on the object side; for a convex mirror they are behind the mirror. A plane mirror is the infinite-radius limit, with an infinitely distant focus.</a:t>
            </a:r>
          </a:p>
          <a:p xmlns:a="http://schemas.openxmlformats.org/drawingml/2006/main">
            <a:r>
              <a:t/>
            </a:r>
          </a:p>
          <a:p xmlns:a="http://schemas.openxmlformats.org/drawingml/2006/main">
            <a:r>
              <a:t>A thin lens in the same medium on both sides has a focal point on each side, at equal distances from the optical center. Lens focal length depends on refractive index and both surface curvatures; do not apply f = R/2 to a lens.</a:t>
            </a:r>
          </a:p>
          <a:p xmlns:a="http://schemas.openxmlformats.org/drawingml/2006/main">
            <a:r>
              <a:t/>
            </a:r>
          </a:p>
          <a:p xmlns:a="http://schemas.openxmlformats.org/drawingml/2006/main">
            <a:r>
              <a:t>Pause and explain: Why is the central lens ray drawn straight, while the ray hitting a mirror’s vertex must turn back?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11.</a:t>
            </a:r>
          </a:p>
          <a:p xmlns:a="http://schemas.openxmlformats.org/drawingml/2006/main">
            <a:r>
              <a:t>Original source: Original C p.6; D p.8. The same image case is taught side by side. CED 13.2 / 13.4.</a:t>
            </a:r>
          </a:p>
          <a:p xmlns:a="http://schemas.openxmlformats.org/drawingml/2006/main">
            <a:r>
              <a:t>CED: 13.1–13.4</a:t>
            </a:r>
          </a:p>
          <a:p xmlns:a="http://schemas.openxmlformats.org/drawingml/2006/main">
            <a:r>
              <a:t/>
            </a:r>
          </a:p>
          <a:p xmlns:a="http://schemas.openxmlformats.org/drawingml/2006/main">
            <a:r>
              <a:t>Begin with the case used in the original convex-lens notes: put a real object between the focal point and twice the focal length. Both instruments converge the rays beyond 2f.</a:t>
            </a:r>
          </a:p>
          <a:p xmlns:a="http://schemas.openxmlformats.org/drawingml/2006/main">
            <a:r>
              <a:t/>
            </a:r>
          </a:p>
          <a:p xmlns:a="http://schemas.openxmlformats.org/drawingml/2006/main">
            <a:r>
              <a:t>optics_diagram Between f and 2f: the projector case</a:t>
            </a:r>
          </a:p>
          <a:p xmlns:a="http://schemas.openxmlformats.org/drawingml/2006/main">
            <a:r>
              <a:t/>
            </a:r>
          </a:p>
          <a:p xmlns:a="http://schemas.openxmlformats.org/drawingml/2006/main">
            <a:r>
              <a:t>[['Property', 'Convex lens', 'Concave mirror'], ['Object', 'f &lt; s_o &lt; 2f', 'f &lt; s_o &lt; 2f'], ['Image distance', 's_i &gt; 2f', 's_i &gt; 2f'], ['Type / orientation / size', 'Real / inverted / enlarged', 'Real / inverted / enlarged'], ['Physical image side', 'Opposite side from object', 'Same side as object']] [130, 190.5, 190.5]</a:t>
            </a:r>
          </a:p>
          <a:p xmlns:a="http://schemas.openxmlformats.org/drawingml/2006/main">
            <a:r>
              <a:t/>
            </a:r>
          </a:p>
          <a:p xmlns:a="http://schemas.openxmlformats.org/drawingml/2006/main">
            <a:r>
              <a:t>A numerical pair</a:t>
            </a:r>
          </a:p>
          <a:p xmlns:a="http://schemas.openxmlformats.org/drawingml/2006/main">
            <a:r>
              <a:t/>
            </a:r>
          </a:p>
          <a:p xmlns:a="http://schemas.openxmlformats.org/drawingml/2006/main">
            <a:r>
              <a:t>Use f = 10 cm and s_o = 15 cm for both instruments.</a:t>
            </a:r>
          </a:p>
          <a:p xmlns:a="http://schemas.openxmlformats.org/drawingml/2006/main">
            <a:r>
              <a:t>1/s_i = 1/10 - 1/15 = 1/30, so s_i = +30 cm.</a:t>
            </a:r>
          </a:p>
          <a:p xmlns:a="http://schemas.openxmlformats.org/drawingml/2006/main">
            <a:r>
              <a:t>m = -s_i/s_o = -2. The image is twice as tall and inverted. Place it 30 cm beyond the lens, or 30 cm in front of the concave mirror.</a:t>
            </a:r>
          </a:p>
          <a:p xmlns:a="http://schemas.openxmlformats.org/drawingml/2006/main">
            <a:r>
              <a:t/>
            </a:r>
          </a:p>
          <a:p xmlns:a="http://schemas.openxmlformats.org/drawingml/2006/main">
            <a:r>
              <a:t>APPLICATION: PROJECTOR The convex lens forms an enlarged real image on a screen. A real image can be caught on a screen because the transmitted rays actually meet there. The slide or display orientation must account for inversion.</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11.</a:t>
            </a:r>
          </a:p>
          <a:p xmlns:a="http://schemas.openxmlformats.org/drawingml/2006/main">
            <a:r>
              <a:t>Original source: Original C p.6; D p.8. The same image case is taught side by side. CED 13.2 / 13.4.</a:t>
            </a:r>
          </a:p>
          <a:p xmlns:a="http://schemas.openxmlformats.org/drawingml/2006/main">
            <a:r>
              <a:t>CED: 13.1–13.4</a:t>
            </a:r>
          </a:p>
          <a:p xmlns:a="http://schemas.openxmlformats.org/drawingml/2006/main">
            <a:r>
              <a:t/>
            </a:r>
          </a:p>
          <a:p xmlns:a="http://schemas.openxmlformats.org/drawingml/2006/main">
            <a:r>
              <a:t>Begin with the case used in the original convex-lens notes: put a real object between the focal point and twice the focal length. Both instruments converge the rays beyond 2f.</a:t>
            </a:r>
          </a:p>
          <a:p xmlns:a="http://schemas.openxmlformats.org/drawingml/2006/main">
            <a:r>
              <a:t/>
            </a:r>
          </a:p>
          <a:p xmlns:a="http://schemas.openxmlformats.org/drawingml/2006/main">
            <a:r>
              <a:t>optics_diagram Between f and 2f: the projector case</a:t>
            </a:r>
          </a:p>
          <a:p xmlns:a="http://schemas.openxmlformats.org/drawingml/2006/main">
            <a:r>
              <a:t/>
            </a:r>
          </a:p>
          <a:p xmlns:a="http://schemas.openxmlformats.org/drawingml/2006/main">
            <a:r>
              <a:t>[['Property', 'Convex lens', 'Concave mirror'], ['Object', 'f &lt; s_o &lt; 2f', 'f &lt; s_o &lt; 2f'], ['Image distance', 's_i &gt; 2f', 's_i &gt; 2f'], ['Type / orientation / size', 'Real / inverted / enlarged', 'Real / inverted / enlarged'], ['Physical image side', 'Opposite side from object', 'Same side as object']] [130, 190.5, 190.5]</a:t>
            </a:r>
          </a:p>
          <a:p xmlns:a="http://schemas.openxmlformats.org/drawingml/2006/main">
            <a:r>
              <a:t/>
            </a:r>
          </a:p>
          <a:p xmlns:a="http://schemas.openxmlformats.org/drawingml/2006/main">
            <a:r>
              <a:t>A numerical pair</a:t>
            </a:r>
          </a:p>
          <a:p xmlns:a="http://schemas.openxmlformats.org/drawingml/2006/main">
            <a:r>
              <a:t/>
            </a:r>
          </a:p>
          <a:p xmlns:a="http://schemas.openxmlformats.org/drawingml/2006/main">
            <a:r>
              <a:t>Use f = 10 cm and s_o = 15 cm for both instruments.</a:t>
            </a:r>
          </a:p>
          <a:p xmlns:a="http://schemas.openxmlformats.org/drawingml/2006/main">
            <a:r>
              <a:t>1/s_i = 1/10 - 1/15 = 1/30, so s_i = +30 cm.</a:t>
            </a:r>
          </a:p>
          <a:p xmlns:a="http://schemas.openxmlformats.org/drawingml/2006/main">
            <a:r>
              <a:t>m = -s_i/s_o = -2. The image is twice as tall and inverted. Place it 30 cm beyond the lens, or 30 cm in front of the concave mirror.</a:t>
            </a:r>
          </a:p>
          <a:p xmlns:a="http://schemas.openxmlformats.org/drawingml/2006/main">
            <a:r>
              <a:t/>
            </a:r>
          </a:p>
          <a:p xmlns:a="http://schemas.openxmlformats.org/drawingml/2006/main">
            <a:r>
              <a:t>APPLICATION: PROJECTOR The convex lens forms an enlarged real image on a screen. A real image can be caught on a screen because the transmitted rays actually meet there. The slide or display orientation must account for inversion.</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11.</a:t>
            </a:r>
          </a:p>
          <a:p xmlns:a="http://schemas.openxmlformats.org/drawingml/2006/main">
            <a:r>
              <a:t>Original source: Original C p.6; D p.8. The same image case is taught side by side. CED 13.2 / 13.4.</a:t>
            </a:r>
          </a:p>
          <a:p xmlns:a="http://schemas.openxmlformats.org/drawingml/2006/main">
            <a:r>
              <a:t>CED: 13.1–13.4</a:t>
            </a:r>
          </a:p>
          <a:p xmlns:a="http://schemas.openxmlformats.org/drawingml/2006/main">
            <a:r>
              <a:t/>
            </a:r>
          </a:p>
          <a:p xmlns:a="http://schemas.openxmlformats.org/drawingml/2006/main">
            <a:r>
              <a:t>Begin with the case used in the original convex-lens notes: put a real object between the focal point and twice the focal length. Both instruments converge the rays beyond 2f.</a:t>
            </a:r>
          </a:p>
          <a:p xmlns:a="http://schemas.openxmlformats.org/drawingml/2006/main">
            <a:r>
              <a:t/>
            </a:r>
          </a:p>
          <a:p xmlns:a="http://schemas.openxmlformats.org/drawingml/2006/main">
            <a:r>
              <a:t>optics_diagram Between f and 2f: the projector case</a:t>
            </a:r>
          </a:p>
          <a:p xmlns:a="http://schemas.openxmlformats.org/drawingml/2006/main">
            <a:r>
              <a:t/>
            </a:r>
          </a:p>
          <a:p xmlns:a="http://schemas.openxmlformats.org/drawingml/2006/main">
            <a:r>
              <a:t>[['Property', 'Convex lens', 'Concave mirror'], ['Object', 'f &lt; s_o &lt; 2f', 'f &lt; s_o &lt; 2f'], ['Image distance', 's_i &gt; 2f', 's_i &gt; 2f'], ['Type / orientation / size', 'Real / inverted / enlarged', 'Real / inverted / enlarged'], ['Physical image side', 'Opposite side from object', 'Same side as object']] [130, 190.5, 190.5]</a:t>
            </a:r>
          </a:p>
          <a:p xmlns:a="http://schemas.openxmlformats.org/drawingml/2006/main">
            <a:r>
              <a:t/>
            </a:r>
          </a:p>
          <a:p xmlns:a="http://schemas.openxmlformats.org/drawingml/2006/main">
            <a:r>
              <a:t>A numerical pair</a:t>
            </a:r>
          </a:p>
          <a:p xmlns:a="http://schemas.openxmlformats.org/drawingml/2006/main">
            <a:r>
              <a:t/>
            </a:r>
          </a:p>
          <a:p xmlns:a="http://schemas.openxmlformats.org/drawingml/2006/main">
            <a:r>
              <a:t>Use f = 10 cm and s_o = 15 cm for both instruments.</a:t>
            </a:r>
          </a:p>
          <a:p xmlns:a="http://schemas.openxmlformats.org/drawingml/2006/main">
            <a:r>
              <a:t>1/s_i = 1/10 - 1/15 = 1/30, so s_i = +30 cm.</a:t>
            </a:r>
          </a:p>
          <a:p xmlns:a="http://schemas.openxmlformats.org/drawingml/2006/main">
            <a:r>
              <a:t>m = -s_i/s_o = -2. The image is twice as tall and inverted. Place it 30 cm beyond the lens, or 30 cm in front of the concave mirror.</a:t>
            </a:r>
          </a:p>
          <a:p xmlns:a="http://schemas.openxmlformats.org/drawingml/2006/main">
            <a:r>
              <a:t/>
            </a:r>
          </a:p>
          <a:p xmlns:a="http://schemas.openxmlformats.org/drawingml/2006/main">
            <a:r>
              <a:t>APPLICATION: PROJECTOR The convex lens forms an enlarged real image on a screen. A real image can be caught on a screen because the transmitted rays actually meet there. The slide or display orientation must account for inversion.</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11.</a:t>
            </a:r>
          </a:p>
          <a:p xmlns:a="http://schemas.openxmlformats.org/drawingml/2006/main">
            <a:r>
              <a:t>Original source: Original C p.6; D p.8. The same image case is taught side by side. CED 13.2 / 13.4.</a:t>
            </a:r>
          </a:p>
          <a:p xmlns:a="http://schemas.openxmlformats.org/drawingml/2006/main">
            <a:r>
              <a:t>CED: 13.1–13.4</a:t>
            </a:r>
          </a:p>
          <a:p xmlns:a="http://schemas.openxmlformats.org/drawingml/2006/main">
            <a:r>
              <a:t/>
            </a:r>
          </a:p>
          <a:p xmlns:a="http://schemas.openxmlformats.org/drawingml/2006/main">
            <a:r>
              <a:t>Begin with the case used in the original convex-lens notes: put a real object between the focal point and twice the focal length. Both instruments converge the rays beyond 2f.</a:t>
            </a:r>
          </a:p>
          <a:p xmlns:a="http://schemas.openxmlformats.org/drawingml/2006/main">
            <a:r>
              <a:t/>
            </a:r>
          </a:p>
          <a:p xmlns:a="http://schemas.openxmlformats.org/drawingml/2006/main">
            <a:r>
              <a:t>optics_diagram Between f and 2f: the projector case</a:t>
            </a:r>
          </a:p>
          <a:p xmlns:a="http://schemas.openxmlformats.org/drawingml/2006/main">
            <a:r>
              <a:t/>
            </a:r>
          </a:p>
          <a:p xmlns:a="http://schemas.openxmlformats.org/drawingml/2006/main">
            <a:r>
              <a:t>[['Property', 'Convex lens', 'Concave mirror'], ['Object', 'f &lt; s_o &lt; 2f', 'f &lt; s_o &lt; 2f'], ['Image distance', 's_i &gt; 2f', 's_i &gt; 2f'], ['Type / orientation / size', 'Real / inverted / enlarged', 'Real / inverted / enlarged'], ['Physical image side', 'Opposite side from object', 'Same side as object']] [130, 190.5, 190.5]</a:t>
            </a:r>
          </a:p>
          <a:p xmlns:a="http://schemas.openxmlformats.org/drawingml/2006/main">
            <a:r>
              <a:t/>
            </a:r>
          </a:p>
          <a:p xmlns:a="http://schemas.openxmlformats.org/drawingml/2006/main">
            <a:r>
              <a:t>A numerical pair</a:t>
            </a:r>
          </a:p>
          <a:p xmlns:a="http://schemas.openxmlformats.org/drawingml/2006/main">
            <a:r>
              <a:t/>
            </a:r>
          </a:p>
          <a:p xmlns:a="http://schemas.openxmlformats.org/drawingml/2006/main">
            <a:r>
              <a:t>Use f = 10 cm and s_o = 15 cm for both instruments.</a:t>
            </a:r>
          </a:p>
          <a:p xmlns:a="http://schemas.openxmlformats.org/drawingml/2006/main">
            <a:r>
              <a:t>1/s_i = 1/10 - 1/15 = 1/30, so s_i = +30 cm.</a:t>
            </a:r>
          </a:p>
          <a:p xmlns:a="http://schemas.openxmlformats.org/drawingml/2006/main">
            <a:r>
              <a:t>m = -s_i/s_o = -2. The image is twice as tall and inverted. Place it 30 cm beyond the lens, or 30 cm in front of the concave mirror.</a:t>
            </a:r>
          </a:p>
          <a:p xmlns:a="http://schemas.openxmlformats.org/drawingml/2006/main">
            <a:r>
              <a:t/>
            </a:r>
          </a:p>
          <a:p xmlns:a="http://schemas.openxmlformats.org/drawingml/2006/main">
            <a:r>
              <a:t>APPLICATION: PROJECTOR The convex lens forms an enlarged real image on a screen. A real image can be caught on a screen because the transmitted rays actually meet there. The slide or display orientation must account for inversion.</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12.</a:t>
            </a:r>
          </a:p>
          <a:p xmlns:a="http://schemas.openxmlformats.org/drawingml/2006/main">
            <a:r>
              <a:t>Original source: Original C p.7; D p.8. CED 13.2 / 13.4.</a:t>
            </a:r>
          </a:p>
          <a:p xmlns:a="http://schemas.openxmlformats.org/drawingml/2006/main">
            <a:r>
              <a:t>CED: 13.1–13.4</a:t>
            </a:r>
          </a:p>
          <a:p xmlns:a="http://schemas.openxmlformats.org/drawingml/2006/main">
            <a:r>
              <a:t/>
            </a:r>
          </a:p>
          <a:p xmlns:a="http://schemas.openxmlformats.org/drawingml/2006/main">
            <a:r>
              <a:t>Move the object farther away than 2f. The same construction now gives an image between f and 2f. Apply the lens-to-mirror translation without relearning the image properties.</a:t>
            </a:r>
          </a:p>
          <a:p xmlns:a="http://schemas.openxmlformats.org/drawingml/2006/main">
            <a:r>
              <a:t/>
            </a:r>
          </a:p>
          <a:p xmlns:a="http://schemas.openxmlformats.org/drawingml/2006/main">
            <a:r>
              <a:t>optics_diagram Beyond 2f: the camera case</a:t>
            </a:r>
          </a:p>
          <a:p xmlns:a="http://schemas.openxmlformats.org/drawingml/2006/main">
            <a:r>
              <a:t/>
            </a:r>
          </a:p>
          <a:p xmlns:a="http://schemas.openxmlformats.org/drawingml/2006/main">
            <a:r>
              <a:t>[['Property', 'Both converging instruments'], ['Location from instrument', 'f &lt; s_i &lt; 2f'], ['Type / orientation / size', 'Real / inverted / reduced'], ['Physical side', 'Lens: opposite side; mirror: same side as object']] [175, 336]</a:t>
            </a:r>
          </a:p>
          <a:p xmlns:a="http://schemas.openxmlformats.org/drawingml/2006/main">
            <a:r>
              <a:t/>
            </a:r>
          </a:p>
          <a:p xmlns:a="http://schemas.openxmlformats.org/drawingml/2006/main">
            <a:r>
              <a:t>A numerical pair</a:t>
            </a:r>
          </a:p>
          <a:p xmlns:a="http://schemas.openxmlformats.org/drawingml/2006/main">
            <a:r>
              <a:t/>
            </a:r>
          </a:p>
          <a:p xmlns:a="http://schemas.openxmlformats.org/drawingml/2006/main">
            <a:r>
              <a:t>For f = 10 cm and s_o = 30 cm:</a:t>
            </a:r>
          </a:p>
          <a:p xmlns:a="http://schemas.openxmlformats.org/drawingml/2006/main">
            <a:r>
              <a:t>1/s_i = 1/10 - 1/30 = 1/15, so s_i = +15 cm.</a:t>
            </a:r>
          </a:p>
          <a:p xmlns:a="http://schemas.openxmlformats.org/drawingml/2006/main">
            <a:r>
              <a:t>m = -15/30 = -0.50. A 4 cm object gives a 2 cm inverted image.</a:t>
            </a:r>
          </a:p>
          <a:p xmlns:a="http://schemas.openxmlformats.org/drawingml/2006/main">
            <a:r>
              <a:t/>
            </a:r>
          </a:p>
          <a:p xmlns:a="http://schemas.openxmlformats.org/drawingml/2006/main">
            <a:r>
              <a:t>APPLICATION: CAMERA The camera lens produces a reduced real image of a distant scene on a film or sensor. As the object becomes very distant, s_i approaches f. Parallel rays from one distant object point focus in the focal plane; off-axis points focus away from the central focal point.</a:t>
            </a:r>
          </a:p>
          <a:p xmlns:a="http://schemas.openxmlformats.org/drawingml/2006/main">
            <a:r>
              <a:t/>
            </a:r>
          </a:p>
          <a:p xmlns:a="http://schemas.openxmlformats.org/drawingml/2006/main">
            <a:r>
              <a:t>Pause and explain: A distant object moves closer, but stays outside 2f. Does the image approach or move away from the lens? Does it get larger? Use both the ray picture and the equation.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12.</a:t>
            </a:r>
          </a:p>
          <a:p xmlns:a="http://schemas.openxmlformats.org/drawingml/2006/main">
            <a:r>
              <a:t>Original source: Original C p.7; D p.8. CED 13.2 / 13.4.</a:t>
            </a:r>
          </a:p>
          <a:p xmlns:a="http://schemas.openxmlformats.org/drawingml/2006/main">
            <a:r>
              <a:t>CED: 13.1–13.4</a:t>
            </a:r>
          </a:p>
          <a:p xmlns:a="http://schemas.openxmlformats.org/drawingml/2006/main">
            <a:r>
              <a:t/>
            </a:r>
          </a:p>
          <a:p xmlns:a="http://schemas.openxmlformats.org/drawingml/2006/main">
            <a:r>
              <a:t>Move the object farther away than 2f. The same construction now gives an image between f and 2f. Apply the lens-to-mirror translation without relearning the image properties.</a:t>
            </a:r>
          </a:p>
          <a:p xmlns:a="http://schemas.openxmlformats.org/drawingml/2006/main">
            <a:r>
              <a:t/>
            </a:r>
          </a:p>
          <a:p xmlns:a="http://schemas.openxmlformats.org/drawingml/2006/main">
            <a:r>
              <a:t>optics_diagram Beyond 2f: the camera case</a:t>
            </a:r>
          </a:p>
          <a:p xmlns:a="http://schemas.openxmlformats.org/drawingml/2006/main">
            <a:r>
              <a:t/>
            </a:r>
          </a:p>
          <a:p xmlns:a="http://schemas.openxmlformats.org/drawingml/2006/main">
            <a:r>
              <a:t>[['Property', 'Both converging instruments'], ['Location from instrument', 'f &lt; s_i &lt; 2f'], ['Type / orientation / size', 'Real / inverted / reduced'], ['Physical side', 'Lens: opposite side; mirror: same side as object']] [175, 336]</a:t>
            </a:r>
          </a:p>
          <a:p xmlns:a="http://schemas.openxmlformats.org/drawingml/2006/main">
            <a:r>
              <a:t/>
            </a:r>
          </a:p>
          <a:p xmlns:a="http://schemas.openxmlformats.org/drawingml/2006/main">
            <a:r>
              <a:t>A numerical pair</a:t>
            </a:r>
          </a:p>
          <a:p xmlns:a="http://schemas.openxmlformats.org/drawingml/2006/main">
            <a:r>
              <a:t/>
            </a:r>
          </a:p>
          <a:p xmlns:a="http://schemas.openxmlformats.org/drawingml/2006/main">
            <a:r>
              <a:t>For f = 10 cm and s_o = 30 cm:</a:t>
            </a:r>
          </a:p>
          <a:p xmlns:a="http://schemas.openxmlformats.org/drawingml/2006/main">
            <a:r>
              <a:t>1/s_i = 1/10 - 1/30 = 1/15, so s_i = +15 cm.</a:t>
            </a:r>
          </a:p>
          <a:p xmlns:a="http://schemas.openxmlformats.org/drawingml/2006/main">
            <a:r>
              <a:t>m = -15/30 = -0.50. A 4 cm object gives a 2 cm inverted image.</a:t>
            </a:r>
          </a:p>
          <a:p xmlns:a="http://schemas.openxmlformats.org/drawingml/2006/main">
            <a:r>
              <a:t/>
            </a:r>
          </a:p>
          <a:p xmlns:a="http://schemas.openxmlformats.org/drawingml/2006/main">
            <a:r>
              <a:t>APPLICATION: CAMERA The camera lens produces a reduced real image of a distant scene on a film or sensor. As the object becomes very distant, s_i approaches f. Parallel rays from one distant object point focus in the focal plane; off-axis points focus away from the central focal point.</a:t>
            </a:r>
          </a:p>
          <a:p xmlns:a="http://schemas.openxmlformats.org/drawingml/2006/main">
            <a:r>
              <a:t/>
            </a:r>
          </a:p>
          <a:p xmlns:a="http://schemas.openxmlformats.org/drawingml/2006/main">
            <a:r>
              <a:t>Pause and explain: A distant object moves closer, but stays outside 2f. Does the image approach or move away from the lens? Does it get larger? Use both the ray picture and the equation.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12.</a:t>
            </a:r>
          </a:p>
          <a:p xmlns:a="http://schemas.openxmlformats.org/drawingml/2006/main">
            <a:r>
              <a:t>Original source: Original C p.7; D p.8. CED 13.2 / 13.4.</a:t>
            </a:r>
          </a:p>
          <a:p xmlns:a="http://schemas.openxmlformats.org/drawingml/2006/main">
            <a:r>
              <a:t>CED: 13.1–13.4</a:t>
            </a:r>
          </a:p>
          <a:p xmlns:a="http://schemas.openxmlformats.org/drawingml/2006/main">
            <a:r>
              <a:t/>
            </a:r>
          </a:p>
          <a:p xmlns:a="http://schemas.openxmlformats.org/drawingml/2006/main">
            <a:r>
              <a:t>Move the object farther away than 2f. The same construction now gives an image between f and 2f. Apply the lens-to-mirror translation without relearning the image properties.</a:t>
            </a:r>
          </a:p>
          <a:p xmlns:a="http://schemas.openxmlformats.org/drawingml/2006/main">
            <a:r>
              <a:t/>
            </a:r>
          </a:p>
          <a:p xmlns:a="http://schemas.openxmlformats.org/drawingml/2006/main">
            <a:r>
              <a:t>optics_diagram Beyond 2f: the camera case</a:t>
            </a:r>
          </a:p>
          <a:p xmlns:a="http://schemas.openxmlformats.org/drawingml/2006/main">
            <a:r>
              <a:t/>
            </a:r>
          </a:p>
          <a:p xmlns:a="http://schemas.openxmlformats.org/drawingml/2006/main">
            <a:r>
              <a:t>[['Property', 'Both converging instruments'], ['Location from instrument', 'f &lt; s_i &lt; 2f'], ['Type / orientation / size', 'Real / inverted / reduced'], ['Physical side', 'Lens: opposite side; mirror: same side as object']] [175, 336]</a:t>
            </a:r>
          </a:p>
          <a:p xmlns:a="http://schemas.openxmlformats.org/drawingml/2006/main">
            <a:r>
              <a:t/>
            </a:r>
          </a:p>
          <a:p xmlns:a="http://schemas.openxmlformats.org/drawingml/2006/main">
            <a:r>
              <a:t>A numerical pair</a:t>
            </a:r>
          </a:p>
          <a:p xmlns:a="http://schemas.openxmlformats.org/drawingml/2006/main">
            <a:r>
              <a:t/>
            </a:r>
          </a:p>
          <a:p xmlns:a="http://schemas.openxmlformats.org/drawingml/2006/main">
            <a:r>
              <a:t>For f = 10 cm and s_o = 30 cm:</a:t>
            </a:r>
          </a:p>
          <a:p xmlns:a="http://schemas.openxmlformats.org/drawingml/2006/main">
            <a:r>
              <a:t>1/s_i = 1/10 - 1/30 = 1/15, so s_i = +15 cm.</a:t>
            </a:r>
          </a:p>
          <a:p xmlns:a="http://schemas.openxmlformats.org/drawingml/2006/main">
            <a:r>
              <a:t>m = -15/30 = -0.50. A 4 cm object gives a 2 cm inverted image.</a:t>
            </a:r>
          </a:p>
          <a:p xmlns:a="http://schemas.openxmlformats.org/drawingml/2006/main">
            <a:r>
              <a:t/>
            </a:r>
          </a:p>
          <a:p xmlns:a="http://schemas.openxmlformats.org/drawingml/2006/main">
            <a:r>
              <a:t>APPLICATION: CAMERA The camera lens produces a reduced real image of a distant scene on a film or sensor. As the object becomes very distant, s_i approaches f. Parallel rays from one distant object point focus in the focal plane; off-axis points focus away from the central focal point.</a:t>
            </a:r>
          </a:p>
          <a:p xmlns:a="http://schemas.openxmlformats.org/drawingml/2006/main">
            <a:r>
              <a:t/>
            </a:r>
          </a:p>
          <a:p xmlns:a="http://schemas.openxmlformats.org/drawingml/2006/main">
            <a:r>
              <a:t>Pause and explain: A distant object moves closer, but stays outside 2f. Does the image approach or move away from the lens? Does it get larger? Use both the ray picture and the equation.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12.</a:t>
            </a:r>
          </a:p>
          <a:p xmlns:a="http://schemas.openxmlformats.org/drawingml/2006/main">
            <a:r>
              <a:t>Original source: Original C p.7; D p.8. CED 13.2 / 13.4.</a:t>
            </a:r>
          </a:p>
          <a:p xmlns:a="http://schemas.openxmlformats.org/drawingml/2006/main">
            <a:r>
              <a:t>CED: 13.1–13.4</a:t>
            </a:r>
          </a:p>
          <a:p xmlns:a="http://schemas.openxmlformats.org/drawingml/2006/main">
            <a:r>
              <a:t/>
            </a:r>
          </a:p>
          <a:p xmlns:a="http://schemas.openxmlformats.org/drawingml/2006/main">
            <a:r>
              <a:t>Move the object farther away than 2f. The same construction now gives an image between f and 2f. Apply the lens-to-mirror translation without relearning the image properties.</a:t>
            </a:r>
          </a:p>
          <a:p xmlns:a="http://schemas.openxmlformats.org/drawingml/2006/main">
            <a:r>
              <a:t/>
            </a:r>
          </a:p>
          <a:p xmlns:a="http://schemas.openxmlformats.org/drawingml/2006/main">
            <a:r>
              <a:t>optics_diagram Beyond 2f: the camera case</a:t>
            </a:r>
          </a:p>
          <a:p xmlns:a="http://schemas.openxmlformats.org/drawingml/2006/main">
            <a:r>
              <a:t/>
            </a:r>
          </a:p>
          <a:p xmlns:a="http://schemas.openxmlformats.org/drawingml/2006/main">
            <a:r>
              <a:t>[['Property', 'Both converging instruments'], ['Location from instrument', 'f &lt; s_i &lt; 2f'], ['Type / orientation / size', 'Real / inverted / reduced'], ['Physical side', 'Lens: opposite side; mirror: same side as object']] [175, 336]</a:t>
            </a:r>
          </a:p>
          <a:p xmlns:a="http://schemas.openxmlformats.org/drawingml/2006/main">
            <a:r>
              <a:t/>
            </a:r>
          </a:p>
          <a:p xmlns:a="http://schemas.openxmlformats.org/drawingml/2006/main">
            <a:r>
              <a:t>A numerical pair</a:t>
            </a:r>
          </a:p>
          <a:p xmlns:a="http://schemas.openxmlformats.org/drawingml/2006/main">
            <a:r>
              <a:t/>
            </a:r>
          </a:p>
          <a:p xmlns:a="http://schemas.openxmlformats.org/drawingml/2006/main">
            <a:r>
              <a:t>For f = 10 cm and s_o = 30 cm:</a:t>
            </a:r>
          </a:p>
          <a:p xmlns:a="http://schemas.openxmlformats.org/drawingml/2006/main">
            <a:r>
              <a:t>1/s_i = 1/10 - 1/30 = 1/15, so s_i = +15 cm.</a:t>
            </a:r>
          </a:p>
          <a:p xmlns:a="http://schemas.openxmlformats.org/drawingml/2006/main">
            <a:r>
              <a:t>m = -15/30 = -0.50. A 4 cm object gives a 2 cm inverted image.</a:t>
            </a:r>
          </a:p>
          <a:p xmlns:a="http://schemas.openxmlformats.org/drawingml/2006/main">
            <a:r>
              <a:t/>
            </a:r>
          </a:p>
          <a:p xmlns:a="http://schemas.openxmlformats.org/drawingml/2006/main">
            <a:r>
              <a:t>APPLICATION: CAMERA The camera lens produces a reduced real image of a distant scene on a film or sensor. As the object becomes very distant, s_i approaches f. Parallel rays from one distant object point focus in the focal plane; off-axis points focus away from the central focal point.</a:t>
            </a:r>
          </a:p>
          <a:p xmlns:a="http://schemas.openxmlformats.org/drawingml/2006/main">
            <a:r>
              <a:t/>
            </a:r>
          </a:p>
          <a:p xmlns:a="http://schemas.openxmlformats.org/drawingml/2006/main">
            <a:r>
              <a:t>Pause and explain: A distant object moves closer, but stays outside 2f. Does the image approach or move away from the lens? Does it get larger? Use both the ray picture and the equation.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12.</a:t>
            </a:r>
          </a:p>
          <a:p xmlns:a="http://schemas.openxmlformats.org/drawingml/2006/main">
            <a:r>
              <a:t>Original source: Original C p.7; D p.8. CED 13.2 / 13.4.</a:t>
            </a:r>
          </a:p>
          <a:p xmlns:a="http://schemas.openxmlformats.org/drawingml/2006/main">
            <a:r>
              <a:t>CED: 13.1–13.4</a:t>
            </a:r>
          </a:p>
          <a:p xmlns:a="http://schemas.openxmlformats.org/drawingml/2006/main">
            <a:r>
              <a:t/>
            </a:r>
          </a:p>
          <a:p xmlns:a="http://schemas.openxmlformats.org/drawingml/2006/main">
            <a:r>
              <a:t>Move the object farther away than 2f. The same construction now gives an image between f and 2f. Apply the lens-to-mirror translation without relearning the image properties.</a:t>
            </a:r>
          </a:p>
          <a:p xmlns:a="http://schemas.openxmlformats.org/drawingml/2006/main">
            <a:r>
              <a:t/>
            </a:r>
          </a:p>
          <a:p xmlns:a="http://schemas.openxmlformats.org/drawingml/2006/main">
            <a:r>
              <a:t>optics_diagram Beyond 2f: the camera case</a:t>
            </a:r>
          </a:p>
          <a:p xmlns:a="http://schemas.openxmlformats.org/drawingml/2006/main">
            <a:r>
              <a:t/>
            </a:r>
          </a:p>
          <a:p xmlns:a="http://schemas.openxmlformats.org/drawingml/2006/main">
            <a:r>
              <a:t>[['Property', 'Both converging instruments'], ['Location from instrument', 'f &lt; s_i &lt; 2f'], ['Type / orientation / size', 'Real / inverted / reduced'], ['Physical side', 'Lens: opposite side; mirror: same side as object']] [175, 336]</a:t>
            </a:r>
          </a:p>
          <a:p xmlns:a="http://schemas.openxmlformats.org/drawingml/2006/main">
            <a:r>
              <a:t/>
            </a:r>
          </a:p>
          <a:p xmlns:a="http://schemas.openxmlformats.org/drawingml/2006/main">
            <a:r>
              <a:t>A numerical pair</a:t>
            </a:r>
          </a:p>
          <a:p xmlns:a="http://schemas.openxmlformats.org/drawingml/2006/main">
            <a:r>
              <a:t/>
            </a:r>
          </a:p>
          <a:p xmlns:a="http://schemas.openxmlformats.org/drawingml/2006/main">
            <a:r>
              <a:t>For f = 10 cm and s_o = 30 cm:</a:t>
            </a:r>
          </a:p>
          <a:p xmlns:a="http://schemas.openxmlformats.org/drawingml/2006/main">
            <a:r>
              <a:t>1/s_i = 1/10 - 1/30 = 1/15, so s_i = +15 cm.</a:t>
            </a:r>
          </a:p>
          <a:p xmlns:a="http://schemas.openxmlformats.org/drawingml/2006/main">
            <a:r>
              <a:t>m = -15/30 = -0.50. A 4 cm object gives a 2 cm inverted image.</a:t>
            </a:r>
          </a:p>
          <a:p xmlns:a="http://schemas.openxmlformats.org/drawingml/2006/main">
            <a:r>
              <a:t/>
            </a:r>
          </a:p>
          <a:p xmlns:a="http://schemas.openxmlformats.org/drawingml/2006/main">
            <a:r>
              <a:t>APPLICATION: CAMERA The camera lens produces a reduced real image of a distant scene on a film or sensor. As the object becomes very distant, s_i approaches f. Parallel rays from one distant object point focus in the focal plane; off-axis points focus away from the central focal point.</a:t>
            </a:r>
          </a:p>
          <a:p xmlns:a="http://schemas.openxmlformats.org/drawingml/2006/main">
            <a:r>
              <a:t/>
            </a:r>
          </a:p>
          <a:p xmlns:a="http://schemas.openxmlformats.org/drawingml/2006/main">
            <a:r>
              <a:t>Pause and explain: A distant object moves closer, but stays outside 2f. Does the image approach or move away from the lens? Does it get larger? Use both the ray picture and the equation.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13.</a:t>
            </a:r>
          </a:p>
          <a:p xmlns:a="http://schemas.openxmlformats.org/drawingml/2006/main">
            <a:r>
              <a:t>Original source: Original C p.7; D pp.7-8. CED 13.2 / 13.4.</a:t>
            </a:r>
          </a:p>
          <a:p xmlns:a="http://schemas.openxmlformats.org/drawingml/2006/main">
            <a:r>
              <a:t>CED: 13.1–13.4</a:t>
            </a:r>
          </a:p>
          <a:p xmlns:a="http://schemas.openxmlformats.org/drawingml/2006/main">
            <a:r>
              <a:t/>
            </a:r>
          </a:p>
          <a:p xmlns:a="http://schemas.openxmlformats.org/drawingml/2006/main">
            <a:r>
              <a:t>Place the object between the instrument and its focal point. The outgoing rays now diverge. Extend them backward: the extensions locate an upright enlarged virtual image.</a:t>
            </a:r>
          </a:p>
          <a:p xmlns:a="http://schemas.openxmlformats.org/drawingml/2006/main">
            <a:r>
              <a:t/>
            </a:r>
          </a:p>
          <a:p xmlns:a="http://schemas.openxmlformats.org/drawingml/2006/main">
            <a:r>
              <a:t>optics_diagram Inside f: the magnifier case</a:t>
            </a:r>
          </a:p>
          <a:p xmlns:a="http://schemas.openxmlformats.org/drawingml/2006/main">
            <a:r>
              <a:t/>
            </a:r>
          </a:p>
          <a:p xmlns:a="http://schemas.openxmlformats.org/drawingml/2006/main">
            <a:r>
              <a:t>[['Property', 'Convex lens', 'Concave mirror'], ['Object position', '0 &lt; s_o &lt; f', '0 &lt; s_o &lt; f'], ['Image', 'Virtual, upright, enlarged', 'Virtual, upright, enlarged'], ['Physical image side', 'Same side as object', 'Opposite side, behind mirror'], ['Typical use', 'Magnifying glass', 'Close-up shaving / makeup mirror']] [130, 190.5, 190.5]</a:t>
            </a:r>
          </a:p>
          <a:p xmlns:a="http://schemas.openxmlformats.org/drawingml/2006/main">
            <a:r>
              <a:t/>
            </a:r>
          </a:p>
          <a:p xmlns:a="http://schemas.openxmlformats.org/drawingml/2006/main">
            <a:r>
              <a:t>For f = 10 cm and s_o = 5 cm:</a:t>
            </a:r>
          </a:p>
          <a:p xmlns:a="http://schemas.openxmlformats.org/drawingml/2006/main">
            <a:r>
              <a:t>1/s_i = 1/10 - 1/5 = -1/10, so s_i = -10 cm.</a:t>
            </a:r>
          </a:p>
          <a:p xmlns:a="http://schemas.openxmlformats.org/drawingml/2006/main">
            <a:r>
              <a:t>m = -(-10)/5 = +2. Both give an upright image twice as tall. The negative image distance indicates virtuality, not an automatically fixed left/right side.</a:t>
            </a:r>
          </a:p>
          <a:p xmlns:a="http://schemas.openxmlformats.org/drawingml/2006/main">
            <a:r>
              <a:t/>
            </a:r>
          </a:p>
          <a:p xmlns:a="http://schemas.openxmlformats.org/drawingml/2006/main">
            <a:r>
              <a:t>WHY YOU CAN SEE A VIRTUAL IMAGE The eye receives actual diverging rays. Its own lens forms an image on the retina. The virtual image is the apparent source of those incoming rays; it cannot be caught directly on a screen placed at its apparent location.</a:t>
            </a:r>
          </a:p>
          <a:p xmlns:a="http://schemas.openxmlformats.org/drawingml/2006/main">
            <a:r>
              <a:t/>
            </a:r>
          </a:p>
          <a:p xmlns:a="http://schemas.openxmlformats.org/drawingml/2006/main">
            <a:r>
              <a:t>Pause and explain: In the lens sketch the virtual image lies on the object side; in the mirror sketch it lies behind the mirror. Which parts of the sketch are extensions rather than paths actually traveled by light?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13.</a:t>
            </a:r>
          </a:p>
          <a:p xmlns:a="http://schemas.openxmlformats.org/drawingml/2006/main">
            <a:r>
              <a:t>Original source: Original C p.7; D pp.7-8. CED 13.2 / 13.4.</a:t>
            </a:r>
          </a:p>
          <a:p xmlns:a="http://schemas.openxmlformats.org/drawingml/2006/main">
            <a:r>
              <a:t>CED: 13.1–13.4</a:t>
            </a:r>
          </a:p>
          <a:p xmlns:a="http://schemas.openxmlformats.org/drawingml/2006/main">
            <a:r>
              <a:t/>
            </a:r>
          </a:p>
          <a:p xmlns:a="http://schemas.openxmlformats.org/drawingml/2006/main">
            <a:r>
              <a:t>Place the object between the instrument and its focal point. The outgoing rays now diverge. Extend them backward: the extensions locate an upright enlarged virtual image.</a:t>
            </a:r>
          </a:p>
          <a:p xmlns:a="http://schemas.openxmlformats.org/drawingml/2006/main">
            <a:r>
              <a:t/>
            </a:r>
          </a:p>
          <a:p xmlns:a="http://schemas.openxmlformats.org/drawingml/2006/main">
            <a:r>
              <a:t>optics_diagram Inside f: the magnifier case</a:t>
            </a:r>
          </a:p>
          <a:p xmlns:a="http://schemas.openxmlformats.org/drawingml/2006/main">
            <a:r>
              <a:t/>
            </a:r>
          </a:p>
          <a:p xmlns:a="http://schemas.openxmlformats.org/drawingml/2006/main">
            <a:r>
              <a:t>[['Property', 'Convex lens', 'Concave mirror'], ['Object position', '0 &lt; s_o &lt; f', '0 &lt; s_o &lt; f'], ['Image', 'Virtual, upright, enlarged', 'Virtual, upright, enlarged'], ['Physical image side', 'Same side as object', 'Opposite side, behind mirror'], ['Typical use', 'Magnifying glass', 'Close-up shaving / makeup mirror']] [130, 190.5, 190.5]</a:t>
            </a:r>
          </a:p>
          <a:p xmlns:a="http://schemas.openxmlformats.org/drawingml/2006/main">
            <a:r>
              <a:t/>
            </a:r>
          </a:p>
          <a:p xmlns:a="http://schemas.openxmlformats.org/drawingml/2006/main">
            <a:r>
              <a:t>For f = 10 cm and s_o = 5 cm:</a:t>
            </a:r>
          </a:p>
          <a:p xmlns:a="http://schemas.openxmlformats.org/drawingml/2006/main">
            <a:r>
              <a:t>1/s_i = 1/10 - 1/5 = -1/10, so s_i = -10 cm.</a:t>
            </a:r>
          </a:p>
          <a:p xmlns:a="http://schemas.openxmlformats.org/drawingml/2006/main">
            <a:r>
              <a:t>m = -(-10)/5 = +2. Both give an upright image twice as tall. The negative image distance indicates virtuality, not an automatically fixed left/right side.</a:t>
            </a:r>
          </a:p>
          <a:p xmlns:a="http://schemas.openxmlformats.org/drawingml/2006/main">
            <a:r>
              <a:t/>
            </a:r>
          </a:p>
          <a:p xmlns:a="http://schemas.openxmlformats.org/drawingml/2006/main">
            <a:r>
              <a:t>WHY YOU CAN SEE A VIRTUAL IMAGE The eye receives actual diverging rays. Its own lens forms an image on the retina. The virtual image is the apparent source of those incoming rays; it cannot be caught directly on a screen placed at its apparent location.</a:t>
            </a:r>
          </a:p>
          <a:p xmlns:a="http://schemas.openxmlformats.org/drawingml/2006/main">
            <a:r>
              <a:t/>
            </a:r>
          </a:p>
          <a:p xmlns:a="http://schemas.openxmlformats.org/drawingml/2006/main">
            <a:r>
              <a:t>Pause and explain: In the lens sketch the virtual image lies on the object side; in the mirror sketch it lies behind the mirror. Which parts of the sketch are extensions rather than paths actually traveled by light?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13.</a:t>
            </a:r>
          </a:p>
          <a:p xmlns:a="http://schemas.openxmlformats.org/drawingml/2006/main">
            <a:r>
              <a:t>Original source: Original C p.7; D pp.7-8. CED 13.2 / 13.4.</a:t>
            </a:r>
          </a:p>
          <a:p xmlns:a="http://schemas.openxmlformats.org/drawingml/2006/main">
            <a:r>
              <a:t>CED: 13.1–13.4</a:t>
            </a:r>
          </a:p>
          <a:p xmlns:a="http://schemas.openxmlformats.org/drawingml/2006/main">
            <a:r>
              <a:t/>
            </a:r>
          </a:p>
          <a:p xmlns:a="http://schemas.openxmlformats.org/drawingml/2006/main">
            <a:r>
              <a:t>Place the object between the instrument and its focal point. The outgoing rays now diverge. Extend them backward: the extensions locate an upright enlarged virtual image.</a:t>
            </a:r>
          </a:p>
          <a:p xmlns:a="http://schemas.openxmlformats.org/drawingml/2006/main">
            <a:r>
              <a:t/>
            </a:r>
          </a:p>
          <a:p xmlns:a="http://schemas.openxmlformats.org/drawingml/2006/main">
            <a:r>
              <a:t>optics_diagram Inside f: the magnifier case</a:t>
            </a:r>
          </a:p>
          <a:p xmlns:a="http://schemas.openxmlformats.org/drawingml/2006/main">
            <a:r>
              <a:t/>
            </a:r>
          </a:p>
          <a:p xmlns:a="http://schemas.openxmlformats.org/drawingml/2006/main">
            <a:r>
              <a:t>[['Property', 'Convex lens', 'Concave mirror'], ['Object position', '0 &lt; s_o &lt; f', '0 &lt; s_o &lt; f'], ['Image', 'Virtual, upright, enlarged', 'Virtual, upright, enlarged'], ['Physical image side', 'Same side as object', 'Opposite side, behind mirror'], ['Typical use', 'Magnifying glass', 'Close-up shaving / makeup mirror']] [130, 190.5, 190.5]</a:t>
            </a:r>
          </a:p>
          <a:p xmlns:a="http://schemas.openxmlformats.org/drawingml/2006/main">
            <a:r>
              <a:t/>
            </a:r>
          </a:p>
          <a:p xmlns:a="http://schemas.openxmlformats.org/drawingml/2006/main">
            <a:r>
              <a:t>For f = 10 cm and s_o = 5 cm:</a:t>
            </a:r>
          </a:p>
          <a:p xmlns:a="http://schemas.openxmlformats.org/drawingml/2006/main">
            <a:r>
              <a:t>1/s_i = 1/10 - 1/5 = -1/10, so s_i = -10 cm.</a:t>
            </a:r>
          </a:p>
          <a:p xmlns:a="http://schemas.openxmlformats.org/drawingml/2006/main">
            <a:r>
              <a:t>m = -(-10)/5 = +2. Both give an upright image twice as tall. The negative image distance indicates virtuality, not an automatically fixed left/right side.</a:t>
            </a:r>
          </a:p>
          <a:p xmlns:a="http://schemas.openxmlformats.org/drawingml/2006/main">
            <a:r>
              <a:t/>
            </a:r>
          </a:p>
          <a:p xmlns:a="http://schemas.openxmlformats.org/drawingml/2006/main">
            <a:r>
              <a:t>WHY YOU CAN SEE A VIRTUAL IMAGE The eye receives actual diverging rays. Its own lens forms an image on the retina. The virtual image is the apparent source of those incoming rays; it cannot be caught directly on a screen placed at its apparent location.</a:t>
            </a:r>
          </a:p>
          <a:p xmlns:a="http://schemas.openxmlformats.org/drawingml/2006/main">
            <a:r>
              <a:t/>
            </a:r>
          </a:p>
          <a:p xmlns:a="http://schemas.openxmlformats.org/drawingml/2006/main">
            <a:r>
              <a:t>Pause and explain: In the lens sketch the virtual image lies on the object side; in the mirror sketch it lies behind the mirror. Which parts of the sketch are extensions rather than paths actually traveled by light?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13.</a:t>
            </a:r>
          </a:p>
          <a:p xmlns:a="http://schemas.openxmlformats.org/drawingml/2006/main">
            <a:r>
              <a:t>Original source: Original C p.7; D pp.7-8. CED 13.2 / 13.4.</a:t>
            </a:r>
          </a:p>
          <a:p xmlns:a="http://schemas.openxmlformats.org/drawingml/2006/main">
            <a:r>
              <a:t>CED: 13.1–13.4</a:t>
            </a:r>
          </a:p>
          <a:p xmlns:a="http://schemas.openxmlformats.org/drawingml/2006/main">
            <a:r>
              <a:t/>
            </a:r>
          </a:p>
          <a:p xmlns:a="http://schemas.openxmlformats.org/drawingml/2006/main">
            <a:r>
              <a:t>Place the object between the instrument and its focal point. The outgoing rays now diverge. Extend them backward: the extensions locate an upright enlarged virtual image.</a:t>
            </a:r>
          </a:p>
          <a:p xmlns:a="http://schemas.openxmlformats.org/drawingml/2006/main">
            <a:r>
              <a:t/>
            </a:r>
          </a:p>
          <a:p xmlns:a="http://schemas.openxmlformats.org/drawingml/2006/main">
            <a:r>
              <a:t>optics_diagram Inside f: the magnifier case</a:t>
            </a:r>
          </a:p>
          <a:p xmlns:a="http://schemas.openxmlformats.org/drawingml/2006/main">
            <a:r>
              <a:t/>
            </a:r>
          </a:p>
          <a:p xmlns:a="http://schemas.openxmlformats.org/drawingml/2006/main">
            <a:r>
              <a:t>[['Property', 'Convex lens', 'Concave mirror'], ['Object position', '0 &lt; s_o &lt; f', '0 &lt; s_o &lt; f'], ['Image', 'Virtual, upright, enlarged', 'Virtual, upright, enlarged'], ['Physical image side', 'Same side as object', 'Opposite side, behind mirror'], ['Typical use', 'Magnifying glass', 'Close-up shaving / makeup mirror']] [130, 190.5, 190.5]</a:t>
            </a:r>
          </a:p>
          <a:p xmlns:a="http://schemas.openxmlformats.org/drawingml/2006/main">
            <a:r>
              <a:t/>
            </a:r>
          </a:p>
          <a:p xmlns:a="http://schemas.openxmlformats.org/drawingml/2006/main">
            <a:r>
              <a:t>For f = 10 cm and s_o = 5 cm:</a:t>
            </a:r>
          </a:p>
          <a:p xmlns:a="http://schemas.openxmlformats.org/drawingml/2006/main">
            <a:r>
              <a:t>1/s_i = 1/10 - 1/5 = -1/10, so s_i = -10 cm.</a:t>
            </a:r>
          </a:p>
          <a:p xmlns:a="http://schemas.openxmlformats.org/drawingml/2006/main">
            <a:r>
              <a:t>m = -(-10)/5 = +2. Both give an upright image twice as tall. The negative image distance indicates virtuality, not an automatically fixed left/right side.</a:t>
            </a:r>
          </a:p>
          <a:p xmlns:a="http://schemas.openxmlformats.org/drawingml/2006/main">
            <a:r>
              <a:t/>
            </a:r>
          </a:p>
          <a:p xmlns:a="http://schemas.openxmlformats.org/drawingml/2006/main">
            <a:r>
              <a:t>WHY YOU CAN SEE A VIRTUAL IMAGE The eye receives actual diverging rays. Its own lens forms an image on the retina. The virtual image is the apparent source of those incoming rays; it cannot be caught directly on a screen placed at its apparent location.</a:t>
            </a:r>
          </a:p>
          <a:p xmlns:a="http://schemas.openxmlformats.org/drawingml/2006/main">
            <a:r>
              <a:t/>
            </a:r>
          </a:p>
          <a:p xmlns:a="http://schemas.openxmlformats.org/drawingml/2006/main">
            <a:r>
              <a:t>Pause and explain: In the lens sketch the virtual image lies on the object side; in the mirror sketch it lies behind the mirror. Which parts of the sketch are extensions rather than paths actually traveled by light?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13.</a:t>
            </a:r>
          </a:p>
          <a:p xmlns:a="http://schemas.openxmlformats.org/drawingml/2006/main">
            <a:r>
              <a:t>Original source: Original C p.7; D pp.7-8. CED 13.2 / 13.4.</a:t>
            </a:r>
          </a:p>
          <a:p xmlns:a="http://schemas.openxmlformats.org/drawingml/2006/main">
            <a:r>
              <a:t>CED: 13.1–13.4</a:t>
            </a:r>
          </a:p>
          <a:p xmlns:a="http://schemas.openxmlformats.org/drawingml/2006/main">
            <a:r>
              <a:t/>
            </a:r>
          </a:p>
          <a:p xmlns:a="http://schemas.openxmlformats.org/drawingml/2006/main">
            <a:r>
              <a:t>Place the object between the instrument and its focal point. The outgoing rays now diverge. Extend them backward: the extensions locate an upright enlarged virtual image.</a:t>
            </a:r>
          </a:p>
          <a:p xmlns:a="http://schemas.openxmlformats.org/drawingml/2006/main">
            <a:r>
              <a:t/>
            </a:r>
          </a:p>
          <a:p xmlns:a="http://schemas.openxmlformats.org/drawingml/2006/main">
            <a:r>
              <a:t>optics_diagram Inside f: the magnifier case</a:t>
            </a:r>
          </a:p>
          <a:p xmlns:a="http://schemas.openxmlformats.org/drawingml/2006/main">
            <a:r>
              <a:t/>
            </a:r>
          </a:p>
          <a:p xmlns:a="http://schemas.openxmlformats.org/drawingml/2006/main">
            <a:r>
              <a:t>[['Property', 'Convex lens', 'Concave mirror'], ['Object position', '0 &lt; s_o &lt; f', '0 &lt; s_o &lt; f'], ['Image', 'Virtual, upright, enlarged', 'Virtual, upright, enlarged'], ['Physical image side', 'Same side as object', 'Opposite side, behind mirror'], ['Typical use', 'Magnifying glass', 'Close-up shaving / makeup mirror']] [130, 190.5, 190.5]</a:t>
            </a:r>
          </a:p>
          <a:p xmlns:a="http://schemas.openxmlformats.org/drawingml/2006/main">
            <a:r>
              <a:t/>
            </a:r>
          </a:p>
          <a:p xmlns:a="http://schemas.openxmlformats.org/drawingml/2006/main">
            <a:r>
              <a:t>For f = 10 cm and s_o = 5 cm:</a:t>
            </a:r>
          </a:p>
          <a:p xmlns:a="http://schemas.openxmlformats.org/drawingml/2006/main">
            <a:r>
              <a:t>1/s_i = 1/10 - 1/5 = -1/10, so s_i = -10 cm.</a:t>
            </a:r>
          </a:p>
          <a:p xmlns:a="http://schemas.openxmlformats.org/drawingml/2006/main">
            <a:r>
              <a:t>m = -(-10)/5 = +2. Both give an upright image twice as tall. The negative image distance indicates virtuality, not an automatically fixed left/right side.</a:t>
            </a:r>
          </a:p>
          <a:p xmlns:a="http://schemas.openxmlformats.org/drawingml/2006/main">
            <a:r>
              <a:t/>
            </a:r>
          </a:p>
          <a:p xmlns:a="http://schemas.openxmlformats.org/drawingml/2006/main">
            <a:r>
              <a:t>WHY YOU CAN SEE A VIRTUAL IMAGE The eye receives actual diverging rays. Its own lens forms an image on the retina. The virtual image is the apparent source of those incoming rays; it cannot be caught directly on a screen placed at its apparent location.</a:t>
            </a:r>
          </a:p>
          <a:p xmlns:a="http://schemas.openxmlformats.org/drawingml/2006/main">
            <a:r>
              <a:t/>
            </a:r>
          </a:p>
          <a:p xmlns:a="http://schemas.openxmlformats.org/drawingml/2006/main">
            <a:r>
              <a:t>Pause and explain: In the lens sketch the virtual image lies on the object side; in the mirror sketch it lies behind the mirror. Which parts of the sketch are extensions rather than paths actually traveled by light?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14.</a:t>
            </a:r>
          </a:p>
          <a:p xmlns:a="http://schemas.openxmlformats.org/drawingml/2006/main">
            <a:r>
              <a:t>Original source: Original C p.8; D p.8. CED 13.2 / 13.4.</a:t>
            </a:r>
          </a:p>
          <a:p xmlns:a="http://schemas.openxmlformats.org/drawingml/2006/main">
            <a:r>
              <a:t>CED: 13.1–13.4</a:t>
            </a:r>
          </a:p>
          <a:p xmlns:a="http://schemas.openxmlformats.org/drawingml/2006/main">
            <a:r>
              <a:t/>
            </a:r>
          </a:p>
          <a:p xmlns:a="http://schemas.openxmlformats.org/drawingml/2006/main">
            <a:r>
              <a:t>Object at 2f: equal-size imaging</a:t>
            </a:r>
          </a:p>
          <a:p xmlns:a="http://schemas.openxmlformats.org/drawingml/2006/main">
            <a:r>
              <a:t/>
            </a:r>
          </a:p>
          <a:p xmlns:a="http://schemas.openxmlformats.org/drawingml/2006/main">
            <a:r>
              <a:t>optics_diagram The two boundary cases: 2f and f</a:t>
            </a:r>
          </a:p>
          <a:p xmlns:a="http://schemas.openxmlformats.org/drawingml/2006/main">
            <a:r>
              <a:t/>
            </a:r>
          </a:p>
          <a:p xmlns:a="http://schemas.openxmlformats.org/drawingml/2006/main">
            <a:r>
              <a:t>For either converging instrument, s_o = 2f gives s_i = 2f and m = -1. The image is real, inverted and the same size. The image-side rule still distinguishes the lens from the mirror.</a:t>
            </a:r>
          </a:p>
          <a:p xmlns:a="http://schemas.openxmlformats.org/drawingml/2006/main">
            <a:r>
              <a:t/>
            </a:r>
          </a:p>
          <a:p xmlns:a="http://schemas.openxmlformats.org/drawingml/2006/main">
            <a:r>
              <a:t>Object at f: parallel outgoing rays</a:t>
            </a:r>
          </a:p>
          <a:p xmlns:a="http://schemas.openxmlformats.org/drawingml/2006/main">
            <a:r>
              <a:t/>
            </a:r>
          </a:p>
          <a:p xmlns:a="http://schemas.openxmlformats.org/drawingml/2006/main">
            <a:r>
              <a:t>optics_diagram The two boundary cases: 2f and f</a:t>
            </a:r>
          </a:p>
          <a:p xmlns:a="http://schemas.openxmlformats.org/drawingml/2006/main">
            <a:r>
              <a:t/>
            </a:r>
          </a:p>
          <a:p xmlns:a="http://schemas.openxmlformats.org/drawingml/2006/main">
            <a:r>
              <a:t>At s_o = f, the equation gives 1/s_i = 0. The outgoing rays from an object point are parallel, so they do not meet at a finite distance. The ideal image is described as being at infinity.</a:t>
            </a:r>
          </a:p>
          <a:p xmlns:a="http://schemas.openxmlformats.org/drawingml/2006/main">
            <a:r>
              <a:t/>
            </a:r>
          </a:p>
          <a:p xmlns:a="http://schemas.openxmlformats.org/drawingml/2006/main">
            <a:r>
              <a:t>REFINING “NO IMAGE” IN THE ORIGINAL TABLE Use “no finite image; outgoing rays parallel.” No finite screen position produces a focused image. This statement does not mean that light disappears or that an observer can receive no light.</a:t>
            </a:r>
          </a:p>
          <a:p xmlns:a="http://schemas.openxmlformats.org/drawingml/2006/main">
            <a:r>
              <a:t/>
            </a:r>
          </a:p>
          <a:p xmlns:a="http://schemas.openxmlformats.org/drawingml/2006/main">
            <a:r>
              <a:t>Approaching the boundary: from outside f, the real image moves far away and becomes very large. From inside f, the virtual image is far away and enlarged. In both limits, the finite-size and paraxial approximations should be kept in mind.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14.</a:t>
            </a:r>
          </a:p>
          <a:p xmlns:a="http://schemas.openxmlformats.org/drawingml/2006/main">
            <a:r>
              <a:t>Original source: Original C p.8; D p.8. CED 13.2 / 13.4.</a:t>
            </a:r>
          </a:p>
          <a:p xmlns:a="http://schemas.openxmlformats.org/drawingml/2006/main">
            <a:r>
              <a:t>CED: 13.1–13.4</a:t>
            </a:r>
          </a:p>
          <a:p xmlns:a="http://schemas.openxmlformats.org/drawingml/2006/main">
            <a:r>
              <a:t/>
            </a:r>
          </a:p>
          <a:p xmlns:a="http://schemas.openxmlformats.org/drawingml/2006/main">
            <a:r>
              <a:t>Object at 2f: equal-size imaging</a:t>
            </a:r>
          </a:p>
          <a:p xmlns:a="http://schemas.openxmlformats.org/drawingml/2006/main">
            <a:r>
              <a:t/>
            </a:r>
          </a:p>
          <a:p xmlns:a="http://schemas.openxmlformats.org/drawingml/2006/main">
            <a:r>
              <a:t>optics_diagram The two boundary cases: 2f and f</a:t>
            </a:r>
          </a:p>
          <a:p xmlns:a="http://schemas.openxmlformats.org/drawingml/2006/main">
            <a:r>
              <a:t/>
            </a:r>
          </a:p>
          <a:p xmlns:a="http://schemas.openxmlformats.org/drawingml/2006/main">
            <a:r>
              <a:t>For either converging instrument, s_o = 2f gives s_i = 2f and m = -1. The image is real, inverted and the same size. The image-side rule still distinguishes the lens from the mirror.</a:t>
            </a:r>
          </a:p>
          <a:p xmlns:a="http://schemas.openxmlformats.org/drawingml/2006/main">
            <a:r>
              <a:t/>
            </a:r>
          </a:p>
          <a:p xmlns:a="http://schemas.openxmlformats.org/drawingml/2006/main">
            <a:r>
              <a:t>Object at f: parallel outgoing rays</a:t>
            </a:r>
          </a:p>
          <a:p xmlns:a="http://schemas.openxmlformats.org/drawingml/2006/main">
            <a:r>
              <a:t/>
            </a:r>
          </a:p>
          <a:p xmlns:a="http://schemas.openxmlformats.org/drawingml/2006/main">
            <a:r>
              <a:t>optics_diagram The two boundary cases: 2f and f</a:t>
            </a:r>
          </a:p>
          <a:p xmlns:a="http://schemas.openxmlformats.org/drawingml/2006/main">
            <a:r>
              <a:t/>
            </a:r>
          </a:p>
          <a:p xmlns:a="http://schemas.openxmlformats.org/drawingml/2006/main">
            <a:r>
              <a:t>At s_o = f, the equation gives 1/s_i = 0. The outgoing rays from an object point are parallel, so they do not meet at a finite distance. The ideal image is described as being at infinity.</a:t>
            </a:r>
          </a:p>
          <a:p xmlns:a="http://schemas.openxmlformats.org/drawingml/2006/main">
            <a:r>
              <a:t/>
            </a:r>
          </a:p>
          <a:p xmlns:a="http://schemas.openxmlformats.org/drawingml/2006/main">
            <a:r>
              <a:t>REFINING “NO IMAGE” IN THE ORIGINAL TABLE Use “no finite image; outgoing rays parallel.” No finite screen position produces a focused image. This statement does not mean that light disappears or that an observer can receive no light.</a:t>
            </a:r>
          </a:p>
          <a:p xmlns:a="http://schemas.openxmlformats.org/drawingml/2006/main">
            <a:r>
              <a:t/>
            </a:r>
          </a:p>
          <a:p xmlns:a="http://schemas.openxmlformats.org/drawingml/2006/main">
            <a:r>
              <a:t>Approaching the boundary: from outside f, the real image moves far away and becomes very large. From inside f, the virtual image is far away and enlarged. In both limits, the finite-size and paraxial approximations should be kept in mind.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14.</a:t>
            </a:r>
          </a:p>
          <a:p xmlns:a="http://schemas.openxmlformats.org/drawingml/2006/main">
            <a:r>
              <a:t>Original source: Original C p.8; D p.8. CED 13.2 / 13.4.</a:t>
            </a:r>
          </a:p>
          <a:p xmlns:a="http://schemas.openxmlformats.org/drawingml/2006/main">
            <a:r>
              <a:t>CED: 13.1–13.4</a:t>
            </a:r>
          </a:p>
          <a:p xmlns:a="http://schemas.openxmlformats.org/drawingml/2006/main">
            <a:r>
              <a:t/>
            </a:r>
          </a:p>
          <a:p xmlns:a="http://schemas.openxmlformats.org/drawingml/2006/main">
            <a:r>
              <a:t>Object at 2f: equal-size imaging</a:t>
            </a:r>
          </a:p>
          <a:p xmlns:a="http://schemas.openxmlformats.org/drawingml/2006/main">
            <a:r>
              <a:t/>
            </a:r>
          </a:p>
          <a:p xmlns:a="http://schemas.openxmlformats.org/drawingml/2006/main">
            <a:r>
              <a:t>optics_diagram The two boundary cases: 2f and f</a:t>
            </a:r>
          </a:p>
          <a:p xmlns:a="http://schemas.openxmlformats.org/drawingml/2006/main">
            <a:r>
              <a:t/>
            </a:r>
          </a:p>
          <a:p xmlns:a="http://schemas.openxmlformats.org/drawingml/2006/main">
            <a:r>
              <a:t>For either converging instrument, s_o = 2f gives s_i = 2f and m = -1. The image is real, inverted and the same size. The image-side rule still distinguishes the lens from the mirror.</a:t>
            </a:r>
          </a:p>
          <a:p xmlns:a="http://schemas.openxmlformats.org/drawingml/2006/main">
            <a:r>
              <a:t/>
            </a:r>
          </a:p>
          <a:p xmlns:a="http://schemas.openxmlformats.org/drawingml/2006/main">
            <a:r>
              <a:t>Object at f: parallel outgoing rays</a:t>
            </a:r>
          </a:p>
          <a:p xmlns:a="http://schemas.openxmlformats.org/drawingml/2006/main">
            <a:r>
              <a:t/>
            </a:r>
          </a:p>
          <a:p xmlns:a="http://schemas.openxmlformats.org/drawingml/2006/main">
            <a:r>
              <a:t>optics_diagram The two boundary cases: 2f and f</a:t>
            </a:r>
          </a:p>
          <a:p xmlns:a="http://schemas.openxmlformats.org/drawingml/2006/main">
            <a:r>
              <a:t/>
            </a:r>
          </a:p>
          <a:p xmlns:a="http://schemas.openxmlformats.org/drawingml/2006/main">
            <a:r>
              <a:t>At s_o = f, the equation gives 1/s_i = 0. The outgoing rays from an object point are parallel, so they do not meet at a finite distance. The ideal image is described as being at infinity.</a:t>
            </a:r>
          </a:p>
          <a:p xmlns:a="http://schemas.openxmlformats.org/drawingml/2006/main">
            <a:r>
              <a:t/>
            </a:r>
          </a:p>
          <a:p xmlns:a="http://schemas.openxmlformats.org/drawingml/2006/main">
            <a:r>
              <a:t>REFINING “NO IMAGE” IN THE ORIGINAL TABLE Use “no finite image; outgoing rays parallel.” No finite screen position produces a focused image. This statement does not mean that light disappears or that an observer can receive no light.</a:t>
            </a:r>
          </a:p>
          <a:p xmlns:a="http://schemas.openxmlformats.org/drawingml/2006/main">
            <a:r>
              <a:t/>
            </a:r>
          </a:p>
          <a:p xmlns:a="http://schemas.openxmlformats.org/drawingml/2006/main">
            <a:r>
              <a:t>Approaching the boundary: from outside f, the real image moves far away and becomes very large. From inside f, the virtual image is far away and enlarged. In both limits, the finite-size and paraxial approximations should be kept in mind.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14.</a:t>
            </a:r>
          </a:p>
          <a:p xmlns:a="http://schemas.openxmlformats.org/drawingml/2006/main">
            <a:r>
              <a:t>Original source: Original C p.8; D p.8. CED 13.2 / 13.4.</a:t>
            </a:r>
          </a:p>
          <a:p xmlns:a="http://schemas.openxmlformats.org/drawingml/2006/main">
            <a:r>
              <a:t>CED: 13.1–13.4</a:t>
            </a:r>
          </a:p>
          <a:p xmlns:a="http://schemas.openxmlformats.org/drawingml/2006/main">
            <a:r>
              <a:t/>
            </a:r>
          </a:p>
          <a:p xmlns:a="http://schemas.openxmlformats.org/drawingml/2006/main">
            <a:r>
              <a:t>Object at 2f: equal-size imaging</a:t>
            </a:r>
          </a:p>
          <a:p xmlns:a="http://schemas.openxmlformats.org/drawingml/2006/main">
            <a:r>
              <a:t/>
            </a:r>
          </a:p>
          <a:p xmlns:a="http://schemas.openxmlformats.org/drawingml/2006/main">
            <a:r>
              <a:t>optics_diagram The two boundary cases: 2f and f</a:t>
            </a:r>
          </a:p>
          <a:p xmlns:a="http://schemas.openxmlformats.org/drawingml/2006/main">
            <a:r>
              <a:t/>
            </a:r>
          </a:p>
          <a:p xmlns:a="http://schemas.openxmlformats.org/drawingml/2006/main">
            <a:r>
              <a:t>For either converging instrument, s_o = 2f gives s_i = 2f and m = -1. The image is real, inverted and the same size. The image-side rule still distinguishes the lens from the mirror.</a:t>
            </a:r>
          </a:p>
          <a:p xmlns:a="http://schemas.openxmlformats.org/drawingml/2006/main">
            <a:r>
              <a:t/>
            </a:r>
          </a:p>
          <a:p xmlns:a="http://schemas.openxmlformats.org/drawingml/2006/main">
            <a:r>
              <a:t>Object at f: parallel outgoing rays</a:t>
            </a:r>
          </a:p>
          <a:p xmlns:a="http://schemas.openxmlformats.org/drawingml/2006/main">
            <a:r>
              <a:t/>
            </a:r>
          </a:p>
          <a:p xmlns:a="http://schemas.openxmlformats.org/drawingml/2006/main">
            <a:r>
              <a:t>optics_diagram The two boundary cases: 2f and f</a:t>
            </a:r>
          </a:p>
          <a:p xmlns:a="http://schemas.openxmlformats.org/drawingml/2006/main">
            <a:r>
              <a:t/>
            </a:r>
          </a:p>
          <a:p xmlns:a="http://schemas.openxmlformats.org/drawingml/2006/main">
            <a:r>
              <a:t>At s_o = f, the equation gives 1/s_i = 0. The outgoing rays from an object point are parallel, so they do not meet at a finite distance. The ideal image is described as being at infinity.</a:t>
            </a:r>
          </a:p>
          <a:p xmlns:a="http://schemas.openxmlformats.org/drawingml/2006/main">
            <a:r>
              <a:t/>
            </a:r>
          </a:p>
          <a:p xmlns:a="http://schemas.openxmlformats.org/drawingml/2006/main">
            <a:r>
              <a:t>REFINING “NO IMAGE” IN THE ORIGINAL TABLE Use “no finite image; outgoing rays parallel.” No finite screen position produces a focused image. This statement does not mean that light disappears or that an observer can receive no light.</a:t>
            </a:r>
          </a:p>
          <a:p xmlns:a="http://schemas.openxmlformats.org/drawingml/2006/main">
            <a:r>
              <a:t/>
            </a:r>
          </a:p>
          <a:p xmlns:a="http://schemas.openxmlformats.org/drawingml/2006/main">
            <a:r>
              <a:t>Approaching the boundary: from outside f, the real image moves far away and becomes very large. From inside f, the virtual image is far away and enlarged. In both limits, the finite-size and paraxial approximations should be kept in mind.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15.</a:t>
            </a:r>
          </a:p>
          <a:p xmlns:a="http://schemas.openxmlformats.org/drawingml/2006/main">
            <a:r>
              <a:t>Original source: Original C pp.6-9; D pp.8,12. CED 13.2 / 13.4.</a:t>
            </a:r>
          </a:p>
          <a:p xmlns:a="http://schemas.openxmlformats.org/drawingml/2006/main">
            <a:r>
              <a:t>CED: 13.1–13.4</a:t>
            </a:r>
          </a:p>
          <a:p xmlns:a="http://schemas.openxmlformats.org/drawingml/2006/main">
            <a:r>
              <a:t/>
            </a:r>
          </a:p>
          <a:p xmlns:a="http://schemas.openxmlformats.org/drawingml/2006/main">
            <a:r>
              <a:t>For a converging instrument, imagine moving the object toward it from far away. The familiar cases are landmarks along one continuous relationship.</a:t>
            </a:r>
          </a:p>
          <a:p xmlns:a="http://schemas.openxmlformats.org/drawingml/2006/main">
            <a:r>
              <a:t/>
            </a:r>
          </a:p>
          <a:p xmlns:a="http://schemas.openxmlformats.org/drawingml/2006/main">
            <a:r>
              <a:t>[['Object moves through…', 'What the image does'], ['Very far away → 2f', 'Real image moves from near f to 2f and grows from small to equal size.'], ['2f → f, staying outside f', 'Real image moves from 2f toward infinity and grows larger.'], ['Exactly f', 'Outgoing rays are parallel; no finite image.'], ['Just inside f → very close', 'Virtual image begins far away on the virtual side, then approaches the instrument; magnification falls toward +1.']] [164, 347]</a:t>
            </a:r>
          </a:p>
          <a:p xmlns:a="http://schemas.openxmlformats.org/drawingml/2006/main">
            <a:r>
              <a:t/>
            </a:r>
          </a:p>
          <a:p xmlns:a="http://schemas.openxmlformats.org/drawingml/2006/main">
            <a:r>
              <a:t>SAME ALGEBRA FOR BOTH s_i = fs_o/(s_o - f)</a:t>
            </a:r>
          </a:p>
          <a:p xmlns:a="http://schemas.openxmlformats.org/drawingml/2006/main">
            <a:r>
              <a:t>m = -f/(s_o - f)</a:t>
            </a:r>
          </a:p>
          <a:p xmlns:a="http://schemas.openxmlformats.org/drawingml/2006/main">
            <a:r>
              <a:t>Outside f: s_i &gt; 0 and m &lt; 0. Inside f: s_i &lt; 0 and m &gt; 0.</a:t>
            </a:r>
          </a:p>
          <a:p xmlns:a="http://schemas.openxmlformats.org/drawingml/2006/main">
            <a:r>
              <a:t/>
            </a:r>
          </a:p>
          <a:p xmlns:a="http://schemas.openxmlformats.org/drawingml/2006/main">
            <a:r>
              <a:t>Explain the sign change</a:t>
            </a:r>
          </a:p>
          <a:p xmlns:a="http://schemas.openxmlformats.org/drawingml/2006/main">
            <a:r>
              <a:t/>
            </a:r>
          </a:p>
          <a:p xmlns:a="http://schemas.openxmlformats.org/drawingml/2006/main">
            <a:r>
              <a:t>The numerator fs_o is positive for a real object and f &gt; 0. Therefore the sign of s_i is controlled by the denominator s_o - f. This is why crossing the focal point changes the image from real to virtual. Magnification changes sign at the same boundary.</a:t>
            </a:r>
          </a:p>
          <a:p xmlns:a="http://schemas.openxmlformats.org/drawingml/2006/main">
            <a:r>
              <a:t/>
            </a:r>
          </a:p>
          <a:p xmlns:a="http://schemas.openxmlformats.org/drawingml/2006/main">
            <a:r>
              <a:t>Predict before drawing</a:t>
            </a:r>
          </a:p>
          <a:p xmlns:a="http://schemas.openxmlformats.org/drawingml/2006/main">
            <a:r>
              <a:t/>
            </a:r>
          </a:p>
          <a:p xmlns:a="http://schemas.openxmlformats.org/drawingml/2006/main">
            <a:r>
              <a:t>1. A convex lens makes a real image three times as tall as the object. The object must be between f and 2f, and the image is beyond 2f on the opposite side.</a:t>
            </a:r>
          </a:p>
          <a:p xmlns:a="http://schemas.openxmlformats.org/drawingml/2006/main">
            <a:r>
              <a:t>2. Replace it with a concave mirror having the same f and the same object distance. The image is still real, inverted and three times as tall, but it is on the object side.</a:t>
            </a:r>
          </a:p>
          <a:p xmlns:a="http://schemas.openxmlformats.org/drawingml/2006/main">
            <a:r>
              <a:t>3. An upright enlarged image made by either instrument implies an object inside f, within the real-object model used here.</a:t>
            </a:r>
          </a:p>
          <a:p xmlns:a="http://schemas.openxmlformats.org/drawingml/2006/main">
            <a:r>
              <a:t/>
            </a:r>
          </a:p>
          <a:p xmlns:a="http://schemas.openxmlformats.org/drawingml/2006/main">
            <a:r>
              <a:t>Teaching check: Students should be able to recreate the summary table from these relationships and the image-side rule, instead of memorizing two independent five-row tables.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15.</a:t>
            </a:r>
          </a:p>
          <a:p xmlns:a="http://schemas.openxmlformats.org/drawingml/2006/main">
            <a:r>
              <a:t>Original source: Original C pp.6-9; D pp.8,12. CED 13.2 / 13.4.</a:t>
            </a:r>
          </a:p>
          <a:p xmlns:a="http://schemas.openxmlformats.org/drawingml/2006/main">
            <a:r>
              <a:t>CED: 13.1–13.4</a:t>
            </a:r>
          </a:p>
          <a:p xmlns:a="http://schemas.openxmlformats.org/drawingml/2006/main">
            <a:r>
              <a:t/>
            </a:r>
          </a:p>
          <a:p xmlns:a="http://schemas.openxmlformats.org/drawingml/2006/main">
            <a:r>
              <a:t>For a converging instrument, imagine moving the object toward it from far away. The familiar cases are landmarks along one continuous relationship.</a:t>
            </a:r>
          </a:p>
          <a:p xmlns:a="http://schemas.openxmlformats.org/drawingml/2006/main">
            <a:r>
              <a:t/>
            </a:r>
          </a:p>
          <a:p xmlns:a="http://schemas.openxmlformats.org/drawingml/2006/main">
            <a:r>
              <a:t>[['Object moves through…', 'What the image does'], ['Very far away → 2f', 'Real image moves from near f to 2f and grows from small to equal size.'], ['2f → f, staying outside f', 'Real image moves from 2f toward infinity and grows larger.'], ['Exactly f', 'Outgoing rays are parallel; no finite image.'], ['Just inside f → very close', 'Virtual image begins far away on the virtual side, then approaches the instrument; magnification falls toward +1.']] [164, 347]</a:t>
            </a:r>
          </a:p>
          <a:p xmlns:a="http://schemas.openxmlformats.org/drawingml/2006/main">
            <a:r>
              <a:t/>
            </a:r>
          </a:p>
          <a:p xmlns:a="http://schemas.openxmlformats.org/drawingml/2006/main">
            <a:r>
              <a:t>SAME ALGEBRA FOR BOTH s_i = fs_o/(s_o - f)</a:t>
            </a:r>
          </a:p>
          <a:p xmlns:a="http://schemas.openxmlformats.org/drawingml/2006/main">
            <a:r>
              <a:t>m = -f/(s_o - f)</a:t>
            </a:r>
          </a:p>
          <a:p xmlns:a="http://schemas.openxmlformats.org/drawingml/2006/main">
            <a:r>
              <a:t>Outside f: s_i &gt; 0 and m &lt; 0. Inside f: s_i &lt; 0 and m &gt; 0.</a:t>
            </a:r>
          </a:p>
          <a:p xmlns:a="http://schemas.openxmlformats.org/drawingml/2006/main">
            <a:r>
              <a:t/>
            </a:r>
          </a:p>
          <a:p xmlns:a="http://schemas.openxmlformats.org/drawingml/2006/main">
            <a:r>
              <a:t>Explain the sign change</a:t>
            </a:r>
          </a:p>
          <a:p xmlns:a="http://schemas.openxmlformats.org/drawingml/2006/main">
            <a:r>
              <a:t/>
            </a:r>
          </a:p>
          <a:p xmlns:a="http://schemas.openxmlformats.org/drawingml/2006/main">
            <a:r>
              <a:t>The numerator fs_o is positive for a real object and f &gt; 0. Therefore the sign of s_i is controlled by the denominator s_o - f. This is why crossing the focal point changes the image from real to virtual. Magnification changes sign at the same boundary.</a:t>
            </a:r>
          </a:p>
          <a:p xmlns:a="http://schemas.openxmlformats.org/drawingml/2006/main">
            <a:r>
              <a:t/>
            </a:r>
          </a:p>
          <a:p xmlns:a="http://schemas.openxmlformats.org/drawingml/2006/main">
            <a:r>
              <a:t>Predict before drawing</a:t>
            </a:r>
          </a:p>
          <a:p xmlns:a="http://schemas.openxmlformats.org/drawingml/2006/main">
            <a:r>
              <a:t/>
            </a:r>
          </a:p>
          <a:p xmlns:a="http://schemas.openxmlformats.org/drawingml/2006/main">
            <a:r>
              <a:t>1. A convex lens makes a real image three times as tall as the object. The object must be between f and 2f, and the image is beyond 2f on the opposite side.</a:t>
            </a:r>
          </a:p>
          <a:p xmlns:a="http://schemas.openxmlformats.org/drawingml/2006/main">
            <a:r>
              <a:t>2. Replace it with a concave mirror having the same f and the same object distance. The image is still real, inverted and three times as tall, but it is on the object side.</a:t>
            </a:r>
          </a:p>
          <a:p xmlns:a="http://schemas.openxmlformats.org/drawingml/2006/main">
            <a:r>
              <a:t>3. An upright enlarged image made by either instrument implies an object inside f, within the real-object model used here.</a:t>
            </a:r>
          </a:p>
          <a:p xmlns:a="http://schemas.openxmlformats.org/drawingml/2006/main">
            <a:r>
              <a:t/>
            </a:r>
          </a:p>
          <a:p xmlns:a="http://schemas.openxmlformats.org/drawingml/2006/main">
            <a:r>
              <a:t>Teaching check: Students should be able to recreate the summary table from these relationships and the image-side rule, instead of memorizing two independent five-row tables.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15.</a:t>
            </a:r>
          </a:p>
          <a:p xmlns:a="http://schemas.openxmlformats.org/drawingml/2006/main">
            <a:r>
              <a:t>Original source: Original C pp.6-9; D pp.8,12. CED 13.2 / 13.4.</a:t>
            </a:r>
          </a:p>
          <a:p xmlns:a="http://schemas.openxmlformats.org/drawingml/2006/main">
            <a:r>
              <a:t>CED: 13.1–13.4</a:t>
            </a:r>
          </a:p>
          <a:p xmlns:a="http://schemas.openxmlformats.org/drawingml/2006/main">
            <a:r>
              <a:t/>
            </a:r>
          </a:p>
          <a:p xmlns:a="http://schemas.openxmlformats.org/drawingml/2006/main">
            <a:r>
              <a:t>For a converging instrument, imagine moving the object toward it from far away. The familiar cases are landmarks along one continuous relationship.</a:t>
            </a:r>
          </a:p>
          <a:p xmlns:a="http://schemas.openxmlformats.org/drawingml/2006/main">
            <a:r>
              <a:t/>
            </a:r>
          </a:p>
          <a:p xmlns:a="http://schemas.openxmlformats.org/drawingml/2006/main">
            <a:r>
              <a:t>[['Object moves through…', 'What the image does'], ['Very far away → 2f', 'Real image moves from near f to 2f and grows from small to equal size.'], ['2f → f, staying outside f', 'Real image moves from 2f toward infinity and grows larger.'], ['Exactly f', 'Outgoing rays are parallel; no finite image.'], ['Just inside f → very close', 'Virtual image begins far away on the virtual side, then approaches the instrument; magnification falls toward +1.']] [164, 347]</a:t>
            </a:r>
          </a:p>
          <a:p xmlns:a="http://schemas.openxmlformats.org/drawingml/2006/main">
            <a:r>
              <a:t/>
            </a:r>
          </a:p>
          <a:p xmlns:a="http://schemas.openxmlformats.org/drawingml/2006/main">
            <a:r>
              <a:t>SAME ALGEBRA FOR BOTH s_i = fs_o/(s_o - f)</a:t>
            </a:r>
          </a:p>
          <a:p xmlns:a="http://schemas.openxmlformats.org/drawingml/2006/main">
            <a:r>
              <a:t>m = -f/(s_o - f)</a:t>
            </a:r>
          </a:p>
          <a:p xmlns:a="http://schemas.openxmlformats.org/drawingml/2006/main">
            <a:r>
              <a:t>Outside f: s_i &gt; 0 and m &lt; 0. Inside f: s_i &lt; 0 and m &gt; 0.</a:t>
            </a:r>
          </a:p>
          <a:p xmlns:a="http://schemas.openxmlformats.org/drawingml/2006/main">
            <a:r>
              <a:t/>
            </a:r>
          </a:p>
          <a:p xmlns:a="http://schemas.openxmlformats.org/drawingml/2006/main">
            <a:r>
              <a:t>Explain the sign change</a:t>
            </a:r>
          </a:p>
          <a:p xmlns:a="http://schemas.openxmlformats.org/drawingml/2006/main">
            <a:r>
              <a:t/>
            </a:r>
          </a:p>
          <a:p xmlns:a="http://schemas.openxmlformats.org/drawingml/2006/main">
            <a:r>
              <a:t>The numerator fs_o is positive for a real object and f &gt; 0. Therefore the sign of s_i is controlled by the denominator s_o - f. This is why crossing the focal point changes the image from real to virtual. Magnification changes sign at the same boundary.</a:t>
            </a:r>
          </a:p>
          <a:p xmlns:a="http://schemas.openxmlformats.org/drawingml/2006/main">
            <a:r>
              <a:t/>
            </a:r>
          </a:p>
          <a:p xmlns:a="http://schemas.openxmlformats.org/drawingml/2006/main">
            <a:r>
              <a:t>Predict before drawing</a:t>
            </a:r>
          </a:p>
          <a:p xmlns:a="http://schemas.openxmlformats.org/drawingml/2006/main">
            <a:r>
              <a:t/>
            </a:r>
          </a:p>
          <a:p xmlns:a="http://schemas.openxmlformats.org/drawingml/2006/main">
            <a:r>
              <a:t>1. A convex lens makes a real image three times as tall as the object. The object must be between f and 2f, and the image is beyond 2f on the opposite side.</a:t>
            </a:r>
          </a:p>
          <a:p xmlns:a="http://schemas.openxmlformats.org/drawingml/2006/main">
            <a:r>
              <a:t>2. Replace it with a concave mirror having the same f and the same object distance. The image is still real, inverted and three times as tall, but it is on the object side.</a:t>
            </a:r>
          </a:p>
          <a:p xmlns:a="http://schemas.openxmlformats.org/drawingml/2006/main">
            <a:r>
              <a:t>3. An upright enlarged image made by either instrument implies an object inside f, within the real-object model used here.</a:t>
            </a:r>
          </a:p>
          <a:p xmlns:a="http://schemas.openxmlformats.org/drawingml/2006/main">
            <a:r>
              <a:t/>
            </a:r>
          </a:p>
          <a:p xmlns:a="http://schemas.openxmlformats.org/drawingml/2006/main">
            <a:r>
              <a:t>Teaching check: Students should be able to recreate the summary table from these relationships and the image-side rule, instead of memorizing two independent five-row tables.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15.</a:t>
            </a:r>
          </a:p>
          <a:p xmlns:a="http://schemas.openxmlformats.org/drawingml/2006/main">
            <a:r>
              <a:t>Original source: Original C pp.6-9; D pp.8,12. CED 13.2 / 13.4.</a:t>
            </a:r>
          </a:p>
          <a:p xmlns:a="http://schemas.openxmlformats.org/drawingml/2006/main">
            <a:r>
              <a:t>CED: 13.1–13.4</a:t>
            </a:r>
          </a:p>
          <a:p xmlns:a="http://schemas.openxmlformats.org/drawingml/2006/main">
            <a:r>
              <a:t/>
            </a:r>
          </a:p>
          <a:p xmlns:a="http://schemas.openxmlformats.org/drawingml/2006/main">
            <a:r>
              <a:t>For a converging instrument, imagine moving the object toward it from far away. The familiar cases are landmarks along one continuous relationship.</a:t>
            </a:r>
          </a:p>
          <a:p xmlns:a="http://schemas.openxmlformats.org/drawingml/2006/main">
            <a:r>
              <a:t/>
            </a:r>
          </a:p>
          <a:p xmlns:a="http://schemas.openxmlformats.org/drawingml/2006/main">
            <a:r>
              <a:t>[['Object moves through…', 'What the image does'], ['Very far away → 2f', 'Real image moves from near f to 2f and grows from small to equal size.'], ['2f → f, staying outside f', 'Real image moves from 2f toward infinity and grows larger.'], ['Exactly f', 'Outgoing rays are parallel; no finite image.'], ['Just inside f → very close', 'Virtual image begins far away on the virtual side, then approaches the instrument; magnification falls toward +1.']] [164, 347]</a:t>
            </a:r>
          </a:p>
          <a:p xmlns:a="http://schemas.openxmlformats.org/drawingml/2006/main">
            <a:r>
              <a:t/>
            </a:r>
          </a:p>
          <a:p xmlns:a="http://schemas.openxmlformats.org/drawingml/2006/main">
            <a:r>
              <a:t>SAME ALGEBRA FOR BOTH s_i = fs_o/(s_o - f)</a:t>
            </a:r>
          </a:p>
          <a:p xmlns:a="http://schemas.openxmlformats.org/drawingml/2006/main">
            <a:r>
              <a:t>m = -f/(s_o - f)</a:t>
            </a:r>
          </a:p>
          <a:p xmlns:a="http://schemas.openxmlformats.org/drawingml/2006/main">
            <a:r>
              <a:t>Outside f: s_i &gt; 0 and m &lt; 0. Inside f: s_i &lt; 0 and m &gt; 0.</a:t>
            </a:r>
          </a:p>
          <a:p xmlns:a="http://schemas.openxmlformats.org/drawingml/2006/main">
            <a:r>
              <a:t/>
            </a:r>
          </a:p>
          <a:p xmlns:a="http://schemas.openxmlformats.org/drawingml/2006/main">
            <a:r>
              <a:t>Explain the sign change</a:t>
            </a:r>
          </a:p>
          <a:p xmlns:a="http://schemas.openxmlformats.org/drawingml/2006/main">
            <a:r>
              <a:t/>
            </a:r>
          </a:p>
          <a:p xmlns:a="http://schemas.openxmlformats.org/drawingml/2006/main">
            <a:r>
              <a:t>The numerator fs_o is positive for a real object and f &gt; 0. Therefore the sign of s_i is controlled by the denominator s_o - f. This is why crossing the focal point changes the image from real to virtual. Magnification changes sign at the same boundary.</a:t>
            </a:r>
          </a:p>
          <a:p xmlns:a="http://schemas.openxmlformats.org/drawingml/2006/main">
            <a:r>
              <a:t/>
            </a:r>
          </a:p>
          <a:p xmlns:a="http://schemas.openxmlformats.org/drawingml/2006/main">
            <a:r>
              <a:t>Predict before drawing</a:t>
            </a:r>
          </a:p>
          <a:p xmlns:a="http://schemas.openxmlformats.org/drawingml/2006/main">
            <a:r>
              <a:t/>
            </a:r>
          </a:p>
          <a:p xmlns:a="http://schemas.openxmlformats.org/drawingml/2006/main">
            <a:r>
              <a:t>1. A convex lens makes a real image three times as tall as the object. The object must be between f and 2f, and the image is beyond 2f on the opposite side.</a:t>
            </a:r>
          </a:p>
          <a:p xmlns:a="http://schemas.openxmlformats.org/drawingml/2006/main">
            <a:r>
              <a:t>2. Replace it with a concave mirror having the same f and the same object distance. The image is still real, inverted and three times as tall, but it is on the object side.</a:t>
            </a:r>
          </a:p>
          <a:p xmlns:a="http://schemas.openxmlformats.org/drawingml/2006/main">
            <a:r>
              <a:t>3. An upright enlarged image made by either instrument implies an object inside f, within the real-object model used here.</a:t>
            </a:r>
          </a:p>
          <a:p xmlns:a="http://schemas.openxmlformats.org/drawingml/2006/main">
            <a:r>
              <a:t/>
            </a:r>
          </a:p>
          <a:p xmlns:a="http://schemas.openxmlformats.org/drawingml/2006/main">
            <a:r>
              <a:t>Teaching check: Students should be able to recreate the summary table from these relationships and the image-side rule, instead of memorizing two independent five-row tables.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16.</a:t>
            </a:r>
          </a:p>
          <a:p xmlns:a="http://schemas.openxmlformats.org/drawingml/2006/main">
            <a:r>
              <a:t>Original source: Original D pp.2-3,5-9,12. CED 13.2 / 13.4.</a:t>
            </a:r>
          </a:p>
          <a:p xmlns:a="http://schemas.openxmlformats.org/drawingml/2006/main">
            <a:r>
              <a:t>CED: 13.1–13.4</a:t>
            </a:r>
          </a:p>
          <a:p xmlns:a="http://schemas.openxmlformats.org/drawingml/2006/main">
            <a:r>
              <a:t/>
            </a:r>
          </a:p>
          <a:p xmlns:a="http://schemas.openxmlformats.org/drawingml/2006/main">
            <a:r>
              <a:t>THE SHARED EQUATIONS 1/f = 1/s_o + 1/s_i</a:t>
            </a:r>
          </a:p>
          <a:p xmlns:a="http://schemas.openxmlformats.org/drawingml/2006/main">
            <a:r>
              <a:t>m = h_i/h_o = -s_i/s_o</a:t>
            </a:r>
          </a:p>
          <a:p xmlns:a="http://schemas.openxmlformats.org/drawingml/2006/main">
            <a:r>
              <a:t/>
            </a:r>
          </a:p>
          <a:p xmlns:a="http://schemas.openxmlformats.org/drawingml/2006/main">
            <a:r>
              <a:t>[['Quantity', 'Positive', 'Negative'], ['f', 'Converging: convex lens / concave mirror', 'Diverging: concave lens / convex mirror'], ['s_o', 'Real object, used throughout these notes', 'Virtual-object setups are outside this chapter’s examples'], ['s_i', 'Real image', 'Virtual image'], ['h_i and m', 'Upright relative to upright object', 'Inverted relative to upright object']] [66, 222.5, 222.5]</a:t>
            </a:r>
          </a:p>
          <a:p xmlns:a="http://schemas.openxmlformats.org/drawingml/2006/main">
            <a:r>
              <a:t/>
            </a:r>
          </a:p>
          <a:p xmlns:a="http://schemas.openxmlformats.org/drawingml/2006/main">
            <a:r>
              <a:t>Size comes from |m|: greater than 1 means enlarged; equal to 1 means same size; less than 1 means reduced. A negative m does not mean “smaller.”</a:t>
            </a:r>
          </a:p>
          <a:p xmlns:a="http://schemas.openxmlformats.org/drawingml/2006/main">
            <a:r>
              <a:t/>
            </a:r>
          </a:p>
          <a:p xmlns:a="http://schemas.openxmlformats.org/drawingml/2006/main">
            <a:r>
              <a:t>Why m = -sᵢ/sₒ</a:t>
            </a:r>
          </a:p>
          <a:p xmlns:a="http://schemas.openxmlformats.org/drawingml/2006/main">
            <a:r>
              <a:t/>
            </a:r>
          </a:p>
          <a:p xmlns:a="http://schemas.openxmlformats.org/drawingml/2006/main">
            <a:r>
              <a:t>For a thin lens, use the ray through the optical center. The object and image triangles share an angle and have bases s_o and |s_i|. Their height ratio has magnitude |s_i|/s_o. A real image is below the axis for an upright object, producing the minus sign. The same signed relationship follows from the vertex-ray geometry for a paraxial mirror.</a:t>
            </a:r>
          </a:p>
          <a:p xmlns:a="http://schemas.openxmlformats.org/drawingml/2006/main">
            <a:r>
              <a:t/>
            </a:r>
          </a:p>
          <a:p xmlns:a="http://schemas.openxmlformats.org/drawingml/2006/main">
            <a:r>
              <a:t>Use signs before interpreting physical sides</a:t>
            </a:r>
          </a:p>
          <a:p xmlns:a="http://schemas.openxmlformats.org/drawingml/2006/main">
            <a:r>
              <a:t/>
            </a:r>
          </a:p>
          <a:p xmlns:a="http://schemas.openxmlformats.org/drawingml/2006/main">
            <a:r>
              <a:t>Example: a result s_i = -18 cm means a virtual image 18 cm from the instrument. For a lens it is on the object side; for a mirror it is behind the mirror. The numerical sign is tied to image type, while the instrument tells you the physical side.</a:t>
            </a:r>
          </a:p>
          <a:p xmlns:a="http://schemas.openxmlformats.org/drawingml/2006/main">
            <a:r>
              <a:t/>
            </a:r>
          </a:p>
          <a:p xmlns:a="http://schemas.openxmlformats.org/drawingml/2006/main">
            <a:r>
              <a:t>A COMPLETE ANSWER HAS FIVE PARTS State the distance, physical side, real/virtual type, upright/inverted orientation, and enlarged/reduced/equal size. Example: “30 cm beyond the convex lens; real, inverted, twice the object height.”</a:t>
            </a:r>
          </a:p>
          <a:p xmlns:a="http://schemas.openxmlformats.org/drawingml/2006/main">
            <a:r>
              <a:t/>
            </a:r>
          </a:p>
          <a:p xmlns:a="http://schemas.openxmlformats.org/drawingml/2006/main">
            <a:r>
              <a:t>Common errors: measuring object-to-image separation instead of distance from the instrument; using f &gt; 0 for every convex-shaped device; discarding a negative s_i; reporting m without explaining its sign.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16.</a:t>
            </a:r>
          </a:p>
          <a:p xmlns:a="http://schemas.openxmlformats.org/drawingml/2006/main">
            <a:r>
              <a:t>Original source: Original D pp.2-3,5-9,12. CED 13.2 / 13.4.</a:t>
            </a:r>
          </a:p>
          <a:p xmlns:a="http://schemas.openxmlformats.org/drawingml/2006/main">
            <a:r>
              <a:t>CED: 13.1–13.4</a:t>
            </a:r>
          </a:p>
          <a:p xmlns:a="http://schemas.openxmlformats.org/drawingml/2006/main">
            <a:r>
              <a:t/>
            </a:r>
          </a:p>
          <a:p xmlns:a="http://schemas.openxmlformats.org/drawingml/2006/main">
            <a:r>
              <a:t>THE SHARED EQUATIONS 1/f = 1/s_o + 1/s_i</a:t>
            </a:r>
          </a:p>
          <a:p xmlns:a="http://schemas.openxmlformats.org/drawingml/2006/main">
            <a:r>
              <a:t>m = h_i/h_o = -s_i/s_o</a:t>
            </a:r>
          </a:p>
          <a:p xmlns:a="http://schemas.openxmlformats.org/drawingml/2006/main">
            <a:r>
              <a:t/>
            </a:r>
          </a:p>
          <a:p xmlns:a="http://schemas.openxmlformats.org/drawingml/2006/main">
            <a:r>
              <a:t>[['Quantity', 'Positive', 'Negative'], ['f', 'Converging: convex lens / concave mirror', 'Diverging: concave lens / convex mirror'], ['s_o', 'Real object, used throughout these notes', 'Virtual-object setups are outside this chapter’s examples'], ['s_i', 'Real image', 'Virtual image'], ['h_i and m', 'Upright relative to upright object', 'Inverted relative to upright object']] [66, 222.5, 222.5]</a:t>
            </a:r>
          </a:p>
          <a:p xmlns:a="http://schemas.openxmlformats.org/drawingml/2006/main">
            <a:r>
              <a:t/>
            </a:r>
          </a:p>
          <a:p xmlns:a="http://schemas.openxmlformats.org/drawingml/2006/main">
            <a:r>
              <a:t>Size comes from |m|: greater than 1 means enlarged; equal to 1 means same size; less than 1 means reduced. A negative m does not mean “smaller.”</a:t>
            </a:r>
          </a:p>
          <a:p xmlns:a="http://schemas.openxmlformats.org/drawingml/2006/main">
            <a:r>
              <a:t/>
            </a:r>
          </a:p>
          <a:p xmlns:a="http://schemas.openxmlformats.org/drawingml/2006/main">
            <a:r>
              <a:t>Why m = -sᵢ/sₒ</a:t>
            </a:r>
          </a:p>
          <a:p xmlns:a="http://schemas.openxmlformats.org/drawingml/2006/main">
            <a:r>
              <a:t/>
            </a:r>
          </a:p>
          <a:p xmlns:a="http://schemas.openxmlformats.org/drawingml/2006/main">
            <a:r>
              <a:t>For a thin lens, use the ray through the optical center. The object and image triangles share an angle and have bases s_o and |s_i|. Their height ratio has magnitude |s_i|/s_o. A real image is below the axis for an upright object, producing the minus sign. The same signed relationship follows from the vertex-ray geometry for a paraxial mirror.</a:t>
            </a:r>
          </a:p>
          <a:p xmlns:a="http://schemas.openxmlformats.org/drawingml/2006/main">
            <a:r>
              <a:t/>
            </a:r>
          </a:p>
          <a:p xmlns:a="http://schemas.openxmlformats.org/drawingml/2006/main">
            <a:r>
              <a:t>Use signs before interpreting physical sides</a:t>
            </a:r>
          </a:p>
          <a:p xmlns:a="http://schemas.openxmlformats.org/drawingml/2006/main">
            <a:r>
              <a:t/>
            </a:r>
          </a:p>
          <a:p xmlns:a="http://schemas.openxmlformats.org/drawingml/2006/main">
            <a:r>
              <a:t>Example: a result s_i = -18 cm means a virtual image 18 cm from the instrument. For a lens it is on the object side; for a mirror it is behind the mirror. The numerical sign is tied to image type, while the instrument tells you the physical side.</a:t>
            </a:r>
          </a:p>
          <a:p xmlns:a="http://schemas.openxmlformats.org/drawingml/2006/main">
            <a:r>
              <a:t/>
            </a:r>
          </a:p>
          <a:p xmlns:a="http://schemas.openxmlformats.org/drawingml/2006/main">
            <a:r>
              <a:t>A COMPLETE ANSWER HAS FIVE PARTS State the distance, physical side, real/virtual type, upright/inverted orientation, and enlarged/reduced/equal size. Example: “30 cm beyond the convex lens; real, inverted, twice the object height.”</a:t>
            </a:r>
          </a:p>
          <a:p xmlns:a="http://schemas.openxmlformats.org/drawingml/2006/main">
            <a:r>
              <a:t/>
            </a:r>
          </a:p>
          <a:p xmlns:a="http://schemas.openxmlformats.org/drawingml/2006/main">
            <a:r>
              <a:t>Common errors: measuring object-to-image separation instead of distance from the instrument; using f &gt; 0 for every convex-shaped device; discarding a negative s_i; reporting m without explaining its sign.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16.</a:t>
            </a:r>
          </a:p>
          <a:p xmlns:a="http://schemas.openxmlformats.org/drawingml/2006/main">
            <a:r>
              <a:t>Original source: Original D pp.2-3,5-9,12. CED 13.2 / 13.4.</a:t>
            </a:r>
          </a:p>
          <a:p xmlns:a="http://schemas.openxmlformats.org/drawingml/2006/main">
            <a:r>
              <a:t>CED: 13.1–13.4</a:t>
            </a:r>
          </a:p>
          <a:p xmlns:a="http://schemas.openxmlformats.org/drawingml/2006/main">
            <a:r>
              <a:t/>
            </a:r>
          </a:p>
          <a:p xmlns:a="http://schemas.openxmlformats.org/drawingml/2006/main">
            <a:r>
              <a:t>THE SHARED EQUATIONS 1/f = 1/s_o + 1/s_i</a:t>
            </a:r>
          </a:p>
          <a:p xmlns:a="http://schemas.openxmlformats.org/drawingml/2006/main">
            <a:r>
              <a:t>m = h_i/h_o = -s_i/s_o</a:t>
            </a:r>
          </a:p>
          <a:p xmlns:a="http://schemas.openxmlformats.org/drawingml/2006/main">
            <a:r>
              <a:t/>
            </a:r>
          </a:p>
          <a:p xmlns:a="http://schemas.openxmlformats.org/drawingml/2006/main">
            <a:r>
              <a:t>[['Quantity', 'Positive', 'Negative'], ['f', 'Converging: convex lens / concave mirror', 'Diverging: concave lens / convex mirror'], ['s_o', 'Real object, used throughout these notes', 'Virtual-object setups are outside this chapter’s examples'], ['s_i', 'Real image', 'Virtual image'], ['h_i and m', 'Upright relative to upright object', 'Inverted relative to upright object']] [66, 222.5, 222.5]</a:t>
            </a:r>
          </a:p>
          <a:p xmlns:a="http://schemas.openxmlformats.org/drawingml/2006/main">
            <a:r>
              <a:t/>
            </a:r>
          </a:p>
          <a:p xmlns:a="http://schemas.openxmlformats.org/drawingml/2006/main">
            <a:r>
              <a:t>Size comes from |m|: greater than 1 means enlarged; equal to 1 means same size; less than 1 means reduced. A negative m does not mean “smaller.”</a:t>
            </a:r>
          </a:p>
          <a:p xmlns:a="http://schemas.openxmlformats.org/drawingml/2006/main">
            <a:r>
              <a:t/>
            </a:r>
          </a:p>
          <a:p xmlns:a="http://schemas.openxmlformats.org/drawingml/2006/main">
            <a:r>
              <a:t>Why m = -sᵢ/sₒ</a:t>
            </a:r>
          </a:p>
          <a:p xmlns:a="http://schemas.openxmlformats.org/drawingml/2006/main">
            <a:r>
              <a:t/>
            </a:r>
          </a:p>
          <a:p xmlns:a="http://schemas.openxmlformats.org/drawingml/2006/main">
            <a:r>
              <a:t>For a thin lens, use the ray through the optical center. The object and image triangles share an angle and have bases s_o and |s_i|. Their height ratio has magnitude |s_i|/s_o. A real image is below the axis for an upright object, producing the minus sign. The same signed relationship follows from the vertex-ray geometry for a paraxial mirror.</a:t>
            </a:r>
          </a:p>
          <a:p xmlns:a="http://schemas.openxmlformats.org/drawingml/2006/main">
            <a:r>
              <a:t/>
            </a:r>
          </a:p>
          <a:p xmlns:a="http://schemas.openxmlformats.org/drawingml/2006/main">
            <a:r>
              <a:t>Use signs before interpreting physical sides</a:t>
            </a:r>
          </a:p>
          <a:p xmlns:a="http://schemas.openxmlformats.org/drawingml/2006/main">
            <a:r>
              <a:t/>
            </a:r>
          </a:p>
          <a:p xmlns:a="http://schemas.openxmlformats.org/drawingml/2006/main">
            <a:r>
              <a:t>Example: a result s_i = -18 cm means a virtual image 18 cm from the instrument. For a lens it is on the object side; for a mirror it is behind the mirror. The numerical sign is tied to image type, while the instrument tells you the physical side.</a:t>
            </a:r>
          </a:p>
          <a:p xmlns:a="http://schemas.openxmlformats.org/drawingml/2006/main">
            <a:r>
              <a:t/>
            </a:r>
          </a:p>
          <a:p xmlns:a="http://schemas.openxmlformats.org/drawingml/2006/main">
            <a:r>
              <a:t>A COMPLETE ANSWER HAS FIVE PARTS State the distance, physical side, real/virtual type, upright/inverted orientation, and enlarged/reduced/equal size. Example: “30 cm beyond the convex lens; real, inverted, twice the object height.”</a:t>
            </a:r>
          </a:p>
          <a:p xmlns:a="http://schemas.openxmlformats.org/drawingml/2006/main">
            <a:r>
              <a:t/>
            </a:r>
          </a:p>
          <a:p xmlns:a="http://schemas.openxmlformats.org/drawingml/2006/main">
            <a:r>
              <a:t>Common errors: measuring object-to-image separation instead of distance from the instrument; using f &gt; 0 for every convex-shaped device; discarding a negative s_i; reporting m without explaining its sign.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16.</a:t>
            </a:r>
          </a:p>
          <a:p xmlns:a="http://schemas.openxmlformats.org/drawingml/2006/main">
            <a:r>
              <a:t>Original source: Original D pp.2-3,5-9,12. CED 13.2 / 13.4.</a:t>
            </a:r>
          </a:p>
          <a:p xmlns:a="http://schemas.openxmlformats.org/drawingml/2006/main">
            <a:r>
              <a:t>CED: 13.1–13.4</a:t>
            </a:r>
          </a:p>
          <a:p xmlns:a="http://schemas.openxmlformats.org/drawingml/2006/main">
            <a:r>
              <a:t/>
            </a:r>
          </a:p>
          <a:p xmlns:a="http://schemas.openxmlformats.org/drawingml/2006/main">
            <a:r>
              <a:t>THE SHARED EQUATIONS 1/f = 1/s_o + 1/s_i</a:t>
            </a:r>
          </a:p>
          <a:p xmlns:a="http://schemas.openxmlformats.org/drawingml/2006/main">
            <a:r>
              <a:t>m = h_i/h_o = -s_i/s_o</a:t>
            </a:r>
          </a:p>
          <a:p xmlns:a="http://schemas.openxmlformats.org/drawingml/2006/main">
            <a:r>
              <a:t/>
            </a:r>
          </a:p>
          <a:p xmlns:a="http://schemas.openxmlformats.org/drawingml/2006/main">
            <a:r>
              <a:t>[['Quantity', 'Positive', 'Negative'], ['f', 'Converging: convex lens / concave mirror', 'Diverging: concave lens / convex mirror'], ['s_o', 'Real object, used throughout these notes', 'Virtual-object setups are outside this chapter’s examples'], ['s_i', 'Real image', 'Virtual image'], ['h_i and m', 'Upright relative to upright object', 'Inverted relative to upright object']] [66, 222.5, 222.5]</a:t>
            </a:r>
          </a:p>
          <a:p xmlns:a="http://schemas.openxmlformats.org/drawingml/2006/main">
            <a:r>
              <a:t/>
            </a:r>
          </a:p>
          <a:p xmlns:a="http://schemas.openxmlformats.org/drawingml/2006/main">
            <a:r>
              <a:t>Size comes from |m|: greater than 1 means enlarged; equal to 1 means same size; less than 1 means reduced. A negative m does not mean “smaller.”</a:t>
            </a:r>
          </a:p>
          <a:p xmlns:a="http://schemas.openxmlformats.org/drawingml/2006/main">
            <a:r>
              <a:t/>
            </a:r>
          </a:p>
          <a:p xmlns:a="http://schemas.openxmlformats.org/drawingml/2006/main">
            <a:r>
              <a:t>Why m = -sᵢ/sₒ</a:t>
            </a:r>
          </a:p>
          <a:p xmlns:a="http://schemas.openxmlformats.org/drawingml/2006/main">
            <a:r>
              <a:t/>
            </a:r>
          </a:p>
          <a:p xmlns:a="http://schemas.openxmlformats.org/drawingml/2006/main">
            <a:r>
              <a:t>For a thin lens, use the ray through the optical center. The object and image triangles share an angle and have bases s_o and |s_i|. Their height ratio has magnitude |s_i|/s_o. A real image is below the axis for an upright object, producing the minus sign. The same signed relationship follows from the vertex-ray geometry for a paraxial mirror.</a:t>
            </a:r>
          </a:p>
          <a:p xmlns:a="http://schemas.openxmlformats.org/drawingml/2006/main">
            <a:r>
              <a:t/>
            </a:r>
          </a:p>
          <a:p xmlns:a="http://schemas.openxmlformats.org/drawingml/2006/main">
            <a:r>
              <a:t>Use signs before interpreting physical sides</a:t>
            </a:r>
          </a:p>
          <a:p xmlns:a="http://schemas.openxmlformats.org/drawingml/2006/main">
            <a:r>
              <a:t/>
            </a:r>
          </a:p>
          <a:p xmlns:a="http://schemas.openxmlformats.org/drawingml/2006/main">
            <a:r>
              <a:t>Example: a result s_i = -18 cm means a virtual image 18 cm from the instrument. For a lens it is on the object side; for a mirror it is behind the mirror. The numerical sign is tied to image type, while the instrument tells you the physical side.</a:t>
            </a:r>
          </a:p>
          <a:p xmlns:a="http://schemas.openxmlformats.org/drawingml/2006/main">
            <a:r>
              <a:t/>
            </a:r>
          </a:p>
          <a:p xmlns:a="http://schemas.openxmlformats.org/drawingml/2006/main">
            <a:r>
              <a:t>A COMPLETE ANSWER HAS FIVE PARTS State the distance, physical side, real/virtual type, upright/inverted orientation, and enlarged/reduced/equal size. Example: “30 cm beyond the convex lens; real, inverted, twice the object height.”</a:t>
            </a:r>
          </a:p>
          <a:p xmlns:a="http://schemas.openxmlformats.org/drawingml/2006/main">
            <a:r>
              <a:t/>
            </a:r>
          </a:p>
          <a:p xmlns:a="http://schemas.openxmlformats.org/drawingml/2006/main">
            <a:r>
              <a:t>Common errors: measuring object-to-image separation instead of distance from the instrument; using f &gt; 0 for every convex-shaped device; discarding a negative s_i; reporting m without explaining its sign.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16.</a:t>
            </a:r>
          </a:p>
          <a:p xmlns:a="http://schemas.openxmlformats.org/drawingml/2006/main">
            <a:r>
              <a:t>Original source: Original D pp.2-3,5-9,12. CED 13.2 / 13.4.</a:t>
            </a:r>
          </a:p>
          <a:p xmlns:a="http://schemas.openxmlformats.org/drawingml/2006/main">
            <a:r>
              <a:t>CED: 13.1–13.4</a:t>
            </a:r>
          </a:p>
          <a:p xmlns:a="http://schemas.openxmlformats.org/drawingml/2006/main">
            <a:r>
              <a:t/>
            </a:r>
          </a:p>
          <a:p xmlns:a="http://schemas.openxmlformats.org/drawingml/2006/main">
            <a:r>
              <a:t>THE SHARED EQUATIONS 1/f = 1/s_o + 1/s_i</a:t>
            </a:r>
          </a:p>
          <a:p xmlns:a="http://schemas.openxmlformats.org/drawingml/2006/main">
            <a:r>
              <a:t>m = h_i/h_o = -s_i/s_o</a:t>
            </a:r>
          </a:p>
          <a:p xmlns:a="http://schemas.openxmlformats.org/drawingml/2006/main">
            <a:r>
              <a:t/>
            </a:r>
          </a:p>
          <a:p xmlns:a="http://schemas.openxmlformats.org/drawingml/2006/main">
            <a:r>
              <a:t>[['Quantity', 'Positive', 'Negative'], ['f', 'Converging: convex lens / concave mirror', 'Diverging: concave lens / convex mirror'], ['s_o', 'Real object, used throughout these notes', 'Virtual-object setups are outside this chapter’s examples'], ['s_i', 'Real image', 'Virtual image'], ['h_i and m', 'Upright relative to upright object', 'Inverted relative to upright object']] [66, 222.5, 222.5]</a:t>
            </a:r>
          </a:p>
          <a:p xmlns:a="http://schemas.openxmlformats.org/drawingml/2006/main">
            <a:r>
              <a:t/>
            </a:r>
          </a:p>
          <a:p xmlns:a="http://schemas.openxmlformats.org/drawingml/2006/main">
            <a:r>
              <a:t>Size comes from |m|: greater than 1 means enlarged; equal to 1 means same size; less than 1 means reduced. A negative m does not mean “smaller.”</a:t>
            </a:r>
          </a:p>
          <a:p xmlns:a="http://schemas.openxmlformats.org/drawingml/2006/main">
            <a:r>
              <a:t/>
            </a:r>
          </a:p>
          <a:p xmlns:a="http://schemas.openxmlformats.org/drawingml/2006/main">
            <a:r>
              <a:t>Why m = -sᵢ/sₒ</a:t>
            </a:r>
          </a:p>
          <a:p xmlns:a="http://schemas.openxmlformats.org/drawingml/2006/main">
            <a:r>
              <a:t/>
            </a:r>
          </a:p>
          <a:p xmlns:a="http://schemas.openxmlformats.org/drawingml/2006/main">
            <a:r>
              <a:t>For a thin lens, use the ray through the optical center. The object and image triangles share an angle and have bases s_o and |s_i|. Their height ratio has magnitude |s_i|/s_o. A real image is below the axis for an upright object, producing the minus sign. The same signed relationship follows from the vertex-ray geometry for a paraxial mirror.</a:t>
            </a:r>
          </a:p>
          <a:p xmlns:a="http://schemas.openxmlformats.org/drawingml/2006/main">
            <a:r>
              <a:t/>
            </a:r>
          </a:p>
          <a:p xmlns:a="http://schemas.openxmlformats.org/drawingml/2006/main">
            <a:r>
              <a:t>Use signs before interpreting physical sides</a:t>
            </a:r>
          </a:p>
          <a:p xmlns:a="http://schemas.openxmlformats.org/drawingml/2006/main">
            <a:r>
              <a:t/>
            </a:r>
          </a:p>
          <a:p xmlns:a="http://schemas.openxmlformats.org/drawingml/2006/main">
            <a:r>
              <a:t>Example: a result s_i = -18 cm means a virtual image 18 cm from the instrument. For a lens it is on the object side; for a mirror it is behind the mirror. The numerical sign is tied to image type, while the instrument tells you the physical side.</a:t>
            </a:r>
          </a:p>
          <a:p xmlns:a="http://schemas.openxmlformats.org/drawingml/2006/main">
            <a:r>
              <a:t/>
            </a:r>
          </a:p>
          <a:p xmlns:a="http://schemas.openxmlformats.org/drawingml/2006/main">
            <a:r>
              <a:t>A COMPLETE ANSWER HAS FIVE PARTS State the distance, physical side, real/virtual type, upright/inverted orientation, and enlarged/reduced/equal size. Example: “30 cm beyond the convex lens; real, inverted, twice the object height.”</a:t>
            </a:r>
          </a:p>
          <a:p xmlns:a="http://schemas.openxmlformats.org/drawingml/2006/main">
            <a:r>
              <a:t/>
            </a:r>
          </a:p>
          <a:p xmlns:a="http://schemas.openxmlformats.org/drawingml/2006/main">
            <a:r>
              <a:t>Common errors: measuring object-to-image separation instead of distance from the instrument; using f &gt; 0 for every convex-shaped device; discarding a negative s_i; reporting m without explaining its sign.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17.</a:t>
            </a:r>
          </a:p>
          <a:p xmlns:a="http://schemas.openxmlformats.org/drawingml/2006/main">
            <a:r>
              <a:t>Original source: Original D p.7. Same numbers retained; distances below are stated in cm.</a:t>
            </a:r>
          </a:p>
          <a:p xmlns:a="http://schemas.openxmlformats.org/drawingml/2006/main">
            <a:r>
              <a:t>CED: 13.1–13.4</a:t>
            </a:r>
          </a:p>
          <a:p xmlns:a="http://schemas.openxmlformats.org/drawingml/2006/main">
            <a:r>
              <a:t/>
            </a:r>
          </a:p>
          <a:p xmlns:a="http://schemas.openxmlformats.org/drawingml/2006/main">
            <a:r>
              <a:t>Example 1: an upright image twice as tall</a:t>
            </a:r>
          </a:p>
          <a:p xmlns:a="http://schemas.openxmlformats.org/drawingml/2006/main">
            <a:r>
              <a:t/>
            </a:r>
          </a:p>
          <a:p xmlns:a="http://schemas.openxmlformats.org/drawingml/2006/main">
            <a:r>
              <a:t>A convex lens has f = +10 cm and forms an upright image with m = +2. Find the real-object distance and image distance.</a:t>
            </a:r>
          </a:p>
          <a:p xmlns:a="http://schemas.openxmlformats.org/drawingml/2006/main">
            <a:r>
              <a:t/>
            </a:r>
          </a:p>
          <a:p xmlns:a="http://schemas.openxmlformats.org/drawingml/2006/main">
            <a:r>
              <a:t>1. Use magnification first: +2 = -s_i/s_o, so s_i = -2s_o.</a:t>
            </a:r>
          </a:p>
          <a:p xmlns:a="http://schemas.openxmlformats.org/drawingml/2006/main">
            <a:r>
              <a:t>2. Substitute: 1/10 = 1/s_o - 1/(2s_o) = 1/(2s_o).</a:t>
            </a:r>
          </a:p>
          <a:p xmlns:a="http://schemas.openxmlformats.org/drawingml/2006/main">
            <a:r>
              <a:t>3. Solve: s_o = 5 cm; s_i = -10 cm.</a:t>
            </a:r>
          </a:p>
          <a:p xmlns:a="http://schemas.openxmlformats.org/drawingml/2006/main">
            <a:r>
              <a:t>4. Interpret: virtual, upright, twice as tall, 10 cm from the lens on the object side.</a:t>
            </a:r>
          </a:p>
          <a:p xmlns:a="http://schemas.openxmlformats.org/drawingml/2006/main">
            <a:r>
              <a:t/>
            </a:r>
          </a:p>
          <a:p xmlns:a="http://schemas.openxmlformats.org/drawingml/2006/main">
            <a:r>
              <a:t>TRANSLATE IT TO THE CONCAVE MIRROR With the same f = +10 cm and s_o = 5 cm, the result remains s_i = -10 cm and m = +2. Only the physical image side changes: 10 cm behind the mirror.</a:t>
            </a:r>
          </a:p>
          <a:p xmlns:a="http://schemas.openxmlformats.org/drawingml/2006/main">
            <a:r>
              <a:t/>
            </a:r>
          </a:p>
          <a:p xmlns:a="http://schemas.openxmlformats.org/drawingml/2006/main">
            <a:r>
              <a:t>Example 2: change to a diverging lens</a:t>
            </a:r>
          </a:p>
          <a:p xmlns:a="http://schemas.openxmlformats.org/drawingml/2006/main">
            <a:r>
              <a:t/>
            </a:r>
          </a:p>
          <a:p xmlns:a="http://schemas.openxmlformats.org/drawingml/2006/main">
            <a:r>
              <a:t>Keep s_o = 5 cm but use a concave lens with f = -10 cm.</a:t>
            </a:r>
          </a:p>
          <a:p xmlns:a="http://schemas.openxmlformats.org/drawingml/2006/main">
            <a:r>
              <a:t>1/s_i = -1/10 - 1/5 = -3/10.</a:t>
            </a:r>
          </a:p>
          <a:p xmlns:a="http://schemas.openxmlformats.org/drawingml/2006/main">
            <a:r>
              <a:t>s_i = -10/3 cm = -3.33 cm.</a:t>
            </a:r>
          </a:p>
          <a:p xmlns:a="http://schemas.openxmlformats.org/drawingml/2006/main">
            <a:r>
              <a:t>m = -(-10/3)/5 = +2/3.</a:t>
            </a:r>
          </a:p>
          <a:p xmlns:a="http://schemas.openxmlformats.org/drawingml/2006/main">
            <a:r>
              <a:t>The image is virtual, upright and reduced, between the lens and its near focal point.</a:t>
            </a:r>
          </a:p>
          <a:p xmlns:a="http://schemas.openxmlformats.org/drawingml/2006/main">
            <a:r>
              <a:t/>
            </a:r>
          </a:p>
          <a:p xmlns:a="http://schemas.openxmlformats.org/drawingml/2006/main">
            <a:r>
              <a:t>[['Same real object distance: 5 cm', 'f', 'sᵢ', 'm'], ['Convex lens / concave mirror', '+10 cm', '-10 cm', '+2'], ['Concave lens / convex mirror', '-10 cm', '-3.33 cm', '+2/3']] [235, 92, 92, 92]</a:t>
            </a:r>
          </a:p>
          <a:p xmlns:a="http://schemas.openxmlformats.org/drawingml/2006/main">
            <a:r>
              <a:t/>
            </a:r>
          </a:p>
          <a:p xmlns:a="http://schemas.openxmlformats.org/drawingml/2006/main">
            <a:r>
              <a:t>Pause and explain: Both calculations give virtual images. Why is one enlarged and the other reduced? The sign of s_i identifies virtuality; the ratio |s_i|/s_o determines the size.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17.</a:t>
            </a:r>
          </a:p>
          <a:p xmlns:a="http://schemas.openxmlformats.org/drawingml/2006/main">
            <a:r>
              <a:t>Original source: Original D p.7. Same numbers retained; distances below are stated in cm.</a:t>
            </a:r>
          </a:p>
          <a:p xmlns:a="http://schemas.openxmlformats.org/drawingml/2006/main">
            <a:r>
              <a:t>CED: 13.1–13.4</a:t>
            </a:r>
          </a:p>
          <a:p xmlns:a="http://schemas.openxmlformats.org/drawingml/2006/main">
            <a:r>
              <a:t/>
            </a:r>
          </a:p>
          <a:p xmlns:a="http://schemas.openxmlformats.org/drawingml/2006/main">
            <a:r>
              <a:t>Example 1: an upright image twice as tall</a:t>
            </a:r>
          </a:p>
          <a:p xmlns:a="http://schemas.openxmlformats.org/drawingml/2006/main">
            <a:r>
              <a:t/>
            </a:r>
          </a:p>
          <a:p xmlns:a="http://schemas.openxmlformats.org/drawingml/2006/main">
            <a:r>
              <a:t>A convex lens has f = +10 cm and forms an upright image with m = +2. Find the real-object distance and image distance.</a:t>
            </a:r>
          </a:p>
          <a:p xmlns:a="http://schemas.openxmlformats.org/drawingml/2006/main">
            <a:r>
              <a:t/>
            </a:r>
          </a:p>
          <a:p xmlns:a="http://schemas.openxmlformats.org/drawingml/2006/main">
            <a:r>
              <a:t>1. Use magnification first: +2 = -s_i/s_o, so s_i = -2s_o.</a:t>
            </a:r>
          </a:p>
          <a:p xmlns:a="http://schemas.openxmlformats.org/drawingml/2006/main">
            <a:r>
              <a:t>2. Substitute: 1/10 = 1/s_o - 1/(2s_o) = 1/(2s_o).</a:t>
            </a:r>
          </a:p>
          <a:p xmlns:a="http://schemas.openxmlformats.org/drawingml/2006/main">
            <a:r>
              <a:t>3. Solve: s_o = 5 cm; s_i = -10 cm.</a:t>
            </a:r>
          </a:p>
          <a:p xmlns:a="http://schemas.openxmlformats.org/drawingml/2006/main">
            <a:r>
              <a:t>4. Interpret: virtual, upright, twice as tall, 10 cm from the lens on the object side.</a:t>
            </a:r>
          </a:p>
          <a:p xmlns:a="http://schemas.openxmlformats.org/drawingml/2006/main">
            <a:r>
              <a:t/>
            </a:r>
          </a:p>
          <a:p xmlns:a="http://schemas.openxmlformats.org/drawingml/2006/main">
            <a:r>
              <a:t>TRANSLATE IT TO THE CONCAVE MIRROR With the same f = +10 cm and s_o = 5 cm, the result remains s_i = -10 cm and m = +2. Only the physical image side changes: 10 cm behind the mirror.</a:t>
            </a:r>
          </a:p>
          <a:p xmlns:a="http://schemas.openxmlformats.org/drawingml/2006/main">
            <a:r>
              <a:t/>
            </a:r>
          </a:p>
          <a:p xmlns:a="http://schemas.openxmlformats.org/drawingml/2006/main">
            <a:r>
              <a:t>Example 2: change to a diverging lens</a:t>
            </a:r>
          </a:p>
          <a:p xmlns:a="http://schemas.openxmlformats.org/drawingml/2006/main">
            <a:r>
              <a:t/>
            </a:r>
          </a:p>
          <a:p xmlns:a="http://schemas.openxmlformats.org/drawingml/2006/main">
            <a:r>
              <a:t>Keep s_o = 5 cm but use a concave lens with f = -10 cm.</a:t>
            </a:r>
          </a:p>
          <a:p xmlns:a="http://schemas.openxmlformats.org/drawingml/2006/main">
            <a:r>
              <a:t>1/s_i = -1/10 - 1/5 = -3/10.</a:t>
            </a:r>
          </a:p>
          <a:p xmlns:a="http://schemas.openxmlformats.org/drawingml/2006/main">
            <a:r>
              <a:t>s_i = -10/3 cm = -3.33 cm.</a:t>
            </a:r>
          </a:p>
          <a:p xmlns:a="http://schemas.openxmlformats.org/drawingml/2006/main">
            <a:r>
              <a:t>m = -(-10/3)/5 = +2/3.</a:t>
            </a:r>
          </a:p>
          <a:p xmlns:a="http://schemas.openxmlformats.org/drawingml/2006/main">
            <a:r>
              <a:t>The image is virtual, upright and reduced, between the lens and its near focal point.</a:t>
            </a:r>
          </a:p>
          <a:p xmlns:a="http://schemas.openxmlformats.org/drawingml/2006/main">
            <a:r>
              <a:t/>
            </a:r>
          </a:p>
          <a:p xmlns:a="http://schemas.openxmlformats.org/drawingml/2006/main">
            <a:r>
              <a:t>[['Same real object distance: 5 cm', 'f', 'sᵢ', 'm'], ['Convex lens / concave mirror', '+10 cm', '-10 cm', '+2'], ['Concave lens / convex mirror', '-10 cm', '-3.33 cm', '+2/3']] [235, 92, 92, 92]</a:t>
            </a:r>
          </a:p>
          <a:p xmlns:a="http://schemas.openxmlformats.org/drawingml/2006/main">
            <a:r>
              <a:t/>
            </a:r>
          </a:p>
          <a:p xmlns:a="http://schemas.openxmlformats.org/drawingml/2006/main">
            <a:r>
              <a:t>Pause and explain: Both calculations give virtual images. Why is one enlarged and the other reduced? The sign of s_i identifies virtuality; the ratio |s_i|/s_o determines the size.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17.</a:t>
            </a:r>
          </a:p>
          <a:p xmlns:a="http://schemas.openxmlformats.org/drawingml/2006/main">
            <a:r>
              <a:t>Original source: Original D p.7. Same numbers retained; distances below are stated in cm.</a:t>
            </a:r>
          </a:p>
          <a:p xmlns:a="http://schemas.openxmlformats.org/drawingml/2006/main">
            <a:r>
              <a:t>CED: 13.1–13.4</a:t>
            </a:r>
          </a:p>
          <a:p xmlns:a="http://schemas.openxmlformats.org/drawingml/2006/main">
            <a:r>
              <a:t/>
            </a:r>
          </a:p>
          <a:p xmlns:a="http://schemas.openxmlformats.org/drawingml/2006/main">
            <a:r>
              <a:t>Example 1: an upright image twice as tall</a:t>
            </a:r>
          </a:p>
          <a:p xmlns:a="http://schemas.openxmlformats.org/drawingml/2006/main">
            <a:r>
              <a:t/>
            </a:r>
          </a:p>
          <a:p xmlns:a="http://schemas.openxmlformats.org/drawingml/2006/main">
            <a:r>
              <a:t>A convex lens has f = +10 cm and forms an upright image with m = +2. Find the real-object distance and image distance.</a:t>
            </a:r>
          </a:p>
          <a:p xmlns:a="http://schemas.openxmlformats.org/drawingml/2006/main">
            <a:r>
              <a:t/>
            </a:r>
          </a:p>
          <a:p xmlns:a="http://schemas.openxmlformats.org/drawingml/2006/main">
            <a:r>
              <a:t>1. Use magnification first: +2 = -s_i/s_o, so s_i = -2s_o.</a:t>
            </a:r>
          </a:p>
          <a:p xmlns:a="http://schemas.openxmlformats.org/drawingml/2006/main">
            <a:r>
              <a:t>2. Substitute: 1/10 = 1/s_o - 1/(2s_o) = 1/(2s_o).</a:t>
            </a:r>
          </a:p>
          <a:p xmlns:a="http://schemas.openxmlformats.org/drawingml/2006/main">
            <a:r>
              <a:t>3. Solve: s_o = 5 cm; s_i = -10 cm.</a:t>
            </a:r>
          </a:p>
          <a:p xmlns:a="http://schemas.openxmlformats.org/drawingml/2006/main">
            <a:r>
              <a:t>4. Interpret: virtual, upright, twice as tall, 10 cm from the lens on the object side.</a:t>
            </a:r>
          </a:p>
          <a:p xmlns:a="http://schemas.openxmlformats.org/drawingml/2006/main">
            <a:r>
              <a:t/>
            </a:r>
          </a:p>
          <a:p xmlns:a="http://schemas.openxmlformats.org/drawingml/2006/main">
            <a:r>
              <a:t>TRANSLATE IT TO THE CONCAVE MIRROR With the same f = +10 cm and s_o = 5 cm, the result remains s_i = -10 cm and m = +2. Only the physical image side changes: 10 cm behind the mirror.</a:t>
            </a:r>
          </a:p>
          <a:p xmlns:a="http://schemas.openxmlformats.org/drawingml/2006/main">
            <a:r>
              <a:t/>
            </a:r>
          </a:p>
          <a:p xmlns:a="http://schemas.openxmlformats.org/drawingml/2006/main">
            <a:r>
              <a:t>Example 2: change to a diverging lens</a:t>
            </a:r>
          </a:p>
          <a:p xmlns:a="http://schemas.openxmlformats.org/drawingml/2006/main">
            <a:r>
              <a:t/>
            </a:r>
          </a:p>
          <a:p xmlns:a="http://schemas.openxmlformats.org/drawingml/2006/main">
            <a:r>
              <a:t>Keep s_o = 5 cm but use a concave lens with f = -10 cm.</a:t>
            </a:r>
          </a:p>
          <a:p xmlns:a="http://schemas.openxmlformats.org/drawingml/2006/main">
            <a:r>
              <a:t>1/s_i = -1/10 - 1/5 = -3/10.</a:t>
            </a:r>
          </a:p>
          <a:p xmlns:a="http://schemas.openxmlformats.org/drawingml/2006/main">
            <a:r>
              <a:t>s_i = -10/3 cm = -3.33 cm.</a:t>
            </a:r>
          </a:p>
          <a:p xmlns:a="http://schemas.openxmlformats.org/drawingml/2006/main">
            <a:r>
              <a:t>m = -(-10/3)/5 = +2/3.</a:t>
            </a:r>
          </a:p>
          <a:p xmlns:a="http://schemas.openxmlformats.org/drawingml/2006/main">
            <a:r>
              <a:t>The image is virtual, upright and reduced, between the lens and its near focal point.</a:t>
            </a:r>
          </a:p>
          <a:p xmlns:a="http://schemas.openxmlformats.org/drawingml/2006/main">
            <a:r>
              <a:t/>
            </a:r>
          </a:p>
          <a:p xmlns:a="http://schemas.openxmlformats.org/drawingml/2006/main">
            <a:r>
              <a:t>[['Same real object distance: 5 cm', 'f', 'sᵢ', 'm'], ['Convex lens / concave mirror', '+10 cm', '-10 cm', '+2'], ['Concave lens / convex mirror', '-10 cm', '-3.33 cm', '+2/3']] [235, 92, 92, 92]</a:t>
            </a:r>
          </a:p>
          <a:p xmlns:a="http://schemas.openxmlformats.org/drawingml/2006/main">
            <a:r>
              <a:t/>
            </a:r>
          </a:p>
          <a:p xmlns:a="http://schemas.openxmlformats.org/drawingml/2006/main">
            <a:r>
              <a:t>Pause and explain: Both calculations give virtual images. Why is one enlarged and the other reduced? The sign of s_i identifies virtuality; the ratio |s_i|/s_o determines the size.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17.</a:t>
            </a:r>
          </a:p>
          <a:p xmlns:a="http://schemas.openxmlformats.org/drawingml/2006/main">
            <a:r>
              <a:t>Original source: Original D p.7. Same numbers retained; distances below are stated in cm.</a:t>
            </a:r>
          </a:p>
          <a:p xmlns:a="http://schemas.openxmlformats.org/drawingml/2006/main">
            <a:r>
              <a:t>CED: 13.1–13.4</a:t>
            </a:r>
          </a:p>
          <a:p xmlns:a="http://schemas.openxmlformats.org/drawingml/2006/main">
            <a:r>
              <a:t/>
            </a:r>
          </a:p>
          <a:p xmlns:a="http://schemas.openxmlformats.org/drawingml/2006/main">
            <a:r>
              <a:t>Example 1: an upright image twice as tall</a:t>
            </a:r>
          </a:p>
          <a:p xmlns:a="http://schemas.openxmlformats.org/drawingml/2006/main">
            <a:r>
              <a:t/>
            </a:r>
          </a:p>
          <a:p xmlns:a="http://schemas.openxmlformats.org/drawingml/2006/main">
            <a:r>
              <a:t>A convex lens has f = +10 cm and forms an upright image with m = +2. Find the real-object distance and image distance.</a:t>
            </a:r>
          </a:p>
          <a:p xmlns:a="http://schemas.openxmlformats.org/drawingml/2006/main">
            <a:r>
              <a:t/>
            </a:r>
          </a:p>
          <a:p xmlns:a="http://schemas.openxmlformats.org/drawingml/2006/main">
            <a:r>
              <a:t>1. Use magnification first: +2 = -s_i/s_o, so s_i = -2s_o.</a:t>
            </a:r>
          </a:p>
          <a:p xmlns:a="http://schemas.openxmlformats.org/drawingml/2006/main">
            <a:r>
              <a:t>2. Substitute: 1/10 = 1/s_o - 1/(2s_o) = 1/(2s_o).</a:t>
            </a:r>
          </a:p>
          <a:p xmlns:a="http://schemas.openxmlformats.org/drawingml/2006/main">
            <a:r>
              <a:t>3. Solve: s_o = 5 cm; s_i = -10 cm.</a:t>
            </a:r>
          </a:p>
          <a:p xmlns:a="http://schemas.openxmlformats.org/drawingml/2006/main">
            <a:r>
              <a:t>4. Interpret: virtual, upright, twice as tall, 10 cm from the lens on the object side.</a:t>
            </a:r>
          </a:p>
          <a:p xmlns:a="http://schemas.openxmlformats.org/drawingml/2006/main">
            <a:r>
              <a:t/>
            </a:r>
          </a:p>
          <a:p xmlns:a="http://schemas.openxmlformats.org/drawingml/2006/main">
            <a:r>
              <a:t>TRANSLATE IT TO THE CONCAVE MIRROR With the same f = +10 cm and s_o = 5 cm, the result remains s_i = -10 cm and m = +2. Only the physical image side changes: 10 cm behind the mirror.</a:t>
            </a:r>
          </a:p>
          <a:p xmlns:a="http://schemas.openxmlformats.org/drawingml/2006/main">
            <a:r>
              <a:t/>
            </a:r>
          </a:p>
          <a:p xmlns:a="http://schemas.openxmlformats.org/drawingml/2006/main">
            <a:r>
              <a:t>Example 2: change to a diverging lens</a:t>
            </a:r>
          </a:p>
          <a:p xmlns:a="http://schemas.openxmlformats.org/drawingml/2006/main">
            <a:r>
              <a:t/>
            </a:r>
          </a:p>
          <a:p xmlns:a="http://schemas.openxmlformats.org/drawingml/2006/main">
            <a:r>
              <a:t>Keep s_o = 5 cm but use a concave lens with f = -10 cm.</a:t>
            </a:r>
          </a:p>
          <a:p xmlns:a="http://schemas.openxmlformats.org/drawingml/2006/main">
            <a:r>
              <a:t>1/s_i = -1/10 - 1/5 = -3/10.</a:t>
            </a:r>
          </a:p>
          <a:p xmlns:a="http://schemas.openxmlformats.org/drawingml/2006/main">
            <a:r>
              <a:t>s_i = -10/3 cm = -3.33 cm.</a:t>
            </a:r>
          </a:p>
          <a:p xmlns:a="http://schemas.openxmlformats.org/drawingml/2006/main">
            <a:r>
              <a:t>m = -(-10/3)/5 = +2/3.</a:t>
            </a:r>
          </a:p>
          <a:p xmlns:a="http://schemas.openxmlformats.org/drawingml/2006/main">
            <a:r>
              <a:t>The image is virtual, upright and reduced, between the lens and its near focal point.</a:t>
            </a:r>
          </a:p>
          <a:p xmlns:a="http://schemas.openxmlformats.org/drawingml/2006/main">
            <a:r>
              <a:t/>
            </a:r>
          </a:p>
          <a:p xmlns:a="http://schemas.openxmlformats.org/drawingml/2006/main">
            <a:r>
              <a:t>[['Same real object distance: 5 cm', 'f', 'sᵢ', 'm'], ['Convex lens / concave mirror', '+10 cm', '-10 cm', '+2'], ['Concave lens / convex mirror', '-10 cm', '-3.33 cm', '+2/3']] [235, 92, 92, 92]</a:t>
            </a:r>
          </a:p>
          <a:p xmlns:a="http://schemas.openxmlformats.org/drawingml/2006/main">
            <a:r>
              <a:t/>
            </a:r>
          </a:p>
          <a:p xmlns:a="http://schemas.openxmlformats.org/drawingml/2006/main">
            <a:r>
              <a:t>Pause and explain: Both calculations give virtual images. Why is one enlarged and the other reduced? The sign of s_i identifies virtuality; the ratio |s_i|/s_o determines the size.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18.</a:t>
            </a:r>
          </a:p>
          <a:p xmlns:a="http://schemas.openxmlformats.org/drawingml/2006/main">
            <a:r>
              <a:t>Original source: Original D pp.5-6,9,12. CED 13.2 / 13.4.</a:t>
            </a:r>
          </a:p>
          <a:p xmlns:a="http://schemas.openxmlformats.org/drawingml/2006/main">
            <a:r>
              <a:t>CED: 13.1–13.4</a:t>
            </a:r>
          </a:p>
          <a:p xmlns:a="http://schemas.openxmlformats.org/drawingml/2006/main">
            <a:r>
              <a:t/>
            </a:r>
          </a:p>
          <a:p xmlns:a="http://schemas.openxmlformats.org/drawingml/2006/main">
            <a:r>
              <a:t>For a real object, these two instruments always give an upright, reduced, virtual image. A parallel incident ray leaves as if it came from the virtual focal point. Locate the image using backward extensions.</a:t>
            </a:r>
          </a:p>
          <a:p xmlns:a="http://schemas.openxmlformats.org/drawingml/2006/main">
            <a:r>
              <a:t/>
            </a:r>
          </a:p>
          <a:p xmlns:a="http://schemas.openxmlformats.org/drawingml/2006/main">
            <a:r>
              <a:t>optics_diagram Concave lens + convex mirror: the diverging pair</a:t>
            </a:r>
          </a:p>
          <a:p xmlns:a="http://schemas.openxmlformats.org/drawingml/2006/main">
            <a:r>
              <a:t/>
            </a:r>
          </a:p>
          <a:p xmlns:a="http://schemas.openxmlformats.org/drawingml/2006/main">
            <a:r>
              <a:t>[['Property', 'Concave lens', 'Convex mirror'], ['Focal length', 'Negative', 'Negative'], ['Image distance / magnification', 's_i &lt; 0; 0 &lt; m &lt; 1', 's_i &lt; 0; 0 &lt; m &lt; 1'], ['Image location', 'Same side as object, between lens and near F', 'Opposite side from object, behind mirror and between vertex and F']] [130, 190.5, 190.5]</a:t>
            </a:r>
          </a:p>
          <a:p xmlns:a="http://schemas.openxmlformats.org/drawingml/2006/main">
            <a:r>
              <a:t/>
            </a:r>
          </a:p>
          <a:p xmlns:a="http://schemas.openxmlformats.org/drawingml/2006/main">
            <a:r>
              <a:t>Prove the result rather than memorize it</a:t>
            </a:r>
          </a:p>
          <a:p xmlns:a="http://schemas.openxmlformats.org/drawingml/2006/main">
            <a:r>
              <a:t/>
            </a:r>
          </a:p>
          <a:p xmlns:a="http://schemas.openxmlformats.org/drawingml/2006/main">
            <a:r>
              <a:t>Write f = -F, with F &gt; 0 and s_o &gt; 0.</a:t>
            </a:r>
          </a:p>
          <a:p xmlns:a="http://schemas.openxmlformats.org/drawingml/2006/main">
            <a:r>
              <a:t>s_i = -Fs_o/(s_o + F), so it is always negative.</a:t>
            </a:r>
          </a:p>
          <a:p xmlns:a="http://schemas.openxmlformats.org/drawingml/2006/main">
            <a:r>
              <a:t>m = F/(s_o + F), so 0 &lt; m &lt; 1.</a:t>
            </a:r>
          </a:p>
          <a:p xmlns:a="http://schemas.openxmlformats.org/drawingml/2006/main">
            <a:r>
              <a:t>Also |s_i| = Fs_o/(s_o + F) &lt; F: the image lies closer to the instrument than the virtual focus.</a:t>
            </a:r>
          </a:p>
          <a:p xmlns:a="http://schemas.openxmlformats.org/drawingml/2006/main">
            <a:r>
              <a:t/>
            </a:r>
          </a:p>
          <a:p xmlns:a="http://schemas.openxmlformats.org/drawingml/2006/main">
            <a:r>
              <a:t>Ray-rule distinction: the central ray of a thin concave lens continues straight; a vertex ray at a convex mirror reflects. For a concave lens, a ray aimed toward the far focal point emerges parallel. For a convex mirror, a ray aimed toward the focus behind the mirror reflects parallel.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18.</a:t>
            </a:r>
          </a:p>
          <a:p xmlns:a="http://schemas.openxmlformats.org/drawingml/2006/main">
            <a:r>
              <a:t>Original source: Original D pp.5-6,9,12. CED 13.2 / 13.4.</a:t>
            </a:r>
          </a:p>
          <a:p xmlns:a="http://schemas.openxmlformats.org/drawingml/2006/main">
            <a:r>
              <a:t>CED: 13.1–13.4</a:t>
            </a:r>
          </a:p>
          <a:p xmlns:a="http://schemas.openxmlformats.org/drawingml/2006/main">
            <a:r>
              <a:t/>
            </a:r>
          </a:p>
          <a:p xmlns:a="http://schemas.openxmlformats.org/drawingml/2006/main">
            <a:r>
              <a:t>For a real object, these two instruments always give an upright, reduced, virtual image. A parallel incident ray leaves as if it came from the virtual focal point. Locate the image using backward extensions.</a:t>
            </a:r>
          </a:p>
          <a:p xmlns:a="http://schemas.openxmlformats.org/drawingml/2006/main">
            <a:r>
              <a:t/>
            </a:r>
          </a:p>
          <a:p xmlns:a="http://schemas.openxmlformats.org/drawingml/2006/main">
            <a:r>
              <a:t>optics_diagram Concave lens + convex mirror: the diverging pair</a:t>
            </a:r>
          </a:p>
          <a:p xmlns:a="http://schemas.openxmlformats.org/drawingml/2006/main">
            <a:r>
              <a:t/>
            </a:r>
          </a:p>
          <a:p xmlns:a="http://schemas.openxmlformats.org/drawingml/2006/main">
            <a:r>
              <a:t>[['Property', 'Concave lens', 'Convex mirror'], ['Focal length', 'Negative', 'Negative'], ['Image distance / magnification', 's_i &lt; 0; 0 &lt; m &lt; 1', 's_i &lt; 0; 0 &lt; m &lt; 1'], ['Image location', 'Same side as object, between lens and near F', 'Opposite side from object, behind mirror and between vertex and F']] [130, 190.5, 190.5]</a:t>
            </a:r>
          </a:p>
          <a:p xmlns:a="http://schemas.openxmlformats.org/drawingml/2006/main">
            <a:r>
              <a:t/>
            </a:r>
          </a:p>
          <a:p xmlns:a="http://schemas.openxmlformats.org/drawingml/2006/main">
            <a:r>
              <a:t>Prove the result rather than memorize it</a:t>
            </a:r>
          </a:p>
          <a:p xmlns:a="http://schemas.openxmlformats.org/drawingml/2006/main">
            <a:r>
              <a:t/>
            </a:r>
          </a:p>
          <a:p xmlns:a="http://schemas.openxmlformats.org/drawingml/2006/main">
            <a:r>
              <a:t>Write f = -F, with F &gt; 0 and s_o &gt; 0.</a:t>
            </a:r>
          </a:p>
          <a:p xmlns:a="http://schemas.openxmlformats.org/drawingml/2006/main">
            <a:r>
              <a:t>s_i = -Fs_o/(s_o + F), so it is always negative.</a:t>
            </a:r>
          </a:p>
          <a:p xmlns:a="http://schemas.openxmlformats.org/drawingml/2006/main">
            <a:r>
              <a:t>m = F/(s_o + F), so 0 &lt; m &lt; 1.</a:t>
            </a:r>
          </a:p>
          <a:p xmlns:a="http://schemas.openxmlformats.org/drawingml/2006/main">
            <a:r>
              <a:t>Also |s_i| = Fs_o/(s_o + F) &lt; F: the image lies closer to the instrument than the virtual focus.</a:t>
            </a:r>
          </a:p>
          <a:p xmlns:a="http://schemas.openxmlformats.org/drawingml/2006/main">
            <a:r>
              <a:t/>
            </a:r>
          </a:p>
          <a:p xmlns:a="http://schemas.openxmlformats.org/drawingml/2006/main">
            <a:r>
              <a:t>Ray-rule distinction: the central ray of a thin concave lens continues straight; a vertex ray at a convex mirror reflects. For a concave lens, a ray aimed toward the far focal point emerges parallel. For a convex mirror, a ray aimed toward the focus behind the mirror reflects parallel.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18.</a:t>
            </a:r>
          </a:p>
          <a:p xmlns:a="http://schemas.openxmlformats.org/drawingml/2006/main">
            <a:r>
              <a:t>Original source: Original D pp.5-6,9,12. CED 13.2 / 13.4.</a:t>
            </a:r>
          </a:p>
          <a:p xmlns:a="http://schemas.openxmlformats.org/drawingml/2006/main">
            <a:r>
              <a:t>CED: 13.1–13.4</a:t>
            </a:r>
          </a:p>
          <a:p xmlns:a="http://schemas.openxmlformats.org/drawingml/2006/main">
            <a:r>
              <a:t/>
            </a:r>
          </a:p>
          <a:p xmlns:a="http://schemas.openxmlformats.org/drawingml/2006/main">
            <a:r>
              <a:t>For a real object, these two instruments always give an upright, reduced, virtual image. A parallel incident ray leaves as if it came from the virtual focal point. Locate the image using backward extensions.</a:t>
            </a:r>
          </a:p>
          <a:p xmlns:a="http://schemas.openxmlformats.org/drawingml/2006/main">
            <a:r>
              <a:t/>
            </a:r>
          </a:p>
          <a:p xmlns:a="http://schemas.openxmlformats.org/drawingml/2006/main">
            <a:r>
              <a:t>optics_diagram Concave lens + convex mirror: the diverging pair</a:t>
            </a:r>
          </a:p>
          <a:p xmlns:a="http://schemas.openxmlformats.org/drawingml/2006/main">
            <a:r>
              <a:t/>
            </a:r>
          </a:p>
          <a:p xmlns:a="http://schemas.openxmlformats.org/drawingml/2006/main">
            <a:r>
              <a:t>[['Property', 'Concave lens', 'Convex mirror'], ['Focal length', 'Negative', 'Negative'], ['Image distance / magnification', 's_i &lt; 0; 0 &lt; m &lt; 1', 's_i &lt; 0; 0 &lt; m &lt; 1'], ['Image location', 'Same side as object, between lens and near F', 'Opposite side from object, behind mirror and between vertex and F']] [130, 190.5, 190.5]</a:t>
            </a:r>
          </a:p>
          <a:p xmlns:a="http://schemas.openxmlformats.org/drawingml/2006/main">
            <a:r>
              <a:t/>
            </a:r>
          </a:p>
          <a:p xmlns:a="http://schemas.openxmlformats.org/drawingml/2006/main">
            <a:r>
              <a:t>Prove the result rather than memorize it</a:t>
            </a:r>
          </a:p>
          <a:p xmlns:a="http://schemas.openxmlformats.org/drawingml/2006/main">
            <a:r>
              <a:t/>
            </a:r>
          </a:p>
          <a:p xmlns:a="http://schemas.openxmlformats.org/drawingml/2006/main">
            <a:r>
              <a:t>Write f = -F, with F &gt; 0 and s_o &gt; 0.</a:t>
            </a:r>
          </a:p>
          <a:p xmlns:a="http://schemas.openxmlformats.org/drawingml/2006/main">
            <a:r>
              <a:t>s_i = -Fs_o/(s_o + F), so it is always negative.</a:t>
            </a:r>
          </a:p>
          <a:p xmlns:a="http://schemas.openxmlformats.org/drawingml/2006/main">
            <a:r>
              <a:t>m = F/(s_o + F), so 0 &lt; m &lt; 1.</a:t>
            </a:r>
          </a:p>
          <a:p xmlns:a="http://schemas.openxmlformats.org/drawingml/2006/main">
            <a:r>
              <a:t>Also |s_i| = Fs_o/(s_o + F) &lt; F: the image lies closer to the instrument than the virtual focus.</a:t>
            </a:r>
          </a:p>
          <a:p xmlns:a="http://schemas.openxmlformats.org/drawingml/2006/main">
            <a:r>
              <a:t/>
            </a:r>
          </a:p>
          <a:p xmlns:a="http://schemas.openxmlformats.org/drawingml/2006/main">
            <a:r>
              <a:t>Ray-rule distinction: the central ray of a thin concave lens continues straight; a vertex ray at a convex mirror reflects. For a concave lens, a ray aimed toward the far focal point emerges parallel. For a convex mirror, a ray aimed toward the focus behind the mirror reflects parallel.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18.</a:t>
            </a:r>
          </a:p>
          <a:p xmlns:a="http://schemas.openxmlformats.org/drawingml/2006/main">
            <a:r>
              <a:t>Original source: Original D pp.5-6,9,12. CED 13.2 / 13.4.</a:t>
            </a:r>
          </a:p>
          <a:p xmlns:a="http://schemas.openxmlformats.org/drawingml/2006/main">
            <a:r>
              <a:t>CED: 13.1–13.4</a:t>
            </a:r>
          </a:p>
          <a:p xmlns:a="http://schemas.openxmlformats.org/drawingml/2006/main">
            <a:r>
              <a:t/>
            </a:r>
          </a:p>
          <a:p xmlns:a="http://schemas.openxmlformats.org/drawingml/2006/main">
            <a:r>
              <a:t>For a real object, these two instruments always give an upright, reduced, virtual image. A parallel incident ray leaves as if it came from the virtual focal point. Locate the image using backward extensions.</a:t>
            </a:r>
          </a:p>
          <a:p xmlns:a="http://schemas.openxmlformats.org/drawingml/2006/main">
            <a:r>
              <a:t/>
            </a:r>
          </a:p>
          <a:p xmlns:a="http://schemas.openxmlformats.org/drawingml/2006/main">
            <a:r>
              <a:t>optics_diagram Concave lens + convex mirror: the diverging pair</a:t>
            </a:r>
          </a:p>
          <a:p xmlns:a="http://schemas.openxmlformats.org/drawingml/2006/main">
            <a:r>
              <a:t/>
            </a:r>
          </a:p>
          <a:p xmlns:a="http://schemas.openxmlformats.org/drawingml/2006/main">
            <a:r>
              <a:t>[['Property', 'Concave lens', 'Convex mirror'], ['Focal length', 'Negative', 'Negative'], ['Image distance / magnification', 's_i &lt; 0; 0 &lt; m &lt; 1', 's_i &lt; 0; 0 &lt; m &lt; 1'], ['Image location', 'Same side as object, between lens and near F', 'Opposite side from object, behind mirror and between vertex and F']] [130, 190.5, 190.5]</a:t>
            </a:r>
          </a:p>
          <a:p xmlns:a="http://schemas.openxmlformats.org/drawingml/2006/main">
            <a:r>
              <a:t/>
            </a:r>
          </a:p>
          <a:p xmlns:a="http://schemas.openxmlformats.org/drawingml/2006/main">
            <a:r>
              <a:t>Prove the result rather than memorize it</a:t>
            </a:r>
          </a:p>
          <a:p xmlns:a="http://schemas.openxmlformats.org/drawingml/2006/main">
            <a:r>
              <a:t/>
            </a:r>
          </a:p>
          <a:p xmlns:a="http://schemas.openxmlformats.org/drawingml/2006/main">
            <a:r>
              <a:t>Write f = -F, with F &gt; 0 and s_o &gt; 0.</a:t>
            </a:r>
          </a:p>
          <a:p xmlns:a="http://schemas.openxmlformats.org/drawingml/2006/main">
            <a:r>
              <a:t>s_i = -Fs_o/(s_o + F), so it is always negative.</a:t>
            </a:r>
          </a:p>
          <a:p xmlns:a="http://schemas.openxmlformats.org/drawingml/2006/main">
            <a:r>
              <a:t>m = F/(s_o + F), so 0 &lt; m &lt; 1.</a:t>
            </a:r>
          </a:p>
          <a:p xmlns:a="http://schemas.openxmlformats.org/drawingml/2006/main">
            <a:r>
              <a:t>Also |s_i| = Fs_o/(s_o + F) &lt; F: the image lies closer to the instrument than the virtual focus.</a:t>
            </a:r>
          </a:p>
          <a:p xmlns:a="http://schemas.openxmlformats.org/drawingml/2006/main">
            <a:r>
              <a:t/>
            </a:r>
          </a:p>
          <a:p xmlns:a="http://schemas.openxmlformats.org/drawingml/2006/main">
            <a:r>
              <a:t>Ray-rule distinction: the central ray of a thin concave lens continues straight; a vertex ray at a convex mirror reflects. For a concave lens, a ray aimed toward the far focal point emerges parallel. For a convex mirror, a ray aimed toward the focus behind the mirror reflects parallel.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19.</a:t>
            </a:r>
          </a:p>
          <a:p xmlns:a="http://schemas.openxmlformats.org/drawingml/2006/main">
            <a:r>
              <a:t>Original source: Original D pp.4,10-11. CED 13.4; qualitative material comparison retained.</a:t>
            </a:r>
          </a:p>
          <a:p xmlns:a="http://schemas.openxmlformats.org/drawingml/2006/main">
            <a:r>
              <a:t>CED: 13.1–13.4</a:t>
            </a:r>
          </a:p>
          <a:p xmlns:a="http://schemas.openxmlformats.org/drawingml/2006/main">
            <a:r>
              <a:t/>
            </a:r>
          </a:p>
          <a:p xmlns:a="http://schemas.openxmlformats.org/drawingml/2006/main">
            <a:r>
              <a:t>Covering half the lens does not remove half the image</a:t>
            </a:r>
          </a:p>
          <a:p xmlns:a="http://schemas.openxmlformats.org/drawingml/2006/main">
            <a:r>
              <a:t/>
            </a:r>
          </a:p>
          <a:p xmlns:a="http://schemas.openxmlformats.org/drawingml/2006/main">
            <a:r>
              <a:t>The original drawing sends several rays from the same object point through different parts of the lens. Each object point normally illuminates a range of positions on the lens. Blocking some positions removes some rays from every image point, rather than deleting a particular half of the object.</a:t>
            </a:r>
          </a:p>
          <a:p xmlns:a="http://schemas.openxmlformats.org/drawingml/2006/main">
            <a:r>
              <a:t/>
            </a:r>
          </a:p>
          <a:p xmlns:a="http://schemas.openxmlformats.org/drawingml/2006/main">
            <a:r>
              <a:t>optics_diagram Half a lens, and lenses made of different materials</a:t>
            </a:r>
          </a:p>
          <a:p xmlns:a="http://schemas.openxmlformats.org/drawingml/2006/main">
            <a:r>
              <a:t/>
            </a:r>
          </a:p>
          <a:p xmlns:a="http://schemas.openxmlformats.org/drawingml/2006/main">
            <a:r>
              <a:t>PREDICTION In the ideal geometric model, the full image remains at the same location and with the same size, but it becomes dimmer. The focal length and the lens equation do not change. Aperture edges can introduce diffraction, which belongs to the wave model.</a:t>
            </a:r>
          </a:p>
          <a:p xmlns:a="http://schemas.openxmlformats.org/drawingml/2006/main">
            <a:r>
              <a:t/>
            </a:r>
          </a:p>
          <a:p xmlns:a="http://schemas.openxmlformats.org/drawingml/2006/main">
            <a:r>
              <a:t>Same shape, different refractive indices</a:t>
            </a:r>
          </a:p>
          <a:p xmlns:a="http://schemas.openxmlformats.org/drawingml/2006/main">
            <a:r>
              <a:t/>
            </a:r>
          </a:p>
          <a:p xmlns:a="http://schemas.openxmlformats.org/drawingml/2006/main">
            <a:r>
              <a:t>The original comparison uses three lenses with the same size and shape but made of different materials. In the same surrounding medium, a larger lens refractive index gives stronger refraction and, for these converging lenses, a shorter focal length.</a:t>
            </a:r>
          </a:p>
          <a:p xmlns:a="http://schemas.openxmlformats.org/drawingml/2006/main">
            <a:r>
              <a:t/>
            </a:r>
          </a:p>
          <a:p xmlns:a="http://schemas.openxmlformats.org/drawingml/2006/main">
            <a:r>
              <a:t>How to compare ray diagrams: a ray parallel to the axis crosses the axis at F after passing through the lens. A nearer crossing means a smaller f. Thus if f₂ &lt; f₁ &lt; f₃, then n₂ &gt; n₁ &gt; n₃. This preserves the reasoning in the annotated comparison question.</a:t>
            </a:r>
          </a:p>
          <a:p xmlns:a="http://schemas.openxmlformats.org/drawingml/2006/main">
            <a:r>
              <a:t/>
            </a:r>
          </a:p>
          <a:p xmlns:a="http://schemas.openxmlformats.org/drawingml/2006/main">
            <a:r>
              <a:t>Conditions matter: compare the same lens shape, surrounding medium and wavelength. “Larger n means shorter f” is not a rule for changing arbitrary lens shapes or for mirrors.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19.</a:t>
            </a:r>
          </a:p>
          <a:p xmlns:a="http://schemas.openxmlformats.org/drawingml/2006/main">
            <a:r>
              <a:t>Original source: Original D pp.4,10-11. CED 13.4; qualitative material comparison retained.</a:t>
            </a:r>
          </a:p>
          <a:p xmlns:a="http://schemas.openxmlformats.org/drawingml/2006/main">
            <a:r>
              <a:t>CED: 13.1–13.4</a:t>
            </a:r>
          </a:p>
          <a:p xmlns:a="http://schemas.openxmlformats.org/drawingml/2006/main">
            <a:r>
              <a:t/>
            </a:r>
          </a:p>
          <a:p xmlns:a="http://schemas.openxmlformats.org/drawingml/2006/main">
            <a:r>
              <a:t>Covering half the lens does not remove half the image</a:t>
            </a:r>
          </a:p>
          <a:p xmlns:a="http://schemas.openxmlformats.org/drawingml/2006/main">
            <a:r>
              <a:t/>
            </a:r>
          </a:p>
          <a:p xmlns:a="http://schemas.openxmlformats.org/drawingml/2006/main">
            <a:r>
              <a:t>The original drawing sends several rays from the same object point through different parts of the lens. Each object point normally illuminates a range of positions on the lens. Blocking some positions removes some rays from every image point, rather than deleting a particular half of the object.</a:t>
            </a:r>
          </a:p>
          <a:p xmlns:a="http://schemas.openxmlformats.org/drawingml/2006/main">
            <a:r>
              <a:t/>
            </a:r>
          </a:p>
          <a:p xmlns:a="http://schemas.openxmlformats.org/drawingml/2006/main">
            <a:r>
              <a:t>optics_diagram Half a lens, and lenses made of different materials</a:t>
            </a:r>
          </a:p>
          <a:p xmlns:a="http://schemas.openxmlformats.org/drawingml/2006/main">
            <a:r>
              <a:t/>
            </a:r>
          </a:p>
          <a:p xmlns:a="http://schemas.openxmlformats.org/drawingml/2006/main">
            <a:r>
              <a:t>PREDICTION In the ideal geometric model, the full image remains at the same location and with the same size, but it becomes dimmer. The focal length and the lens equation do not change. Aperture edges can introduce diffraction, which belongs to the wave model.</a:t>
            </a:r>
          </a:p>
          <a:p xmlns:a="http://schemas.openxmlformats.org/drawingml/2006/main">
            <a:r>
              <a:t/>
            </a:r>
          </a:p>
          <a:p xmlns:a="http://schemas.openxmlformats.org/drawingml/2006/main">
            <a:r>
              <a:t>Same shape, different refractive indices</a:t>
            </a:r>
          </a:p>
          <a:p xmlns:a="http://schemas.openxmlformats.org/drawingml/2006/main">
            <a:r>
              <a:t/>
            </a:r>
          </a:p>
          <a:p xmlns:a="http://schemas.openxmlformats.org/drawingml/2006/main">
            <a:r>
              <a:t>The original comparison uses three lenses with the same size and shape but made of different materials. In the same surrounding medium, a larger lens refractive index gives stronger refraction and, for these converging lenses, a shorter focal length.</a:t>
            </a:r>
          </a:p>
          <a:p xmlns:a="http://schemas.openxmlformats.org/drawingml/2006/main">
            <a:r>
              <a:t/>
            </a:r>
          </a:p>
          <a:p xmlns:a="http://schemas.openxmlformats.org/drawingml/2006/main">
            <a:r>
              <a:t>How to compare ray diagrams: a ray parallel to the axis crosses the axis at F after passing through the lens. A nearer crossing means a smaller f. Thus if f₂ &lt; f₁ &lt; f₃, then n₂ &gt; n₁ &gt; n₃. This preserves the reasoning in the annotated comparison question.</a:t>
            </a:r>
          </a:p>
          <a:p xmlns:a="http://schemas.openxmlformats.org/drawingml/2006/main">
            <a:r>
              <a:t/>
            </a:r>
          </a:p>
          <a:p xmlns:a="http://schemas.openxmlformats.org/drawingml/2006/main">
            <a:r>
              <a:t>Conditions matter: compare the same lens shape, surrounding medium and wavelength. “Larger n means shorter f” is not a rule for changing arbitrary lens shapes or for mirrors.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19.</a:t>
            </a:r>
          </a:p>
          <a:p xmlns:a="http://schemas.openxmlformats.org/drawingml/2006/main">
            <a:r>
              <a:t>Original source: Original D pp.4,10-11. CED 13.4; qualitative material comparison retained.</a:t>
            </a:r>
          </a:p>
          <a:p xmlns:a="http://schemas.openxmlformats.org/drawingml/2006/main">
            <a:r>
              <a:t>CED: 13.1–13.4</a:t>
            </a:r>
          </a:p>
          <a:p xmlns:a="http://schemas.openxmlformats.org/drawingml/2006/main">
            <a:r>
              <a:t/>
            </a:r>
          </a:p>
          <a:p xmlns:a="http://schemas.openxmlformats.org/drawingml/2006/main">
            <a:r>
              <a:t>Covering half the lens does not remove half the image</a:t>
            </a:r>
          </a:p>
          <a:p xmlns:a="http://schemas.openxmlformats.org/drawingml/2006/main">
            <a:r>
              <a:t/>
            </a:r>
          </a:p>
          <a:p xmlns:a="http://schemas.openxmlformats.org/drawingml/2006/main">
            <a:r>
              <a:t>The original drawing sends several rays from the same object point through different parts of the lens. Each object point normally illuminates a range of positions on the lens. Blocking some positions removes some rays from every image point, rather than deleting a particular half of the object.</a:t>
            </a:r>
          </a:p>
          <a:p xmlns:a="http://schemas.openxmlformats.org/drawingml/2006/main">
            <a:r>
              <a:t/>
            </a:r>
          </a:p>
          <a:p xmlns:a="http://schemas.openxmlformats.org/drawingml/2006/main">
            <a:r>
              <a:t>optics_diagram Half a lens, and lenses made of different materials</a:t>
            </a:r>
          </a:p>
          <a:p xmlns:a="http://schemas.openxmlformats.org/drawingml/2006/main">
            <a:r>
              <a:t/>
            </a:r>
          </a:p>
          <a:p xmlns:a="http://schemas.openxmlformats.org/drawingml/2006/main">
            <a:r>
              <a:t>PREDICTION In the ideal geometric model, the full image remains at the same location and with the same size, but it becomes dimmer. The focal length and the lens equation do not change. Aperture edges can introduce diffraction, which belongs to the wave model.</a:t>
            </a:r>
          </a:p>
          <a:p xmlns:a="http://schemas.openxmlformats.org/drawingml/2006/main">
            <a:r>
              <a:t/>
            </a:r>
          </a:p>
          <a:p xmlns:a="http://schemas.openxmlformats.org/drawingml/2006/main">
            <a:r>
              <a:t>Same shape, different refractive indices</a:t>
            </a:r>
          </a:p>
          <a:p xmlns:a="http://schemas.openxmlformats.org/drawingml/2006/main">
            <a:r>
              <a:t/>
            </a:r>
          </a:p>
          <a:p xmlns:a="http://schemas.openxmlformats.org/drawingml/2006/main">
            <a:r>
              <a:t>The original comparison uses three lenses with the same size and shape but made of different materials. In the same surrounding medium, a larger lens refractive index gives stronger refraction and, for these converging lenses, a shorter focal length.</a:t>
            </a:r>
          </a:p>
          <a:p xmlns:a="http://schemas.openxmlformats.org/drawingml/2006/main">
            <a:r>
              <a:t/>
            </a:r>
          </a:p>
          <a:p xmlns:a="http://schemas.openxmlformats.org/drawingml/2006/main">
            <a:r>
              <a:t>How to compare ray diagrams: a ray parallel to the axis crosses the axis at F after passing through the lens. A nearer crossing means a smaller f. Thus if f₂ &lt; f₁ &lt; f₃, then n₂ &gt; n₁ &gt; n₃. This preserves the reasoning in the annotated comparison question.</a:t>
            </a:r>
          </a:p>
          <a:p xmlns:a="http://schemas.openxmlformats.org/drawingml/2006/main">
            <a:r>
              <a:t/>
            </a:r>
          </a:p>
          <a:p xmlns:a="http://schemas.openxmlformats.org/drawingml/2006/main">
            <a:r>
              <a:t>Conditions matter: compare the same lens shape, surrounding medium and wavelength. “Larger n means shorter f” is not a rule for changing arbitrary lens shapes or for mirrors.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19.</a:t>
            </a:r>
          </a:p>
          <a:p xmlns:a="http://schemas.openxmlformats.org/drawingml/2006/main">
            <a:r>
              <a:t>Original source: Original D pp.4,10-11. CED 13.4; qualitative material comparison retained.</a:t>
            </a:r>
          </a:p>
          <a:p xmlns:a="http://schemas.openxmlformats.org/drawingml/2006/main">
            <a:r>
              <a:t>CED: 13.1–13.4</a:t>
            </a:r>
          </a:p>
          <a:p xmlns:a="http://schemas.openxmlformats.org/drawingml/2006/main">
            <a:r>
              <a:t/>
            </a:r>
          </a:p>
          <a:p xmlns:a="http://schemas.openxmlformats.org/drawingml/2006/main">
            <a:r>
              <a:t>Covering half the lens does not remove half the image</a:t>
            </a:r>
          </a:p>
          <a:p xmlns:a="http://schemas.openxmlformats.org/drawingml/2006/main">
            <a:r>
              <a:t/>
            </a:r>
          </a:p>
          <a:p xmlns:a="http://schemas.openxmlformats.org/drawingml/2006/main">
            <a:r>
              <a:t>The original drawing sends several rays from the same object point through different parts of the lens. Each object point normally illuminates a range of positions on the lens. Blocking some positions removes some rays from every image point, rather than deleting a particular half of the object.</a:t>
            </a:r>
          </a:p>
          <a:p xmlns:a="http://schemas.openxmlformats.org/drawingml/2006/main">
            <a:r>
              <a:t/>
            </a:r>
          </a:p>
          <a:p xmlns:a="http://schemas.openxmlformats.org/drawingml/2006/main">
            <a:r>
              <a:t>optics_diagram Half a lens, and lenses made of different materials</a:t>
            </a:r>
          </a:p>
          <a:p xmlns:a="http://schemas.openxmlformats.org/drawingml/2006/main">
            <a:r>
              <a:t/>
            </a:r>
          </a:p>
          <a:p xmlns:a="http://schemas.openxmlformats.org/drawingml/2006/main">
            <a:r>
              <a:t>PREDICTION In the ideal geometric model, the full image remains at the same location and with the same size, but it becomes dimmer. The focal length and the lens equation do not change. Aperture edges can introduce diffraction, which belongs to the wave model.</a:t>
            </a:r>
          </a:p>
          <a:p xmlns:a="http://schemas.openxmlformats.org/drawingml/2006/main">
            <a:r>
              <a:t/>
            </a:r>
          </a:p>
          <a:p xmlns:a="http://schemas.openxmlformats.org/drawingml/2006/main">
            <a:r>
              <a:t>Same shape, different refractive indices</a:t>
            </a:r>
          </a:p>
          <a:p xmlns:a="http://schemas.openxmlformats.org/drawingml/2006/main">
            <a:r>
              <a:t/>
            </a:r>
          </a:p>
          <a:p xmlns:a="http://schemas.openxmlformats.org/drawingml/2006/main">
            <a:r>
              <a:t>The original comparison uses three lenses with the same size and shape but made of different materials. In the same surrounding medium, a larger lens refractive index gives stronger refraction and, for these converging lenses, a shorter focal length.</a:t>
            </a:r>
          </a:p>
          <a:p xmlns:a="http://schemas.openxmlformats.org/drawingml/2006/main">
            <a:r>
              <a:t/>
            </a:r>
          </a:p>
          <a:p xmlns:a="http://schemas.openxmlformats.org/drawingml/2006/main">
            <a:r>
              <a:t>How to compare ray diagrams: a ray parallel to the axis crosses the axis at F after passing through the lens. A nearer crossing means a smaller f. Thus if f₂ &lt; f₁ &lt; f₃, then n₂ &gt; n₁ &gt; n₃. This preserves the reasoning in the annotated comparison question.</a:t>
            </a:r>
          </a:p>
          <a:p xmlns:a="http://schemas.openxmlformats.org/drawingml/2006/main">
            <a:r>
              <a:t/>
            </a:r>
          </a:p>
          <a:p xmlns:a="http://schemas.openxmlformats.org/drawingml/2006/main">
            <a:r>
              <a:t>Conditions matter: compare the same lens shape, surrounding medium and wavelength. “Larger n means shorter f” is not a rule for changing arbitrary lens shapes or for mirrors.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20.</a:t>
            </a:r>
          </a:p>
          <a:p xmlns:a="http://schemas.openxmlformats.org/drawingml/2006/main">
            <a:r>
              <a:t>Original source: CED science-practice supplement, connected to the original ray and equation work.</a:t>
            </a:r>
          </a:p>
          <a:p xmlns:a="http://schemas.openxmlformats.org/drawingml/2006/main">
            <a:r>
              <a:t>CED: 13.1–13.4</a:t>
            </a:r>
          </a:p>
          <a:p xmlns:a="http://schemas.openxmlformats.org/drawingml/2006/main">
            <a:r>
              <a:t/>
            </a:r>
          </a:p>
          <a:p xmlns:a="http://schemas.openxmlformats.org/drawingml/2006/main">
            <a:r>
              <a:t>Experiment A: focal length from several images</a:t>
            </a:r>
          </a:p>
          <a:p xmlns:a="http://schemas.openxmlformats.org/drawingml/2006/main">
            <a:r>
              <a:t/>
            </a:r>
          </a:p>
          <a:p xmlns:a="http://schemas.openxmlformats.org/drawingml/2006/main">
            <a:r>
              <a:t>Use an illuminated object, convex lens, screen and ruler on a common axis. For several s_o &gt; f values, move the screen until the image is sharp. Measure s_o and s_i from the lens center. Repeat the focusing to estimate uncertainty; do not use object-to-screen distance as s_i.</a:t>
            </a:r>
          </a:p>
          <a:p xmlns:a="http://schemas.openxmlformats.org/drawingml/2006/main">
            <a:r>
              <a:t/>
            </a:r>
          </a:p>
          <a:p xmlns:a="http://schemas.openxmlformats.org/drawingml/2006/main">
            <a:r>
              <a:t>LINEAR GRAPH Plot y = 1/s_i against x = 1/s_o.</a:t>
            </a:r>
          </a:p>
          <a:p xmlns:a="http://schemas.openxmlformats.org/drawingml/2006/main">
            <a:r>
              <a:t>y = -x + 1/f: expected slope -1; vertical intercept 1/f.</a:t>
            </a:r>
          </a:p>
          <a:p xmlns:a="http://schemas.openxmlformats.org/drawingml/2006/main">
            <a:r>
              <a:t>If the fitted intercept is 5.0 m⁻¹, then f = 0.20 m.</a:t>
            </a:r>
          </a:p>
          <a:p xmlns:a="http://schemas.openxmlformats.org/drawingml/2006/main">
            <a:r>
              <a:t/>
            </a:r>
          </a:p>
          <a:p xmlns:a="http://schemas.openxmlformats.org/drawingml/2006/main">
            <a:r>
              <a:t>Choose a range of distances rather than repeating one point. Keep the lens vertical and the object, lens and screen aligned. A large aperture can make blur and aberration more noticeable. Focusing uncertainty becomes severe when the image is very distant.</a:t>
            </a:r>
          </a:p>
          <a:p xmlns:a="http://schemas.openxmlformats.org/drawingml/2006/main">
            <a:r>
              <a:t/>
            </a:r>
          </a:p>
          <a:p xmlns:a="http://schemas.openxmlformats.org/drawingml/2006/main">
            <a:r>
              <a:t>Experiment B: refractive index from angles</a:t>
            </a:r>
          </a:p>
          <a:p xmlns:a="http://schemas.openxmlformats.org/drawingml/2006/main">
            <a:r>
              <a:t/>
            </a:r>
          </a:p>
          <a:p xmlns:a="http://schemas.openxmlformats.org/drawingml/2006/main">
            <a:r>
              <a:t>Trace incident and refracted rays at a flat boundary for several angles. Draw the normal carefully. Measure angles from it, then plot sin θ₁ vertically against sin θ₂ horizontally. The slope equals n₂/n₁. With air as medium 1, it is approximately n₂.</a:t>
            </a:r>
          </a:p>
          <a:p xmlns:a="http://schemas.openxmlformats.org/drawingml/2006/main">
            <a:r>
              <a:t/>
            </a:r>
          </a:p>
          <a:p xmlns:a="http://schemas.openxmlformats.org/drawingml/2006/main">
            <a:r>
              <a:t>A semicircular block can let one part of the path meet a curved boundary along a radius, so there is no bending there. This isolates the refraction at the flat face. Repeat angle measurements and avoid confusing a surface angle with its complementary normal angle.</a:t>
            </a:r>
          </a:p>
          <a:p xmlns:a="http://schemas.openxmlformats.org/drawingml/2006/main">
            <a:r>
              <a:t/>
            </a:r>
          </a:p>
          <a:p xmlns:a="http://schemas.openxmlformats.org/drawingml/2006/main">
            <a:r>
              <a:t>Applying the same lens model to the eye</a:t>
            </a:r>
          </a:p>
          <a:p xmlns:a="http://schemas.openxmlformats.org/drawingml/2006/main">
            <a:r>
              <a:t/>
            </a:r>
          </a:p>
          <a:p xmlns:a="http://schemas.openxmlformats.org/drawingml/2006/main">
            <a:r>
              <a:t>A normal eye forms a real image on the retina. When an object moves closer, the lens-to-retina distance is almost fixed. In 1/f = 1/s_o + 1/s_i, increasing 1/s_o requires increasing 1/f. The eye accommodates by increasing its converging power, reducing f.</a:t>
            </a:r>
          </a:p>
          <a:p xmlns:a="http://schemas.openxmlformats.org/drawingml/2006/main">
            <a:r>
              <a:t/>
            </a:r>
          </a:p>
          <a:p xmlns:a="http://schemas.openxmlformats.org/drawingml/2006/main">
            <a:r>
              <a:t>PAUSE AND EXPLAIN Why can a screen locate a real image, but fail to locate a virtual image? Why should an experimental focal-length estimate use many measurements and a fitted graph instead of one potentially uncertain focus?</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20.</a:t>
            </a:r>
          </a:p>
          <a:p xmlns:a="http://schemas.openxmlformats.org/drawingml/2006/main">
            <a:r>
              <a:t>Original source: CED science-practice supplement, connected to the original ray and equation work.</a:t>
            </a:r>
          </a:p>
          <a:p xmlns:a="http://schemas.openxmlformats.org/drawingml/2006/main">
            <a:r>
              <a:t>CED: 13.1–13.4</a:t>
            </a:r>
          </a:p>
          <a:p xmlns:a="http://schemas.openxmlformats.org/drawingml/2006/main">
            <a:r>
              <a:t/>
            </a:r>
          </a:p>
          <a:p xmlns:a="http://schemas.openxmlformats.org/drawingml/2006/main">
            <a:r>
              <a:t>Experiment A: focal length from several images</a:t>
            </a:r>
          </a:p>
          <a:p xmlns:a="http://schemas.openxmlformats.org/drawingml/2006/main">
            <a:r>
              <a:t/>
            </a:r>
          </a:p>
          <a:p xmlns:a="http://schemas.openxmlformats.org/drawingml/2006/main">
            <a:r>
              <a:t>Use an illuminated object, convex lens, screen and ruler on a common axis. For several s_o &gt; f values, move the screen until the image is sharp. Measure s_o and s_i from the lens center. Repeat the focusing to estimate uncertainty; do not use object-to-screen distance as s_i.</a:t>
            </a:r>
          </a:p>
          <a:p xmlns:a="http://schemas.openxmlformats.org/drawingml/2006/main">
            <a:r>
              <a:t/>
            </a:r>
          </a:p>
          <a:p xmlns:a="http://schemas.openxmlformats.org/drawingml/2006/main">
            <a:r>
              <a:t>LINEAR GRAPH Plot y = 1/s_i against x = 1/s_o.</a:t>
            </a:r>
          </a:p>
          <a:p xmlns:a="http://schemas.openxmlformats.org/drawingml/2006/main">
            <a:r>
              <a:t>y = -x + 1/f: expected slope -1; vertical intercept 1/f.</a:t>
            </a:r>
          </a:p>
          <a:p xmlns:a="http://schemas.openxmlformats.org/drawingml/2006/main">
            <a:r>
              <a:t>If the fitted intercept is 5.0 m⁻¹, then f = 0.20 m.</a:t>
            </a:r>
          </a:p>
          <a:p xmlns:a="http://schemas.openxmlformats.org/drawingml/2006/main">
            <a:r>
              <a:t/>
            </a:r>
          </a:p>
          <a:p xmlns:a="http://schemas.openxmlformats.org/drawingml/2006/main">
            <a:r>
              <a:t>Choose a range of distances rather than repeating one point. Keep the lens vertical and the object, lens and screen aligned. A large aperture can make blur and aberration more noticeable. Focusing uncertainty becomes severe when the image is very distant.</a:t>
            </a:r>
          </a:p>
          <a:p xmlns:a="http://schemas.openxmlformats.org/drawingml/2006/main">
            <a:r>
              <a:t/>
            </a:r>
          </a:p>
          <a:p xmlns:a="http://schemas.openxmlformats.org/drawingml/2006/main">
            <a:r>
              <a:t>Experiment B: refractive index from angles</a:t>
            </a:r>
          </a:p>
          <a:p xmlns:a="http://schemas.openxmlformats.org/drawingml/2006/main">
            <a:r>
              <a:t/>
            </a:r>
          </a:p>
          <a:p xmlns:a="http://schemas.openxmlformats.org/drawingml/2006/main">
            <a:r>
              <a:t>Trace incident and refracted rays at a flat boundary for several angles. Draw the normal carefully. Measure angles from it, then plot sin θ₁ vertically against sin θ₂ horizontally. The slope equals n₂/n₁. With air as medium 1, it is approximately n₂.</a:t>
            </a:r>
          </a:p>
          <a:p xmlns:a="http://schemas.openxmlformats.org/drawingml/2006/main">
            <a:r>
              <a:t/>
            </a:r>
          </a:p>
          <a:p xmlns:a="http://schemas.openxmlformats.org/drawingml/2006/main">
            <a:r>
              <a:t>A semicircular block can let one part of the path meet a curved boundary along a radius, so there is no bending there. This isolates the refraction at the flat face. Repeat angle measurements and avoid confusing a surface angle with its complementary normal angle.</a:t>
            </a:r>
          </a:p>
          <a:p xmlns:a="http://schemas.openxmlformats.org/drawingml/2006/main">
            <a:r>
              <a:t/>
            </a:r>
          </a:p>
          <a:p xmlns:a="http://schemas.openxmlformats.org/drawingml/2006/main">
            <a:r>
              <a:t>Applying the same lens model to the eye</a:t>
            </a:r>
          </a:p>
          <a:p xmlns:a="http://schemas.openxmlformats.org/drawingml/2006/main">
            <a:r>
              <a:t/>
            </a:r>
          </a:p>
          <a:p xmlns:a="http://schemas.openxmlformats.org/drawingml/2006/main">
            <a:r>
              <a:t>A normal eye forms a real image on the retina. When an object moves closer, the lens-to-retina distance is almost fixed. In 1/f = 1/s_o + 1/s_i, increasing 1/s_o requires increasing 1/f. The eye accommodates by increasing its converging power, reducing f.</a:t>
            </a:r>
          </a:p>
          <a:p xmlns:a="http://schemas.openxmlformats.org/drawingml/2006/main">
            <a:r>
              <a:t/>
            </a:r>
          </a:p>
          <a:p xmlns:a="http://schemas.openxmlformats.org/drawingml/2006/main">
            <a:r>
              <a:t>PAUSE AND EXPLAIN Why can a screen locate a real image, but fail to locate a virtual image? Why should an experimental focal-length estimate use many measurements and a fitted graph instead of one potentially uncertain focus?</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20.</a:t>
            </a:r>
          </a:p>
          <a:p xmlns:a="http://schemas.openxmlformats.org/drawingml/2006/main">
            <a:r>
              <a:t>Original source: CED science-practice supplement, connected to the original ray and equation work.</a:t>
            </a:r>
          </a:p>
          <a:p xmlns:a="http://schemas.openxmlformats.org/drawingml/2006/main">
            <a:r>
              <a:t>CED: 13.1–13.4</a:t>
            </a:r>
          </a:p>
          <a:p xmlns:a="http://schemas.openxmlformats.org/drawingml/2006/main">
            <a:r>
              <a:t/>
            </a:r>
          </a:p>
          <a:p xmlns:a="http://schemas.openxmlformats.org/drawingml/2006/main">
            <a:r>
              <a:t>Experiment A: focal length from several images</a:t>
            </a:r>
          </a:p>
          <a:p xmlns:a="http://schemas.openxmlformats.org/drawingml/2006/main">
            <a:r>
              <a:t/>
            </a:r>
          </a:p>
          <a:p xmlns:a="http://schemas.openxmlformats.org/drawingml/2006/main">
            <a:r>
              <a:t>Use an illuminated object, convex lens, screen and ruler on a common axis. For several s_o &gt; f values, move the screen until the image is sharp. Measure s_o and s_i from the lens center. Repeat the focusing to estimate uncertainty; do not use object-to-screen distance as s_i.</a:t>
            </a:r>
          </a:p>
          <a:p xmlns:a="http://schemas.openxmlformats.org/drawingml/2006/main">
            <a:r>
              <a:t/>
            </a:r>
          </a:p>
          <a:p xmlns:a="http://schemas.openxmlformats.org/drawingml/2006/main">
            <a:r>
              <a:t>LINEAR GRAPH Plot y = 1/s_i against x = 1/s_o.</a:t>
            </a:r>
          </a:p>
          <a:p xmlns:a="http://schemas.openxmlformats.org/drawingml/2006/main">
            <a:r>
              <a:t>y = -x + 1/f: expected slope -1; vertical intercept 1/f.</a:t>
            </a:r>
          </a:p>
          <a:p xmlns:a="http://schemas.openxmlformats.org/drawingml/2006/main">
            <a:r>
              <a:t>If the fitted intercept is 5.0 m⁻¹, then f = 0.20 m.</a:t>
            </a:r>
          </a:p>
          <a:p xmlns:a="http://schemas.openxmlformats.org/drawingml/2006/main">
            <a:r>
              <a:t/>
            </a:r>
          </a:p>
          <a:p xmlns:a="http://schemas.openxmlformats.org/drawingml/2006/main">
            <a:r>
              <a:t>Choose a range of distances rather than repeating one point. Keep the lens vertical and the object, lens and screen aligned. A large aperture can make blur and aberration more noticeable. Focusing uncertainty becomes severe when the image is very distant.</a:t>
            </a:r>
          </a:p>
          <a:p xmlns:a="http://schemas.openxmlformats.org/drawingml/2006/main">
            <a:r>
              <a:t/>
            </a:r>
          </a:p>
          <a:p xmlns:a="http://schemas.openxmlformats.org/drawingml/2006/main">
            <a:r>
              <a:t>Experiment B: refractive index from angles</a:t>
            </a:r>
          </a:p>
          <a:p xmlns:a="http://schemas.openxmlformats.org/drawingml/2006/main">
            <a:r>
              <a:t/>
            </a:r>
          </a:p>
          <a:p xmlns:a="http://schemas.openxmlformats.org/drawingml/2006/main">
            <a:r>
              <a:t>Trace incident and refracted rays at a flat boundary for several angles. Draw the normal carefully. Measure angles from it, then plot sin θ₁ vertically against sin θ₂ horizontally. The slope equals n₂/n₁. With air as medium 1, it is approximately n₂.</a:t>
            </a:r>
          </a:p>
          <a:p xmlns:a="http://schemas.openxmlformats.org/drawingml/2006/main">
            <a:r>
              <a:t/>
            </a:r>
          </a:p>
          <a:p xmlns:a="http://schemas.openxmlformats.org/drawingml/2006/main">
            <a:r>
              <a:t>A semicircular block can let one part of the path meet a curved boundary along a radius, so there is no bending there. This isolates the refraction at the flat face. Repeat angle measurements and avoid confusing a surface angle with its complementary normal angle.</a:t>
            </a:r>
          </a:p>
          <a:p xmlns:a="http://schemas.openxmlformats.org/drawingml/2006/main">
            <a:r>
              <a:t/>
            </a:r>
          </a:p>
          <a:p xmlns:a="http://schemas.openxmlformats.org/drawingml/2006/main">
            <a:r>
              <a:t>Applying the same lens model to the eye</a:t>
            </a:r>
          </a:p>
          <a:p xmlns:a="http://schemas.openxmlformats.org/drawingml/2006/main">
            <a:r>
              <a:t/>
            </a:r>
          </a:p>
          <a:p xmlns:a="http://schemas.openxmlformats.org/drawingml/2006/main">
            <a:r>
              <a:t>A normal eye forms a real image on the retina. When an object moves closer, the lens-to-retina distance is almost fixed. In 1/f = 1/s_o + 1/s_i, increasing 1/s_o requires increasing 1/f. The eye accommodates by increasing its converging power, reducing f.</a:t>
            </a:r>
          </a:p>
          <a:p xmlns:a="http://schemas.openxmlformats.org/drawingml/2006/main">
            <a:r>
              <a:t/>
            </a:r>
          </a:p>
          <a:p xmlns:a="http://schemas.openxmlformats.org/drawingml/2006/main">
            <a:r>
              <a:t>PAUSE AND EXPLAIN Why can a screen locate a real image, but fail to locate a virtual image? Why should an experimental focal-length estimate use many measurements and a fitted graph instead of one potentially uncertain focus?</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20.</a:t>
            </a:r>
          </a:p>
          <a:p xmlns:a="http://schemas.openxmlformats.org/drawingml/2006/main">
            <a:r>
              <a:t>Original source: CED science-practice supplement, connected to the original ray and equation work.</a:t>
            </a:r>
          </a:p>
          <a:p xmlns:a="http://schemas.openxmlformats.org/drawingml/2006/main">
            <a:r>
              <a:t>CED: 13.1–13.4</a:t>
            </a:r>
          </a:p>
          <a:p xmlns:a="http://schemas.openxmlformats.org/drawingml/2006/main">
            <a:r>
              <a:t/>
            </a:r>
          </a:p>
          <a:p xmlns:a="http://schemas.openxmlformats.org/drawingml/2006/main">
            <a:r>
              <a:t>Experiment A: focal length from several images</a:t>
            </a:r>
          </a:p>
          <a:p xmlns:a="http://schemas.openxmlformats.org/drawingml/2006/main">
            <a:r>
              <a:t/>
            </a:r>
          </a:p>
          <a:p xmlns:a="http://schemas.openxmlformats.org/drawingml/2006/main">
            <a:r>
              <a:t>Use an illuminated object, convex lens, screen and ruler on a common axis. For several s_o &gt; f values, move the screen until the image is sharp. Measure s_o and s_i from the lens center. Repeat the focusing to estimate uncertainty; do not use object-to-screen distance as s_i.</a:t>
            </a:r>
          </a:p>
          <a:p xmlns:a="http://schemas.openxmlformats.org/drawingml/2006/main">
            <a:r>
              <a:t/>
            </a:r>
          </a:p>
          <a:p xmlns:a="http://schemas.openxmlformats.org/drawingml/2006/main">
            <a:r>
              <a:t>LINEAR GRAPH Plot y = 1/s_i against x = 1/s_o.</a:t>
            </a:r>
          </a:p>
          <a:p xmlns:a="http://schemas.openxmlformats.org/drawingml/2006/main">
            <a:r>
              <a:t>y = -x + 1/f: expected slope -1; vertical intercept 1/f.</a:t>
            </a:r>
          </a:p>
          <a:p xmlns:a="http://schemas.openxmlformats.org/drawingml/2006/main">
            <a:r>
              <a:t>If the fitted intercept is 5.0 m⁻¹, then f = 0.20 m.</a:t>
            </a:r>
          </a:p>
          <a:p xmlns:a="http://schemas.openxmlformats.org/drawingml/2006/main">
            <a:r>
              <a:t/>
            </a:r>
          </a:p>
          <a:p xmlns:a="http://schemas.openxmlformats.org/drawingml/2006/main">
            <a:r>
              <a:t>Choose a range of distances rather than repeating one point. Keep the lens vertical and the object, lens and screen aligned. A large aperture can make blur and aberration more noticeable. Focusing uncertainty becomes severe when the image is very distant.</a:t>
            </a:r>
          </a:p>
          <a:p xmlns:a="http://schemas.openxmlformats.org/drawingml/2006/main">
            <a:r>
              <a:t/>
            </a:r>
          </a:p>
          <a:p xmlns:a="http://schemas.openxmlformats.org/drawingml/2006/main">
            <a:r>
              <a:t>Experiment B: refractive index from angles</a:t>
            </a:r>
          </a:p>
          <a:p xmlns:a="http://schemas.openxmlformats.org/drawingml/2006/main">
            <a:r>
              <a:t/>
            </a:r>
          </a:p>
          <a:p xmlns:a="http://schemas.openxmlformats.org/drawingml/2006/main">
            <a:r>
              <a:t>Trace incident and refracted rays at a flat boundary for several angles. Draw the normal carefully. Measure angles from it, then plot sin θ₁ vertically against sin θ₂ horizontally. The slope equals n₂/n₁. With air as medium 1, it is approximately n₂.</a:t>
            </a:r>
          </a:p>
          <a:p xmlns:a="http://schemas.openxmlformats.org/drawingml/2006/main">
            <a:r>
              <a:t/>
            </a:r>
          </a:p>
          <a:p xmlns:a="http://schemas.openxmlformats.org/drawingml/2006/main">
            <a:r>
              <a:t>A semicircular block can let one part of the path meet a curved boundary along a radius, so there is no bending there. This isolates the refraction at the flat face. Repeat angle measurements and avoid confusing a surface angle with its complementary normal angle.</a:t>
            </a:r>
          </a:p>
          <a:p xmlns:a="http://schemas.openxmlformats.org/drawingml/2006/main">
            <a:r>
              <a:t/>
            </a:r>
          </a:p>
          <a:p xmlns:a="http://schemas.openxmlformats.org/drawingml/2006/main">
            <a:r>
              <a:t>Applying the same lens model to the eye</a:t>
            </a:r>
          </a:p>
          <a:p xmlns:a="http://schemas.openxmlformats.org/drawingml/2006/main">
            <a:r>
              <a:t/>
            </a:r>
          </a:p>
          <a:p xmlns:a="http://schemas.openxmlformats.org/drawingml/2006/main">
            <a:r>
              <a:t>A normal eye forms a real image on the retina. When an object moves closer, the lens-to-retina distance is almost fixed. In 1/f = 1/s_o + 1/s_i, increasing 1/s_o requires increasing 1/f. The eye accommodates by increasing its converging power, reducing f.</a:t>
            </a:r>
          </a:p>
          <a:p xmlns:a="http://schemas.openxmlformats.org/drawingml/2006/main">
            <a:r>
              <a:t/>
            </a:r>
          </a:p>
          <a:p xmlns:a="http://schemas.openxmlformats.org/drawingml/2006/main">
            <a:r>
              <a:t>PAUSE AND EXPLAIN Why can a screen locate a real image, but fail to locate a virtual image? Why should an experimental focal-length estimate use many measurements and a fitted graph instead of one potentially uncertain focus?</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20.</a:t>
            </a:r>
          </a:p>
          <a:p xmlns:a="http://schemas.openxmlformats.org/drawingml/2006/main">
            <a:r>
              <a:t>Original source: CED science-practice supplement, connected to the original ray and equation work.</a:t>
            </a:r>
          </a:p>
          <a:p xmlns:a="http://schemas.openxmlformats.org/drawingml/2006/main">
            <a:r>
              <a:t>CED: 13.1–13.4</a:t>
            </a:r>
          </a:p>
          <a:p xmlns:a="http://schemas.openxmlformats.org/drawingml/2006/main">
            <a:r>
              <a:t/>
            </a:r>
          </a:p>
          <a:p xmlns:a="http://schemas.openxmlformats.org/drawingml/2006/main">
            <a:r>
              <a:t>Experiment A: focal length from several images</a:t>
            </a:r>
          </a:p>
          <a:p xmlns:a="http://schemas.openxmlformats.org/drawingml/2006/main">
            <a:r>
              <a:t/>
            </a:r>
          </a:p>
          <a:p xmlns:a="http://schemas.openxmlformats.org/drawingml/2006/main">
            <a:r>
              <a:t>Use an illuminated object, convex lens, screen and ruler on a common axis. For several s_o &gt; f values, move the screen until the image is sharp. Measure s_o and s_i from the lens center. Repeat the focusing to estimate uncertainty; do not use object-to-screen distance as s_i.</a:t>
            </a:r>
          </a:p>
          <a:p xmlns:a="http://schemas.openxmlformats.org/drawingml/2006/main">
            <a:r>
              <a:t/>
            </a:r>
          </a:p>
          <a:p xmlns:a="http://schemas.openxmlformats.org/drawingml/2006/main">
            <a:r>
              <a:t>LINEAR GRAPH Plot y = 1/s_i against x = 1/s_o.</a:t>
            </a:r>
          </a:p>
          <a:p xmlns:a="http://schemas.openxmlformats.org/drawingml/2006/main">
            <a:r>
              <a:t>y = -x + 1/f: expected slope -1; vertical intercept 1/f.</a:t>
            </a:r>
          </a:p>
          <a:p xmlns:a="http://schemas.openxmlformats.org/drawingml/2006/main">
            <a:r>
              <a:t>If the fitted intercept is 5.0 m⁻¹, then f = 0.20 m.</a:t>
            </a:r>
          </a:p>
          <a:p xmlns:a="http://schemas.openxmlformats.org/drawingml/2006/main">
            <a:r>
              <a:t/>
            </a:r>
          </a:p>
          <a:p xmlns:a="http://schemas.openxmlformats.org/drawingml/2006/main">
            <a:r>
              <a:t>Choose a range of distances rather than repeating one point. Keep the lens vertical and the object, lens and screen aligned. A large aperture can make blur and aberration more noticeable. Focusing uncertainty becomes severe when the image is very distant.</a:t>
            </a:r>
          </a:p>
          <a:p xmlns:a="http://schemas.openxmlformats.org/drawingml/2006/main">
            <a:r>
              <a:t/>
            </a:r>
          </a:p>
          <a:p xmlns:a="http://schemas.openxmlformats.org/drawingml/2006/main">
            <a:r>
              <a:t>Experiment B: refractive index from angles</a:t>
            </a:r>
          </a:p>
          <a:p xmlns:a="http://schemas.openxmlformats.org/drawingml/2006/main">
            <a:r>
              <a:t/>
            </a:r>
          </a:p>
          <a:p xmlns:a="http://schemas.openxmlformats.org/drawingml/2006/main">
            <a:r>
              <a:t>Trace incident and refracted rays at a flat boundary for several angles. Draw the normal carefully. Measure angles from it, then plot sin θ₁ vertically against sin θ₂ horizontally. The slope equals n₂/n₁. With air as medium 1, it is approximately n₂.</a:t>
            </a:r>
          </a:p>
          <a:p xmlns:a="http://schemas.openxmlformats.org/drawingml/2006/main">
            <a:r>
              <a:t/>
            </a:r>
          </a:p>
          <a:p xmlns:a="http://schemas.openxmlformats.org/drawingml/2006/main">
            <a:r>
              <a:t>A semicircular block can let one part of the path meet a curved boundary along a radius, so there is no bending there. This isolates the refraction at the flat face. Repeat angle measurements and avoid confusing a surface angle with its complementary normal angle.</a:t>
            </a:r>
          </a:p>
          <a:p xmlns:a="http://schemas.openxmlformats.org/drawingml/2006/main">
            <a:r>
              <a:t/>
            </a:r>
          </a:p>
          <a:p xmlns:a="http://schemas.openxmlformats.org/drawingml/2006/main">
            <a:r>
              <a:t>Applying the same lens model to the eye</a:t>
            </a:r>
          </a:p>
          <a:p xmlns:a="http://schemas.openxmlformats.org/drawingml/2006/main">
            <a:r>
              <a:t/>
            </a:r>
          </a:p>
          <a:p xmlns:a="http://schemas.openxmlformats.org/drawingml/2006/main">
            <a:r>
              <a:t>A normal eye forms a real image on the retina. When an object moves closer, the lens-to-retina distance is almost fixed. In 1/f = 1/s_o + 1/s_i, increasing 1/s_o requires increasing 1/f. The eye accommodates by increasing its converging power, reducing f.</a:t>
            </a:r>
          </a:p>
          <a:p xmlns:a="http://schemas.openxmlformats.org/drawingml/2006/main">
            <a:r>
              <a:t/>
            </a:r>
          </a:p>
          <a:p xmlns:a="http://schemas.openxmlformats.org/drawingml/2006/main">
            <a:r>
              <a:t>PAUSE AND EXPLAIN Why can a screen locate a real image, but fail to locate a virtual image? Why should an experimental focal-length estimate use many measurements and a fitted graph instead of one potentially uncertain focus?</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20.</a:t>
            </a:r>
          </a:p>
          <a:p xmlns:a="http://schemas.openxmlformats.org/drawingml/2006/main">
            <a:r>
              <a:t>Original source: CED science-practice supplement, connected to the original ray and equation work.</a:t>
            </a:r>
          </a:p>
          <a:p xmlns:a="http://schemas.openxmlformats.org/drawingml/2006/main">
            <a:r>
              <a:t>CED: 13.1–13.4</a:t>
            </a:r>
          </a:p>
          <a:p xmlns:a="http://schemas.openxmlformats.org/drawingml/2006/main">
            <a:r>
              <a:t/>
            </a:r>
          </a:p>
          <a:p xmlns:a="http://schemas.openxmlformats.org/drawingml/2006/main">
            <a:r>
              <a:t>Experiment A: focal length from several images</a:t>
            </a:r>
          </a:p>
          <a:p xmlns:a="http://schemas.openxmlformats.org/drawingml/2006/main">
            <a:r>
              <a:t/>
            </a:r>
          </a:p>
          <a:p xmlns:a="http://schemas.openxmlformats.org/drawingml/2006/main">
            <a:r>
              <a:t>Use an illuminated object, convex lens, screen and ruler on a common axis. For several s_o &gt; f values, move the screen until the image is sharp. Measure s_o and s_i from the lens center. Repeat the focusing to estimate uncertainty; do not use object-to-screen distance as s_i.</a:t>
            </a:r>
          </a:p>
          <a:p xmlns:a="http://schemas.openxmlformats.org/drawingml/2006/main">
            <a:r>
              <a:t/>
            </a:r>
          </a:p>
          <a:p xmlns:a="http://schemas.openxmlformats.org/drawingml/2006/main">
            <a:r>
              <a:t>LINEAR GRAPH Plot y = 1/s_i against x = 1/s_o.</a:t>
            </a:r>
          </a:p>
          <a:p xmlns:a="http://schemas.openxmlformats.org/drawingml/2006/main">
            <a:r>
              <a:t>y = -x + 1/f: expected slope -1; vertical intercept 1/f.</a:t>
            </a:r>
          </a:p>
          <a:p xmlns:a="http://schemas.openxmlformats.org/drawingml/2006/main">
            <a:r>
              <a:t>If the fitted intercept is 5.0 m⁻¹, then f = 0.20 m.</a:t>
            </a:r>
          </a:p>
          <a:p xmlns:a="http://schemas.openxmlformats.org/drawingml/2006/main">
            <a:r>
              <a:t/>
            </a:r>
          </a:p>
          <a:p xmlns:a="http://schemas.openxmlformats.org/drawingml/2006/main">
            <a:r>
              <a:t>Choose a range of distances rather than repeating one point. Keep the lens vertical and the object, lens and screen aligned. A large aperture can make blur and aberration more noticeable. Focusing uncertainty becomes severe when the image is very distant.</a:t>
            </a:r>
          </a:p>
          <a:p xmlns:a="http://schemas.openxmlformats.org/drawingml/2006/main">
            <a:r>
              <a:t/>
            </a:r>
          </a:p>
          <a:p xmlns:a="http://schemas.openxmlformats.org/drawingml/2006/main">
            <a:r>
              <a:t>Experiment B: refractive index from angles</a:t>
            </a:r>
          </a:p>
          <a:p xmlns:a="http://schemas.openxmlformats.org/drawingml/2006/main">
            <a:r>
              <a:t/>
            </a:r>
          </a:p>
          <a:p xmlns:a="http://schemas.openxmlformats.org/drawingml/2006/main">
            <a:r>
              <a:t>Trace incident and refracted rays at a flat boundary for several angles. Draw the normal carefully. Measure angles from it, then plot sin θ₁ vertically against sin θ₂ horizontally. The slope equals n₂/n₁. With air as medium 1, it is approximately n₂.</a:t>
            </a:r>
          </a:p>
          <a:p xmlns:a="http://schemas.openxmlformats.org/drawingml/2006/main">
            <a:r>
              <a:t/>
            </a:r>
          </a:p>
          <a:p xmlns:a="http://schemas.openxmlformats.org/drawingml/2006/main">
            <a:r>
              <a:t>A semicircular block can let one part of the path meet a curved boundary along a radius, so there is no bending there. This isolates the refraction at the flat face. Repeat angle measurements and avoid confusing a surface angle with its complementary normal angle.</a:t>
            </a:r>
          </a:p>
          <a:p xmlns:a="http://schemas.openxmlformats.org/drawingml/2006/main">
            <a:r>
              <a:t/>
            </a:r>
          </a:p>
          <a:p xmlns:a="http://schemas.openxmlformats.org/drawingml/2006/main">
            <a:r>
              <a:t>Applying the same lens model to the eye</a:t>
            </a:r>
          </a:p>
          <a:p xmlns:a="http://schemas.openxmlformats.org/drawingml/2006/main">
            <a:r>
              <a:t/>
            </a:r>
          </a:p>
          <a:p xmlns:a="http://schemas.openxmlformats.org/drawingml/2006/main">
            <a:r>
              <a:t>A normal eye forms a real image on the retina. When an object moves closer, the lens-to-retina distance is almost fixed. In 1/f = 1/s_o + 1/s_i, increasing 1/s_o requires increasing 1/f. The eye accommodates by increasing its converging power, reducing f.</a:t>
            </a:r>
          </a:p>
          <a:p xmlns:a="http://schemas.openxmlformats.org/drawingml/2006/main">
            <a:r>
              <a:t/>
            </a:r>
          </a:p>
          <a:p xmlns:a="http://schemas.openxmlformats.org/drawingml/2006/main">
            <a:r>
              <a:t>PAUSE AND EXPLAIN Why can a screen locate a real image, but fail to locate a virtual image? Why should an experimental focal-length estimate use many measurements and a fitted graph instead of one potentially uncertain focus?</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21.</a:t>
            </a:r>
          </a:p>
          <a:p xmlns:a="http://schemas.openxmlformats.org/drawingml/2006/main">
            <a:r>
              <a:t>Original source: Original-note ideas combined with new practice; CED 13.1-13.4. Answers on pp.23-24.</a:t>
            </a:r>
          </a:p>
          <a:p xmlns:a="http://schemas.openxmlformats.org/drawingml/2006/main">
            <a:r>
              <a:t>CED: 13.1–13.4</a:t>
            </a:r>
          </a:p>
          <a:p xmlns:a="http://schemas.openxmlformats.org/drawingml/2006/main">
            <a:r>
              <a:t/>
            </a:r>
          </a:p>
          <a:p xmlns:a="http://schemas.openxmlformats.org/drawingml/2006/main">
            <a:r>
              <a:t>1. Reflection. A light ray strikes a mirror at 35° to the surface. Find its incidence and reflection angles. Explain why a rough surface can scatter light while each ray obeys the reflection law.</a:t>
            </a:r>
          </a:p>
          <a:p xmlns:a="http://schemas.openxmlformats.org/drawingml/2006/main">
            <a:r>
              <a:t/>
            </a:r>
          </a:p>
          <a:p xmlns:a="http://schemas.openxmlformats.org/drawingml/2006/main">
            <a:r>
              <a:t>2. The road-to-sand model. Explain why an obliquely incident wave bends toward the normal when it slows. State what happens to frequency and wavelength. Then explain the normal-incidence case.</a:t>
            </a:r>
          </a:p>
          <a:p xmlns:a="http://schemas.openxmlformats.org/drawingml/2006/main">
            <a:r>
              <a:t/>
            </a:r>
          </a:p>
          <a:p xmlns:a="http://schemas.openxmlformats.org/drawingml/2006/main">
            <a:r>
              <a:t>3. Refraction. Light with vacuum wavelength 500 nm enters glass of n = 1.60 from air at 40°. Find the refracted angle, speed and wavelength in glass.</a:t>
            </a:r>
          </a:p>
          <a:p xmlns:a="http://schemas.openxmlformats.org/drawingml/2006/main">
            <a:r>
              <a:t/>
            </a:r>
          </a:p>
          <a:p xmlns:a="http://schemas.openxmlformats.org/drawingml/2006/main">
            <a:r>
              <a:t>4. Total internal reflection. Find the water-to-air critical angle for n_water = 1.33. Describe what happens at incidence 40°, at the critical angle, and at 55°. Could the corresponding air-to-water ray show total internal reflection?</a:t>
            </a:r>
          </a:p>
          <a:p xmlns:a="http://schemas.openxmlformats.org/drawingml/2006/main">
            <a:r>
              <a:t/>
            </a:r>
          </a:p>
          <a:p xmlns:a="http://schemas.openxmlformats.org/drawingml/2006/main">
            <a:r>
              <a:t>5. The converging pair. A real object is 18 cm from either a convex lens or a concave mirror with f = 12 cm. For each instrument, draw two principal rays and give a complete image description. State exactly which result changes when the instrument changes.</a:t>
            </a:r>
          </a:p>
          <a:p xmlns:a="http://schemas.openxmlformats.org/drawingml/2006/main">
            <a:r>
              <a:t/>
            </a:r>
          </a:p>
          <a:p xmlns:a="http://schemas.openxmlformats.org/drawingml/2006/main">
            <a:r>
              <a:t>6. Work backward. A converging instrument with f = 10 cm produces an upright image three times the object height. Find s_o and s_i. State the physical image side for a lens and for a mirror.</a:t>
            </a:r>
          </a:p>
          <a:p xmlns:a="http://schemas.openxmlformats.org/drawingml/2006/main">
            <a:r>
              <a:t/>
            </a:r>
          </a:p>
          <a:p xmlns:a="http://schemas.openxmlformats.org/drawingml/2006/main">
            <a:r>
              <a:t>DISCUSSION BEFORE CALCULATION For questions 5 and 6, first identify the object-position region and the expected signs of s_i and m. After calculating, use the result to check the sketch, not replace it.</a:t>
            </a:r>
          </a:p>
          <a:p xmlns:a="http://schemas.openxmlformats.org/drawingml/2006/main">
            <a:r>
              <a:t/>
            </a:r>
          </a:p>
          <a:p xmlns:a="http://schemas.openxmlformats.org/drawingml/2006/main">
            <a:r>
              <a:t>Ray-diagram workspace</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21.</a:t>
            </a:r>
          </a:p>
          <a:p xmlns:a="http://schemas.openxmlformats.org/drawingml/2006/main">
            <a:r>
              <a:t>Original source: Original-note ideas combined with new practice; CED 13.1-13.4. Answers on pp.23-24.</a:t>
            </a:r>
          </a:p>
          <a:p xmlns:a="http://schemas.openxmlformats.org/drawingml/2006/main">
            <a:r>
              <a:t>CED: 13.1–13.4</a:t>
            </a:r>
          </a:p>
          <a:p xmlns:a="http://schemas.openxmlformats.org/drawingml/2006/main">
            <a:r>
              <a:t/>
            </a:r>
          </a:p>
          <a:p xmlns:a="http://schemas.openxmlformats.org/drawingml/2006/main">
            <a:r>
              <a:t>1. Reflection. A light ray strikes a mirror at 35° to the surface. Find its incidence and reflection angles. Explain why a rough surface can scatter light while each ray obeys the reflection law.</a:t>
            </a:r>
          </a:p>
          <a:p xmlns:a="http://schemas.openxmlformats.org/drawingml/2006/main">
            <a:r>
              <a:t/>
            </a:r>
          </a:p>
          <a:p xmlns:a="http://schemas.openxmlformats.org/drawingml/2006/main">
            <a:r>
              <a:t>2. The road-to-sand model. Explain why an obliquely incident wave bends toward the normal when it slows. State what happens to frequency and wavelength. Then explain the normal-incidence case.</a:t>
            </a:r>
          </a:p>
          <a:p xmlns:a="http://schemas.openxmlformats.org/drawingml/2006/main">
            <a:r>
              <a:t/>
            </a:r>
          </a:p>
          <a:p xmlns:a="http://schemas.openxmlformats.org/drawingml/2006/main">
            <a:r>
              <a:t>3. Refraction. Light with vacuum wavelength 500 nm enters glass of n = 1.60 from air at 40°. Find the refracted angle, speed and wavelength in glass.</a:t>
            </a:r>
          </a:p>
          <a:p xmlns:a="http://schemas.openxmlformats.org/drawingml/2006/main">
            <a:r>
              <a:t/>
            </a:r>
          </a:p>
          <a:p xmlns:a="http://schemas.openxmlformats.org/drawingml/2006/main">
            <a:r>
              <a:t>4. Total internal reflection. Find the water-to-air critical angle for n_water = 1.33. Describe what happens at incidence 40°, at the critical angle, and at 55°. Could the corresponding air-to-water ray show total internal reflection?</a:t>
            </a:r>
          </a:p>
          <a:p xmlns:a="http://schemas.openxmlformats.org/drawingml/2006/main">
            <a:r>
              <a:t/>
            </a:r>
          </a:p>
          <a:p xmlns:a="http://schemas.openxmlformats.org/drawingml/2006/main">
            <a:r>
              <a:t>5. The converging pair. A real object is 18 cm from either a convex lens or a concave mirror with f = 12 cm. For each instrument, draw two principal rays and give a complete image description. State exactly which result changes when the instrument changes.</a:t>
            </a:r>
          </a:p>
          <a:p xmlns:a="http://schemas.openxmlformats.org/drawingml/2006/main">
            <a:r>
              <a:t/>
            </a:r>
          </a:p>
          <a:p xmlns:a="http://schemas.openxmlformats.org/drawingml/2006/main">
            <a:r>
              <a:t>6. Work backward. A converging instrument with f = 10 cm produces an upright image three times the object height. Find s_o and s_i. State the physical image side for a lens and for a mirror.</a:t>
            </a:r>
          </a:p>
          <a:p xmlns:a="http://schemas.openxmlformats.org/drawingml/2006/main">
            <a:r>
              <a:t/>
            </a:r>
          </a:p>
          <a:p xmlns:a="http://schemas.openxmlformats.org/drawingml/2006/main">
            <a:r>
              <a:t>DISCUSSION BEFORE CALCULATION For questions 5 and 6, first identify the object-position region and the expected signs of s_i and m. After calculating, use the result to check the sketch, not replace it.</a:t>
            </a:r>
          </a:p>
          <a:p xmlns:a="http://schemas.openxmlformats.org/drawingml/2006/main">
            <a:r>
              <a:t/>
            </a:r>
          </a:p>
          <a:p xmlns:a="http://schemas.openxmlformats.org/drawingml/2006/main">
            <a:r>
              <a:t>Ray-diagram workspace</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21.</a:t>
            </a:r>
          </a:p>
          <a:p xmlns:a="http://schemas.openxmlformats.org/drawingml/2006/main">
            <a:r>
              <a:t>Original source: Original-note ideas combined with new practice; CED 13.1-13.4. Answers on pp.23-24.</a:t>
            </a:r>
          </a:p>
          <a:p xmlns:a="http://schemas.openxmlformats.org/drawingml/2006/main">
            <a:r>
              <a:t>CED: 13.1–13.4</a:t>
            </a:r>
          </a:p>
          <a:p xmlns:a="http://schemas.openxmlformats.org/drawingml/2006/main">
            <a:r>
              <a:t/>
            </a:r>
          </a:p>
          <a:p xmlns:a="http://schemas.openxmlformats.org/drawingml/2006/main">
            <a:r>
              <a:t>1. Reflection. A light ray strikes a mirror at 35° to the surface. Find its incidence and reflection angles. Explain why a rough surface can scatter light while each ray obeys the reflection law.</a:t>
            </a:r>
          </a:p>
          <a:p xmlns:a="http://schemas.openxmlformats.org/drawingml/2006/main">
            <a:r>
              <a:t/>
            </a:r>
          </a:p>
          <a:p xmlns:a="http://schemas.openxmlformats.org/drawingml/2006/main">
            <a:r>
              <a:t>2. The road-to-sand model. Explain why an obliquely incident wave bends toward the normal when it slows. State what happens to frequency and wavelength. Then explain the normal-incidence case.</a:t>
            </a:r>
          </a:p>
          <a:p xmlns:a="http://schemas.openxmlformats.org/drawingml/2006/main">
            <a:r>
              <a:t/>
            </a:r>
          </a:p>
          <a:p xmlns:a="http://schemas.openxmlformats.org/drawingml/2006/main">
            <a:r>
              <a:t>3. Refraction. Light with vacuum wavelength 500 nm enters glass of n = 1.60 from air at 40°. Find the refracted angle, speed and wavelength in glass.</a:t>
            </a:r>
          </a:p>
          <a:p xmlns:a="http://schemas.openxmlformats.org/drawingml/2006/main">
            <a:r>
              <a:t/>
            </a:r>
          </a:p>
          <a:p xmlns:a="http://schemas.openxmlformats.org/drawingml/2006/main">
            <a:r>
              <a:t>4. Total internal reflection. Find the water-to-air critical angle for n_water = 1.33. Describe what happens at incidence 40°, at the critical angle, and at 55°. Could the corresponding air-to-water ray show total internal reflection?</a:t>
            </a:r>
          </a:p>
          <a:p xmlns:a="http://schemas.openxmlformats.org/drawingml/2006/main">
            <a:r>
              <a:t/>
            </a:r>
          </a:p>
          <a:p xmlns:a="http://schemas.openxmlformats.org/drawingml/2006/main">
            <a:r>
              <a:t>5. The converging pair. A real object is 18 cm from either a convex lens or a concave mirror with f = 12 cm. For each instrument, draw two principal rays and give a complete image description. State exactly which result changes when the instrument changes.</a:t>
            </a:r>
          </a:p>
          <a:p xmlns:a="http://schemas.openxmlformats.org/drawingml/2006/main">
            <a:r>
              <a:t/>
            </a:r>
          </a:p>
          <a:p xmlns:a="http://schemas.openxmlformats.org/drawingml/2006/main">
            <a:r>
              <a:t>6. Work backward. A converging instrument with f = 10 cm produces an upright image three times the object height. Find s_o and s_i. State the physical image side for a lens and for a mirror.</a:t>
            </a:r>
          </a:p>
          <a:p xmlns:a="http://schemas.openxmlformats.org/drawingml/2006/main">
            <a:r>
              <a:t/>
            </a:r>
          </a:p>
          <a:p xmlns:a="http://schemas.openxmlformats.org/drawingml/2006/main">
            <a:r>
              <a:t>DISCUSSION BEFORE CALCULATION For questions 5 and 6, first identify the object-position region and the expected signs of s_i and m. After calculating, use the result to check the sketch, not replace it.</a:t>
            </a:r>
          </a:p>
          <a:p xmlns:a="http://schemas.openxmlformats.org/drawingml/2006/main">
            <a:r>
              <a:t/>
            </a:r>
          </a:p>
          <a:p xmlns:a="http://schemas.openxmlformats.org/drawingml/2006/main">
            <a:r>
              <a:t>Ray-diagram workspace</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21.</a:t>
            </a:r>
          </a:p>
          <a:p xmlns:a="http://schemas.openxmlformats.org/drawingml/2006/main">
            <a:r>
              <a:t>Original source: Original-note ideas combined with new practice; CED 13.1-13.4. Answers on pp.23-24.</a:t>
            </a:r>
          </a:p>
          <a:p xmlns:a="http://schemas.openxmlformats.org/drawingml/2006/main">
            <a:r>
              <a:t>CED: 13.1–13.4</a:t>
            </a:r>
          </a:p>
          <a:p xmlns:a="http://schemas.openxmlformats.org/drawingml/2006/main">
            <a:r>
              <a:t/>
            </a:r>
          </a:p>
          <a:p xmlns:a="http://schemas.openxmlformats.org/drawingml/2006/main">
            <a:r>
              <a:t>1. Reflection. A light ray strikes a mirror at 35° to the surface. Find its incidence and reflection angles. Explain why a rough surface can scatter light while each ray obeys the reflection law.</a:t>
            </a:r>
          </a:p>
          <a:p xmlns:a="http://schemas.openxmlformats.org/drawingml/2006/main">
            <a:r>
              <a:t/>
            </a:r>
          </a:p>
          <a:p xmlns:a="http://schemas.openxmlformats.org/drawingml/2006/main">
            <a:r>
              <a:t>2. The road-to-sand model. Explain why an obliquely incident wave bends toward the normal when it slows. State what happens to frequency and wavelength. Then explain the normal-incidence case.</a:t>
            </a:r>
          </a:p>
          <a:p xmlns:a="http://schemas.openxmlformats.org/drawingml/2006/main">
            <a:r>
              <a:t/>
            </a:r>
          </a:p>
          <a:p xmlns:a="http://schemas.openxmlformats.org/drawingml/2006/main">
            <a:r>
              <a:t>3. Refraction. Light with vacuum wavelength 500 nm enters glass of n = 1.60 from air at 40°. Find the refracted angle, speed and wavelength in glass.</a:t>
            </a:r>
          </a:p>
          <a:p xmlns:a="http://schemas.openxmlformats.org/drawingml/2006/main">
            <a:r>
              <a:t/>
            </a:r>
          </a:p>
          <a:p xmlns:a="http://schemas.openxmlformats.org/drawingml/2006/main">
            <a:r>
              <a:t>4. Total internal reflection. Find the water-to-air critical angle for n_water = 1.33. Describe what happens at incidence 40°, at the critical angle, and at 55°. Could the corresponding air-to-water ray show total internal reflection?</a:t>
            </a:r>
          </a:p>
          <a:p xmlns:a="http://schemas.openxmlformats.org/drawingml/2006/main">
            <a:r>
              <a:t/>
            </a:r>
          </a:p>
          <a:p xmlns:a="http://schemas.openxmlformats.org/drawingml/2006/main">
            <a:r>
              <a:t>5. The converging pair. A real object is 18 cm from either a convex lens or a concave mirror with f = 12 cm. For each instrument, draw two principal rays and give a complete image description. State exactly which result changes when the instrument changes.</a:t>
            </a:r>
          </a:p>
          <a:p xmlns:a="http://schemas.openxmlformats.org/drawingml/2006/main">
            <a:r>
              <a:t/>
            </a:r>
          </a:p>
          <a:p xmlns:a="http://schemas.openxmlformats.org/drawingml/2006/main">
            <a:r>
              <a:t>6. Work backward. A converging instrument with f = 10 cm produces an upright image three times the object height. Find s_o and s_i. State the physical image side for a lens and for a mirror.</a:t>
            </a:r>
          </a:p>
          <a:p xmlns:a="http://schemas.openxmlformats.org/drawingml/2006/main">
            <a:r>
              <a:t/>
            </a:r>
          </a:p>
          <a:p xmlns:a="http://schemas.openxmlformats.org/drawingml/2006/main">
            <a:r>
              <a:t>DISCUSSION BEFORE CALCULATION For questions 5 and 6, first identify the object-position region and the expected signs of s_i and m. After calculating, use the result to check the sketch, not replace it.</a:t>
            </a:r>
          </a:p>
          <a:p xmlns:a="http://schemas.openxmlformats.org/drawingml/2006/main">
            <a:r>
              <a:t/>
            </a:r>
          </a:p>
          <a:p xmlns:a="http://schemas.openxmlformats.org/drawingml/2006/main">
            <a:r>
              <a:t>Ray-diagram workspace</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22.</a:t>
            </a:r>
          </a:p>
          <a:p xmlns:a="http://schemas.openxmlformats.org/drawingml/2006/main">
            <a:r>
              <a:t>Original source: Original-note ideas combined with new practice; CED 13.2-13.4. Answers on pp.23-24.</a:t>
            </a:r>
          </a:p>
          <a:p xmlns:a="http://schemas.openxmlformats.org/drawingml/2006/main">
            <a:r>
              <a:t>CED: 13.1–13.4</a:t>
            </a:r>
          </a:p>
          <a:p xmlns:a="http://schemas.openxmlformats.org/drawingml/2006/main">
            <a:r>
              <a:t/>
            </a:r>
          </a:p>
          <a:p xmlns:a="http://schemas.openxmlformats.org/drawingml/2006/main">
            <a:r>
              <a:t>7. The diverging pair. A real object is 24 cm from either a concave lens or a convex mirror with f = -12 cm. Find s_i and m. Explain the image-side difference and prove that the image lies within one focal-length magnitude of the instrument.</a:t>
            </a:r>
          </a:p>
          <a:p xmlns:a="http://schemas.openxmlformats.org/drawingml/2006/main">
            <a:r>
              <a:t/>
            </a:r>
          </a:p>
          <a:p xmlns:a="http://schemas.openxmlformats.org/drawingml/2006/main">
            <a:r>
              <a:t>8. Boundary cases. For f = 8 cm, describe the image for s_o = 16 cm, s_o = 8 cm, and a very distant object. Explain precisely what “no image at the focus” should mean.</a:t>
            </a:r>
          </a:p>
          <a:p xmlns:a="http://schemas.openxmlformats.org/drawingml/2006/main">
            <a:r>
              <a:t/>
            </a:r>
          </a:p>
          <a:p xmlns:a="http://schemas.openxmlformats.org/drawingml/2006/main">
            <a:r>
              <a:t>9. Covering a lens. A screen shows a sharp image from a convex lens. Cover the upper half of the lens. Predict the image location, size, completeness and brightness, and justify your prediction with rays from one object point.</a:t>
            </a:r>
          </a:p>
          <a:p xmlns:a="http://schemas.openxmlformats.org/drawingml/2006/main">
            <a:r>
              <a:t/>
            </a:r>
          </a:p>
          <a:p xmlns:a="http://schemas.openxmlformats.org/drawingml/2006/main">
            <a:r>
              <a:t>10. Material comparison. Three converging lenses have identical shapes and are surrounded by air. Their focal lengths are f_A = 8 cm, f_B = 12 cm and f_C = 20 cm for the same wavelength. Rank the lens indices and explain the physical reason.</a:t>
            </a:r>
          </a:p>
          <a:p xmlns:a="http://schemas.openxmlformats.org/drawingml/2006/main">
            <a:r>
              <a:t/>
            </a:r>
          </a:p>
          <a:p xmlns:a="http://schemas.openxmlformats.org/drawingml/2006/main">
            <a:r>
              <a:t>11. Graph analysis. A plot of 1/s_i against 1/s_o has slope -1.02 and vertical intercept 4.0 m⁻¹. Estimate f. Is the slope close to the model prediction? Give two practical sources of measurement uncertainty.</a:t>
            </a:r>
          </a:p>
          <a:p xmlns:a="http://schemas.openxmlformats.org/drawingml/2006/main">
            <a:r>
              <a:t/>
            </a:r>
          </a:p>
          <a:p xmlns:a="http://schemas.openxmlformats.org/drawingml/2006/main">
            <a:r>
              <a:t>12. Layered tank. Light enters three horizontal layers with indices n₁ &lt; n₂ &lt; n₃, all greater than the air index. Derive the bottom-layer angle directly from the entrance angle. After reflection at a horizontal bottom mirror and exit into air, compare the exit and entry angles.</a:t>
            </a:r>
          </a:p>
          <a:p xmlns:a="http://schemas.openxmlformats.org/drawingml/2006/main">
            <a:r>
              <a:t/>
            </a:r>
          </a:p>
          <a:p xmlns:a="http://schemas.openxmlformats.org/drawingml/2006/main">
            <a:r>
              <a:t>FINAL ORAL CHECK A student says: “Positive image distance always means the image is on the right.” Give a counterexample. Another says: “A convex device always converges.” Compare a convex lens and a convex mirror to correct the claim.</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22.</a:t>
            </a:r>
          </a:p>
          <a:p xmlns:a="http://schemas.openxmlformats.org/drawingml/2006/main">
            <a:r>
              <a:t>Original source: Original-note ideas combined with new practice; CED 13.2-13.4. Answers on pp.23-24.</a:t>
            </a:r>
          </a:p>
          <a:p xmlns:a="http://schemas.openxmlformats.org/drawingml/2006/main">
            <a:r>
              <a:t>CED: 13.1–13.4</a:t>
            </a:r>
          </a:p>
          <a:p xmlns:a="http://schemas.openxmlformats.org/drawingml/2006/main">
            <a:r>
              <a:t/>
            </a:r>
          </a:p>
          <a:p xmlns:a="http://schemas.openxmlformats.org/drawingml/2006/main">
            <a:r>
              <a:t>7. The diverging pair. A real object is 24 cm from either a concave lens or a convex mirror with f = -12 cm. Find s_i and m. Explain the image-side difference and prove that the image lies within one focal-length magnitude of the instrument.</a:t>
            </a:r>
          </a:p>
          <a:p xmlns:a="http://schemas.openxmlformats.org/drawingml/2006/main">
            <a:r>
              <a:t/>
            </a:r>
          </a:p>
          <a:p xmlns:a="http://schemas.openxmlformats.org/drawingml/2006/main">
            <a:r>
              <a:t>8. Boundary cases. For f = 8 cm, describe the image for s_o = 16 cm, s_o = 8 cm, and a very distant object. Explain precisely what “no image at the focus” should mean.</a:t>
            </a:r>
          </a:p>
          <a:p xmlns:a="http://schemas.openxmlformats.org/drawingml/2006/main">
            <a:r>
              <a:t/>
            </a:r>
          </a:p>
          <a:p xmlns:a="http://schemas.openxmlformats.org/drawingml/2006/main">
            <a:r>
              <a:t>9. Covering a lens. A screen shows a sharp image from a convex lens. Cover the upper half of the lens. Predict the image location, size, completeness and brightness, and justify your prediction with rays from one object point.</a:t>
            </a:r>
          </a:p>
          <a:p xmlns:a="http://schemas.openxmlformats.org/drawingml/2006/main">
            <a:r>
              <a:t/>
            </a:r>
          </a:p>
          <a:p xmlns:a="http://schemas.openxmlformats.org/drawingml/2006/main">
            <a:r>
              <a:t>10. Material comparison. Three converging lenses have identical shapes and are surrounded by air. Their focal lengths are f_A = 8 cm, f_B = 12 cm and f_C = 20 cm for the same wavelength. Rank the lens indices and explain the physical reason.</a:t>
            </a:r>
          </a:p>
          <a:p xmlns:a="http://schemas.openxmlformats.org/drawingml/2006/main">
            <a:r>
              <a:t/>
            </a:r>
          </a:p>
          <a:p xmlns:a="http://schemas.openxmlformats.org/drawingml/2006/main">
            <a:r>
              <a:t>11. Graph analysis. A plot of 1/s_i against 1/s_o has slope -1.02 and vertical intercept 4.0 m⁻¹. Estimate f. Is the slope close to the model prediction? Give two practical sources of measurement uncertainty.</a:t>
            </a:r>
          </a:p>
          <a:p xmlns:a="http://schemas.openxmlformats.org/drawingml/2006/main">
            <a:r>
              <a:t/>
            </a:r>
          </a:p>
          <a:p xmlns:a="http://schemas.openxmlformats.org/drawingml/2006/main">
            <a:r>
              <a:t>12. Layered tank. Light enters three horizontal layers with indices n₁ &lt; n₂ &lt; n₃, all greater than the air index. Derive the bottom-layer angle directly from the entrance angle. After reflection at a horizontal bottom mirror and exit into air, compare the exit and entry angles.</a:t>
            </a:r>
          </a:p>
          <a:p xmlns:a="http://schemas.openxmlformats.org/drawingml/2006/main">
            <a:r>
              <a:t/>
            </a:r>
          </a:p>
          <a:p xmlns:a="http://schemas.openxmlformats.org/drawingml/2006/main">
            <a:r>
              <a:t>FINAL ORAL CHECK A student says: “Positive image distance always means the image is on the right.” Give a counterexample. Another says: “A convex device always converges.” Compare a convex lens and a convex mirror to correct the claim.</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22.</a:t>
            </a:r>
          </a:p>
          <a:p xmlns:a="http://schemas.openxmlformats.org/drawingml/2006/main">
            <a:r>
              <a:t>Original source: Original-note ideas combined with new practice; CED 13.2-13.4. Answers on pp.23-24.</a:t>
            </a:r>
          </a:p>
          <a:p xmlns:a="http://schemas.openxmlformats.org/drawingml/2006/main">
            <a:r>
              <a:t>CED: 13.1–13.4</a:t>
            </a:r>
          </a:p>
          <a:p xmlns:a="http://schemas.openxmlformats.org/drawingml/2006/main">
            <a:r>
              <a:t/>
            </a:r>
          </a:p>
          <a:p xmlns:a="http://schemas.openxmlformats.org/drawingml/2006/main">
            <a:r>
              <a:t>7. The diverging pair. A real object is 24 cm from either a concave lens or a convex mirror with f = -12 cm. Find s_i and m. Explain the image-side difference and prove that the image lies within one focal-length magnitude of the instrument.</a:t>
            </a:r>
          </a:p>
          <a:p xmlns:a="http://schemas.openxmlformats.org/drawingml/2006/main">
            <a:r>
              <a:t/>
            </a:r>
          </a:p>
          <a:p xmlns:a="http://schemas.openxmlformats.org/drawingml/2006/main">
            <a:r>
              <a:t>8. Boundary cases. For f = 8 cm, describe the image for s_o = 16 cm, s_o = 8 cm, and a very distant object. Explain precisely what “no image at the focus” should mean.</a:t>
            </a:r>
          </a:p>
          <a:p xmlns:a="http://schemas.openxmlformats.org/drawingml/2006/main">
            <a:r>
              <a:t/>
            </a:r>
          </a:p>
          <a:p xmlns:a="http://schemas.openxmlformats.org/drawingml/2006/main">
            <a:r>
              <a:t>9. Covering a lens. A screen shows a sharp image from a convex lens. Cover the upper half of the lens. Predict the image location, size, completeness and brightness, and justify your prediction with rays from one object point.</a:t>
            </a:r>
          </a:p>
          <a:p xmlns:a="http://schemas.openxmlformats.org/drawingml/2006/main">
            <a:r>
              <a:t/>
            </a:r>
          </a:p>
          <a:p xmlns:a="http://schemas.openxmlformats.org/drawingml/2006/main">
            <a:r>
              <a:t>10. Material comparison. Three converging lenses have identical shapes and are surrounded by air. Their focal lengths are f_A = 8 cm, f_B = 12 cm and f_C = 20 cm for the same wavelength. Rank the lens indices and explain the physical reason.</a:t>
            </a:r>
          </a:p>
          <a:p xmlns:a="http://schemas.openxmlformats.org/drawingml/2006/main">
            <a:r>
              <a:t/>
            </a:r>
          </a:p>
          <a:p xmlns:a="http://schemas.openxmlformats.org/drawingml/2006/main">
            <a:r>
              <a:t>11. Graph analysis. A plot of 1/s_i against 1/s_o has slope -1.02 and vertical intercept 4.0 m⁻¹. Estimate f. Is the slope close to the model prediction? Give two practical sources of measurement uncertainty.</a:t>
            </a:r>
          </a:p>
          <a:p xmlns:a="http://schemas.openxmlformats.org/drawingml/2006/main">
            <a:r>
              <a:t/>
            </a:r>
          </a:p>
          <a:p xmlns:a="http://schemas.openxmlformats.org/drawingml/2006/main">
            <a:r>
              <a:t>12. Layered tank. Light enters three horizontal layers with indices n₁ &lt; n₂ &lt; n₃, all greater than the air index. Derive the bottom-layer angle directly from the entrance angle. After reflection at a horizontal bottom mirror and exit into air, compare the exit and entry angles.</a:t>
            </a:r>
          </a:p>
          <a:p xmlns:a="http://schemas.openxmlformats.org/drawingml/2006/main">
            <a:r>
              <a:t/>
            </a:r>
          </a:p>
          <a:p xmlns:a="http://schemas.openxmlformats.org/drawingml/2006/main">
            <a:r>
              <a:t>FINAL ORAL CHECK A student says: “Positive image distance always means the image is on the right.” Give a counterexample. Another says: “A convex device always converges.” Compare a convex lens and a convex mirror to correct the claim.</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22.</a:t>
            </a:r>
          </a:p>
          <a:p xmlns:a="http://schemas.openxmlformats.org/drawingml/2006/main">
            <a:r>
              <a:t>Original source: Original-note ideas combined with new practice; CED 13.2-13.4. Answers on pp.23-24.</a:t>
            </a:r>
          </a:p>
          <a:p xmlns:a="http://schemas.openxmlformats.org/drawingml/2006/main">
            <a:r>
              <a:t>CED: 13.1–13.4</a:t>
            </a:r>
          </a:p>
          <a:p xmlns:a="http://schemas.openxmlformats.org/drawingml/2006/main">
            <a:r>
              <a:t/>
            </a:r>
          </a:p>
          <a:p xmlns:a="http://schemas.openxmlformats.org/drawingml/2006/main">
            <a:r>
              <a:t>7. The diverging pair. A real object is 24 cm from either a concave lens or a convex mirror with f = -12 cm. Find s_i and m. Explain the image-side difference and prove that the image lies within one focal-length magnitude of the instrument.</a:t>
            </a:r>
          </a:p>
          <a:p xmlns:a="http://schemas.openxmlformats.org/drawingml/2006/main">
            <a:r>
              <a:t/>
            </a:r>
          </a:p>
          <a:p xmlns:a="http://schemas.openxmlformats.org/drawingml/2006/main">
            <a:r>
              <a:t>8. Boundary cases. For f = 8 cm, describe the image for s_o = 16 cm, s_o = 8 cm, and a very distant object. Explain precisely what “no image at the focus” should mean.</a:t>
            </a:r>
          </a:p>
          <a:p xmlns:a="http://schemas.openxmlformats.org/drawingml/2006/main">
            <a:r>
              <a:t/>
            </a:r>
          </a:p>
          <a:p xmlns:a="http://schemas.openxmlformats.org/drawingml/2006/main">
            <a:r>
              <a:t>9. Covering a lens. A screen shows a sharp image from a convex lens. Cover the upper half of the lens. Predict the image location, size, completeness and brightness, and justify your prediction with rays from one object point.</a:t>
            </a:r>
          </a:p>
          <a:p xmlns:a="http://schemas.openxmlformats.org/drawingml/2006/main">
            <a:r>
              <a:t/>
            </a:r>
          </a:p>
          <a:p xmlns:a="http://schemas.openxmlformats.org/drawingml/2006/main">
            <a:r>
              <a:t>10. Material comparison. Three converging lenses have identical shapes and are surrounded by air. Their focal lengths are f_A = 8 cm, f_B = 12 cm and f_C = 20 cm for the same wavelength. Rank the lens indices and explain the physical reason.</a:t>
            </a:r>
          </a:p>
          <a:p xmlns:a="http://schemas.openxmlformats.org/drawingml/2006/main">
            <a:r>
              <a:t/>
            </a:r>
          </a:p>
          <a:p xmlns:a="http://schemas.openxmlformats.org/drawingml/2006/main">
            <a:r>
              <a:t>11. Graph analysis. A plot of 1/s_i against 1/s_o has slope -1.02 and vertical intercept 4.0 m⁻¹. Estimate f. Is the slope close to the model prediction? Give two practical sources of measurement uncertainty.</a:t>
            </a:r>
          </a:p>
          <a:p xmlns:a="http://schemas.openxmlformats.org/drawingml/2006/main">
            <a:r>
              <a:t/>
            </a:r>
          </a:p>
          <a:p xmlns:a="http://schemas.openxmlformats.org/drawingml/2006/main">
            <a:r>
              <a:t>12. Layered tank. Light enters three horizontal layers with indices n₁ &lt; n₂ &lt; n₃, all greater than the air index. Derive the bottom-layer angle directly from the entrance angle. After reflection at a horizontal bottom mirror and exit into air, compare the exit and entry angles.</a:t>
            </a:r>
          </a:p>
          <a:p xmlns:a="http://schemas.openxmlformats.org/drawingml/2006/main">
            <a:r>
              <a:t/>
            </a:r>
          </a:p>
          <a:p xmlns:a="http://schemas.openxmlformats.org/drawingml/2006/main">
            <a:r>
              <a:t>FINAL ORAL CHECK A student says: “Positive image distance always means the image is on the right.” Give a counterexample. Another says: “A convex device always converges.” Compare a convex lens and a convex mirror to correct the claim.</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22.</a:t>
            </a:r>
          </a:p>
          <a:p xmlns:a="http://schemas.openxmlformats.org/drawingml/2006/main">
            <a:r>
              <a:t>Original source: Original-note ideas combined with new practice; CED 13.2-13.4. Answers on pp.23-24.</a:t>
            </a:r>
          </a:p>
          <a:p xmlns:a="http://schemas.openxmlformats.org/drawingml/2006/main">
            <a:r>
              <a:t>CED: 13.1–13.4</a:t>
            </a:r>
          </a:p>
          <a:p xmlns:a="http://schemas.openxmlformats.org/drawingml/2006/main">
            <a:r>
              <a:t/>
            </a:r>
          </a:p>
          <a:p xmlns:a="http://schemas.openxmlformats.org/drawingml/2006/main">
            <a:r>
              <a:t>7. The diverging pair. A real object is 24 cm from either a concave lens or a convex mirror with f = -12 cm. Find s_i and m. Explain the image-side difference and prove that the image lies within one focal-length magnitude of the instrument.</a:t>
            </a:r>
          </a:p>
          <a:p xmlns:a="http://schemas.openxmlformats.org/drawingml/2006/main">
            <a:r>
              <a:t/>
            </a:r>
          </a:p>
          <a:p xmlns:a="http://schemas.openxmlformats.org/drawingml/2006/main">
            <a:r>
              <a:t>8. Boundary cases. For f = 8 cm, describe the image for s_o = 16 cm, s_o = 8 cm, and a very distant object. Explain precisely what “no image at the focus” should mean.</a:t>
            </a:r>
          </a:p>
          <a:p xmlns:a="http://schemas.openxmlformats.org/drawingml/2006/main">
            <a:r>
              <a:t/>
            </a:r>
          </a:p>
          <a:p xmlns:a="http://schemas.openxmlformats.org/drawingml/2006/main">
            <a:r>
              <a:t>9. Covering a lens. A screen shows a sharp image from a convex lens. Cover the upper half of the lens. Predict the image location, size, completeness and brightness, and justify your prediction with rays from one object point.</a:t>
            </a:r>
          </a:p>
          <a:p xmlns:a="http://schemas.openxmlformats.org/drawingml/2006/main">
            <a:r>
              <a:t/>
            </a:r>
          </a:p>
          <a:p xmlns:a="http://schemas.openxmlformats.org/drawingml/2006/main">
            <a:r>
              <a:t>10. Material comparison. Three converging lenses have identical shapes and are surrounded by air. Their focal lengths are f_A = 8 cm, f_B = 12 cm and f_C = 20 cm for the same wavelength. Rank the lens indices and explain the physical reason.</a:t>
            </a:r>
          </a:p>
          <a:p xmlns:a="http://schemas.openxmlformats.org/drawingml/2006/main">
            <a:r>
              <a:t/>
            </a:r>
          </a:p>
          <a:p xmlns:a="http://schemas.openxmlformats.org/drawingml/2006/main">
            <a:r>
              <a:t>11. Graph analysis. A plot of 1/s_i against 1/s_o has slope -1.02 and vertical intercept 4.0 m⁻¹. Estimate f. Is the slope close to the model prediction? Give two practical sources of measurement uncertainty.</a:t>
            </a:r>
          </a:p>
          <a:p xmlns:a="http://schemas.openxmlformats.org/drawingml/2006/main">
            <a:r>
              <a:t/>
            </a:r>
          </a:p>
          <a:p xmlns:a="http://schemas.openxmlformats.org/drawingml/2006/main">
            <a:r>
              <a:t>12. Layered tank. Light enters three horizontal layers with indices n₁ &lt; n₂ &lt; n₃, all greater than the air index. Derive the bottom-layer angle directly from the entrance angle. After reflection at a horizontal bottom mirror and exit into air, compare the exit and entry angles.</a:t>
            </a:r>
          </a:p>
          <a:p xmlns:a="http://schemas.openxmlformats.org/drawingml/2006/main">
            <a:r>
              <a:t/>
            </a:r>
          </a:p>
          <a:p xmlns:a="http://schemas.openxmlformats.org/drawingml/2006/main">
            <a:r>
              <a:t>FINAL ORAL CHECK A student says: “Positive image distance always means the image is on the right.” Give a counterexample. Another says: “A convex device always converges.” Compare a convex lens and a convex mirror to correct the claim.</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23.</a:t>
            </a:r>
          </a:p>
          <a:p xmlns:a="http://schemas.openxmlformats.org/drawingml/2006/main">
            <a:r>
              <a:t>Original source: Solutions to p.21. Assumptions: real objects, thin lenses and paraxial mirrors.</a:t>
            </a:r>
          </a:p>
          <a:p xmlns:a="http://schemas.openxmlformats.org/drawingml/2006/main">
            <a:r>
              <a:t>CED: 13.1–13.4</a:t>
            </a:r>
          </a:p>
          <a:p xmlns:a="http://schemas.openxmlformats.org/drawingml/2006/main">
            <a:r>
              <a:t/>
            </a:r>
          </a:p>
          <a:p xmlns:a="http://schemas.openxmlformats.org/drawingml/2006/main">
            <a:r>
              <a:t>1-2. Reflection and the analogy</a:t>
            </a:r>
          </a:p>
          <a:p xmlns:a="http://schemas.openxmlformats.org/drawingml/2006/main">
            <a:r>
              <a:t/>
            </a:r>
          </a:p>
          <a:p xmlns:a="http://schemas.openxmlformats.org/drawingml/2006/main">
            <a:r>
              <a:t>1. The normal is 90° from the surface, so θ_i = θ_r = 55°. A rough surface has varying local normals; the law holds relative to each normal.</a:t>
            </a:r>
          </a:p>
          <a:p xmlns:a="http://schemas.openxmlformats.org/drawingml/2006/main">
            <a:r>
              <a:t>2. One part of an oblique wavefront enters the slower medium before the rest and advances less, rotating the wavefront. Its perpendicular ray turns toward the normal. Frequency stays fixed and wavelength decreases. At normal incidence the entire front crosses together: there is no turning, although speed and wavelength change.</a:t>
            </a:r>
          </a:p>
          <a:p xmlns:a="http://schemas.openxmlformats.org/drawingml/2006/main">
            <a:r>
              <a:t/>
            </a:r>
          </a:p>
          <a:p xmlns:a="http://schemas.openxmlformats.org/drawingml/2006/main">
            <a:r>
              <a:t>3-4. Refraction and total internal reflection</a:t>
            </a:r>
          </a:p>
          <a:p xmlns:a="http://schemas.openxmlformats.org/drawingml/2006/main">
            <a:r>
              <a:t/>
            </a:r>
          </a:p>
          <a:p xmlns:a="http://schemas.openxmlformats.org/drawingml/2006/main">
            <a:r>
              <a:t>3. sin θ₂ = sin 40°/1.60 = 0.4017, so θ₂ = 23.7°.</a:t>
            </a:r>
          </a:p>
          <a:p xmlns:a="http://schemas.openxmlformats.org/drawingml/2006/main">
            <a:r>
              <a:t>v = c/1.60 = 1.875 × 10⁸ m/s; λ = 500/1.60 = 312.5 nm.</a:t>
            </a:r>
          </a:p>
          <a:p xmlns:a="http://schemas.openxmlformats.org/drawingml/2006/main">
            <a:r>
              <a:t>4. θ_c = sin⁻¹(1/1.33) = 48.8°. At 40° there is refraction plus partial reflection. At θ_c the limiting transmitted ray is along the surface. At 55° there is total internal reflection. Air-to-water light fails the higher-to-lower-index condition.</a:t>
            </a:r>
          </a:p>
          <a:p xmlns:a="http://schemas.openxmlformats.org/drawingml/2006/main">
            <a:r>
              <a:t/>
            </a:r>
          </a:p>
          <a:p xmlns:a="http://schemas.openxmlformats.org/drawingml/2006/main">
            <a:r>
              <a:t>5. One calculation, two physical locations</a:t>
            </a:r>
          </a:p>
          <a:p xmlns:a="http://schemas.openxmlformats.org/drawingml/2006/main">
            <a:r>
              <a:t/>
            </a:r>
          </a:p>
          <a:p xmlns:a="http://schemas.openxmlformats.org/drawingml/2006/main">
            <a:r>
              <a:t>1/s_i = 1/12 - 1/18 = 1/36, so s_i = +36 cm.</a:t>
            </a:r>
          </a:p>
          <a:p xmlns:a="http://schemas.openxmlformats.org/drawingml/2006/main">
            <a:r>
              <a:t>m = -36/18 = -2.</a:t>
            </a:r>
          </a:p>
          <a:p xmlns:a="http://schemas.openxmlformats.org/drawingml/2006/main">
            <a:r>
              <a:t>Both images are real, inverted and twice the object height. The lens image is 36 cm beyond the lens; the mirror image is 36 cm in front of the mirror, on the object side. The ray rules change, but the computed image distance and magnification do not.</a:t>
            </a:r>
          </a:p>
          <a:p xmlns:a="http://schemas.openxmlformats.org/drawingml/2006/main">
            <a:r>
              <a:t/>
            </a:r>
          </a:p>
          <a:p xmlns:a="http://schemas.openxmlformats.org/drawingml/2006/main">
            <a:r>
              <a:t>6. Upright and three times as tall</a:t>
            </a:r>
          </a:p>
          <a:p xmlns:a="http://schemas.openxmlformats.org/drawingml/2006/main">
            <a:r>
              <a:t/>
            </a:r>
          </a:p>
          <a:p xmlns:a="http://schemas.openxmlformats.org/drawingml/2006/main">
            <a:r>
              <a:t>m = +3 implies s_i = -3s_o.</a:t>
            </a:r>
          </a:p>
          <a:p xmlns:a="http://schemas.openxmlformats.org/drawingml/2006/main">
            <a:r>
              <a:t>1/10 = 1/s_o - 1/(3s_o) = 2/(3s_o).</a:t>
            </a:r>
          </a:p>
          <a:p xmlns:a="http://schemas.openxmlformats.org/drawingml/2006/main">
            <a:r>
              <a:t>s_o = 20/3 cm = 6.67 cm; s_i = -20 cm.</a:t>
            </a:r>
          </a:p>
          <a:p xmlns:a="http://schemas.openxmlformats.org/drawingml/2006/main">
            <a:r>
              <a:t>The object is inside f, as predicted. The image is virtual and upright. It is 20 cm from the lens on the object side, or 20 cm behind the concave mirror.</a:t>
            </a:r>
          </a:p>
          <a:p xmlns:a="http://schemas.openxmlformats.org/drawingml/2006/main">
            <a:r>
              <a:t/>
            </a:r>
          </a:p>
          <a:p xmlns:a="http://schemas.openxmlformats.org/drawingml/2006/main">
            <a:r>
              <a:t>CHECKING A DRAWING For question 5, draw the object between F and 2F and the image beyond 2F. For question 6, the outgoing rays must diverge; only their dashed backward extensions meet at the virtual image.</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23.</a:t>
            </a:r>
          </a:p>
          <a:p xmlns:a="http://schemas.openxmlformats.org/drawingml/2006/main">
            <a:r>
              <a:t>Original source: Solutions to p.21. Assumptions: real objects, thin lenses and paraxial mirrors.</a:t>
            </a:r>
          </a:p>
          <a:p xmlns:a="http://schemas.openxmlformats.org/drawingml/2006/main">
            <a:r>
              <a:t>CED: 13.1–13.4</a:t>
            </a:r>
          </a:p>
          <a:p xmlns:a="http://schemas.openxmlformats.org/drawingml/2006/main">
            <a:r>
              <a:t/>
            </a:r>
          </a:p>
          <a:p xmlns:a="http://schemas.openxmlformats.org/drawingml/2006/main">
            <a:r>
              <a:t>1-2. Reflection and the analogy</a:t>
            </a:r>
          </a:p>
          <a:p xmlns:a="http://schemas.openxmlformats.org/drawingml/2006/main">
            <a:r>
              <a:t/>
            </a:r>
          </a:p>
          <a:p xmlns:a="http://schemas.openxmlformats.org/drawingml/2006/main">
            <a:r>
              <a:t>1. The normal is 90° from the surface, so θ_i = θ_r = 55°. A rough surface has varying local normals; the law holds relative to each normal.</a:t>
            </a:r>
          </a:p>
          <a:p xmlns:a="http://schemas.openxmlformats.org/drawingml/2006/main">
            <a:r>
              <a:t>2. One part of an oblique wavefront enters the slower medium before the rest and advances less, rotating the wavefront. Its perpendicular ray turns toward the normal. Frequency stays fixed and wavelength decreases. At normal incidence the entire front crosses together: there is no turning, although speed and wavelength change.</a:t>
            </a:r>
          </a:p>
          <a:p xmlns:a="http://schemas.openxmlformats.org/drawingml/2006/main">
            <a:r>
              <a:t/>
            </a:r>
          </a:p>
          <a:p xmlns:a="http://schemas.openxmlformats.org/drawingml/2006/main">
            <a:r>
              <a:t>3-4. Refraction and total internal reflection</a:t>
            </a:r>
          </a:p>
          <a:p xmlns:a="http://schemas.openxmlformats.org/drawingml/2006/main">
            <a:r>
              <a:t/>
            </a:r>
          </a:p>
          <a:p xmlns:a="http://schemas.openxmlformats.org/drawingml/2006/main">
            <a:r>
              <a:t>3. sin θ₂ = sin 40°/1.60 = 0.4017, so θ₂ = 23.7°.</a:t>
            </a:r>
          </a:p>
          <a:p xmlns:a="http://schemas.openxmlformats.org/drawingml/2006/main">
            <a:r>
              <a:t>v = c/1.60 = 1.875 × 10⁸ m/s; λ = 500/1.60 = 312.5 nm.</a:t>
            </a:r>
          </a:p>
          <a:p xmlns:a="http://schemas.openxmlformats.org/drawingml/2006/main">
            <a:r>
              <a:t>4. θ_c = sin⁻¹(1/1.33) = 48.8°. At 40° there is refraction plus partial reflection. At θ_c the limiting transmitted ray is along the surface. At 55° there is total internal reflection. Air-to-water light fails the higher-to-lower-index condition.</a:t>
            </a:r>
          </a:p>
          <a:p xmlns:a="http://schemas.openxmlformats.org/drawingml/2006/main">
            <a:r>
              <a:t/>
            </a:r>
          </a:p>
          <a:p xmlns:a="http://schemas.openxmlformats.org/drawingml/2006/main">
            <a:r>
              <a:t>5. One calculation, two physical locations</a:t>
            </a:r>
          </a:p>
          <a:p xmlns:a="http://schemas.openxmlformats.org/drawingml/2006/main">
            <a:r>
              <a:t/>
            </a:r>
          </a:p>
          <a:p xmlns:a="http://schemas.openxmlformats.org/drawingml/2006/main">
            <a:r>
              <a:t>1/s_i = 1/12 - 1/18 = 1/36, so s_i = +36 cm.</a:t>
            </a:r>
          </a:p>
          <a:p xmlns:a="http://schemas.openxmlformats.org/drawingml/2006/main">
            <a:r>
              <a:t>m = -36/18 = -2.</a:t>
            </a:r>
          </a:p>
          <a:p xmlns:a="http://schemas.openxmlformats.org/drawingml/2006/main">
            <a:r>
              <a:t>Both images are real, inverted and twice the object height. The lens image is 36 cm beyond the lens; the mirror image is 36 cm in front of the mirror, on the object side. The ray rules change, but the computed image distance and magnification do not.</a:t>
            </a:r>
          </a:p>
          <a:p xmlns:a="http://schemas.openxmlformats.org/drawingml/2006/main">
            <a:r>
              <a:t/>
            </a:r>
          </a:p>
          <a:p xmlns:a="http://schemas.openxmlformats.org/drawingml/2006/main">
            <a:r>
              <a:t>6. Upright and three times as tall</a:t>
            </a:r>
          </a:p>
          <a:p xmlns:a="http://schemas.openxmlformats.org/drawingml/2006/main">
            <a:r>
              <a:t/>
            </a:r>
          </a:p>
          <a:p xmlns:a="http://schemas.openxmlformats.org/drawingml/2006/main">
            <a:r>
              <a:t>m = +3 implies s_i = -3s_o.</a:t>
            </a:r>
          </a:p>
          <a:p xmlns:a="http://schemas.openxmlformats.org/drawingml/2006/main">
            <a:r>
              <a:t>1/10 = 1/s_o - 1/(3s_o) = 2/(3s_o).</a:t>
            </a:r>
          </a:p>
          <a:p xmlns:a="http://schemas.openxmlformats.org/drawingml/2006/main">
            <a:r>
              <a:t>s_o = 20/3 cm = 6.67 cm; s_i = -20 cm.</a:t>
            </a:r>
          </a:p>
          <a:p xmlns:a="http://schemas.openxmlformats.org/drawingml/2006/main">
            <a:r>
              <a:t>The object is inside f, as predicted. The image is virtual and upright. It is 20 cm from the lens on the object side, or 20 cm behind the concave mirror.</a:t>
            </a:r>
          </a:p>
          <a:p xmlns:a="http://schemas.openxmlformats.org/drawingml/2006/main">
            <a:r>
              <a:t/>
            </a:r>
          </a:p>
          <a:p xmlns:a="http://schemas.openxmlformats.org/drawingml/2006/main">
            <a:r>
              <a:t>CHECKING A DRAWING For question 5, draw the object between F and 2F and the image beyond 2F. For question 6, the outgoing rays must diverge; only their dashed backward extensions meet at the virtual image.</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23.</a:t>
            </a:r>
          </a:p>
          <a:p xmlns:a="http://schemas.openxmlformats.org/drawingml/2006/main">
            <a:r>
              <a:t>Original source: Solutions to p.21. Assumptions: real objects, thin lenses and paraxial mirrors.</a:t>
            </a:r>
          </a:p>
          <a:p xmlns:a="http://schemas.openxmlformats.org/drawingml/2006/main">
            <a:r>
              <a:t>CED: 13.1–13.4</a:t>
            </a:r>
          </a:p>
          <a:p xmlns:a="http://schemas.openxmlformats.org/drawingml/2006/main">
            <a:r>
              <a:t/>
            </a:r>
          </a:p>
          <a:p xmlns:a="http://schemas.openxmlformats.org/drawingml/2006/main">
            <a:r>
              <a:t>1-2. Reflection and the analogy</a:t>
            </a:r>
          </a:p>
          <a:p xmlns:a="http://schemas.openxmlformats.org/drawingml/2006/main">
            <a:r>
              <a:t/>
            </a:r>
          </a:p>
          <a:p xmlns:a="http://schemas.openxmlformats.org/drawingml/2006/main">
            <a:r>
              <a:t>1. The normal is 90° from the surface, so θ_i = θ_r = 55°. A rough surface has varying local normals; the law holds relative to each normal.</a:t>
            </a:r>
          </a:p>
          <a:p xmlns:a="http://schemas.openxmlformats.org/drawingml/2006/main">
            <a:r>
              <a:t>2. One part of an oblique wavefront enters the slower medium before the rest and advances less, rotating the wavefront. Its perpendicular ray turns toward the normal. Frequency stays fixed and wavelength decreases. At normal incidence the entire front crosses together: there is no turning, although speed and wavelength change.</a:t>
            </a:r>
          </a:p>
          <a:p xmlns:a="http://schemas.openxmlformats.org/drawingml/2006/main">
            <a:r>
              <a:t/>
            </a:r>
          </a:p>
          <a:p xmlns:a="http://schemas.openxmlformats.org/drawingml/2006/main">
            <a:r>
              <a:t>3-4. Refraction and total internal reflection</a:t>
            </a:r>
          </a:p>
          <a:p xmlns:a="http://schemas.openxmlformats.org/drawingml/2006/main">
            <a:r>
              <a:t/>
            </a:r>
          </a:p>
          <a:p xmlns:a="http://schemas.openxmlformats.org/drawingml/2006/main">
            <a:r>
              <a:t>3. sin θ₂ = sin 40°/1.60 = 0.4017, so θ₂ = 23.7°.</a:t>
            </a:r>
          </a:p>
          <a:p xmlns:a="http://schemas.openxmlformats.org/drawingml/2006/main">
            <a:r>
              <a:t>v = c/1.60 = 1.875 × 10⁸ m/s; λ = 500/1.60 = 312.5 nm.</a:t>
            </a:r>
          </a:p>
          <a:p xmlns:a="http://schemas.openxmlformats.org/drawingml/2006/main">
            <a:r>
              <a:t>4. θ_c = sin⁻¹(1/1.33) = 48.8°. At 40° there is refraction plus partial reflection. At θ_c the limiting transmitted ray is along the surface. At 55° there is total internal reflection. Air-to-water light fails the higher-to-lower-index condition.</a:t>
            </a:r>
          </a:p>
          <a:p xmlns:a="http://schemas.openxmlformats.org/drawingml/2006/main">
            <a:r>
              <a:t/>
            </a:r>
          </a:p>
          <a:p xmlns:a="http://schemas.openxmlformats.org/drawingml/2006/main">
            <a:r>
              <a:t>5. One calculation, two physical locations</a:t>
            </a:r>
          </a:p>
          <a:p xmlns:a="http://schemas.openxmlformats.org/drawingml/2006/main">
            <a:r>
              <a:t/>
            </a:r>
          </a:p>
          <a:p xmlns:a="http://schemas.openxmlformats.org/drawingml/2006/main">
            <a:r>
              <a:t>1/s_i = 1/12 - 1/18 = 1/36, so s_i = +36 cm.</a:t>
            </a:r>
          </a:p>
          <a:p xmlns:a="http://schemas.openxmlformats.org/drawingml/2006/main">
            <a:r>
              <a:t>m = -36/18 = -2.</a:t>
            </a:r>
          </a:p>
          <a:p xmlns:a="http://schemas.openxmlformats.org/drawingml/2006/main">
            <a:r>
              <a:t>Both images are real, inverted and twice the object height. The lens image is 36 cm beyond the lens; the mirror image is 36 cm in front of the mirror, on the object side. The ray rules change, but the computed image distance and magnification do not.</a:t>
            </a:r>
          </a:p>
          <a:p xmlns:a="http://schemas.openxmlformats.org/drawingml/2006/main">
            <a:r>
              <a:t/>
            </a:r>
          </a:p>
          <a:p xmlns:a="http://schemas.openxmlformats.org/drawingml/2006/main">
            <a:r>
              <a:t>6. Upright and three times as tall</a:t>
            </a:r>
          </a:p>
          <a:p xmlns:a="http://schemas.openxmlformats.org/drawingml/2006/main">
            <a:r>
              <a:t/>
            </a:r>
          </a:p>
          <a:p xmlns:a="http://schemas.openxmlformats.org/drawingml/2006/main">
            <a:r>
              <a:t>m = +3 implies s_i = -3s_o.</a:t>
            </a:r>
          </a:p>
          <a:p xmlns:a="http://schemas.openxmlformats.org/drawingml/2006/main">
            <a:r>
              <a:t>1/10 = 1/s_o - 1/(3s_o) = 2/(3s_o).</a:t>
            </a:r>
          </a:p>
          <a:p xmlns:a="http://schemas.openxmlformats.org/drawingml/2006/main">
            <a:r>
              <a:t>s_o = 20/3 cm = 6.67 cm; s_i = -20 cm.</a:t>
            </a:r>
          </a:p>
          <a:p xmlns:a="http://schemas.openxmlformats.org/drawingml/2006/main">
            <a:r>
              <a:t>The object is inside f, as predicted. The image is virtual and upright. It is 20 cm from the lens on the object side, or 20 cm behind the concave mirror.</a:t>
            </a:r>
          </a:p>
          <a:p xmlns:a="http://schemas.openxmlformats.org/drawingml/2006/main">
            <a:r>
              <a:t/>
            </a:r>
          </a:p>
          <a:p xmlns:a="http://schemas.openxmlformats.org/drawingml/2006/main">
            <a:r>
              <a:t>CHECKING A DRAWING For question 5, draw the object between F and 2F and the image beyond 2F. For question 6, the outgoing rays must diverge; only their dashed backward extensions meet at the virtual image.</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23.</a:t>
            </a:r>
          </a:p>
          <a:p xmlns:a="http://schemas.openxmlformats.org/drawingml/2006/main">
            <a:r>
              <a:t>Original source: Solutions to p.21. Assumptions: real objects, thin lenses and paraxial mirrors.</a:t>
            </a:r>
          </a:p>
          <a:p xmlns:a="http://schemas.openxmlformats.org/drawingml/2006/main">
            <a:r>
              <a:t>CED: 13.1–13.4</a:t>
            </a:r>
          </a:p>
          <a:p xmlns:a="http://schemas.openxmlformats.org/drawingml/2006/main">
            <a:r>
              <a:t/>
            </a:r>
          </a:p>
          <a:p xmlns:a="http://schemas.openxmlformats.org/drawingml/2006/main">
            <a:r>
              <a:t>1-2. Reflection and the analogy</a:t>
            </a:r>
          </a:p>
          <a:p xmlns:a="http://schemas.openxmlformats.org/drawingml/2006/main">
            <a:r>
              <a:t/>
            </a:r>
          </a:p>
          <a:p xmlns:a="http://schemas.openxmlformats.org/drawingml/2006/main">
            <a:r>
              <a:t>1. The normal is 90° from the surface, so θ_i = θ_r = 55°. A rough surface has varying local normals; the law holds relative to each normal.</a:t>
            </a:r>
          </a:p>
          <a:p xmlns:a="http://schemas.openxmlformats.org/drawingml/2006/main">
            <a:r>
              <a:t>2. One part of an oblique wavefront enters the slower medium before the rest and advances less, rotating the wavefront. Its perpendicular ray turns toward the normal. Frequency stays fixed and wavelength decreases. At normal incidence the entire front crosses together: there is no turning, although speed and wavelength change.</a:t>
            </a:r>
          </a:p>
          <a:p xmlns:a="http://schemas.openxmlformats.org/drawingml/2006/main">
            <a:r>
              <a:t/>
            </a:r>
          </a:p>
          <a:p xmlns:a="http://schemas.openxmlformats.org/drawingml/2006/main">
            <a:r>
              <a:t>3-4. Refraction and total internal reflection</a:t>
            </a:r>
          </a:p>
          <a:p xmlns:a="http://schemas.openxmlformats.org/drawingml/2006/main">
            <a:r>
              <a:t/>
            </a:r>
          </a:p>
          <a:p xmlns:a="http://schemas.openxmlformats.org/drawingml/2006/main">
            <a:r>
              <a:t>3. sin θ₂ = sin 40°/1.60 = 0.4017, so θ₂ = 23.7°.</a:t>
            </a:r>
          </a:p>
          <a:p xmlns:a="http://schemas.openxmlformats.org/drawingml/2006/main">
            <a:r>
              <a:t>v = c/1.60 = 1.875 × 10⁸ m/s; λ = 500/1.60 = 312.5 nm.</a:t>
            </a:r>
          </a:p>
          <a:p xmlns:a="http://schemas.openxmlformats.org/drawingml/2006/main">
            <a:r>
              <a:t>4. θ_c = sin⁻¹(1/1.33) = 48.8°. At 40° there is refraction plus partial reflection. At θ_c the limiting transmitted ray is along the surface. At 55° there is total internal reflection. Air-to-water light fails the higher-to-lower-index condition.</a:t>
            </a:r>
          </a:p>
          <a:p xmlns:a="http://schemas.openxmlformats.org/drawingml/2006/main">
            <a:r>
              <a:t/>
            </a:r>
          </a:p>
          <a:p xmlns:a="http://schemas.openxmlformats.org/drawingml/2006/main">
            <a:r>
              <a:t>5. One calculation, two physical locations</a:t>
            </a:r>
          </a:p>
          <a:p xmlns:a="http://schemas.openxmlformats.org/drawingml/2006/main">
            <a:r>
              <a:t/>
            </a:r>
          </a:p>
          <a:p xmlns:a="http://schemas.openxmlformats.org/drawingml/2006/main">
            <a:r>
              <a:t>1/s_i = 1/12 - 1/18 = 1/36, so s_i = +36 cm.</a:t>
            </a:r>
          </a:p>
          <a:p xmlns:a="http://schemas.openxmlformats.org/drawingml/2006/main">
            <a:r>
              <a:t>m = -36/18 = -2.</a:t>
            </a:r>
          </a:p>
          <a:p xmlns:a="http://schemas.openxmlformats.org/drawingml/2006/main">
            <a:r>
              <a:t>Both images are real, inverted and twice the object height. The lens image is 36 cm beyond the lens; the mirror image is 36 cm in front of the mirror, on the object side. The ray rules change, but the computed image distance and magnification do not.</a:t>
            </a:r>
          </a:p>
          <a:p xmlns:a="http://schemas.openxmlformats.org/drawingml/2006/main">
            <a:r>
              <a:t/>
            </a:r>
          </a:p>
          <a:p xmlns:a="http://schemas.openxmlformats.org/drawingml/2006/main">
            <a:r>
              <a:t>6. Upright and three times as tall</a:t>
            </a:r>
          </a:p>
          <a:p xmlns:a="http://schemas.openxmlformats.org/drawingml/2006/main">
            <a:r>
              <a:t/>
            </a:r>
          </a:p>
          <a:p xmlns:a="http://schemas.openxmlformats.org/drawingml/2006/main">
            <a:r>
              <a:t>m = +3 implies s_i = -3s_o.</a:t>
            </a:r>
          </a:p>
          <a:p xmlns:a="http://schemas.openxmlformats.org/drawingml/2006/main">
            <a:r>
              <a:t>1/10 = 1/s_o - 1/(3s_o) = 2/(3s_o).</a:t>
            </a:r>
          </a:p>
          <a:p xmlns:a="http://schemas.openxmlformats.org/drawingml/2006/main">
            <a:r>
              <a:t>s_o = 20/3 cm = 6.67 cm; s_i = -20 cm.</a:t>
            </a:r>
          </a:p>
          <a:p xmlns:a="http://schemas.openxmlformats.org/drawingml/2006/main">
            <a:r>
              <a:t>The object is inside f, as predicted. The image is virtual and upright. It is 20 cm from the lens on the object side, or 20 cm behind the concave mirror.</a:t>
            </a:r>
          </a:p>
          <a:p xmlns:a="http://schemas.openxmlformats.org/drawingml/2006/main">
            <a:r>
              <a:t/>
            </a:r>
          </a:p>
          <a:p xmlns:a="http://schemas.openxmlformats.org/drawingml/2006/main">
            <a:r>
              <a:t>CHECKING A DRAWING For question 5, draw the object between F and 2F and the image beyond 2F. For question 6, the outgoing rays must diverge; only their dashed backward extensions meet at the virtual image.</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24.</a:t>
            </a:r>
          </a:p>
          <a:p xmlns:a="http://schemas.openxmlformats.org/drawingml/2006/main">
            <a:r>
              <a:t>Original source: Solutions to p.22; quantitative checks use the stated sign convention.</a:t>
            </a:r>
          </a:p>
          <a:p xmlns:a="http://schemas.openxmlformats.org/drawingml/2006/main">
            <a:r>
              <a:t>CED: 13.1–13.4</a:t>
            </a:r>
          </a:p>
          <a:p xmlns:a="http://schemas.openxmlformats.org/drawingml/2006/main">
            <a:r>
              <a:t/>
            </a:r>
          </a:p>
          <a:p xmlns:a="http://schemas.openxmlformats.org/drawingml/2006/main">
            <a:r>
              <a:t>7. 1/s_i = -1/12 - 1/24 = -1/8, so s_i = -8 cm and m = +1/3. Both images are virtual, upright and reduced. The lens image is on the object side; the mirror image is behind the mirror. Here |s_i| = 8 cm &lt; |f| = 12 cm. In general, |s_i| = Fs_o/(F+s_o) &lt; F for F = |f|.</a:t>
            </a:r>
          </a:p>
          <a:p xmlns:a="http://schemas.openxmlformats.org/drawingml/2006/main">
            <a:r>
              <a:t/>
            </a:r>
          </a:p>
          <a:p xmlns:a="http://schemas.openxmlformats.org/drawingml/2006/main">
            <a:r>
              <a:t>8. At s_o = 16 cm = 2f, s_i = 16 cm and m = -1: real, inverted, equal size. At s_o = 8 cm = f, outgoing rays are parallel and there is no finite image. For a very distant real object, the real image is near f and is strongly reduced. Apply the lens/mirror side rule in each case.</a:t>
            </a:r>
          </a:p>
          <a:p xmlns:a="http://schemas.openxmlformats.org/drawingml/2006/main">
            <a:r>
              <a:t/>
            </a:r>
          </a:p>
          <a:p xmlns:a="http://schemas.openxmlformats.org/drawingml/2006/main">
            <a:r>
              <a:t>9. In the ideal model, the image stays at the same position and size, remains complete, and becomes dimmer. Other unblocked rays from each object point can still reach the corresponding image point. Blocking an aperture region is not the same as blocking a region of the object.</a:t>
            </a:r>
          </a:p>
          <a:p xmlns:a="http://schemas.openxmlformats.org/drawingml/2006/main">
            <a:r>
              <a:t/>
            </a:r>
          </a:p>
          <a:p xmlns:a="http://schemas.openxmlformats.org/drawingml/2006/main">
            <a:r>
              <a:t>10. n_A &gt; n_B &gt; n_C. With lens shape, surrounding medium and wavelength fixed, stronger refraction corresponds to shorter focal length. The conclusion cannot be generalized to comparisons in which shape also changes.</a:t>
            </a:r>
          </a:p>
          <a:p xmlns:a="http://schemas.openxmlformats.org/drawingml/2006/main">
            <a:r>
              <a:t/>
            </a:r>
          </a:p>
          <a:p xmlns:a="http://schemas.openxmlformats.org/drawingml/2006/main">
            <a:r>
              <a:t>11. f = 1/(4.0 m⁻¹) = 0.25 m. The slope -1.02 is close to the predicted -1; whether it agrees statistically depends on experimental uncertainty. Uncertainty in sharpest-screen position and distance measurements are two examples; poor axis alignment can introduce systematic error.</a:t>
            </a:r>
          </a:p>
          <a:p xmlns:a="http://schemas.openxmlformats.org/drawingml/2006/main">
            <a:r>
              <a:t/>
            </a:r>
          </a:p>
          <a:p xmlns:a="http://schemas.openxmlformats.org/drawingml/2006/main">
            <a:r>
              <a:t>12. At successive parallel boundaries,</a:t>
            </a:r>
          </a:p>
          <a:p xmlns:a="http://schemas.openxmlformats.org/drawingml/2006/main">
            <a:r>
              <a:t>n_a sin θ_i = n₁ sin θ₁ = n₂ sin θ₂ = n₃ sin θ₃.</a:t>
            </a:r>
          </a:p>
          <a:p xmlns:a="http://schemas.openxmlformats.org/drawingml/2006/main">
            <a:r>
              <a:t>Thus θ₃ = sin⁻¹[(n_a/n₃) sin θ_i]. Reflection at the horizontal mirror preserves the angle to the normal; the reverse sequence of layers restores the original external angle. The exit angle equals θ_i, although the emerging ray is laterally displaced.</a:t>
            </a:r>
          </a:p>
          <a:p xmlns:a="http://schemas.openxmlformats.org/drawingml/2006/main">
            <a:r>
              <a:t/>
            </a:r>
          </a:p>
          <a:p xmlns:a="http://schemas.openxmlformats.org/drawingml/2006/main">
            <a:r>
              <a:t>FINAL ORAL CHECK: REASONING With an object to the left, a concave mirror can have s_i &gt; 0 and a real image on the left. A convex lens in air usually converges; a convex mirror diverges. Decide behavior from the optical device, not the word “convex” alone.</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24.</a:t>
            </a:r>
          </a:p>
          <a:p xmlns:a="http://schemas.openxmlformats.org/drawingml/2006/main">
            <a:r>
              <a:t>Original source: Solutions to p.22; quantitative checks use the stated sign convention.</a:t>
            </a:r>
          </a:p>
          <a:p xmlns:a="http://schemas.openxmlformats.org/drawingml/2006/main">
            <a:r>
              <a:t>CED: 13.1–13.4</a:t>
            </a:r>
          </a:p>
          <a:p xmlns:a="http://schemas.openxmlformats.org/drawingml/2006/main">
            <a:r>
              <a:t/>
            </a:r>
          </a:p>
          <a:p xmlns:a="http://schemas.openxmlformats.org/drawingml/2006/main">
            <a:r>
              <a:t>7. 1/s_i = -1/12 - 1/24 = -1/8, so s_i = -8 cm and m = +1/3. Both images are virtual, upright and reduced. The lens image is on the object side; the mirror image is behind the mirror. Here |s_i| = 8 cm &lt; |f| = 12 cm. In general, |s_i| = Fs_o/(F+s_o) &lt; F for F = |f|.</a:t>
            </a:r>
          </a:p>
          <a:p xmlns:a="http://schemas.openxmlformats.org/drawingml/2006/main">
            <a:r>
              <a:t/>
            </a:r>
          </a:p>
          <a:p xmlns:a="http://schemas.openxmlformats.org/drawingml/2006/main">
            <a:r>
              <a:t>8. At s_o = 16 cm = 2f, s_i = 16 cm and m = -1: real, inverted, equal size. At s_o = 8 cm = f, outgoing rays are parallel and there is no finite image. For a very distant real object, the real image is near f and is strongly reduced. Apply the lens/mirror side rule in each case.</a:t>
            </a:r>
          </a:p>
          <a:p xmlns:a="http://schemas.openxmlformats.org/drawingml/2006/main">
            <a:r>
              <a:t/>
            </a:r>
          </a:p>
          <a:p xmlns:a="http://schemas.openxmlformats.org/drawingml/2006/main">
            <a:r>
              <a:t>9. In the ideal model, the image stays at the same position and size, remains complete, and becomes dimmer. Other unblocked rays from each object point can still reach the corresponding image point. Blocking an aperture region is not the same as blocking a region of the object.</a:t>
            </a:r>
          </a:p>
          <a:p xmlns:a="http://schemas.openxmlformats.org/drawingml/2006/main">
            <a:r>
              <a:t/>
            </a:r>
          </a:p>
          <a:p xmlns:a="http://schemas.openxmlformats.org/drawingml/2006/main">
            <a:r>
              <a:t>10. n_A &gt; n_B &gt; n_C. With lens shape, surrounding medium and wavelength fixed, stronger refraction corresponds to shorter focal length. The conclusion cannot be generalized to comparisons in which shape also changes.</a:t>
            </a:r>
          </a:p>
          <a:p xmlns:a="http://schemas.openxmlformats.org/drawingml/2006/main">
            <a:r>
              <a:t/>
            </a:r>
          </a:p>
          <a:p xmlns:a="http://schemas.openxmlformats.org/drawingml/2006/main">
            <a:r>
              <a:t>11. f = 1/(4.0 m⁻¹) = 0.25 m. The slope -1.02 is close to the predicted -1; whether it agrees statistically depends on experimental uncertainty. Uncertainty in sharpest-screen position and distance measurements are two examples; poor axis alignment can introduce systematic error.</a:t>
            </a:r>
          </a:p>
          <a:p xmlns:a="http://schemas.openxmlformats.org/drawingml/2006/main">
            <a:r>
              <a:t/>
            </a:r>
          </a:p>
          <a:p xmlns:a="http://schemas.openxmlformats.org/drawingml/2006/main">
            <a:r>
              <a:t>12. At successive parallel boundaries,</a:t>
            </a:r>
          </a:p>
          <a:p xmlns:a="http://schemas.openxmlformats.org/drawingml/2006/main">
            <a:r>
              <a:t>n_a sin θ_i = n₁ sin θ₁ = n₂ sin θ₂ = n₃ sin θ₃.</a:t>
            </a:r>
          </a:p>
          <a:p xmlns:a="http://schemas.openxmlformats.org/drawingml/2006/main">
            <a:r>
              <a:t>Thus θ₃ = sin⁻¹[(n_a/n₃) sin θ_i]. Reflection at the horizontal mirror preserves the angle to the normal; the reverse sequence of layers restores the original external angle. The exit angle equals θ_i, although the emerging ray is laterally displaced.</a:t>
            </a:r>
          </a:p>
          <a:p xmlns:a="http://schemas.openxmlformats.org/drawingml/2006/main">
            <a:r>
              <a:t/>
            </a:r>
          </a:p>
          <a:p xmlns:a="http://schemas.openxmlformats.org/drawingml/2006/main">
            <a:r>
              <a:t>FINAL ORAL CHECK: REASONING With an object to the left, a concave mirror can have s_i &gt; 0 and a real image on the left. A convex lens in air usually converges; a convex mirror diverges. Decide behavior from the optical device, not the word “convex” alone.</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24.</a:t>
            </a:r>
          </a:p>
          <a:p xmlns:a="http://schemas.openxmlformats.org/drawingml/2006/main">
            <a:r>
              <a:t>Original source: Solutions to p.22; quantitative checks use the stated sign convention.</a:t>
            </a:r>
          </a:p>
          <a:p xmlns:a="http://schemas.openxmlformats.org/drawingml/2006/main">
            <a:r>
              <a:t>CED: 13.1–13.4</a:t>
            </a:r>
          </a:p>
          <a:p xmlns:a="http://schemas.openxmlformats.org/drawingml/2006/main">
            <a:r>
              <a:t/>
            </a:r>
          </a:p>
          <a:p xmlns:a="http://schemas.openxmlformats.org/drawingml/2006/main">
            <a:r>
              <a:t>7. 1/s_i = -1/12 - 1/24 = -1/8, so s_i = -8 cm and m = +1/3. Both images are virtual, upright and reduced. The lens image is on the object side; the mirror image is behind the mirror. Here |s_i| = 8 cm &lt; |f| = 12 cm. In general, |s_i| = Fs_o/(F+s_o) &lt; F for F = |f|.</a:t>
            </a:r>
          </a:p>
          <a:p xmlns:a="http://schemas.openxmlformats.org/drawingml/2006/main">
            <a:r>
              <a:t/>
            </a:r>
          </a:p>
          <a:p xmlns:a="http://schemas.openxmlformats.org/drawingml/2006/main">
            <a:r>
              <a:t>8. At s_o = 16 cm = 2f, s_i = 16 cm and m = -1: real, inverted, equal size. At s_o = 8 cm = f, outgoing rays are parallel and there is no finite image. For a very distant real object, the real image is near f and is strongly reduced. Apply the lens/mirror side rule in each case.</a:t>
            </a:r>
          </a:p>
          <a:p xmlns:a="http://schemas.openxmlformats.org/drawingml/2006/main">
            <a:r>
              <a:t/>
            </a:r>
          </a:p>
          <a:p xmlns:a="http://schemas.openxmlformats.org/drawingml/2006/main">
            <a:r>
              <a:t>9. In the ideal model, the image stays at the same position and size, remains complete, and becomes dimmer. Other unblocked rays from each object point can still reach the corresponding image point. Blocking an aperture region is not the same as blocking a region of the object.</a:t>
            </a:r>
          </a:p>
          <a:p xmlns:a="http://schemas.openxmlformats.org/drawingml/2006/main">
            <a:r>
              <a:t/>
            </a:r>
          </a:p>
          <a:p xmlns:a="http://schemas.openxmlformats.org/drawingml/2006/main">
            <a:r>
              <a:t>10. n_A &gt; n_B &gt; n_C. With lens shape, surrounding medium and wavelength fixed, stronger refraction corresponds to shorter focal length. The conclusion cannot be generalized to comparisons in which shape also changes.</a:t>
            </a:r>
          </a:p>
          <a:p xmlns:a="http://schemas.openxmlformats.org/drawingml/2006/main">
            <a:r>
              <a:t/>
            </a:r>
          </a:p>
          <a:p xmlns:a="http://schemas.openxmlformats.org/drawingml/2006/main">
            <a:r>
              <a:t>11. f = 1/(4.0 m⁻¹) = 0.25 m. The slope -1.02 is close to the predicted -1; whether it agrees statistically depends on experimental uncertainty. Uncertainty in sharpest-screen position and distance measurements are two examples; poor axis alignment can introduce systematic error.</a:t>
            </a:r>
          </a:p>
          <a:p xmlns:a="http://schemas.openxmlformats.org/drawingml/2006/main">
            <a:r>
              <a:t/>
            </a:r>
          </a:p>
          <a:p xmlns:a="http://schemas.openxmlformats.org/drawingml/2006/main">
            <a:r>
              <a:t>12. At successive parallel boundaries,</a:t>
            </a:r>
          </a:p>
          <a:p xmlns:a="http://schemas.openxmlformats.org/drawingml/2006/main">
            <a:r>
              <a:t>n_a sin θ_i = n₁ sin θ₁ = n₂ sin θ₂ = n₃ sin θ₃.</a:t>
            </a:r>
          </a:p>
          <a:p xmlns:a="http://schemas.openxmlformats.org/drawingml/2006/main">
            <a:r>
              <a:t>Thus θ₃ = sin⁻¹[(n_a/n₃) sin θ_i]. Reflection at the horizontal mirror preserves the angle to the normal; the reverse sequence of layers restores the original external angle. The exit angle equals θ_i, although the emerging ray is laterally displaced.</a:t>
            </a:r>
          </a:p>
          <a:p xmlns:a="http://schemas.openxmlformats.org/drawingml/2006/main">
            <a:r>
              <a:t/>
            </a:r>
          </a:p>
          <a:p xmlns:a="http://schemas.openxmlformats.org/drawingml/2006/main">
            <a:r>
              <a:t>FINAL ORAL CHECK: REASONING With an object to the left, a concave mirror can have s_i &gt; 0 and a real image on the left. A convex lens in air usually converges; a convex mirror diverges. Decide behavior from the optical device, not the word “convex” alone.</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24.</a:t>
            </a:r>
          </a:p>
          <a:p xmlns:a="http://schemas.openxmlformats.org/drawingml/2006/main">
            <a:r>
              <a:t>Original source: Solutions to p.22; quantitative checks use the stated sign convention.</a:t>
            </a:r>
          </a:p>
          <a:p xmlns:a="http://schemas.openxmlformats.org/drawingml/2006/main">
            <a:r>
              <a:t>CED: 13.1–13.4</a:t>
            </a:r>
          </a:p>
          <a:p xmlns:a="http://schemas.openxmlformats.org/drawingml/2006/main">
            <a:r>
              <a:t/>
            </a:r>
          </a:p>
          <a:p xmlns:a="http://schemas.openxmlformats.org/drawingml/2006/main">
            <a:r>
              <a:t>7. 1/s_i = -1/12 - 1/24 = -1/8, so s_i = -8 cm and m = +1/3. Both images are virtual, upright and reduced. The lens image is on the object side; the mirror image is behind the mirror. Here |s_i| = 8 cm &lt; |f| = 12 cm. In general, |s_i| = Fs_o/(F+s_o) &lt; F for F = |f|.</a:t>
            </a:r>
          </a:p>
          <a:p xmlns:a="http://schemas.openxmlformats.org/drawingml/2006/main">
            <a:r>
              <a:t/>
            </a:r>
          </a:p>
          <a:p xmlns:a="http://schemas.openxmlformats.org/drawingml/2006/main">
            <a:r>
              <a:t>8. At s_o = 16 cm = 2f, s_i = 16 cm and m = -1: real, inverted, equal size. At s_o = 8 cm = f, outgoing rays are parallel and there is no finite image. For a very distant real object, the real image is near f and is strongly reduced. Apply the lens/mirror side rule in each case.</a:t>
            </a:r>
          </a:p>
          <a:p xmlns:a="http://schemas.openxmlformats.org/drawingml/2006/main">
            <a:r>
              <a:t/>
            </a:r>
          </a:p>
          <a:p xmlns:a="http://schemas.openxmlformats.org/drawingml/2006/main">
            <a:r>
              <a:t>9. In the ideal model, the image stays at the same position and size, remains complete, and becomes dimmer. Other unblocked rays from each object point can still reach the corresponding image point. Blocking an aperture region is not the same as blocking a region of the object.</a:t>
            </a:r>
          </a:p>
          <a:p xmlns:a="http://schemas.openxmlformats.org/drawingml/2006/main">
            <a:r>
              <a:t/>
            </a:r>
          </a:p>
          <a:p xmlns:a="http://schemas.openxmlformats.org/drawingml/2006/main">
            <a:r>
              <a:t>10. n_A &gt; n_B &gt; n_C. With lens shape, surrounding medium and wavelength fixed, stronger refraction corresponds to shorter focal length. The conclusion cannot be generalized to comparisons in which shape also changes.</a:t>
            </a:r>
          </a:p>
          <a:p xmlns:a="http://schemas.openxmlformats.org/drawingml/2006/main">
            <a:r>
              <a:t/>
            </a:r>
          </a:p>
          <a:p xmlns:a="http://schemas.openxmlformats.org/drawingml/2006/main">
            <a:r>
              <a:t>11. f = 1/(4.0 m⁻¹) = 0.25 m. The slope -1.02 is close to the predicted -1; whether it agrees statistically depends on experimental uncertainty. Uncertainty in sharpest-screen position and distance measurements are two examples; poor axis alignment can introduce systematic error.</a:t>
            </a:r>
          </a:p>
          <a:p xmlns:a="http://schemas.openxmlformats.org/drawingml/2006/main">
            <a:r>
              <a:t/>
            </a:r>
          </a:p>
          <a:p xmlns:a="http://schemas.openxmlformats.org/drawingml/2006/main">
            <a:r>
              <a:t>12. At successive parallel boundaries,</a:t>
            </a:r>
          </a:p>
          <a:p xmlns:a="http://schemas.openxmlformats.org/drawingml/2006/main">
            <a:r>
              <a:t>n_a sin θ_i = n₁ sin θ₁ = n₂ sin θ₂ = n₃ sin θ₃.</a:t>
            </a:r>
          </a:p>
          <a:p xmlns:a="http://schemas.openxmlformats.org/drawingml/2006/main">
            <a:r>
              <a:t>Thus θ₃ = sin⁻¹[(n_a/n₃) sin θ_i]. Reflection at the horizontal mirror preserves the angle to the normal; the reverse sequence of layers restores the original external angle. The exit angle equals θ_i, although the emerging ray is laterally displaced.</a:t>
            </a:r>
          </a:p>
          <a:p xmlns:a="http://schemas.openxmlformats.org/drawingml/2006/main">
            <a:r>
              <a:t/>
            </a:r>
          </a:p>
          <a:p xmlns:a="http://schemas.openxmlformats.org/drawingml/2006/main">
            <a:r>
              <a:t>FINAL ORAL CHECK: REASONING With an object to the left, a concave mirror can have s_i &gt; 0 and a real image on the left. A convex lens in air usually converges; a convex mirror diverges. Decide behavior from the optical device, not the word “convex” alone.</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24.</a:t>
            </a:r>
          </a:p>
          <a:p xmlns:a="http://schemas.openxmlformats.org/drawingml/2006/main">
            <a:r>
              <a:t>Original source: Solutions to p.22; quantitative checks use the stated sign convention.</a:t>
            </a:r>
          </a:p>
          <a:p xmlns:a="http://schemas.openxmlformats.org/drawingml/2006/main">
            <a:r>
              <a:t>CED: 13.1–13.4</a:t>
            </a:r>
          </a:p>
          <a:p xmlns:a="http://schemas.openxmlformats.org/drawingml/2006/main">
            <a:r>
              <a:t/>
            </a:r>
          </a:p>
          <a:p xmlns:a="http://schemas.openxmlformats.org/drawingml/2006/main">
            <a:r>
              <a:t>7. 1/s_i = -1/12 - 1/24 = -1/8, so s_i = -8 cm and m = +1/3. Both images are virtual, upright and reduced. The lens image is on the object side; the mirror image is behind the mirror. Here |s_i| = 8 cm &lt; |f| = 12 cm. In general, |s_i| = Fs_o/(F+s_o) &lt; F for F = |f|.</a:t>
            </a:r>
          </a:p>
          <a:p xmlns:a="http://schemas.openxmlformats.org/drawingml/2006/main">
            <a:r>
              <a:t/>
            </a:r>
          </a:p>
          <a:p xmlns:a="http://schemas.openxmlformats.org/drawingml/2006/main">
            <a:r>
              <a:t>8. At s_o = 16 cm = 2f, s_i = 16 cm and m = -1: real, inverted, equal size. At s_o = 8 cm = f, outgoing rays are parallel and there is no finite image. For a very distant real object, the real image is near f and is strongly reduced. Apply the lens/mirror side rule in each case.</a:t>
            </a:r>
          </a:p>
          <a:p xmlns:a="http://schemas.openxmlformats.org/drawingml/2006/main">
            <a:r>
              <a:t/>
            </a:r>
          </a:p>
          <a:p xmlns:a="http://schemas.openxmlformats.org/drawingml/2006/main">
            <a:r>
              <a:t>9. In the ideal model, the image stays at the same position and size, remains complete, and becomes dimmer. Other unblocked rays from each object point can still reach the corresponding image point. Blocking an aperture region is not the same as blocking a region of the object.</a:t>
            </a:r>
          </a:p>
          <a:p xmlns:a="http://schemas.openxmlformats.org/drawingml/2006/main">
            <a:r>
              <a:t/>
            </a:r>
          </a:p>
          <a:p xmlns:a="http://schemas.openxmlformats.org/drawingml/2006/main">
            <a:r>
              <a:t>10. n_A &gt; n_B &gt; n_C. With lens shape, surrounding medium and wavelength fixed, stronger refraction corresponds to shorter focal length. The conclusion cannot be generalized to comparisons in which shape also changes.</a:t>
            </a:r>
          </a:p>
          <a:p xmlns:a="http://schemas.openxmlformats.org/drawingml/2006/main">
            <a:r>
              <a:t/>
            </a:r>
          </a:p>
          <a:p xmlns:a="http://schemas.openxmlformats.org/drawingml/2006/main">
            <a:r>
              <a:t>11. f = 1/(4.0 m⁻¹) = 0.25 m. The slope -1.02 is close to the predicted -1; whether it agrees statistically depends on experimental uncertainty. Uncertainty in sharpest-screen position and distance measurements are two examples; poor axis alignment can introduce systematic error.</a:t>
            </a:r>
          </a:p>
          <a:p xmlns:a="http://schemas.openxmlformats.org/drawingml/2006/main">
            <a:r>
              <a:t/>
            </a:r>
          </a:p>
          <a:p xmlns:a="http://schemas.openxmlformats.org/drawingml/2006/main">
            <a:r>
              <a:t>12. At successive parallel boundaries,</a:t>
            </a:r>
          </a:p>
          <a:p xmlns:a="http://schemas.openxmlformats.org/drawingml/2006/main">
            <a:r>
              <a:t>n_a sin θ_i = n₁ sin θ₁ = n₂ sin θ₂ = n₃ sin θ₃.</a:t>
            </a:r>
          </a:p>
          <a:p xmlns:a="http://schemas.openxmlformats.org/drawingml/2006/main">
            <a:r>
              <a:t>Thus θ₃ = sin⁻¹[(n_a/n₃) sin θ_i]. Reflection at the horizontal mirror preserves the angle to the normal; the reverse sequence of layers restores the original external angle. The exit angle equals θ_i, although the emerging ray is laterally displaced.</a:t>
            </a:r>
          </a:p>
          <a:p xmlns:a="http://schemas.openxmlformats.org/drawingml/2006/main">
            <a:r>
              <a:t/>
            </a:r>
          </a:p>
          <a:p xmlns:a="http://schemas.openxmlformats.org/drawingml/2006/main">
            <a:r>
              <a:t>FINAL ORAL CHECK: REASONING With an object to the left, a concave mirror can have s_i &gt; 0 and a real image on the left. A convex lens in air usually converges; a convex mirror diverges. Decide behavior from the optical device, not the word “convex” alone.</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26.</a:t>
            </a:r>
          </a:p>
          <a:p xmlns:a="http://schemas.openxmlformats.org/drawingml/2006/main">
            <a:r>
              <a:t>Original source: Reconstructed from original D p.12, with focal-point wording clarified. Real objects; thin lenses; paraxial spherical mirrors.</a:t>
            </a:r>
          </a:p>
          <a:p xmlns:a="http://schemas.openxmlformats.org/drawingml/2006/main">
            <a:r>
              <a:t>CED: 13.1–13.4</a:t>
            </a:r>
          </a:p>
          <a:p xmlns:a="http://schemas.openxmlformats.org/drawingml/2006/main">
            <a:r>
              <a:t/>
            </a:r>
          </a:p>
          <a:p xmlns:a="http://schemas.openxmlformats.org/drawingml/2006/main">
            <a:r>
              <a:t>Common sign rule: s_i &gt; 0 real, s_i &lt; 0 virtual; m &lt; 0 inverted, m &gt; 0 upright. “Same/opposite side” is always relative to the object. small</a:t>
            </a:r>
          </a:p>
          <a:p xmlns:a="http://schemas.openxmlformats.org/drawingml/2006/main">
            <a:r>
              <a:t/>
            </a:r>
          </a:p>
          <a:p xmlns:a="http://schemas.openxmlformats.org/drawingml/2006/main">
            <a:r>
              <a:t>[['Converging pair: f &gt; 0', 'Signed image distance', 'Type', 'Orientation / size', 'Convex lens: image side', 'Concave mirror: image side'], ['0 2f', 'Real', 'Inverted, enlarged', 'Opposite side', 'Same side (in front)'], ['sₒ = 2f', 'sᵢ = 2f', 'Real', 'Inverted, same size', 'Opposite side', 'Same side (in front)'], ['sₒ &gt; 2f', 'f &lt; sᵢ &lt; 2f', 'Real', 'Inverted, reduced', 'Opposite side', 'Same side (in front)']] [112, 112, 71, 135, 159, 168.89] True</a:t>
            </a:r>
          </a:p>
          <a:p xmlns:a="http://schemas.openxmlformats.org/drawingml/2006/main">
            <a:r>
              <a:t/>
            </a:r>
          </a:p>
          <a:p xmlns:a="http://schemas.openxmlformats.org/drawingml/2006/main">
            <a:r>
              <a:t>[['Instrument / focal length', 'Object', 'Image distance', 'Orientation / size / type', 'Image side'], ['Concave lens: f &lt; 0', 'Any real object', '-|f| &lt; sᵢ &lt; 0', 'Upright, reduced, virtual', 'Same side as object'], ['Convex mirror: f &lt; 0', 'Any real object', '-|f| &lt; sᵢ &lt; 0', 'Upright, reduced, virtual', 'Opposite side; behind mirror'], ['Plane mirror: f → ∞', 'Any real object', 'sᵢ = -sₒ', 'Upright, same size, virtual', 'Opposite side; behind mirror']] [149, 101, 128, 207, 172.89] True</a:t>
            </a:r>
          </a:p>
          <a:p xmlns:a="http://schemas.openxmlformats.org/drawingml/2006/main">
            <a:r>
              <a:t/>
            </a:r>
          </a:p>
          <a:p xmlns:a="http://schemas.openxmlformats.org/drawingml/2006/main">
            <a:r>
              <a:t>Converging applications: inside f → magnifying glass / close-up concave mirror; between f and 2f → enlarged real projection; beyond 2f → reduced real camera image. At 2f the real image has equal size. small</a:t>
            </a:r>
          </a:p>
          <a:p xmlns:a="http://schemas.openxmlformats.org/drawingml/2006/main">
            <a:r>
              <a:t/>
            </a:r>
          </a:p>
          <a:p xmlns:a="http://schemas.openxmlformats.org/drawingml/2006/main">
            <a:r>
              <a:t>ONE CALCULATION, THEN TRANSLATE THE SIDE 1/f = 1/s_o + 1/s_i ; m = h_i/h_o = -s_i/s_o.</a:t>
            </a:r>
          </a:p>
          <a:p xmlns:a="http://schemas.openxmlformats.org/drawingml/2006/main">
            <a:r>
              <a:t>For the same signed f and real-object distance, a paired lens and mirror share s_i and m. A lens transmits the outgoing rays; a mirror reflects them back. That explains the opposite physical image-side rules.</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26.</a:t>
            </a:r>
          </a:p>
          <a:p xmlns:a="http://schemas.openxmlformats.org/drawingml/2006/main">
            <a:r>
              <a:t>Original source: Reconstructed from original D p.12, with focal-point wording clarified. Real objects; thin lenses; paraxial spherical mirrors.</a:t>
            </a:r>
          </a:p>
          <a:p xmlns:a="http://schemas.openxmlformats.org/drawingml/2006/main">
            <a:r>
              <a:t>CED: 13.1–13.4</a:t>
            </a:r>
          </a:p>
          <a:p xmlns:a="http://schemas.openxmlformats.org/drawingml/2006/main">
            <a:r>
              <a:t/>
            </a:r>
          </a:p>
          <a:p xmlns:a="http://schemas.openxmlformats.org/drawingml/2006/main">
            <a:r>
              <a:t>Common sign rule: s_i &gt; 0 real, s_i &lt; 0 virtual; m &lt; 0 inverted, m &gt; 0 upright. “Same/opposite side” is always relative to the object. small</a:t>
            </a:r>
          </a:p>
          <a:p xmlns:a="http://schemas.openxmlformats.org/drawingml/2006/main">
            <a:r>
              <a:t/>
            </a:r>
          </a:p>
          <a:p xmlns:a="http://schemas.openxmlformats.org/drawingml/2006/main">
            <a:r>
              <a:t>[['Converging pair: f &gt; 0', 'Signed image distance', 'Type', 'Orientation / size', 'Convex lens: image side', 'Concave mirror: image side'], ['0 2f', 'Real', 'Inverted, enlarged', 'Opposite side', 'Same side (in front)'], ['sₒ = 2f', 'sᵢ = 2f', 'Real', 'Inverted, same size', 'Opposite side', 'Same side (in front)'], ['sₒ &gt; 2f', 'f &lt; sᵢ &lt; 2f', 'Real', 'Inverted, reduced', 'Opposite side', 'Same side (in front)']] [112, 112, 71, 135, 159, 168.89] True</a:t>
            </a:r>
          </a:p>
          <a:p xmlns:a="http://schemas.openxmlformats.org/drawingml/2006/main">
            <a:r>
              <a:t/>
            </a:r>
          </a:p>
          <a:p xmlns:a="http://schemas.openxmlformats.org/drawingml/2006/main">
            <a:r>
              <a:t>[['Instrument / focal length', 'Object', 'Image distance', 'Orientation / size / type', 'Image side'], ['Concave lens: f &lt; 0', 'Any real object', '-|f| &lt; sᵢ &lt; 0', 'Upright, reduced, virtual', 'Same side as object'], ['Convex mirror: f &lt; 0', 'Any real object', '-|f| &lt; sᵢ &lt; 0', 'Upright, reduced, virtual', 'Opposite side; behind mirror'], ['Plane mirror: f → ∞', 'Any real object', 'sᵢ = -sₒ', 'Upright, same size, virtual', 'Opposite side; behind mirror']] [149, 101, 128, 207, 172.89] True</a:t>
            </a:r>
          </a:p>
          <a:p xmlns:a="http://schemas.openxmlformats.org/drawingml/2006/main">
            <a:r>
              <a:t/>
            </a:r>
          </a:p>
          <a:p xmlns:a="http://schemas.openxmlformats.org/drawingml/2006/main">
            <a:r>
              <a:t>Converging applications: inside f → magnifying glass / close-up concave mirror; between f and 2f → enlarged real projection; beyond 2f → reduced real camera image. At 2f the real image has equal size. small</a:t>
            </a:r>
          </a:p>
          <a:p xmlns:a="http://schemas.openxmlformats.org/drawingml/2006/main">
            <a:r>
              <a:t/>
            </a:r>
          </a:p>
          <a:p xmlns:a="http://schemas.openxmlformats.org/drawingml/2006/main">
            <a:r>
              <a:t>ONE CALCULATION, THEN TRANSLATE THE SIDE 1/f = 1/s_o + 1/s_i ; m = h_i/h_o = -s_i/s_o.</a:t>
            </a:r>
          </a:p>
          <a:p xmlns:a="http://schemas.openxmlformats.org/drawingml/2006/main">
            <a:r>
              <a:t>For the same signed f and real-object distance, a paired lens and mirror share s_i and m. A lens transmits the outgoing rays; a mirror reflects them back. That explains the opposite physical image-side rules.</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26.</a:t>
            </a:r>
          </a:p>
          <a:p xmlns:a="http://schemas.openxmlformats.org/drawingml/2006/main">
            <a:r>
              <a:t>Original source: Reconstructed from original D p.12, with focal-point wording clarified. Real objects; thin lenses; paraxial spherical mirrors.</a:t>
            </a:r>
          </a:p>
          <a:p xmlns:a="http://schemas.openxmlformats.org/drawingml/2006/main">
            <a:r>
              <a:t>CED: 13.1–13.4</a:t>
            </a:r>
          </a:p>
          <a:p xmlns:a="http://schemas.openxmlformats.org/drawingml/2006/main">
            <a:r>
              <a:t/>
            </a:r>
          </a:p>
          <a:p xmlns:a="http://schemas.openxmlformats.org/drawingml/2006/main">
            <a:r>
              <a:t>Common sign rule: s_i &gt; 0 real, s_i &lt; 0 virtual; m &lt; 0 inverted, m &gt; 0 upright. “Same/opposite side” is always relative to the object. small</a:t>
            </a:r>
          </a:p>
          <a:p xmlns:a="http://schemas.openxmlformats.org/drawingml/2006/main">
            <a:r>
              <a:t/>
            </a:r>
          </a:p>
          <a:p xmlns:a="http://schemas.openxmlformats.org/drawingml/2006/main">
            <a:r>
              <a:t>[['Converging pair: f &gt; 0', 'Signed image distance', 'Type', 'Orientation / size', 'Convex lens: image side', 'Concave mirror: image side'], ['0 2f', 'Real', 'Inverted, enlarged', 'Opposite side', 'Same side (in front)'], ['sₒ = 2f', 'sᵢ = 2f', 'Real', 'Inverted, same size', 'Opposite side', 'Same side (in front)'], ['sₒ &gt; 2f', 'f &lt; sᵢ &lt; 2f', 'Real', 'Inverted, reduced', 'Opposite side', 'Same side (in front)']] [112, 112, 71, 135, 159, 168.89] True</a:t>
            </a:r>
          </a:p>
          <a:p xmlns:a="http://schemas.openxmlformats.org/drawingml/2006/main">
            <a:r>
              <a:t/>
            </a:r>
          </a:p>
          <a:p xmlns:a="http://schemas.openxmlformats.org/drawingml/2006/main">
            <a:r>
              <a:t>[['Instrument / focal length', 'Object', 'Image distance', 'Orientation / size / type', 'Image side'], ['Concave lens: f &lt; 0', 'Any real object', '-|f| &lt; sᵢ &lt; 0', 'Upright, reduced, virtual', 'Same side as object'], ['Convex mirror: f &lt; 0', 'Any real object', '-|f| &lt; sᵢ &lt; 0', 'Upright, reduced, virtual', 'Opposite side; behind mirror'], ['Plane mirror: f → ∞', 'Any real object', 'sᵢ = -sₒ', 'Upright, same size, virtual', 'Opposite side; behind mirror']] [149, 101, 128, 207, 172.89] True</a:t>
            </a:r>
          </a:p>
          <a:p xmlns:a="http://schemas.openxmlformats.org/drawingml/2006/main">
            <a:r>
              <a:t/>
            </a:r>
          </a:p>
          <a:p xmlns:a="http://schemas.openxmlformats.org/drawingml/2006/main">
            <a:r>
              <a:t>Converging applications: inside f → magnifying glass / close-up concave mirror; between f and 2f → enlarged real projection; beyond 2f → reduced real camera image. At 2f the real image has equal size. small</a:t>
            </a:r>
          </a:p>
          <a:p xmlns:a="http://schemas.openxmlformats.org/drawingml/2006/main">
            <a:r>
              <a:t/>
            </a:r>
          </a:p>
          <a:p xmlns:a="http://schemas.openxmlformats.org/drawingml/2006/main">
            <a:r>
              <a:t>ONE CALCULATION, THEN TRANSLATE THE SIDE 1/f = 1/s_o + 1/s_i ; m = h_i/h_o = -s_i/s_o.</a:t>
            </a:r>
          </a:p>
          <a:p xmlns:a="http://schemas.openxmlformats.org/drawingml/2006/main">
            <a:r>
              <a:t>For the same signed f and real-object distance, a paired lens and mirror share s_i and m. A lens transmits the outgoing rays; a mirror reflects them back. That explains the opposite physical image-side rules.</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26.</a:t>
            </a:r>
          </a:p>
          <a:p xmlns:a="http://schemas.openxmlformats.org/drawingml/2006/main">
            <a:r>
              <a:t>Original source: Reconstructed from original D p.12, with focal-point wording clarified. Real objects; thin lenses; paraxial spherical mirrors.</a:t>
            </a:r>
          </a:p>
          <a:p xmlns:a="http://schemas.openxmlformats.org/drawingml/2006/main">
            <a:r>
              <a:t>CED: 13.1–13.4</a:t>
            </a:r>
          </a:p>
          <a:p xmlns:a="http://schemas.openxmlformats.org/drawingml/2006/main">
            <a:r>
              <a:t/>
            </a:r>
          </a:p>
          <a:p xmlns:a="http://schemas.openxmlformats.org/drawingml/2006/main">
            <a:r>
              <a:t>Common sign rule: s_i &gt; 0 real, s_i &lt; 0 virtual; m &lt; 0 inverted, m &gt; 0 upright. “Same/opposite side” is always relative to the object. small</a:t>
            </a:r>
          </a:p>
          <a:p xmlns:a="http://schemas.openxmlformats.org/drawingml/2006/main">
            <a:r>
              <a:t/>
            </a:r>
          </a:p>
          <a:p xmlns:a="http://schemas.openxmlformats.org/drawingml/2006/main">
            <a:r>
              <a:t>[['Converging pair: f &gt; 0', 'Signed image distance', 'Type', 'Orientation / size', 'Convex lens: image side', 'Concave mirror: image side'], ['0 2f', 'Real', 'Inverted, enlarged', 'Opposite side', 'Same side (in front)'], ['sₒ = 2f', 'sᵢ = 2f', 'Real', 'Inverted, same size', 'Opposite side', 'Same side (in front)'], ['sₒ &gt; 2f', 'f &lt; sᵢ &lt; 2f', 'Real', 'Inverted, reduced', 'Opposite side', 'Same side (in front)']] [112, 112, 71, 135, 159, 168.89] True</a:t>
            </a:r>
          </a:p>
          <a:p xmlns:a="http://schemas.openxmlformats.org/drawingml/2006/main">
            <a:r>
              <a:t/>
            </a:r>
          </a:p>
          <a:p xmlns:a="http://schemas.openxmlformats.org/drawingml/2006/main">
            <a:r>
              <a:t>[['Instrument / focal length', 'Object', 'Image distance', 'Orientation / size / type', 'Image side'], ['Concave lens: f &lt; 0', 'Any real object', '-|f| &lt; sᵢ &lt; 0', 'Upright, reduced, virtual', 'Same side as object'], ['Convex mirror: f &lt; 0', 'Any real object', '-|f| &lt; sᵢ &lt; 0', 'Upright, reduced, virtual', 'Opposite side; behind mirror'], ['Plane mirror: f → ∞', 'Any real object', 'sᵢ = -sₒ', 'Upright, same size, virtual', 'Opposite side; behind mirror']] [149, 101, 128, 207, 172.89] True</a:t>
            </a:r>
          </a:p>
          <a:p xmlns:a="http://schemas.openxmlformats.org/drawingml/2006/main">
            <a:r>
              <a:t/>
            </a:r>
          </a:p>
          <a:p xmlns:a="http://schemas.openxmlformats.org/drawingml/2006/main">
            <a:r>
              <a:t>Converging applications: inside f → magnifying glass / close-up concave mirror; between f and 2f → enlarged real projection; beyond 2f → reduced real camera image. At 2f the real image has equal size. small</a:t>
            </a:r>
          </a:p>
          <a:p xmlns:a="http://schemas.openxmlformats.org/drawingml/2006/main">
            <a:r>
              <a:t/>
            </a:r>
          </a:p>
          <a:p xmlns:a="http://schemas.openxmlformats.org/drawingml/2006/main">
            <a:r>
              <a:t>ONE CALCULATION, THEN TRANSLATE THE SIDE 1/f = 1/s_o + 1/s_i ; m = h_i/h_o = -s_i/s_o.</a:t>
            </a:r>
          </a:p>
          <a:p xmlns:a="http://schemas.openxmlformats.org/drawingml/2006/main">
            <a:r>
              <a:t>For the same signed f and real-object distance, a paired lens and mirror share s_i and m. A lens transmits the outgoing rays; a mirror reflects them back. That explains the opposite physical image-side rules.</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13_Geometric_Optics_Notes.pdf, page 26.</a:t>
            </a:r>
          </a:p>
          <a:p xmlns:a="http://schemas.openxmlformats.org/drawingml/2006/main">
            <a:r>
              <a:t>Original source: Reconstructed from original D p.12, with focal-point wording clarified. Real objects; thin lenses; paraxial spherical mirrors.</a:t>
            </a:r>
          </a:p>
          <a:p xmlns:a="http://schemas.openxmlformats.org/drawingml/2006/main">
            <a:r>
              <a:t>CED: 13.1–13.4</a:t>
            </a:r>
          </a:p>
          <a:p xmlns:a="http://schemas.openxmlformats.org/drawingml/2006/main">
            <a:r>
              <a:t/>
            </a:r>
          </a:p>
          <a:p xmlns:a="http://schemas.openxmlformats.org/drawingml/2006/main">
            <a:r>
              <a:t>Common sign rule: s_i &gt; 0 real, s_i &lt; 0 virtual; m &lt; 0 inverted, m &gt; 0 upright. “Same/opposite side” is always relative to the object. small</a:t>
            </a:r>
          </a:p>
          <a:p xmlns:a="http://schemas.openxmlformats.org/drawingml/2006/main">
            <a:r>
              <a:t/>
            </a:r>
          </a:p>
          <a:p xmlns:a="http://schemas.openxmlformats.org/drawingml/2006/main">
            <a:r>
              <a:t>[['Converging pair: f &gt; 0', 'Signed image distance', 'Type', 'Orientation / size', 'Convex lens: image side', 'Concave mirror: image side'], ['0 2f', 'Real', 'Inverted, enlarged', 'Opposite side', 'Same side (in front)'], ['sₒ = 2f', 'sᵢ = 2f', 'Real', 'Inverted, same size', 'Opposite side', 'Same side (in front)'], ['sₒ &gt; 2f', 'f &lt; sᵢ &lt; 2f', 'Real', 'Inverted, reduced', 'Opposite side', 'Same side (in front)']] [112, 112, 71, 135, 159, 168.89] True</a:t>
            </a:r>
          </a:p>
          <a:p xmlns:a="http://schemas.openxmlformats.org/drawingml/2006/main">
            <a:r>
              <a:t/>
            </a:r>
          </a:p>
          <a:p xmlns:a="http://schemas.openxmlformats.org/drawingml/2006/main">
            <a:r>
              <a:t>[['Instrument / focal length', 'Object', 'Image distance', 'Orientation / size / type', 'Image side'], ['Concave lens: f &lt; 0', 'Any real object', '-|f| &lt; sᵢ &lt; 0', 'Upright, reduced, virtual', 'Same side as object'], ['Convex mirror: f &lt; 0', 'Any real object', '-|f| &lt; sᵢ &lt; 0', 'Upright, reduced, virtual', 'Opposite side; behind mirror'], ['Plane mirror: f → ∞', 'Any real object', 'sᵢ = -sₒ', 'Upright, same size, virtual', 'Opposite side; behind mirror']] [149, 101, 128, 207, 172.89] True</a:t>
            </a:r>
          </a:p>
          <a:p xmlns:a="http://schemas.openxmlformats.org/drawingml/2006/main">
            <a:r>
              <a:t/>
            </a:r>
          </a:p>
          <a:p xmlns:a="http://schemas.openxmlformats.org/drawingml/2006/main">
            <a:r>
              <a:t>Converging applications: inside f → magnifying glass / close-up concave mirror; between f and 2f → enlarged real projection; beyond 2f → reduced real camera image. At 2f the real image has equal size. small</a:t>
            </a:r>
          </a:p>
          <a:p xmlns:a="http://schemas.openxmlformats.org/drawingml/2006/main">
            <a:r>
              <a:t/>
            </a:r>
          </a:p>
          <a:p xmlns:a="http://schemas.openxmlformats.org/drawingml/2006/main">
            <a:r>
              <a:t>ONE CALCULATION, THEN TRANSLATE THE SIDE 1/f = 1/s_o + 1/s_i ; m = h_i/h_o = -s_i/s_o.</a:t>
            </a:r>
          </a:p>
          <a:p xmlns:a="http://schemas.openxmlformats.org/drawingml/2006/main">
            <a:r>
              <a:t>For the same signed f and real-object distance, a paired lens and mirror share s_i and m. A lens transmits the outgoing rays; a mirror reflects them back. That explains the opposite physical image-side rules.</a:t>
            </a:r>
          </a:p>
          <a:p xmlns:a="http://schemas.openxmlformats.org/drawingml/2006/main">
            <a:r>
              <a:t/>
            </a:r>
          </a:p>
          <a:p xmlns:a="http://schemas.openxmlformats.org/drawingml/2006/main">
            <a:r>
              <a:t>Independent references:</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E:\teaching\output\pdf\Rebuilt_Chapter_Notes\13_Geometric_Optics_Notes.pdf</a:t>
            </a:r>
          </a:p>
          <a:p xmlns:a="http://schemas.openxmlformats.org/drawingml/2006/main">
            <a:r>
              <a:t>https://openstax.org/books/university-physics-volume-3/pages/1-2-the-law-of-reflection</a:t>
            </a:r>
          </a:p>
          <a:p xmlns:a="http://schemas.openxmlformats.org/drawingml/2006/main">
            <a:r>
              <a:t>https://openstax.org/books/university-physics-volume-3/pages/1-3-refraction</a:t>
            </a:r>
          </a:p>
          <a:p xmlns:a="http://schemas.openxmlformats.org/drawingml/2006/main">
            <a:r>
              <a:t>https://openstax.org/books/university-physics-volume-3/pages/1-4-total-internal-reflection</a:t>
            </a:r>
          </a:p>
          <a:p xmlns:a="http://schemas.openxmlformats.org/drawingml/2006/main">
            <a:r>
              <a:t>https://openstax.org/books/university-physics-volume-3/pages/2-2-spherical-mirrors</a:t>
            </a:r>
          </a:p>
          <a:p xmlns:a="http://schemas.openxmlformats.org/drawingml/2006/main">
            <a:r>
              <a:t>https://openstax.org/books/university-physics-volume-3/pages/2-4-thin-lenses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6f958dd21134c6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5040c09ed8b4fa4" /><Relationship Type="http://schemas.openxmlformats.org/officeDocument/2006/relationships/slideLayout" Target="/ppt/slideLayouts/slideLayout1.xml" Id="R49b8d77a79ec487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9b8d77a79ec487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2f8fa8afdfe467e" /><Relationship Type="http://schemas.openxmlformats.org/officeDocument/2006/relationships/notesSlide" Target="/ppt/notesSlides/notesSlide1.xml" Id="R955412a8afb14176"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8bd53fd83c3f400f" /><Relationship Type="http://schemas.openxmlformats.org/officeDocument/2006/relationships/notesSlide" Target="/ppt/notesSlides/notesSlide2.xml" Id="R1e5c778113bb48e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2815e873cda040d6" /><Relationship Type="http://schemas.openxmlformats.org/officeDocument/2006/relationships/notesSlide" Target="/ppt/notesSlides/notesSlide3.xml" Id="Rf2b273355c61415b"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36064b6bbe264aa1" /><Relationship Type="http://schemas.openxmlformats.org/officeDocument/2006/relationships/notesSlide" Target="/ppt/notesSlides/notesSlide4.xml" Id="R87f564dca8674c7c"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c2fc43fb5ada4079" /><Relationship Type="http://schemas.openxmlformats.org/officeDocument/2006/relationships/image" Target="/ppt/media/image.png" Id="R35f9f9d2efd14c70" /><Relationship Type="http://schemas.openxmlformats.org/officeDocument/2006/relationships/notesSlide" Target="/ppt/notesSlides/notesSlide5.xml" Id="R02694ae1d67a4f3e"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6871664482d347c3" /><Relationship Type="http://schemas.openxmlformats.org/officeDocument/2006/relationships/notesSlide" Target="/ppt/notesSlides/notesSlide6.xml" Id="Rac2c8544a758454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27706a8bcd54474a" /><Relationship Type="http://schemas.openxmlformats.org/officeDocument/2006/relationships/notesSlide" Target="/ppt/notesSlides/notesSlide7.xml" Id="Rcd8599f83aac428d"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6b229fa6a3eb4f07" /><Relationship Type="http://schemas.openxmlformats.org/officeDocument/2006/relationships/notesSlide" Target="/ppt/notesSlides/notesSlide8.xml" Id="R56b958c7d1a345a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e6e95fcecb3c40af" /><Relationship Type="http://schemas.openxmlformats.org/officeDocument/2006/relationships/image" Target="/ppt/media/image2.png" Id="Ra938db2161934d64" /><Relationship Type="http://schemas.openxmlformats.org/officeDocument/2006/relationships/notesSlide" Target="/ppt/notesSlides/notesSlide9.xml" Id="R6ffdfee307ce429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4341e5697d9a476c" /><Relationship Type="http://schemas.openxmlformats.org/officeDocument/2006/relationships/notesSlide" Target="/ppt/notesSlides/notesSlide10.xml" Id="Rd921862840db4c7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8832848408354b44" /><Relationship Type="http://schemas.openxmlformats.org/officeDocument/2006/relationships/notesSlide" Target="/ppt/notesSlides/notesSlide11.xml" Id="Rbbbbabb75d104ae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e3743865d04c412c" /><Relationship Type="http://schemas.openxmlformats.org/officeDocument/2006/relationships/notesSlide" Target="/ppt/notesSlides/notesSlide12.xml" Id="R233c89f861da425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e958c9b3a8ca4184" /><Relationship Type="http://schemas.openxmlformats.org/officeDocument/2006/relationships/image" Target="/ppt/media/image3.png" Id="Rdabdc0d75dea4b9d" /><Relationship Type="http://schemas.openxmlformats.org/officeDocument/2006/relationships/notesSlide" Target="/ppt/notesSlides/notesSlide13.xml" Id="Rc527edf0164f4fb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8ec6e44af7894529" /><Relationship Type="http://schemas.openxmlformats.org/officeDocument/2006/relationships/notesSlide" Target="/ppt/notesSlides/notesSlide14.xml" Id="Rfa99fb64fc454cf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c69e2dc66523448c" /><Relationship Type="http://schemas.openxmlformats.org/officeDocument/2006/relationships/notesSlide" Target="/ppt/notesSlides/notesSlide15.xml" Id="Rb55fbaf91f424ca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316b5c95cbd04c74" /><Relationship Type="http://schemas.openxmlformats.org/officeDocument/2006/relationships/notesSlide" Target="/ppt/notesSlides/notesSlide16.xml" Id="Rd601b8d5adb746d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42c96fcf265b4baa" /><Relationship Type="http://schemas.openxmlformats.org/officeDocument/2006/relationships/notesSlide" Target="/ppt/notesSlides/notesSlide17.xml" Id="R7d003c68ea0f45c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aa51674e9e3f4735" /><Relationship Type="http://schemas.openxmlformats.org/officeDocument/2006/relationships/image" Target="/ppt/media/image4.png" Id="R3bacfbf4d61c4f01" /><Relationship Type="http://schemas.openxmlformats.org/officeDocument/2006/relationships/notesSlide" Target="/ppt/notesSlides/notesSlide18.xml" Id="Rf68632b193234be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c8e28263a3dd440a" /><Relationship Type="http://schemas.openxmlformats.org/officeDocument/2006/relationships/notesSlide" Target="/ppt/notesSlides/notesSlide19.xml" Id="R115a3b04f8a3480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cfe6d1ef49734fbc" /><Relationship Type="http://schemas.openxmlformats.org/officeDocument/2006/relationships/image" Target="/ppt/media/image5.png" Id="R1755db444e7844da" /><Relationship Type="http://schemas.openxmlformats.org/officeDocument/2006/relationships/notesSlide" Target="/ppt/notesSlides/notesSlide20.xml" Id="Re9a7ddebd8a0414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71520175300b4cd0" /><Relationship Type="http://schemas.openxmlformats.org/officeDocument/2006/relationships/notesSlide" Target="/ppt/notesSlides/notesSlide21.xml" Id="Rff1772d74796452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da11d8b86f7640b2" /><Relationship Type="http://schemas.openxmlformats.org/officeDocument/2006/relationships/notesSlide" Target="/ppt/notesSlides/notesSlide22.xml" Id="R99196fda765e4f7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90cd82e58d644e42" /><Relationship Type="http://schemas.openxmlformats.org/officeDocument/2006/relationships/notesSlide" Target="/ppt/notesSlides/notesSlide23.xml" Id="Rd749d3ff70c1466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3defb59dfe734e39" /><Relationship Type="http://schemas.openxmlformats.org/officeDocument/2006/relationships/image" Target="/ppt/media/image6.png" Id="Rf7d8397aef824684" /><Relationship Type="http://schemas.openxmlformats.org/officeDocument/2006/relationships/notesSlide" Target="/ppt/notesSlides/notesSlide24.xml" Id="R3fe2fa696ea54e8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9c486a2741b746d4" /><Relationship Type="http://schemas.openxmlformats.org/officeDocument/2006/relationships/notesSlide" Target="/ppt/notesSlides/notesSlide25.xml" Id="R962575b459994ee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592680d85ba84ca2" /><Relationship Type="http://schemas.openxmlformats.org/officeDocument/2006/relationships/notesSlide" Target="/ppt/notesSlides/notesSlide26.xml" Id="R01324ac9c6484e4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b791701831f14685" /><Relationship Type="http://schemas.openxmlformats.org/officeDocument/2006/relationships/notesSlide" Target="/ppt/notesSlides/notesSlide27.xml" Id="R5b56be1b0a734f9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7c256888048b44b9" /><Relationship Type="http://schemas.openxmlformats.org/officeDocument/2006/relationships/notesSlide" Target="/ppt/notesSlides/notesSlide28.xml" Id="Rfd13f19109164de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632954d8fc5641c6" /><Relationship Type="http://schemas.openxmlformats.org/officeDocument/2006/relationships/image" Target="/ppt/media/image7.png" Id="R5b77f5d416ee4e0e" /><Relationship Type="http://schemas.openxmlformats.org/officeDocument/2006/relationships/notesSlide" Target="/ppt/notesSlides/notesSlide29.xml" Id="R72706c875dcd416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554a348a8b3247f2" /><Relationship Type="http://schemas.openxmlformats.org/officeDocument/2006/relationships/notesSlide" Target="/ppt/notesSlides/notesSlide30.xml" Id="R18d730b4f5a7407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f433bc916c494cca" /><Relationship Type="http://schemas.openxmlformats.org/officeDocument/2006/relationships/notesSlide" Target="/ppt/notesSlides/notesSlide31.xml" Id="R9f0b900e5331474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fcebe513722f4bc4" /><Relationship Type="http://schemas.openxmlformats.org/officeDocument/2006/relationships/notesSlide" Target="/ppt/notesSlides/notesSlide32.xml" Id="Rfb0b12183dd94e1c"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0a4e342f49d043e6" /><Relationship Type="http://schemas.openxmlformats.org/officeDocument/2006/relationships/notesSlide" Target="/ppt/notesSlides/notesSlide33.xml" Id="R0eb72116404f4815"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46e34c608bda4341" /><Relationship Type="http://schemas.openxmlformats.org/officeDocument/2006/relationships/notesSlide" Target="/ppt/notesSlides/notesSlide34.xml" Id="R56bca6b40ace491b"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6b264bf2855b4409" /><Relationship Type="http://schemas.openxmlformats.org/officeDocument/2006/relationships/notesSlide" Target="/ppt/notesSlides/notesSlide35.xml" Id="Ra64774aa0453413b"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fb02b90dd8b4483c" /><Relationship Type="http://schemas.openxmlformats.org/officeDocument/2006/relationships/notesSlide" Target="/ppt/notesSlides/notesSlide36.xml" Id="Rd04eea88dc8544b4"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b541a8d757b348a8" /><Relationship Type="http://schemas.openxmlformats.org/officeDocument/2006/relationships/notesSlide" Target="/ppt/notesSlides/notesSlide37.xml" Id="R9a997dd87266418b"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b578f3fa7e634345" /><Relationship Type="http://schemas.openxmlformats.org/officeDocument/2006/relationships/notesSlide" Target="/ppt/notesSlides/notesSlide38.xml" Id="R96264b279cb54fbf"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1c2ae91d82bf4c6c" /><Relationship Type="http://schemas.openxmlformats.org/officeDocument/2006/relationships/notesSlide" Target="/ppt/notesSlides/notesSlide39.xml" Id="R88132d89fe294e72"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ff2665a899ed4944" /><Relationship Type="http://schemas.openxmlformats.org/officeDocument/2006/relationships/notesSlide" Target="/ppt/notesSlides/notesSlide40.xml" Id="R532b8e94fc5548ce"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fbfd145a63424aff" /><Relationship Type="http://schemas.openxmlformats.org/officeDocument/2006/relationships/image" Target="/ppt/media/image8.png" Id="R949c38d6c8a9471d" /><Relationship Type="http://schemas.openxmlformats.org/officeDocument/2006/relationships/notesSlide" Target="/ppt/notesSlides/notesSlide41.xml" Id="Rdae725987a4c4848"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56e97098bf5d4d93" /><Relationship Type="http://schemas.openxmlformats.org/officeDocument/2006/relationships/notesSlide" Target="/ppt/notesSlides/notesSlide42.xml" Id="R8abd9e3d6bff4cd4"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d2d0dc69ef044082" /><Relationship Type="http://schemas.openxmlformats.org/officeDocument/2006/relationships/notesSlide" Target="/ppt/notesSlides/notesSlide43.xml" Id="Rf3c2954082ac4cf9"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ffa813fc2eb64c49" /><Relationship Type="http://schemas.openxmlformats.org/officeDocument/2006/relationships/notesSlide" Target="/ppt/notesSlides/notesSlide44.xml" Id="R656f9f3f122d481b"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b654a8b235bd4b52" /><Relationship Type="http://schemas.openxmlformats.org/officeDocument/2006/relationships/image" Target="/ppt/media/image9.png" Id="R352ad15f77a14b5f" /><Relationship Type="http://schemas.openxmlformats.org/officeDocument/2006/relationships/notesSlide" Target="/ppt/notesSlides/notesSlide45.xml" Id="R526d23b44f6d4a3e"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93bdbd07162b4217" /><Relationship Type="http://schemas.openxmlformats.org/officeDocument/2006/relationships/notesSlide" Target="/ppt/notesSlides/notesSlide46.xml" Id="R4108d45340f349cd"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dbb22ef8737b433a" /><Relationship Type="http://schemas.openxmlformats.org/officeDocument/2006/relationships/notesSlide" Target="/ppt/notesSlides/notesSlide47.xml" Id="R426264473eee411e"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1efd220eb72f44d6" /><Relationship Type="http://schemas.openxmlformats.org/officeDocument/2006/relationships/notesSlide" Target="/ppt/notesSlides/notesSlide48.xml" Id="Ra77816578f84422a"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480f1d559ef5480a" /><Relationship Type="http://schemas.openxmlformats.org/officeDocument/2006/relationships/image" Target="/ppt/media/image10.png" Id="R1a860220ed0d4de1" /><Relationship Type="http://schemas.openxmlformats.org/officeDocument/2006/relationships/notesSlide" Target="/ppt/notesSlides/notesSlide49.xml" Id="Rb7a76fd1a4a24afa"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d8ea28f854994fa9" /><Relationship Type="http://schemas.openxmlformats.org/officeDocument/2006/relationships/notesSlide" Target="/ppt/notesSlides/notesSlide50.xml" Id="Rb2672e55027d4eb6" /></Relationships>
</file>

<file path=ppt/slides/_rels/slide51.xml.rels>&#65279;<?xml version="1.0" encoding="utf-8"?><Relationships xmlns="http://schemas.openxmlformats.org/package/2006/relationships"><Relationship Type="http://schemas.openxmlformats.org/officeDocument/2006/relationships/slideLayout" Target="/ppt/slideLayouts/slideLayout1.xml" Id="Rd4281d06a2e14182" /><Relationship Type="http://schemas.openxmlformats.org/officeDocument/2006/relationships/notesSlide" Target="/ppt/notesSlides/notesSlide51.xml" Id="Ra02afbeb816c4a54" /></Relationships>
</file>

<file path=ppt/slides/_rels/slide52.xml.rels>&#65279;<?xml version="1.0" encoding="utf-8"?><Relationships xmlns="http://schemas.openxmlformats.org/package/2006/relationships"><Relationship Type="http://schemas.openxmlformats.org/officeDocument/2006/relationships/slideLayout" Target="/ppt/slideLayouts/slideLayout1.xml" Id="R98d1981765094e8e" /><Relationship Type="http://schemas.openxmlformats.org/officeDocument/2006/relationships/notesSlide" Target="/ppt/notesSlides/notesSlide52.xml" Id="Rf97401780d174b98" /></Relationships>
</file>

<file path=ppt/slides/_rels/slide53.xml.rels>&#65279;<?xml version="1.0" encoding="utf-8"?><Relationships xmlns="http://schemas.openxmlformats.org/package/2006/relationships"><Relationship Type="http://schemas.openxmlformats.org/officeDocument/2006/relationships/slideLayout" Target="/ppt/slideLayouts/slideLayout1.xml" Id="Rcf13e281e3ca4636" /><Relationship Type="http://schemas.openxmlformats.org/officeDocument/2006/relationships/image" Target="/ppt/media/image11.png" Id="R6f45d55741e343ea" /><Relationship Type="http://schemas.openxmlformats.org/officeDocument/2006/relationships/notesSlide" Target="/ppt/notesSlides/notesSlide53.xml" Id="R2f7ae546240943df" /></Relationships>
</file>

<file path=ppt/slides/_rels/slide54.xml.rels>&#65279;<?xml version="1.0" encoding="utf-8"?><Relationships xmlns="http://schemas.openxmlformats.org/package/2006/relationships"><Relationship Type="http://schemas.openxmlformats.org/officeDocument/2006/relationships/slideLayout" Target="/ppt/slideLayouts/slideLayout1.xml" Id="R1012ddccea5f424a" /><Relationship Type="http://schemas.openxmlformats.org/officeDocument/2006/relationships/notesSlide" Target="/ppt/notesSlides/notesSlide54.xml" Id="R7a0956771c5542d4" /></Relationships>
</file>

<file path=ppt/slides/_rels/slide55.xml.rels>&#65279;<?xml version="1.0" encoding="utf-8"?><Relationships xmlns="http://schemas.openxmlformats.org/package/2006/relationships"><Relationship Type="http://schemas.openxmlformats.org/officeDocument/2006/relationships/slideLayout" Target="/ppt/slideLayouts/slideLayout1.xml" Id="R5833ef4238404233" /><Relationship Type="http://schemas.openxmlformats.org/officeDocument/2006/relationships/notesSlide" Target="/ppt/notesSlides/notesSlide55.xml" Id="R6e538b28372544e4" /></Relationships>
</file>

<file path=ppt/slides/_rels/slide56.xml.rels>&#65279;<?xml version="1.0" encoding="utf-8"?><Relationships xmlns="http://schemas.openxmlformats.org/package/2006/relationships"><Relationship Type="http://schemas.openxmlformats.org/officeDocument/2006/relationships/slideLayout" Target="/ppt/slideLayouts/slideLayout1.xml" Id="R536699d45d4842c9" /><Relationship Type="http://schemas.openxmlformats.org/officeDocument/2006/relationships/notesSlide" Target="/ppt/notesSlides/notesSlide56.xml" Id="Rf1f3bee4cbb6448b" /></Relationships>
</file>

<file path=ppt/slides/_rels/slide57.xml.rels>&#65279;<?xml version="1.0" encoding="utf-8"?><Relationships xmlns="http://schemas.openxmlformats.org/package/2006/relationships"><Relationship Type="http://schemas.openxmlformats.org/officeDocument/2006/relationships/slideLayout" Target="/ppt/slideLayouts/slideLayout1.xml" Id="Ra03de68d4708435f" /><Relationship Type="http://schemas.openxmlformats.org/officeDocument/2006/relationships/notesSlide" Target="/ppt/notesSlides/notesSlide57.xml" Id="R5e567214a0aa4dfa" /></Relationships>
</file>

<file path=ppt/slides/_rels/slide58.xml.rels>&#65279;<?xml version="1.0" encoding="utf-8"?><Relationships xmlns="http://schemas.openxmlformats.org/package/2006/relationships"><Relationship Type="http://schemas.openxmlformats.org/officeDocument/2006/relationships/slideLayout" Target="/ppt/slideLayouts/slideLayout1.xml" Id="Rf3d5e21683b24849" /><Relationship Type="http://schemas.openxmlformats.org/officeDocument/2006/relationships/image" Target="/ppt/media/image12.png" Id="R984368eecbd44fe7" /><Relationship Type="http://schemas.openxmlformats.org/officeDocument/2006/relationships/notesSlide" Target="/ppt/notesSlides/notesSlide58.xml" Id="R1182498986124035" /></Relationships>
</file>

<file path=ppt/slides/_rels/slide59.xml.rels>&#65279;<?xml version="1.0" encoding="utf-8"?><Relationships xmlns="http://schemas.openxmlformats.org/package/2006/relationships"><Relationship Type="http://schemas.openxmlformats.org/officeDocument/2006/relationships/slideLayout" Target="/ppt/slideLayouts/slideLayout1.xml" Id="Rb23e0fee00c64147" /><Relationship Type="http://schemas.openxmlformats.org/officeDocument/2006/relationships/notesSlide" Target="/ppt/notesSlides/notesSlide59.xml" Id="Reaa3fbb704a742e4" /></Relationships>
</file>

<file path=ppt/slides/_rels/slide60.xml.rels>&#65279;<?xml version="1.0" encoding="utf-8"?><Relationships xmlns="http://schemas.openxmlformats.org/package/2006/relationships"><Relationship Type="http://schemas.openxmlformats.org/officeDocument/2006/relationships/slideLayout" Target="/ppt/slideLayouts/slideLayout1.xml" Id="R2decad122adf4fa6" /><Relationship Type="http://schemas.openxmlformats.org/officeDocument/2006/relationships/notesSlide" Target="/ppt/notesSlides/notesSlide60.xml" Id="R5d64a9d1c2c34b91" /></Relationships>
</file>

<file path=ppt/slides/_rels/slide61.xml.rels>&#65279;<?xml version="1.0" encoding="utf-8"?><Relationships xmlns="http://schemas.openxmlformats.org/package/2006/relationships"><Relationship Type="http://schemas.openxmlformats.org/officeDocument/2006/relationships/slideLayout" Target="/ppt/slideLayouts/slideLayout1.xml" Id="R04137e5b8b824eaf" /><Relationship Type="http://schemas.openxmlformats.org/officeDocument/2006/relationships/notesSlide" Target="/ppt/notesSlides/notesSlide61.xml" Id="R7e5fd0e2c74544b4" /></Relationships>
</file>

<file path=ppt/slides/_rels/slide62.xml.rels>&#65279;<?xml version="1.0" encoding="utf-8"?><Relationships xmlns="http://schemas.openxmlformats.org/package/2006/relationships"><Relationship Type="http://schemas.openxmlformats.org/officeDocument/2006/relationships/slideLayout" Target="/ppt/slideLayouts/slideLayout1.xml" Id="Rc88b82d0276a4b54" /><Relationship Type="http://schemas.openxmlformats.org/officeDocument/2006/relationships/image" Target="/ppt/media/image13.png" Id="R39d9759720114657" /><Relationship Type="http://schemas.openxmlformats.org/officeDocument/2006/relationships/notesSlide" Target="/ppt/notesSlides/notesSlide62.xml" Id="Rdf993a0c784c425c" /></Relationships>
</file>

<file path=ppt/slides/_rels/slide63.xml.rels>&#65279;<?xml version="1.0" encoding="utf-8"?><Relationships xmlns="http://schemas.openxmlformats.org/package/2006/relationships"><Relationship Type="http://schemas.openxmlformats.org/officeDocument/2006/relationships/slideLayout" Target="/ppt/slideLayouts/slideLayout1.xml" Id="R99061ba84f48461c" /><Relationship Type="http://schemas.openxmlformats.org/officeDocument/2006/relationships/notesSlide" Target="/ppt/notesSlides/notesSlide63.xml" Id="Rea47be6e89d6453b" /></Relationships>
</file>

<file path=ppt/slides/_rels/slide64.xml.rels>&#65279;<?xml version="1.0" encoding="utf-8"?><Relationships xmlns="http://schemas.openxmlformats.org/package/2006/relationships"><Relationship Type="http://schemas.openxmlformats.org/officeDocument/2006/relationships/slideLayout" Target="/ppt/slideLayouts/slideLayout1.xml" Id="Rcd78a8d759fe4f95" /><Relationship Type="http://schemas.openxmlformats.org/officeDocument/2006/relationships/image" Target="/ppt/media/image14.png" Id="R885ba12559384f73" /><Relationship Type="http://schemas.openxmlformats.org/officeDocument/2006/relationships/notesSlide" Target="/ppt/notesSlides/notesSlide64.xml" Id="Re7b0d9bbf54c4752" /></Relationships>
</file>

<file path=ppt/slides/_rels/slide65.xml.rels>&#65279;<?xml version="1.0" encoding="utf-8"?><Relationships xmlns="http://schemas.openxmlformats.org/package/2006/relationships"><Relationship Type="http://schemas.openxmlformats.org/officeDocument/2006/relationships/slideLayout" Target="/ppt/slideLayouts/slideLayout1.xml" Id="R672672bd00a84520" /><Relationship Type="http://schemas.openxmlformats.org/officeDocument/2006/relationships/notesSlide" Target="/ppt/notesSlides/notesSlide65.xml" Id="R8d8602a47f8947b5" /></Relationships>
</file>

<file path=ppt/slides/_rels/slide66.xml.rels>&#65279;<?xml version="1.0" encoding="utf-8"?><Relationships xmlns="http://schemas.openxmlformats.org/package/2006/relationships"><Relationship Type="http://schemas.openxmlformats.org/officeDocument/2006/relationships/slideLayout" Target="/ppt/slideLayouts/slideLayout1.xml" Id="R2c91b776e8844e6a" /><Relationship Type="http://schemas.openxmlformats.org/officeDocument/2006/relationships/notesSlide" Target="/ppt/notesSlides/notesSlide66.xml" Id="Reafd685bfeb446d9" /></Relationships>
</file>

<file path=ppt/slides/_rels/slide67.xml.rels>&#65279;<?xml version="1.0" encoding="utf-8"?><Relationships xmlns="http://schemas.openxmlformats.org/package/2006/relationships"><Relationship Type="http://schemas.openxmlformats.org/officeDocument/2006/relationships/slideLayout" Target="/ppt/slideLayouts/slideLayout1.xml" Id="R26c459166c82419f" /><Relationship Type="http://schemas.openxmlformats.org/officeDocument/2006/relationships/notesSlide" Target="/ppt/notesSlides/notesSlide67.xml" Id="Rd1d4feb0f5dd41de" /></Relationships>
</file>

<file path=ppt/slides/_rels/slide68.xml.rels>&#65279;<?xml version="1.0" encoding="utf-8"?><Relationships xmlns="http://schemas.openxmlformats.org/package/2006/relationships"><Relationship Type="http://schemas.openxmlformats.org/officeDocument/2006/relationships/slideLayout" Target="/ppt/slideLayouts/slideLayout1.xml" Id="Ra757008d57734cdc" /><Relationship Type="http://schemas.openxmlformats.org/officeDocument/2006/relationships/notesSlide" Target="/ppt/notesSlides/notesSlide68.xml" Id="R7cf16956dcbd405b" /></Relationships>
</file>

<file path=ppt/slides/_rels/slide69.xml.rels>&#65279;<?xml version="1.0" encoding="utf-8"?><Relationships xmlns="http://schemas.openxmlformats.org/package/2006/relationships"><Relationship Type="http://schemas.openxmlformats.org/officeDocument/2006/relationships/slideLayout" Target="/ppt/slideLayouts/slideLayout1.xml" Id="R283cbec895524abe" /><Relationship Type="http://schemas.openxmlformats.org/officeDocument/2006/relationships/notesSlide" Target="/ppt/notesSlides/notesSlide69.xml" Id="R0e72e8b47a8945c0" /></Relationships>
</file>

<file path=ppt/slides/_rels/slide70.xml.rels>&#65279;<?xml version="1.0" encoding="utf-8"?><Relationships xmlns="http://schemas.openxmlformats.org/package/2006/relationships"><Relationship Type="http://schemas.openxmlformats.org/officeDocument/2006/relationships/slideLayout" Target="/ppt/slideLayouts/slideLayout1.xml" Id="Re300e3785e494989" /><Relationship Type="http://schemas.openxmlformats.org/officeDocument/2006/relationships/notesSlide" Target="/ppt/notesSlides/notesSlide70.xml" Id="R494144685e8149e3" /></Relationships>
</file>

<file path=ppt/slides/_rels/slide71.xml.rels>&#65279;<?xml version="1.0" encoding="utf-8"?><Relationships xmlns="http://schemas.openxmlformats.org/package/2006/relationships"><Relationship Type="http://schemas.openxmlformats.org/officeDocument/2006/relationships/slideLayout" Target="/ppt/slideLayouts/slideLayout1.xml" Id="R7c6d84e8f6464da3" /><Relationship Type="http://schemas.openxmlformats.org/officeDocument/2006/relationships/notesSlide" Target="/ppt/notesSlides/notesSlide71.xml" Id="Rc72ea7e627e1416d" /></Relationships>
</file>

<file path=ppt/slides/_rels/slide72.xml.rels>&#65279;<?xml version="1.0" encoding="utf-8"?><Relationships xmlns="http://schemas.openxmlformats.org/package/2006/relationships"><Relationship Type="http://schemas.openxmlformats.org/officeDocument/2006/relationships/slideLayout" Target="/ppt/slideLayouts/slideLayout1.xml" Id="R05d2fd7fc345404a" /><Relationship Type="http://schemas.openxmlformats.org/officeDocument/2006/relationships/notesSlide" Target="/ppt/notesSlides/notesSlide72.xml" Id="R4c14feb6dbf044ce" /></Relationships>
</file>

<file path=ppt/slides/_rels/slide73.xml.rels>&#65279;<?xml version="1.0" encoding="utf-8"?><Relationships xmlns="http://schemas.openxmlformats.org/package/2006/relationships"><Relationship Type="http://schemas.openxmlformats.org/officeDocument/2006/relationships/slideLayout" Target="/ppt/slideLayouts/slideLayout1.xml" Id="R10ae9e8fbf6f4d3a" /><Relationship Type="http://schemas.openxmlformats.org/officeDocument/2006/relationships/notesSlide" Target="/ppt/notesSlides/notesSlide73.xml" Id="R90507fa4fecf40e0" /></Relationships>
</file>

<file path=ppt/slides/_rels/slide74.xml.rels>&#65279;<?xml version="1.0" encoding="utf-8"?><Relationships xmlns="http://schemas.openxmlformats.org/package/2006/relationships"><Relationship Type="http://schemas.openxmlformats.org/officeDocument/2006/relationships/slideLayout" Target="/ppt/slideLayouts/slideLayout1.xml" Id="Rcdfc84b4ea91409a" /><Relationship Type="http://schemas.openxmlformats.org/officeDocument/2006/relationships/notesSlide" Target="/ppt/notesSlides/notesSlide74.xml" Id="Ra96a955e6ebb421a" /></Relationships>
</file>

<file path=ppt/slides/_rels/slide75.xml.rels>&#65279;<?xml version="1.0" encoding="utf-8"?><Relationships xmlns="http://schemas.openxmlformats.org/package/2006/relationships"><Relationship Type="http://schemas.openxmlformats.org/officeDocument/2006/relationships/slideLayout" Target="/ppt/slideLayouts/slideLayout1.xml" Id="R05d348389a0f477f" /><Relationship Type="http://schemas.openxmlformats.org/officeDocument/2006/relationships/notesSlide" Target="/ppt/notesSlides/notesSlide75.xml" Id="Re27250fe4cb04bd9" /></Relationships>
</file>

<file path=ppt/slides/_rels/slide76.xml.rels>&#65279;<?xml version="1.0" encoding="utf-8"?><Relationships xmlns="http://schemas.openxmlformats.org/package/2006/relationships"><Relationship Type="http://schemas.openxmlformats.org/officeDocument/2006/relationships/slideLayout" Target="/ppt/slideLayouts/slideLayout1.xml" Id="Rcf99076ef7d64df0" /><Relationship Type="http://schemas.openxmlformats.org/officeDocument/2006/relationships/notesSlide" Target="/ppt/notesSlides/notesSlide76.xml" Id="Rf5fa91664e26422b" /></Relationships>
</file>

<file path=ppt/slides/_rels/slide77.xml.rels>&#65279;<?xml version="1.0" encoding="utf-8"?><Relationships xmlns="http://schemas.openxmlformats.org/package/2006/relationships"><Relationship Type="http://schemas.openxmlformats.org/officeDocument/2006/relationships/slideLayout" Target="/ppt/slideLayouts/slideLayout1.xml" Id="Rf8b524d3f4ce448a" /><Relationship Type="http://schemas.openxmlformats.org/officeDocument/2006/relationships/notesSlide" Target="/ppt/notesSlides/notesSlide77.xml" Id="R6b01813a8c034780" /></Relationships>
</file>

<file path=ppt/slides/_rels/slide78.xml.rels>&#65279;<?xml version="1.0" encoding="utf-8"?><Relationships xmlns="http://schemas.openxmlformats.org/package/2006/relationships"><Relationship Type="http://schemas.openxmlformats.org/officeDocument/2006/relationships/slideLayout" Target="/ppt/slideLayouts/slideLayout1.xml" Id="R4c866e59b2d64791" /><Relationship Type="http://schemas.openxmlformats.org/officeDocument/2006/relationships/notesSlide" Target="/ppt/notesSlides/notesSlide78.xml" Id="R09b7f956c2cb47f6" /></Relationships>
</file>

<file path=ppt/slides/_rels/slide79.xml.rels>&#65279;<?xml version="1.0" encoding="utf-8"?><Relationships xmlns="http://schemas.openxmlformats.org/package/2006/relationships"><Relationship Type="http://schemas.openxmlformats.org/officeDocument/2006/relationships/slideLayout" Target="/ppt/slideLayouts/slideLayout1.xml" Id="R003c7502c693492e" /><Relationship Type="http://schemas.openxmlformats.org/officeDocument/2006/relationships/notesSlide" Target="/ppt/notesSlides/notesSlide79.xml" Id="Rd090f45b7557486f" /></Relationships>
</file>

<file path=ppt/slides/_rels/slide80.xml.rels>&#65279;<?xml version="1.0" encoding="utf-8"?><Relationships xmlns="http://schemas.openxmlformats.org/package/2006/relationships"><Relationship Type="http://schemas.openxmlformats.org/officeDocument/2006/relationships/slideLayout" Target="/ppt/slideLayouts/slideLayout1.xml" Id="R38b470913cd74c89" /><Relationship Type="http://schemas.openxmlformats.org/officeDocument/2006/relationships/image" Target="/ppt/media/image15.png" Id="R3c0faa8e41c24e08" /><Relationship Type="http://schemas.openxmlformats.org/officeDocument/2006/relationships/notesSlide" Target="/ppt/notesSlides/notesSlide80.xml" Id="R041b66b04d1a4ef1" /></Relationships>
</file>

<file path=ppt/slides/_rels/slide81.xml.rels>&#65279;<?xml version="1.0" encoding="utf-8"?><Relationships xmlns="http://schemas.openxmlformats.org/package/2006/relationships"><Relationship Type="http://schemas.openxmlformats.org/officeDocument/2006/relationships/slideLayout" Target="/ppt/slideLayouts/slideLayout1.xml" Id="R7f6661257e0341ac" /><Relationship Type="http://schemas.openxmlformats.org/officeDocument/2006/relationships/notesSlide" Target="/ppt/notesSlides/notesSlide81.xml" Id="R9a7372fd61eb4854" /></Relationships>
</file>

<file path=ppt/slides/_rels/slide82.xml.rels>&#65279;<?xml version="1.0" encoding="utf-8"?><Relationships xmlns="http://schemas.openxmlformats.org/package/2006/relationships"><Relationship Type="http://schemas.openxmlformats.org/officeDocument/2006/relationships/slideLayout" Target="/ppt/slideLayouts/slideLayout1.xml" Id="R48e142412ddb49ea" /><Relationship Type="http://schemas.openxmlformats.org/officeDocument/2006/relationships/notesSlide" Target="/ppt/notesSlides/notesSlide82.xml" Id="R672048fda59149ec" /></Relationships>
</file>

<file path=ppt/slides/_rels/slide83.xml.rels>&#65279;<?xml version="1.0" encoding="utf-8"?><Relationships xmlns="http://schemas.openxmlformats.org/package/2006/relationships"><Relationship Type="http://schemas.openxmlformats.org/officeDocument/2006/relationships/slideLayout" Target="/ppt/slideLayouts/slideLayout1.xml" Id="R5af1f6766a3d4bc1" /><Relationship Type="http://schemas.openxmlformats.org/officeDocument/2006/relationships/notesSlide" Target="/ppt/notesSlides/notesSlide83.xml" Id="R5e0a1d0cc646455e" /></Relationships>
</file>

<file path=ppt/slides/_rels/slide84.xml.rels>&#65279;<?xml version="1.0" encoding="utf-8"?><Relationships xmlns="http://schemas.openxmlformats.org/package/2006/relationships"><Relationship Type="http://schemas.openxmlformats.org/officeDocument/2006/relationships/slideLayout" Target="/ppt/slideLayouts/slideLayout1.xml" Id="R73a43026640446a0" /><Relationship Type="http://schemas.openxmlformats.org/officeDocument/2006/relationships/image" Target="/ppt/media/image16.png" Id="Ra720bb6813d14fbc" /><Relationship Type="http://schemas.openxmlformats.org/officeDocument/2006/relationships/notesSlide" Target="/ppt/notesSlides/notesSlide84.xml" Id="R78aa1ed342cd4fb1" /></Relationships>
</file>

<file path=ppt/slides/_rels/slide85.xml.rels>&#65279;<?xml version="1.0" encoding="utf-8"?><Relationships xmlns="http://schemas.openxmlformats.org/package/2006/relationships"><Relationship Type="http://schemas.openxmlformats.org/officeDocument/2006/relationships/slideLayout" Target="/ppt/slideLayouts/slideLayout1.xml" Id="R1db0cfa7e8814a26" /><Relationship Type="http://schemas.openxmlformats.org/officeDocument/2006/relationships/notesSlide" Target="/ppt/notesSlides/notesSlide85.xml" Id="Rb8deb26293ff455d" /></Relationships>
</file>

<file path=ppt/slides/_rels/slide86.xml.rels>&#65279;<?xml version="1.0" encoding="utf-8"?><Relationships xmlns="http://schemas.openxmlformats.org/package/2006/relationships"><Relationship Type="http://schemas.openxmlformats.org/officeDocument/2006/relationships/slideLayout" Target="/ppt/slideLayouts/slideLayout1.xml" Id="Rb7e99e1ed08c4508" /><Relationship Type="http://schemas.openxmlformats.org/officeDocument/2006/relationships/notesSlide" Target="/ppt/notesSlides/notesSlide86.xml" Id="R0207d91bb64846e5" /></Relationships>
</file>

<file path=ppt/slides/_rels/slide87.xml.rels>&#65279;<?xml version="1.0" encoding="utf-8"?><Relationships xmlns="http://schemas.openxmlformats.org/package/2006/relationships"><Relationship Type="http://schemas.openxmlformats.org/officeDocument/2006/relationships/slideLayout" Target="/ppt/slideLayouts/slideLayout1.xml" Id="R3c83bc42a5044d41" /><Relationship Type="http://schemas.openxmlformats.org/officeDocument/2006/relationships/notesSlide" Target="/ppt/notesSlides/notesSlide87.xml" Id="R6cb0f004305a4403" /></Relationships>
</file>

<file path=ppt/slides/_rels/slide88.xml.rels>&#65279;<?xml version="1.0" encoding="utf-8"?><Relationships xmlns="http://schemas.openxmlformats.org/package/2006/relationships"><Relationship Type="http://schemas.openxmlformats.org/officeDocument/2006/relationships/slideLayout" Target="/ppt/slideLayouts/slideLayout1.xml" Id="R274fb79bed9a49d9" /><Relationship Type="http://schemas.openxmlformats.org/officeDocument/2006/relationships/notesSlide" Target="/ppt/notesSlides/notesSlide88.xml" Id="R0774c8c5b4b242e6" /></Relationships>
</file>

<file path=ppt/slides/_rels/slide89.xml.rels>&#65279;<?xml version="1.0" encoding="utf-8"?><Relationships xmlns="http://schemas.openxmlformats.org/package/2006/relationships"><Relationship Type="http://schemas.openxmlformats.org/officeDocument/2006/relationships/slideLayout" Target="/ppt/slideLayouts/slideLayout1.xml" Id="R4fc0227e52324503" /><Relationship Type="http://schemas.openxmlformats.org/officeDocument/2006/relationships/notesSlide" Target="/ppt/notesSlides/notesSlide89.xml" Id="R2ad5718513be492f" /></Relationships>
</file>

<file path=ppt/slides/_rels/slide90.xml.rels>&#65279;<?xml version="1.0" encoding="utf-8"?><Relationships xmlns="http://schemas.openxmlformats.org/package/2006/relationships"><Relationship Type="http://schemas.openxmlformats.org/officeDocument/2006/relationships/slideLayout" Target="/ppt/slideLayouts/slideLayout1.xml" Id="R9e2f63f1059b463e" /><Relationship Type="http://schemas.openxmlformats.org/officeDocument/2006/relationships/notesSlide" Target="/ppt/notesSlides/notesSlide90.xml" Id="Re644b67daf714b6f" /></Relationships>
</file>

<file path=ppt/slides/_rels/slide91.xml.rels>&#65279;<?xml version="1.0" encoding="utf-8"?><Relationships xmlns="http://schemas.openxmlformats.org/package/2006/relationships"><Relationship Type="http://schemas.openxmlformats.org/officeDocument/2006/relationships/slideLayout" Target="/ppt/slideLayouts/slideLayout1.xml" Id="Rd0ff3f087c1e4650" /><Relationship Type="http://schemas.openxmlformats.org/officeDocument/2006/relationships/notesSlide" Target="/ppt/notesSlides/notesSlide91.xml" Id="Rd02171c07ad8446c" /></Relationships>
</file>

<file path=ppt/slides/_rels/slide92.xml.rels>&#65279;<?xml version="1.0" encoding="utf-8"?><Relationships xmlns="http://schemas.openxmlformats.org/package/2006/relationships"><Relationship Type="http://schemas.openxmlformats.org/officeDocument/2006/relationships/slideLayout" Target="/ppt/slideLayouts/slideLayout1.xml" Id="R1fd07ccee7be4085" /><Relationship Type="http://schemas.openxmlformats.org/officeDocument/2006/relationships/notesSlide" Target="/ppt/notesSlides/notesSlide92.xml" Id="Ra631a16301c74fce" /></Relationships>
</file>

<file path=ppt/slides/_rels/slide93.xml.rels>&#65279;<?xml version="1.0" encoding="utf-8"?><Relationships xmlns="http://schemas.openxmlformats.org/package/2006/relationships"><Relationship Type="http://schemas.openxmlformats.org/officeDocument/2006/relationships/slideLayout" Target="/ppt/slideLayouts/slideLayout1.xml" Id="R4aa6527b8c5947cb" /><Relationship Type="http://schemas.openxmlformats.org/officeDocument/2006/relationships/notesSlide" Target="/ppt/notesSlides/notesSlide93.xml" Id="R00f7a4d88f8b4f39" /></Relationships>
</file>

<file path=ppt/slides/_rels/slide94.xml.rels>&#65279;<?xml version="1.0" encoding="utf-8"?><Relationships xmlns="http://schemas.openxmlformats.org/package/2006/relationships"><Relationship Type="http://schemas.openxmlformats.org/officeDocument/2006/relationships/slideLayout" Target="/ppt/slideLayouts/slideLayout1.xml" Id="Rddcf7b24a25a4821" /><Relationship Type="http://schemas.openxmlformats.org/officeDocument/2006/relationships/notesSlide" Target="/ppt/notesSlides/notesSlide94.xml" Id="R88d0daa368c04134" /></Relationships>
</file>

<file path=ppt/slides/_rels/slide95.xml.rels>&#65279;<?xml version="1.0" encoding="utf-8"?><Relationships xmlns="http://schemas.openxmlformats.org/package/2006/relationships"><Relationship Type="http://schemas.openxmlformats.org/officeDocument/2006/relationships/slideLayout" Target="/ppt/slideLayouts/slideLayout1.xml" Id="R46d0f54d0fd74d4b" /><Relationship Type="http://schemas.openxmlformats.org/officeDocument/2006/relationships/notesSlide" Target="/ppt/notesSlides/notesSlide95.xml" Id="R064836ba731c427a" /></Relationships>
</file>

<file path=ppt/slides/_rels/slide96.xml.rels>&#65279;<?xml version="1.0" encoding="utf-8"?><Relationships xmlns="http://schemas.openxmlformats.org/package/2006/relationships"><Relationship Type="http://schemas.openxmlformats.org/officeDocument/2006/relationships/slideLayout" Target="/ppt/slideLayouts/slideLayout1.xml" Id="R89c5070529e048e4" /><Relationship Type="http://schemas.openxmlformats.org/officeDocument/2006/relationships/notesSlide" Target="/ppt/notesSlides/notesSlide96.xml" Id="R1875729257c24fa7" /></Relationships>
</file>

<file path=ppt/slides/_rels/slide97.xml.rels>&#65279;<?xml version="1.0" encoding="utf-8"?><Relationships xmlns="http://schemas.openxmlformats.org/package/2006/relationships"><Relationship Type="http://schemas.openxmlformats.org/officeDocument/2006/relationships/slideLayout" Target="/ppt/slideLayouts/slideLayout1.xml" Id="Reaa4e8b7ffa34f48" /><Relationship Type="http://schemas.openxmlformats.org/officeDocument/2006/relationships/notesSlide" Target="/ppt/notesSlides/notesSlide97.xml" Id="R0a10ac15b9dd4cf9" /></Relationships>
</file>

<file path=ppt/slides/_rels/slide98.xml.rels>&#65279;<?xml version="1.0" encoding="utf-8"?><Relationships xmlns="http://schemas.openxmlformats.org/package/2006/relationships"><Relationship Type="http://schemas.openxmlformats.org/officeDocument/2006/relationships/slideLayout" Target="/ppt/slideLayouts/slideLayout1.xml" Id="Rf9f37b22e9b6493a" /><Relationship Type="http://schemas.openxmlformats.org/officeDocument/2006/relationships/notesSlide" Target="/ppt/notesSlides/notesSlide98.xml" Id="R78d30b2e40c54ec2" /></Relationships>
</file>

<file path=ppt/slides/_rels/slide99.xml.rels>&#65279;<?xml version="1.0" encoding="utf-8"?><Relationships xmlns="http://schemas.openxmlformats.org/package/2006/relationships"><Relationship Type="http://schemas.openxmlformats.org/officeDocument/2006/relationships/slideLayout" Target="/ppt/slideLayouts/slideLayout1.xml" Id="Ra5058375ce914030" /><Relationship Type="http://schemas.openxmlformats.org/officeDocument/2006/relationships/notesSlide" Target="/ppt/notesSlides/notesSlide99.xml" Id="Rd9b1dd616b8e4a66" /></Relationships>
</file>

<file path=ppt/slides/_rels/slide100.xml.rels>&#65279;<?xml version="1.0" encoding="utf-8"?><Relationships xmlns="http://schemas.openxmlformats.org/package/2006/relationships"><Relationship Type="http://schemas.openxmlformats.org/officeDocument/2006/relationships/slideLayout" Target="/ppt/slideLayouts/slideLayout1.xml" Id="Rc81b10913aac44c1" /><Relationship Type="http://schemas.openxmlformats.org/officeDocument/2006/relationships/notesSlide" Target="/ppt/notesSlides/notesSlide100.xml" Id="R3c457c66d0764f6f" /></Relationships>
</file>

<file path=ppt/slides/_rels/slide101.xml.rels>&#65279;<?xml version="1.0" encoding="utf-8"?><Relationships xmlns="http://schemas.openxmlformats.org/package/2006/relationships"><Relationship Type="http://schemas.openxmlformats.org/officeDocument/2006/relationships/slideLayout" Target="/ppt/slideLayouts/slideLayout1.xml" Id="R9b06fe7dd0e94bac" /><Relationship Type="http://schemas.openxmlformats.org/officeDocument/2006/relationships/notesSlide" Target="/ppt/notesSlides/notesSlide101.xml" Id="R7b6c0fb74d02490f" /></Relationships>
</file>

<file path=ppt/slides/_rels/slide102.xml.rels>&#65279;<?xml version="1.0" encoding="utf-8"?><Relationships xmlns="http://schemas.openxmlformats.org/package/2006/relationships"><Relationship Type="http://schemas.openxmlformats.org/officeDocument/2006/relationships/slideLayout" Target="/ppt/slideLayouts/slideLayout1.xml" Id="R1ac8f586b16649b1" /><Relationship Type="http://schemas.openxmlformats.org/officeDocument/2006/relationships/notesSlide" Target="/ppt/notesSlides/notesSlide102.xml" Id="R28c94787178a46e1" /></Relationships>
</file>

<file path=ppt/slides/_rels/slide103.xml.rels>&#65279;<?xml version="1.0" encoding="utf-8"?><Relationships xmlns="http://schemas.openxmlformats.org/package/2006/relationships"><Relationship Type="http://schemas.openxmlformats.org/officeDocument/2006/relationships/slideLayout" Target="/ppt/slideLayouts/slideLayout1.xml" Id="R08a7c64053d04e88" /><Relationship Type="http://schemas.openxmlformats.org/officeDocument/2006/relationships/notesSlide" Target="/ppt/notesSlides/notesSlide103.xml" Id="R6a90669226a342aa" /></Relationships>
</file>

<file path=ppt/slides/_rels/slide104.xml.rels>&#65279;<?xml version="1.0" encoding="utf-8"?><Relationships xmlns="http://schemas.openxmlformats.org/package/2006/relationships"><Relationship Type="http://schemas.openxmlformats.org/officeDocument/2006/relationships/slideLayout" Target="/ppt/slideLayouts/slideLayout1.xml" Id="Rddd3d94ba54d4890" /><Relationship Type="http://schemas.openxmlformats.org/officeDocument/2006/relationships/notesSlide" Target="/ppt/notesSlides/notesSlide104.xml" Id="R564b0a85931b4817" /></Relationships>
</file>

<file path=ppt/slides/_rels/slide105.xml.rels>&#65279;<?xml version="1.0" encoding="utf-8"?><Relationships xmlns="http://schemas.openxmlformats.org/package/2006/relationships"><Relationship Type="http://schemas.openxmlformats.org/officeDocument/2006/relationships/slideLayout" Target="/ppt/slideLayouts/slideLayout1.xml" Id="Rba1e976d86924352" /><Relationship Type="http://schemas.openxmlformats.org/officeDocument/2006/relationships/notesSlide" Target="/ppt/notesSlides/notesSlide105.xml" Id="R32d5e741f1f545ec" /></Relationships>
</file>

<file path=ppt/slides/_rels/slide106.xml.rels>&#65279;<?xml version="1.0" encoding="utf-8"?><Relationships xmlns="http://schemas.openxmlformats.org/package/2006/relationships"><Relationship Type="http://schemas.openxmlformats.org/officeDocument/2006/relationships/slideLayout" Target="/ppt/slideLayouts/slideLayout1.xml" Id="Rf6b730354d6e4b67" /><Relationship Type="http://schemas.openxmlformats.org/officeDocument/2006/relationships/notesSlide" Target="/ppt/notesSlides/notesSlide106.xml" Id="R5240c9c462504675" /></Relationships>
</file>

<file path=ppt/slides/_rels/slide107.xml.rels>&#65279;<?xml version="1.0" encoding="utf-8"?><Relationships xmlns="http://schemas.openxmlformats.org/package/2006/relationships"><Relationship Type="http://schemas.openxmlformats.org/officeDocument/2006/relationships/slideLayout" Target="/ppt/slideLayouts/slideLayout1.xml" Id="Re3e83ba91490488d" /><Relationship Type="http://schemas.openxmlformats.org/officeDocument/2006/relationships/notesSlide" Target="/ppt/notesSlides/notesSlide107.xml" Id="R0b3dfb25698a4d0b" /></Relationships>
</file>

<file path=ppt/slides/_rels/slide108.xml.rels>&#65279;<?xml version="1.0" encoding="utf-8"?><Relationships xmlns="http://schemas.openxmlformats.org/package/2006/relationships"><Relationship Type="http://schemas.openxmlformats.org/officeDocument/2006/relationships/slideLayout" Target="/ppt/slideLayouts/slideLayout1.xml" Id="Re06881b42e8b46de" /><Relationship Type="http://schemas.openxmlformats.org/officeDocument/2006/relationships/notesSlide" Target="/ppt/notesSlides/notesSlide108.xml" Id="R19e2aa7f73c948f1" /></Relationships>
</file>

<file path=ppt/slides/_rels/slide109.xml.rels>&#65279;<?xml version="1.0" encoding="utf-8"?><Relationships xmlns="http://schemas.openxmlformats.org/package/2006/relationships"><Relationship Type="http://schemas.openxmlformats.org/officeDocument/2006/relationships/slideLayout" Target="/ppt/slideLayouts/slideLayout1.xml" Id="R1f124f9b2e68480d" /><Relationship Type="http://schemas.openxmlformats.org/officeDocument/2006/relationships/notesSlide" Target="/ppt/notesSlides/notesSlide109.xml" Id="R58c48b5d67bb40c8" /></Relationships>
</file>

<file path=ppt/slides/_rels/slide110.xml.rels>&#65279;<?xml version="1.0" encoding="utf-8"?><Relationships xmlns="http://schemas.openxmlformats.org/package/2006/relationships"><Relationship Type="http://schemas.openxmlformats.org/officeDocument/2006/relationships/slideLayout" Target="/ppt/slideLayouts/slideLayout1.xml" Id="R3da269b966ec4cb3" /><Relationship Type="http://schemas.openxmlformats.org/officeDocument/2006/relationships/notesSlide" Target="/ppt/notesSlides/notesSlide110.xml" Id="R50cd1a6954e04b1f" /></Relationships>
</file>

<file path=ppt/slides/_rels/slide111.xml.rels>&#65279;<?xml version="1.0" encoding="utf-8"?><Relationships xmlns="http://schemas.openxmlformats.org/package/2006/relationships"><Relationship Type="http://schemas.openxmlformats.org/officeDocument/2006/relationships/slideLayout" Target="/ppt/slideLayouts/slideLayout1.xml" Id="Rced66f8964184580" /><Relationship Type="http://schemas.openxmlformats.org/officeDocument/2006/relationships/notesSlide" Target="/ppt/notesSlides/notesSlide111.xml" Id="R7af7ffe5b9834416" /></Relationships>
</file>

<file path=ppt/slides/_rels/slide112.xml.rels>&#65279;<?xml version="1.0" encoding="utf-8"?><Relationships xmlns="http://schemas.openxmlformats.org/package/2006/relationships"><Relationship Type="http://schemas.openxmlformats.org/officeDocument/2006/relationships/slideLayout" Target="/ppt/slideLayouts/slideLayout1.xml" Id="R94ed4ac4e7fa49ea" /><Relationship Type="http://schemas.openxmlformats.org/officeDocument/2006/relationships/notesSlide" Target="/ppt/notesSlides/notesSlide112.xml" Id="R9fbb94b580ca41b7" /></Relationships>
</file>

<file path=ppt/slides/_rels/slide113.xml.rels>&#65279;<?xml version="1.0" encoding="utf-8"?><Relationships xmlns="http://schemas.openxmlformats.org/package/2006/relationships"><Relationship Type="http://schemas.openxmlformats.org/officeDocument/2006/relationships/slideLayout" Target="/ppt/slideLayouts/slideLayout1.xml" Id="R11b6077a4af341cb" /><Relationship Type="http://schemas.openxmlformats.org/officeDocument/2006/relationships/notesSlide" Target="/ppt/notesSlides/notesSlide113.xml" Id="Raf45418838474e95" /></Relationships>
</file>

<file path=ppt/slides/_rels/slide114.xml.rels>&#65279;<?xml version="1.0" encoding="utf-8"?><Relationships xmlns="http://schemas.openxmlformats.org/package/2006/relationships"><Relationship Type="http://schemas.openxmlformats.org/officeDocument/2006/relationships/slideLayout" Target="/ppt/slideLayouts/slideLayout1.xml" Id="R391a1e0dced64122" /><Relationship Type="http://schemas.openxmlformats.org/officeDocument/2006/relationships/notesSlide" Target="/ppt/notesSlides/notesSlide114.xml" Id="R81d00d8e7d374cd9" /></Relationships>
</file>

<file path=ppt/slides/_rels/slide115.xml.rels>&#65279;<?xml version="1.0" encoding="utf-8"?><Relationships xmlns="http://schemas.openxmlformats.org/package/2006/relationships"><Relationship Type="http://schemas.openxmlformats.org/officeDocument/2006/relationships/slideLayout" Target="/ppt/slideLayouts/slideLayout1.xml" Id="R84e4fa333d734d18" /><Relationship Type="http://schemas.openxmlformats.org/officeDocument/2006/relationships/notesSlide" Target="/ppt/notesSlides/notesSlide115.xml" Id="R78159cd674cf4354" /></Relationships>
</file>

<file path=ppt/slides/_rels/slide116.xml.rels>&#65279;<?xml version="1.0" encoding="utf-8"?><Relationships xmlns="http://schemas.openxmlformats.org/package/2006/relationships"><Relationship Type="http://schemas.openxmlformats.org/officeDocument/2006/relationships/slideLayout" Target="/ppt/slideLayouts/slideLayout1.xml" Id="R95133998d75a4d56" /><Relationship Type="http://schemas.openxmlformats.org/officeDocument/2006/relationships/notesSlide" Target="/ppt/notesSlides/notesSlide116.xml" Id="R27d9351a5d084ab6" /></Relationships>
</file>

<file path=ppt/slides/slide1.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5" name="course">
            <a:extLst xmlns:a="http://schemas.openxmlformats.org/drawingml/2006/main">
              <a:ext uri="{FF2B5EF4-FFF2-40B4-BE49-F238E27FC236}">
                <a16:creationId xmlns:a16="http://schemas.microsoft.com/office/drawing/2014/main" id="{EE6ACA69-B53F-48E8-9B76-2FC398A29036}"/>
              </a:ext>
            </a:extLst>
          </p:cNvPr>
          <p:cNvSpPr>
            <a:spLocks xmlns:a="http://schemas.openxmlformats.org/drawingml/2006/main" noGrp="1"/>
          </p:cNvSpPr>
          <p:nvPr/>
        </p:nvSpPr>
        <p:spPr>
          <a:xfrm xmlns:a="http://schemas.openxmlformats.org/drawingml/2006/main">
            <a:off x="609600" y="828675"/>
            <a:ext cx="10668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1">
                <a:solidFill>
                  <a:srgbClr val="B4E1E5"/>
                </a:solidFill>
                <a:latin typeface="Arial"/>
                <a:ea typeface="Arial"/>
                <a:cs typeface="Arial"/>
              </a:defRPr>
            </a:pPr>
            <a:r>
              <a:rPr sz="1950" b="1">
                <a:solidFill>
                  <a:srgbClr val="B4E1E5"/>
                </a:solidFill>
                <a:latin typeface="Arial"/>
                <a:ea typeface="Arial"/>
                <a:cs typeface="Arial"/>
              </a:rPr>
              <a:t>AP PHYSICS 2</a:t>
            </a:r>
          </a:p>
        </p:txBody>
      </p:sp>
      <p:sp>
        <p:nvSpPr>
          <p:cNvPr id="2" name="unit">
            <a:extLst xmlns:a="http://schemas.openxmlformats.org/drawingml/2006/main">
              <a:ext uri="{FF2B5EF4-FFF2-40B4-BE49-F238E27FC236}">
                <a16:creationId xmlns:a16="http://schemas.microsoft.com/office/drawing/2014/main" id="{E9D62A04-F91E-45CA-989F-B6A0DE0FAD68}"/>
              </a:ext>
            </a:extLst>
          </p:cNvPr>
          <p:cNvSpPr>
            <a:spLocks xmlns:a="http://schemas.openxmlformats.org/drawingml/2006/main" noGrp="1"/>
          </p:cNvSpPr>
          <p:nvPr/>
        </p:nvSpPr>
        <p:spPr>
          <a:xfrm xmlns:a="http://schemas.openxmlformats.org/drawingml/2006/main">
            <a:off x="609600" y="1581150"/>
            <a:ext cx="1066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850" b="0">
                <a:solidFill>
                  <a:srgbClr val="FFFFFF"/>
                </a:solidFill>
                <a:latin typeface="Arial"/>
                <a:ea typeface="Arial"/>
                <a:cs typeface="Arial"/>
              </a:defRPr>
            </a:pPr>
            <a:r>
              <a:rPr sz="2850" b="0">
                <a:solidFill>
                  <a:srgbClr val="FFFFFF"/>
                </a:solidFill>
                <a:latin typeface="Arial"/>
                <a:ea typeface="Arial"/>
                <a:cs typeface="Arial"/>
              </a:rPr>
              <a:t>Unit 13</a:t>
            </a:r>
          </a:p>
        </p:txBody>
      </p:sp>
      <p:sp>
        <p:nvSpPr>
          <p:cNvPr id="3" name="title">
            <a:extLst xmlns:a="http://schemas.openxmlformats.org/drawingml/2006/main">
              <a:ext uri="{FF2B5EF4-FFF2-40B4-BE49-F238E27FC236}">
                <a16:creationId xmlns:a16="http://schemas.microsoft.com/office/drawing/2014/main" id="{B081974D-63E2-4926-8110-64F28A295156}"/>
              </a:ext>
            </a:extLst>
          </p:cNvPr>
          <p:cNvSpPr>
            <a:spLocks xmlns:a="http://schemas.openxmlformats.org/drawingml/2006/main" noGrp="1"/>
          </p:cNvSpPr>
          <p:nvPr/>
        </p:nvSpPr>
        <p:spPr>
          <a:xfrm xmlns:a="http://schemas.openxmlformats.org/drawingml/2006/main">
            <a:off x="609600" y="2476500"/>
            <a:ext cx="1097280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Geometric Optics</a:t>
            </a:r>
          </a:p>
        </p:txBody>
      </p:sp>
      <p:sp>
        <p:nvSpPr>
          <p:cNvPr id="4" name="subtitle">
            <a:extLst xmlns:a="http://schemas.openxmlformats.org/drawingml/2006/main">
              <a:ext uri="{FF2B5EF4-FFF2-40B4-BE49-F238E27FC236}">
                <a16:creationId xmlns:a16="http://schemas.microsoft.com/office/drawing/2014/main" id="{0794EF99-BC77-48B5-977C-C806C8C3171B}"/>
              </a:ext>
            </a:extLst>
          </p:cNvPr>
          <p:cNvSpPr>
            <a:spLocks xmlns:a="http://schemas.openxmlformats.org/drawingml/2006/main" noGrp="1"/>
          </p:cNvSpPr>
          <p:nvPr/>
        </p:nvSpPr>
        <p:spPr>
          <a:xfrm xmlns:a="http://schemas.openxmlformats.org/drawingml/2006/main">
            <a:off x="609600" y="5286375"/>
            <a:ext cx="1066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00" b="0">
                <a:solidFill>
                  <a:srgbClr val="CAE5E8"/>
                </a:solidFill>
                <a:latin typeface="Arial"/>
                <a:ea typeface="Arial"/>
                <a:cs typeface="Arial"/>
              </a:defRPr>
            </a:pPr>
            <a:r>
              <a:rPr sz="2100" b="0">
                <a:solidFill>
                  <a:srgbClr val="CAE5E8"/>
                </a:solidFill>
                <a:latin typeface="Arial"/>
                <a:ea typeface="Arial"/>
                <a:cs typeface="Arial"/>
              </a:rPr>
              <a:t>Complete chapter teaching notes</a:t>
            </a:r>
          </a:p>
        </p:txBody>
      </p:sp>
    </p:spTree>
    <p:extLst>
      <p:ext uri="{BB962C8B-B14F-4D97-AF65-F5344CB8AC3E}">
        <p14:creationId xmlns:p14="http://schemas.microsoft.com/office/powerpoint/2010/main" val="920416954"/>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FFD4BF4-F103-4924-A7A8-4BCBC86D732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F25FB1E9-310B-492D-B0E2-17967A24E50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teaching route</a:t>
            </a:r>
          </a:p>
        </p:txBody>
      </p:sp>
      <p:sp>
        <p:nvSpPr>
          <p:cNvPr id="3" name="source-page">
            <a:extLst xmlns:a="http://schemas.openxmlformats.org/drawingml/2006/main">
              <a:ext uri="{FF2B5EF4-FFF2-40B4-BE49-F238E27FC236}">
                <a16:creationId xmlns:a16="http://schemas.microsoft.com/office/drawing/2014/main" id="{EF4DE56B-C2CC-49DA-BDA4-607CE229EB0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    Full chapter across several lessons</a:t>
            </a:r>
          </a:p>
        </p:txBody>
      </p:sp>
      <p:sp>
        <p:nvSpPr>
          <p:cNvPr id="4" name="slide-number">
            <a:extLst xmlns:a="http://schemas.openxmlformats.org/drawingml/2006/main">
              <a:ext uri="{FF2B5EF4-FFF2-40B4-BE49-F238E27FC236}">
                <a16:creationId xmlns:a16="http://schemas.microsoft.com/office/drawing/2014/main" id="{1A2BF4A8-BE8D-4783-8936-C43BCEE2098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 / 116</a:t>
            </a:r>
          </a:p>
        </p:txBody>
      </p:sp>
      <p:graphicFrame>
        <p:nvGraphicFramePr>
          <p:cNvPr id="10" name=""/>
          <p:cNvGraphicFramePr/>
          <p:nvPr/>
        </p:nvGraphicFramePr>
        <p:xfrm>
          <a:off xmlns:a="http://schemas.openxmlformats.org/drawingml/2006/main" x="609600" y="1809750"/>
          <a:ext xmlns:a="http://schemas.openxmlformats.org/drawingml/2006/main" cx="10972800" cy="3735324"/>
        </p:xfrm>
        <a:graphic xmlns:a="http://schemas.openxmlformats.org/drawingml/2006/main">
          <a:graphicData uri="http://schemas.openxmlformats.org/drawingml/2006/table">
            <a:tbl>
              <a:tblPr/>
              <a:tblGrid>
                <a:gridCol w="2524125"/>
                <a:gridCol w="8448675"/>
              </a:tblGrid>
              <a:tr h="478536">
                <a:tc>
                  <a:txBody>
                    <a:bodyPr wrap="square" lIns="95250" tIns="76200" rIns="95250" bIns="76200">
                      <a:noAutofit/>
                    </a:bodyPr>
                    <a:lstStyle/>
                    <a:p>
                      <a:r>
                        <a:rPr sz="1800" b="1">
                          <a:solidFill>
                            <a:srgbClr val="FFFFFF"/>
                          </a:solidFill>
                          <a:latin typeface="Arial"/>
                          <a:ea typeface="Arial"/>
                          <a:cs typeface="Arial"/>
                        </a:rPr>
                        <a:t>Route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Main idea</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1. Light at a boundary</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Reflection, the road-to-sand analogy, Snell’s law and total internal reflection</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2. The converging pair</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Convex lens + concave mirror: draw, compare and explain each image case</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3. Equations and the diverging pair</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Signs, magnification, original numerical examples and comparisons</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4. Understanding and checking</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Half-covered lens, material comparison, experiments and practice</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5. Reference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Source map and the large image summary table</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959143498"/>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2EDAD52-B94C-4AAF-8EEF-AED41A2FE4B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B3FABECD-0BF9-4BA2-8351-AAA41B4FD05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Reflection and the plane mirror</a:t>
            </a:r>
          </a:p>
        </p:txBody>
      </p:sp>
      <p:sp>
        <p:nvSpPr>
          <p:cNvPr id="3" name="source-page">
            <a:extLst xmlns:a="http://schemas.openxmlformats.org/drawingml/2006/main">
              <a:ext uri="{FF2B5EF4-FFF2-40B4-BE49-F238E27FC236}">
                <a16:creationId xmlns:a16="http://schemas.microsoft.com/office/drawing/2014/main" id="{BF5FD25C-A9E3-49F1-A5A7-0BF1FE92FE7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    13.1–13.4</a:t>
            </a:r>
          </a:p>
        </p:txBody>
      </p:sp>
      <p:sp>
        <p:nvSpPr>
          <p:cNvPr id="4" name="slide-number">
            <a:extLst xmlns:a="http://schemas.openxmlformats.org/drawingml/2006/main">
              <a:ext uri="{FF2B5EF4-FFF2-40B4-BE49-F238E27FC236}">
                <a16:creationId xmlns:a16="http://schemas.microsoft.com/office/drawing/2014/main" id="{EB277689-0C9A-4A6B-9B81-779802FAA89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 / 116</a:t>
            </a:r>
          </a:p>
        </p:txBody>
      </p:sp>
      <p:sp>
        <p:nvSpPr>
          <p:cNvPr id="5" name="body">
            <a:extLst xmlns:a="http://schemas.openxmlformats.org/drawingml/2006/main">
              <a:ext uri="{FF2B5EF4-FFF2-40B4-BE49-F238E27FC236}">
                <a16:creationId xmlns:a16="http://schemas.microsoft.com/office/drawing/2014/main" id="{188BB97E-5349-443C-8149-36698B2E7D1C}"/>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ray shows the direction in which light travels.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 is perpendicular to a wavefront.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a uniform medium it is straight.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Ray optics works when wave spreading, interference and diffraction can be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neglected; those effects need the wave model in Unit 14.</a:t>
            </a:r>
          </a:p>
        </p:txBody>
      </p:sp>
      <p:sp>
        <p:nvSpPr>
          <p:cNvPr id="6" name="body">
            <a:extLst xmlns:a="http://schemas.openxmlformats.org/drawingml/2006/main">
              <a:ext uri="{FF2B5EF4-FFF2-40B4-BE49-F238E27FC236}">
                <a16:creationId xmlns:a16="http://schemas.microsoft.com/office/drawing/2014/main" id="{31FB4F41-2800-40BF-97D8-B6DA05157E06}"/>
              </a:ext>
            </a:extLst>
          </p:cNvPr>
          <p:cNvSpPr>
            <a:spLocks xmlns:a="http://schemas.openxmlformats.org/drawingml/2006/main" noGrp="1"/>
          </p:cNvSpPr>
          <p:nvPr/>
        </p:nvSpPr>
        <p:spPr>
          <a:xfrm xmlns:a="http://schemas.openxmlformats.org/drawingml/2006/main">
            <a:off x="609600" y="3910013"/>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normal is the reference line: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Draw a line perpendicular to the surface where the ray strikes.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incident and reflected angles are measured from that normal, not from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surface.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reflected ray remains in the incident medium.</a:t>
            </a:r>
          </a:p>
        </p:txBody>
      </p:sp>
    </p:spTree>
    <p:extLst>
      <p:ext uri="{BB962C8B-B14F-4D97-AF65-F5344CB8AC3E}">
        <p14:creationId xmlns:p14="http://schemas.microsoft.com/office/powerpoint/2010/main" val="2118976631"/>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803B993-B3C8-4465-8AFF-00915C19C5D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CF56E2CD-33DF-447E-B390-99952946B73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Reflection and the plane mirror</a:t>
            </a:r>
          </a:p>
        </p:txBody>
      </p:sp>
      <p:sp>
        <p:nvSpPr>
          <p:cNvPr id="3" name="source-page">
            <a:extLst xmlns:a="http://schemas.openxmlformats.org/drawingml/2006/main">
              <a:ext uri="{FF2B5EF4-FFF2-40B4-BE49-F238E27FC236}">
                <a16:creationId xmlns:a16="http://schemas.microsoft.com/office/drawing/2014/main" id="{ADBB8DF8-5B0F-462F-BB22-CC2380445E6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    13.1–13.4</a:t>
            </a:r>
          </a:p>
        </p:txBody>
      </p:sp>
      <p:sp>
        <p:nvSpPr>
          <p:cNvPr id="4" name="slide-number">
            <a:extLst xmlns:a="http://schemas.openxmlformats.org/drawingml/2006/main">
              <a:ext uri="{FF2B5EF4-FFF2-40B4-BE49-F238E27FC236}">
                <a16:creationId xmlns:a16="http://schemas.microsoft.com/office/drawing/2014/main" id="{327217E3-0758-4159-AB69-E788ED06F47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 / 116</a:t>
            </a:r>
          </a:p>
        </p:txBody>
      </p:sp>
      <p:sp>
        <p:nvSpPr>
          <p:cNvPr id="5" name="body">
            <a:extLst xmlns:a="http://schemas.openxmlformats.org/drawingml/2006/main">
              <a:ext uri="{FF2B5EF4-FFF2-40B4-BE49-F238E27FC236}">
                <a16:creationId xmlns:a16="http://schemas.microsoft.com/office/drawing/2014/main" id="{3C861CF1-5629-4C68-8984-F6D521C8891C}"/>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LAW OF REFLECTION: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θ_i = θ_r.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a ray makes 25° with a mirror surface, both angles to the normal are 65°.</a:t>
            </a:r>
          </a:p>
        </p:txBody>
      </p:sp>
    </p:spTree>
    <p:extLst>
      <p:ext uri="{BB962C8B-B14F-4D97-AF65-F5344CB8AC3E}">
        <p14:creationId xmlns:p14="http://schemas.microsoft.com/office/powerpoint/2010/main" val="91109311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5734294-21F2-467A-9C42-510243C007E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25659954-7349-4EB0-ABF8-EFF55A7C801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The normal is the reference line</a:t>
            </a:r>
          </a:p>
        </p:txBody>
      </p:sp>
      <p:sp>
        <p:nvSpPr>
          <p:cNvPr id="3" name="source-page">
            <a:extLst xmlns:a="http://schemas.openxmlformats.org/drawingml/2006/main">
              <a:ext uri="{FF2B5EF4-FFF2-40B4-BE49-F238E27FC236}">
                <a16:creationId xmlns:a16="http://schemas.microsoft.com/office/drawing/2014/main" id="{A74822EA-71F9-4268-8293-811EDE32455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    13.1–13.4</a:t>
            </a:r>
          </a:p>
        </p:txBody>
      </p:sp>
      <p:sp>
        <p:nvSpPr>
          <p:cNvPr id="4" name="slide-number">
            <a:extLst xmlns:a="http://schemas.openxmlformats.org/drawingml/2006/main">
              <a:ext uri="{FF2B5EF4-FFF2-40B4-BE49-F238E27FC236}">
                <a16:creationId xmlns:a16="http://schemas.microsoft.com/office/drawing/2014/main" id="{4E9175BD-0F1D-4400-8584-5AC56195300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 / 116</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35f9f9d2efd14c70"/>
          <a:stretch xmlns:a="http://schemas.openxmlformats.org/drawingml/2006/main"/>
        </p:blipFill>
        <p:spPr>
          <a:xfrm xmlns:a="http://schemas.openxmlformats.org/drawingml/2006/main">
            <a:off x="1762442" y="1790700"/>
            <a:ext cx="8667116"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F5520D02-276F-4FAD-8513-26700CB1EB1E}"/>
              </a:ext>
            </a:extLst>
          </p:cNvPr>
          <p:cNvSpPr>
            <a:spLocks xmlns:a="http://schemas.openxmlformats.org/drawingml/2006/main" noGrp="1"/>
          </p:cNvSpPr>
          <p:nvPr/>
        </p:nvSpPr>
        <p:spPr>
          <a:xfrm xmlns:a="http://schemas.openxmlformats.org/drawingml/2006/main">
            <a:off x="609600" y="5210175"/>
            <a:ext cx="109728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Reflection and the plane mirror</a:t>
            </a:r>
          </a:p>
        </p:txBody>
      </p:sp>
    </p:spTree>
    <p:extLst>
      <p:ext uri="{BB962C8B-B14F-4D97-AF65-F5344CB8AC3E}">
        <p14:creationId xmlns:p14="http://schemas.microsoft.com/office/powerpoint/2010/main" val="2069950565"/>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8E0BF26-1E5B-438E-9BA9-E135BB21595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B9102CD0-ED66-431D-97F0-612C06D14F1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The normal is the reference line</a:t>
            </a:r>
          </a:p>
        </p:txBody>
      </p:sp>
      <p:sp>
        <p:nvSpPr>
          <p:cNvPr id="3" name="source-page">
            <a:extLst xmlns:a="http://schemas.openxmlformats.org/drawingml/2006/main">
              <a:ext uri="{FF2B5EF4-FFF2-40B4-BE49-F238E27FC236}">
                <a16:creationId xmlns:a16="http://schemas.microsoft.com/office/drawing/2014/main" id="{69F7E6AD-4E84-4D74-A923-814E15A225F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    13.1–13.4</a:t>
            </a:r>
          </a:p>
        </p:txBody>
      </p:sp>
      <p:sp>
        <p:nvSpPr>
          <p:cNvPr id="4" name="slide-number">
            <a:extLst xmlns:a="http://schemas.openxmlformats.org/drawingml/2006/main">
              <a:ext uri="{FF2B5EF4-FFF2-40B4-BE49-F238E27FC236}">
                <a16:creationId xmlns:a16="http://schemas.microsoft.com/office/drawing/2014/main" id="{32DF464E-33FD-431E-9A4A-43A817F6E9F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 / 116</a:t>
            </a:r>
          </a:p>
        </p:txBody>
      </p:sp>
      <p:sp>
        <p:nvSpPr>
          <p:cNvPr id="5" name="body">
            <a:extLst xmlns:a="http://schemas.openxmlformats.org/drawingml/2006/main">
              <a:ext uri="{FF2B5EF4-FFF2-40B4-BE49-F238E27FC236}">
                <a16:creationId xmlns:a16="http://schemas.microsoft.com/office/drawing/2014/main" id="{5EB9BDE1-2055-4160-AC66-3E2127F9E070}"/>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reflected rays diverge.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Extend them backward to find where they appear to originate.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image is virtual, upright and the same size, at the same perpendicular distance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behind the mirror as the object is in front.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screen behind the mirror cannot collect rays that never go there.</a:t>
            </a:r>
          </a:p>
        </p:txBody>
      </p:sp>
    </p:spTree>
    <p:extLst>
      <p:ext uri="{BB962C8B-B14F-4D97-AF65-F5344CB8AC3E}">
        <p14:creationId xmlns:p14="http://schemas.microsoft.com/office/powerpoint/2010/main" val="1626184026"/>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3028E76-D2C8-4420-97EA-8A787E055FB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48163E39-BB9B-4F31-8435-AA4E6740492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The normal is the reference line</a:t>
            </a:r>
          </a:p>
        </p:txBody>
      </p:sp>
      <p:sp>
        <p:nvSpPr>
          <p:cNvPr id="3" name="source-page">
            <a:extLst xmlns:a="http://schemas.openxmlformats.org/drawingml/2006/main">
              <a:ext uri="{FF2B5EF4-FFF2-40B4-BE49-F238E27FC236}">
                <a16:creationId xmlns:a16="http://schemas.microsoft.com/office/drawing/2014/main" id="{FA5C3C26-62DA-4098-9295-F6B18D2B3AF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    13.1–13.4</a:t>
            </a:r>
          </a:p>
        </p:txBody>
      </p:sp>
      <p:sp>
        <p:nvSpPr>
          <p:cNvPr id="4" name="slide-number">
            <a:extLst xmlns:a="http://schemas.openxmlformats.org/drawingml/2006/main">
              <a:ext uri="{FF2B5EF4-FFF2-40B4-BE49-F238E27FC236}">
                <a16:creationId xmlns:a16="http://schemas.microsoft.com/office/drawing/2014/main" id="{9D10C40C-D302-42FA-AD48-D3E1467E058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 / 116</a:t>
            </a:r>
          </a:p>
        </p:txBody>
      </p:sp>
      <p:graphicFrame>
        <p:nvGraphicFramePr>
          <p:cNvPr id="10" name=""/>
          <p:cNvGraphicFramePr/>
          <p:nvPr/>
        </p:nvGraphicFramePr>
        <p:xfrm>
          <a:off xmlns:a="http://schemas.openxmlformats.org/drawingml/2006/main" x="609600" y="1809750"/>
          <a:ext xmlns:a="http://schemas.openxmlformats.org/drawingml/2006/main" cx="10972800" cy="1533144"/>
        </p:xfrm>
        <a:graphic xmlns:a="http://schemas.openxmlformats.org/drawingml/2006/main">
          <a:graphicData uri="http://schemas.openxmlformats.org/drawingml/2006/table">
            <a:tbl>
              <a:tblPr/>
              <a:tblGrid>
                <a:gridCol w="5486400"/>
                <a:gridCol w="5486400"/>
              </a:tblGrid>
              <a:tr h="478536">
                <a:tc>
                  <a:txBody>
                    <a:bodyPr wrap="square" lIns="95250" tIns="76200" rIns="95250" bIns="76200">
                      <a:noAutofit/>
                    </a:bodyPr>
                    <a:lstStyle/>
                    <a:p>
                      <a:r>
                        <a:rPr sz="1800" b="1">
                          <a:solidFill>
                            <a:srgbClr val="FFFFFF"/>
                          </a:solidFill>
                          <a:latin typeface="Arial"/>
                          <a:ea typeface="Arial"/>
                          <a:cs typeface="Arial"/>
                        </a:rPr>
                        <a:t>Smooth surface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Rough surface</a:t>
                      </a:r>
                    </a:p>
                  </a:txBody>
                  <a:tcPr marL="91440" marR="91440" marT="45720" marB="45720">
                    <a:solidFill>
                      <a:srgbClr val="17354A"/>
                    </a:solidFill>
                  </a:tcPr>
                </a:tc>
              </a:tr>
              <a:tr h="1054608">
                <a:tc>
                  <a:txBody>
                    <a:bodyPr wrap="square" lIns="95250" tIns="76200" rIns="95250" bIns="76200">
                      <a:noAutofit/>
                    </a:bodyPr>
                    <a:lstStyle/>
                    <a:p>
                      <a:r>
                        <a:rPr sz="1800" b="0">
                          <a:solidFill>
                            <a:srgbClr val="283B49"/>
                          </a:solidFill>
                          <a:latin typeface="Arial"/>
                          <a:ea typeface="Arial"/>
                          <a:cs typeface="Arial"/>
                        </a:rPr>
                        <a:t>Specular reflection: nearby surface normals are nearly parallel, so a parallel beam remains organized.</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Diffuse reflection: local normals point in different directions. Each ray still obeys the reflection law.</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436053659"/>
      </p:ext>
    </p:extLst>
  </p:cSld>
</p:sld>
</file>

<file path=ppt/slides/slide8.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94EDD8D-996B-4952-86BA-7757EB712BA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E53535C5-15BC-413A-9CD4-7600C6A565B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The normal is the reference line</a:t>
            </a:r>
          </a:p>
        </p:txBody>
      </p:sp>
      <p:sp>
        <p:nvSpPr>
          <p:cNvPr id="3" name="source-page">
            <a:extLst xmlns:a="http://schemas.openxmlformats.org/drawingml/2006/main">
              <a:ext uri="{FF2B5EF4-FFF2-40B4-BE49-F238E27FC236}">
                <a16:creationId xmlns:a16="http://schemas.microsoft.com/office/drawing/2014/main" id="{04EC5FFB-9B20-4FA1-9BD3-B9F3F53202F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2    13.1–13.4</a:t>
            </a:r>
          </a:p>
        </p:txBody>
      </p:sp>
      <p:sp>
        <p:nvSpPr>
          <p:cNvPr id="4" name="slide-number">
            <a:extLst xmlns:a="http://schemas.openxmlformats.org/drawingml/2006/main">
              <a:ext uri="{FF2B5EF4-FFF2-40B4-BE49-F238E27FC236}">
                <a16:creationId xmlns:a16="http://schemas.microsoft.com/office/drawing/2014/main" id="{68FC9318-A779-47CD-8A36-F2E9549195D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8 / 116</a:t>
            </a:r>
          </a:p>
        </p:txBody>
      </p:sp>
      <p:sp>
        <p:nvSpPr>
          <p:cNvPr id="5" name="body">
            <a:extLst xmlns:a="http://schemas.openxmlformats.org/drawingml/2006/main">
              <a:ext uri="{FF2B5EF4-FFF2-40B4-BE49-F238E27FC236}">
                <a16:creationId xmlns:a16="http://schemas.microsoft.com/office/drawing/2014/main" id="{3B68FF5D-1C8E-497C-9314-0CC43E437A40}"/>
              </a:ext>
            </a:extLst>
          </p:cNvPr>
          <p:cNvSpPr>
            <a:spLocks xmlns:a="http://schemas.openxmlformats.org/drawingml/2006/main" noGrp="1"/>
          </p:cNvSpPr>
          <p:nvPr/>
        </p:nvSpPr>
        <p:spPr>
          <a:xfrm xmlns:a="http://schemas.openxmlformats.org/drawingml/2006/main">
            <a:off x="609600" y="1866900"/>
            <a:ext cx="109728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Why does a rough wall scatter light without breaking the reflection law? If the</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object moves 3 cm toward a plane mirror, the image moves 3 cm toward the</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mirror from behind; their separation falls by 6 cm.</a:t>
            </a:r>
          </a:p>
        </p:txBody>
      </p:sp>
    </p:spTree>
    <p:extLst>
      <p:ext uri="{BB962C8B-B14F-4D97-AF65-F5344CB8AC3E}">
        <p14:creationId xmlns:p14="http://schemas.microsoft.com/office/powerpoint/2010/main" val="1468019141"/>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D39D6D0-96CE-44CA-B0B7-C6BC8CAECED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ADCFB19D-DF3E-469C-ACBD-D8614FE1753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Refraction: the road-to-sand analogy</a:t>
            </a:r>
          </a:p>
        </p:txBody>
      </p:sp>
      <p:sp>
        <p:nvSpPr>
          <p:cNvPr id="3" name="source-page">
            <a:extLst xmlns:a="http://schemas.openxmlformats.org/drawingml/2006/main">
              <a:ext uri="{FF2B5EF4-FFF2-40B4-BE49-F238E27FC236}">
                <a16:creationId xmlns:a16="http://schemas.microsoft.com/office/drawing/2014/main" id="{DB8318F0-FED1-4B60-97CB-CF71610A573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    13.1–13.4</a:t>
            </a:r>
          </a:p>
        </p:txBody>
      </p:sp>
      <p:sp>
        <p:nvSpPr>
          <p:cNvPr id="4" name="slide-number">
            <a:extLst xmlns:a="http://schemas.openxmlformats.org/drawingml/2006/main">
              <a:ext uri="{FF2B5EF4-FFF2-40B4-BE49-F238E27FC236}">
                <a16:creationId xmlns:a16="http://schemas.microsoft.com/office/drawing/2014/main" id="{CB161A9C-4A8A-4DCE-8916-AABC23C718A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 / 116</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a938db2161934d64"/>
          <a:stretch xmlns:a="http://schemas.openxmlformats.org/drawingml/2006/main"/>
        </p:blipFill>
        <p:spPr>
          <a:xfrm xmlns:a="http://schemas.openxmlformats.org/drawingml/2006/main">
            <a:off x="2649025" y="1790700"/>
            <a:ext cx="6893950"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F19444EB-7FCD-48DD-B50B-AA3719333F25}"/>
              </a:ext>
            </a:extLst>
          </p:cNvPr>
          <p:cNvSpPr>
            <a:spLocks xmlns:a="http://schemas.openxmlformats.org/drawingml/2006/main" noGrp="1"/>
          </p:cNvSpPr>
          <p:nvPr/>
        </p:nvSpPr>
        <p:spPr>
          <a:xfrm xmlns:a="http://schemas.openxmlformats.org/drawingml/2006/main">
            <a:off x="609600" y="5210175"/>
            <a:ext cx="109728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Refraction: the road-to-sand analogy</a:t>
            </a:r>
          </a:p>
        </p:txBody>
      </p:sp>
    </p:spTree>
    <p:extLst>
      <p:ext uri="{BB962C8B-B14F-4D97-AF65-F5344CB8AC3E}">
        <p14:creationId xmlns:p14="http://schemas.microsoft.com/office/powerpoint/2010/main" val="1466654890"/>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EC65B21-C6FB-40F5-9472-4FD4FFF93E9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DC27B9F0-7453-4D41-9499-D4109987C22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Refraction: the road-to-sand analogy</a:t>
            </a:r>
          </a:p>
        </p:txBody>
      </p:sp>
      <p:sp>
        <p:nvSpPr>
          <p:cNvPr id="3" name="source-page">
            <a:extLst xmlns:a="http://schemas.openxmlformats.org/drawingml/2006/main">
              <a:ext uri="{FF2B5EF4-FFF2-40B4-BE49-F238E27FC236}">
                <a16:creationId xmlns:a16="http://schemas.microsoft.com/office/drawing/2014/main" id="{3B9F9683-479B-46C3-BA9E-11E1A125C59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    13.1–13.4</a:t>
            </a:r>
          </a:p>
        </p:txBody>
      </p:sp>
      <p:sp>
        <p:nvSpPr>
          <p:cNvPr id="4" name="slide-number">
            <a:extLst xmlns:a="http://schemas.openxmlformats.org/drawingml/2006/main">
              <a:ext uri="{FF2B5EF4-FFF2-40B4-BE49-F238E27FC236}">
                <a16:creationId xmlns:a16="http://schemas.microsoft.com/office/drawing/2014/main" id="{B55D6577-1A34-4CF5-953F-AE0D967E1C1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 / 116</a:t>
            </a:r>
          </a:p>
        </p:txBody>
      </p:sp>
      <p:sp>
        <p:nvSpPr>
          <p:cNvPr id="5" name="body">
            <a:extLst xmlns:a="http://schemas.openxmlformats.org/drawingml/2006/main">
              <a:ext uri="{FF2B5EF4-FFF2-40B4-BE49-F238E27FC236}">
                <a16:creationId xmlns:a16="http://schemas.microsoft.com/office/drawing/2014/main" id="{9CE5D7B4-12BA-4A2D-9997-3FD3D471A498}"/>
              </a:ext>
            </a:extLst>
          </p:cNvPr>
          <p:cNvSpPr>
            <a:spLocks xmlns:a="http://schemas.openxmlformats.org/drawingml/2006/main" noGrp="1"/>
          </p:cNvSpPr>
          <p:nvPr/>
        </p:nvSpPr>
        <p:spPr>
          <a:xfrm xmlns:a="http://schemas.openxmlformats.org/drawingml/2006/main">
            <a:off x="609600" y="1866900"/>
            <a:ext cx="10972800" cy="2047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Road-to-sand model, redrawn from the original notes: a small car crosses obliquely from a</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fast concrete road into slower sand.</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The first wheel to enter the sand slows first; the other wheel continues faster for a</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moment.</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The car turns toward the normal.</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Leaving sand reverses the process and turns it away from the normal.</a:t>
            </a:r>
          </a:p>
        </p:txBody>
      </p:sp>
      <p:sp>
        <p:nvSpPr>
          <p:cNvPr id="6" name="body">
            <a:extLst xmlns:a="http://schemas.openxmlformats.org/drawingml/2006/main">
              <a:ext uri="{FF2B5EF4-FFF2-40B4-BE49-F238E27FC236}">
                <a16:creationId xmlns:a16="http://schemas.microsoft.com/office/drawing/2014/main" id="{F72EB56C-C06F-4870-BD09-E7649E7A63C9}"/>
              </a:ext>
            </a:extLst>
          </p:cNvPr>
          <p:cNvSpPr>
            <a:spLocks xmlns:a="http://schemas.openxmlformats.org/drawingml/2006/main" noGrp="1"/>
          </p:cNvSpPr>
          <p:nvPr/>
        </p:nvSpPr>
        <p:spPr>
          <a:xfrm xmlns:a="http://schemas.openxmlformats.org/drawingml/2006/main">
            <a:off x="609600" y="4124325"/>
            <a:ext cx="10972800" cy="2047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Transfer the idea to a wavefront:</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A wavefront is a line of points at the same phase, such as a crest.</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When one end reaches the slower medium first, that part advances a shorter distance</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while the other end is still moving faster.</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The wavefront rotates.</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Because rays are perpendicular to wavefronts, the ray changes direction too.</a:t>
            </a:r>
          </a:p>
        </p:txBody>
      </p:sp>
    </p:spTree>
    <p:extLst>
      <p:ext uri="{BB962C8B-B14F-4D97-AF65-F5344CB8AC3E}">
        <p14:creationId xmlns:p14="http://schemas.microsoft.com/office/powerpoint/2010/main" val="1100356738"/>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5096B40C-9055-4FFD-AB01-D39F3FEB6AA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D3B7507C-C658-42A1-ACF7-73F9058DC6C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Transfer the idea to a wavefront</a:t>
            </a:r>
          </a:p>
        </p:txBody>
      </p:sp>
      <p:sp>
        <p:nvSpPr>
          <p:cNvPr id="3" name="section-label">
            <a:extLst xmlns:a="http://schemas.openxmlformats.org/drawingml/2006/main">
              <a:ext uri="{FF2B5EF4-FFF2-40B4-BE49-F238E27FC236}">
                <a16:creationId xmlns:a16="http://schemas.microsoft.com/office/drawing/2014/main" id="{3516CD68-1135-4A7D-8C73-857FE3C5D4E3}"/>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WHAT CHANGES AT A STATIONARY BOUNDARY?</a:t>
            </a:r>
          </a:p>
        </p:txBody>
      </p:sp>
      <p:sp>
        <p:nvSpPr>
          <p:cNvPr id="4" name="source-page">
            <a:extLst xmlns:a="http://schemas.openxmlformats.org/drawingml/2006/main">
              <a:ext uri="{FF2B5EF4-FFF2-40B4-BE49-F238E27FC236}">
                <a16:creationId xmlns:a16="http://schemas.microsoft.com/office/drawing/2014/main" id="{D8AA36A2-E9C0-4317-8E2C-349668EAF7E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    13.1–13.4</a:t>
            </a:r>
          </a:p>
        </p:txBody>
      </p:sp>
      <p:sp>
        <p:nvSpPr>
          <p:cNvPr id="5" name="slide-number">
            <a:extLst xmlns:a="http://schemas.openxmlformats.org/drawingml/2006/main">
              <a:ext uri="{FF2B5EF4-FFF2-40B4-BE49-F238E27FC236}">
                <a16:creationId xmlns:a16="http://schemas.microsoft.com/office/drawing/2014/main" id="{FE40C6F8-03B0-4871-BF15-626B5795B74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11 / 116</a:t>
            </a:r>
          </a:p>
        </p:txBody>
      </p:sp>
      <p:sp>
        <p:nvSpPr>
          <p:cNvPr id="6" name="body">
            <a:extLst xmlns:a="http://schemas.openxmlformats.org/drawingml/2006/main">
              <a:ext uri="{FF2B5EF4-FFF2-40B4-BE49-F238E27FC236}">
                <a16:creationId xmlns:a16="http://schemas.microsoft.com/office/drawing/2014/main" id="{014F624E-02FA-4EF9-9426-679C9226A84B}"/>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Speed changes because the medium changes.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Frequency stays the same because the boundary is driven at the source frequency.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Since v = f_waveλ, wavelength changes in the same ratio as speed.</a:t>
            </a:r>
          </a:p>
        </p:txBody>
      </p:sp>
      <p:sp>
        <p:nvSpPr>
          <p:cNvPr id="7" name="body">
            <a:extLst xmlns:a="http://schemas.openxmlformats.org/drawingml/2006/main">
              <a:ext uri="{FF2B5EF4-FFF2-40B4-BE49-F238E27FC236}">
                <a16:creationId xmlns:a16="http://schemas.microsoft.com/office/drawing/2014/main" id="{25BEE8CF-F0C6-4887-8FDB-84A49311AA95}"/>
              </a:ext>
            </a:extLst>
          </p:cNvPr>
          <p:cNvSpPr>
            <a:spLocks xmlns:a="http://schemas.openxmlformats.org/drawingml/2006/main" noGrp="1"/>
          </p:cNvSpPr>
          <p:nvPr/>
        </p:nvSpPr>
        <p:spPr>
          <a:xfrm xmlns:a="http://schemas.openxmlformats.org/drawingml/2006/main">
            <a:off x="609600" y="3195638"/>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Limits of the analogy: the wheels explain unequal advance and turning.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Light is not literally a car, and refraction does not require frictional energy loss.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transparent medium can change speed without absorbing the wave’s energy.</a:t>
            </a:r>
          </a:p>
        </p:txBody>
      </p:sp>
    </p:spTree>
    <p:extLst>
      <p:ext uri="{BB962C8B-B14F-4D97-AF65-F5344CB8AC3E}">
        <p14:creationId xmlns:p14="http://schemas.microsoft.com/office/powerpoint/2010/main" val="375195649"/>
      </p:ext>
    </p:extLst>
  </p:cSld>
</p:sld>
</file>

<file path=ppt/slides/slide12.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7641F75-21F0-4133-81EC-BEDF5898B04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EAC71659-E2EC-42AF-9E21-0DDB9FCFC6D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Transfer the idea to a wavefront</a:t>
            </a:r>
          </a:p>
        </p:txBody>
      </p:sp>
      <p:sp>
        <p:nvSpPr>
          <p:cNvPr id="3" name="source-page">
            <a:extLst xmlns:a="http://schemas.openxmlformats.org/drawingml/2006/main">
              <a:ext uri="{FF2B5EF4-FFF2-40B4-BE49-F238E27FC236}">
                <a16:creationId xmlns:a16="http://schemas.microsoft.com/office/drawing/2014/main" id="{F52C274F-D98D-4E22-8E61-E82E7C6ABD4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3    13.1–13.4</a:t>
            </a:r>
          </a:p>
        </p:txBody>
      </p:sp>
      <p:sp>
        <p:nvSpPr>
          <p:cNvPr id="4" name="slide-number">
            <a:extLst xmlns:a="http://schemas.openxmlformats.org/drawingml/2006/main">
              <a:ext uri="{FF2B5EF4-FFF2-40B4-BE49-F238E27FC236}">
                <a16:creationId xmlns:a16="http://schemas.microsoft.com/office/drawing/2014/main" id="{4651F81A-FED1-4E27-AB12-1B0873E42A1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12 / 116</a:t>
            </a:r>
          </a:p>
        </p:txBody>
      </p:sp>
      <p:sp>
        <p:nvSpPr>
          <p:cNvPr id="5" name="body">
            <a:extLst xmlns:a="http://schemas.openxmlformats.org/drawingml/2006/main">
              <a:ext uri="{FF2B5EF4-FFF2-40B4-BE49-F238E27FC236}">
                <a16:creationId xmlns:a16="http://schemas.microsoft.com/office/drawing/2014/main" id="{C26214E7-9F2D-4C9D-BED7-A579FD0E3856}"/>
              </a:ext>
            </a:extLst>
          </p:cNvPr>
          <p:cNvSpPr>
            <a:spLocks xmlns:a="http://schemas.openxmlformats.org/drawingml/2006/main" noGrp="1"/>
          </p:cNvSpPr>
          <p:nvPr/>
        </p:nvSpPr>
        <p:spPr>
          <a:xfrm xmlns:a="http://schemas.openxmlformats.org/drawingml/2006/main">
            <a:off x="609600" y="1866900"/>
            <a:ext cx="109728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At normal incidence, both wheels enter together. No turning occurs. Similarly, a</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normally incident ray remains straight, even though its speed and wavelength</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can change.</a:t>
            </a:r>
          </a:p>
        </p:txBody>
      </p:sp>
    </p:spTree>
    <p:extLst>
      <p:ext uri="{BB962C8B-B14F-4D97-AF65-F5344CB8AC3E}">
        <p14:creationId xmlns:p14="http://schemas.microsoft.com/office/powerpoint/2010/main" val="1968649284"/>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F137A7C-CBAC-4BC4-A0A6-ABD22DB7234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6CA6D990-399E-4FC5-9544-D217CF289FF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Snell’s law: turn the picture into numbers</a:t>
            </a:r>
          </a:p>
        </p:txBody>
      </p:sp>
      <p:sp>
        <p:nvSpPr>
          <p:cNvPr id="3" name="source-page">
            <a:extLst xmlns:a="http://schemas.openxmlformats.org/drawingml/2006/main">
              <a:ext uri="{FF2B5EF4-FFF2-40B4-BE49-F238E27FC236}">
                <a16:creationId xmlns:a16="http://schemas.microsoft.com/office/drawing/2014/main" id="{E0BBA3AE-CFD3-47DF-BF96-1202B704016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4    13.1–13.4</a:t>
            </a:r>
          </a:p>
        </p:txBody>
      </p:sp>
      <p:sp>
        <p:nvSpPr>
          <p:cNvPr id="4" name="slide-number">
            <a:extLst xmlns:a="http://schemas.openxmlformats.org/drawingml/2006/main">
              <a:ext uri="{FF2B5EF4-FFF2-40B4-BE49-F238E27FC236}">
                <a16:creationId xmlns:a16="http://schemas.microsoft.com/office/drawing/2014/main" id="{2D342B56-00EF-41F4-ADBE-1CADFEC4129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13 / 116</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dabdc0d75dea4b9d"/>
          <a:stretch xmlns:a="http://schemas.openxmlformats.org/drawingml/2006/main"/>
        </p:blipFill>
        <p:spPr>
          <a:xfrm xmlns:a="http://schemas.openxmlformats.org/drawingml/2006/main">
            <a:off x="1340684" y="1790700"/>
            <a:ext cx="9510631"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030FC022-A181-4CF5-8BFE-85E5BDB0B8B0}"/>
              </a:ext>
            </a:extLst>
          </p:cNvPr>
          <p:cNvSpPr>
            <a:spLocks xmlns:a="http://schemas.openxmlformats.org/drawingml/2006/main" noGrp="1"/>
          </p:cNvSpPr>
          <p:nvPr/>
        </p:nvSpPr>
        <p:spPr>
          <a:xfrm xmlns:a="http://schemas.openxmlformats.org/drawingml/2006/main">
            <a:off x="609600" y="5210175"/>
            <a:ext cx="109728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Snell’s law: turn the picture into numbers</a:t>
            </a:r>
          </a:p>
        </p:txBody>
      </p:sp>
    </p:spTree>
    <p:extLst>
      <p:ext uri="{BB962C8B-B14F-4D97-AF65-F5344CB8AC3E}">
        <p14:creationId xmlns:p14="http://schemas.microsoft.com/office/powerpoint/2010/main" val="2091993150"/>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456A565-C7DE-4A86-B3FF-AEAF2F0B6FF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0CDB8719-B994-4348-BBBE-CE5AE9E1BBD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Snell’s law: turn the picture into numbers</a:t>
            </a:r>
          </a:p>
        </p:txBody>
      </p:sp>
      <p:sp>
        <p:nvSpPr>
          <p:cNvPr id="3" name="section-label">
            <a:extLst xmlns:a="http://schemas.openxmlformats.org/drawingml/2006/main">
              <a:ext uri="{FF2B5EF4-FFF2-40B4-BE49-F238E27FC236}">
                <a16:creationId xmlns:a16="http://schemas.microsoft.com/office/drawing/2014/main" id="{4385B533-6830-4F57-8755-72E04ACDD6E1}"/>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INDEX, SPEED AND ANGLE</a:t>
            </a:r>
          </a:p>
        </p:txBody>
      </p:sp>
      <p:sp>
        <p:nvSpPr>
          <p:cNvPr id="4" name="source-page">
            <a:extLst xmlns:a="http://schemas.openxmlformats.org/drawingml/2006/main">
              <a:ext uri="{FF2B5EF4-FFF2-40B4-BE49-F238E27FC236}">
                <a16:creationId xmlns:a16="http://schemas.microsoft.com/office/drawing/2014/main" id="{C76BB2B8-0805-4DEE-84DB-624CE3AAB1A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4    13.1–13.4</a:t>
            </a:r>
          </a:p>
        </p:txBody>
      </p:sp>
      <p:sp>
        <p:nvSpPr>
          <p:cNvPr id="5" name="slide-number">
            <a:extLst xmlns:a="http://schemas.openxmlformats.org/drawingml/2006/main">
              <a:ext uri="{FF2B5EF4-FFF2-40B4-BE49-F238E27FC236}">
                <a16:creationId xmlns:a16="http://schemas.microsoft.com/office/drawing/2014/main" id="{7B19D20E-7BC2-40C5-8B28-4188C96AFD2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14 / 116</a:t>
            </a:r>
          </a:p>
        </p:txBody>
      </p:sp>
      <p:sp>
        <p:nvSpPr>
          <p:cNvPr id="6" name="body">
            <a:extLst xmlns:a="http://schemas.openxmlformats.org/drawingml/2006/main">
              <a:ext uri="{FF2B5EF4-FFF2-40B4-BE49-F238E27FC236}">
                <a16:creationId xmlns:a16="http://schemas.microsoft.com/office/drawing/2014/main" id="{79A5758C-95A7-4868-8D54-3F3BABF12D13}"/>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 = c/v, so a larger refractive index means a lower light speed.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n₁ sin θ₁ = n₂ sin θ₂</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sin θ₁ / sin θ₂ = v₁/v₂ = n₂/n₁</a:t>
            </a:r>
          </a:p>
        </p:txBody>
      </p:sp>
    </p:spTree>
    <p:extLst>
      <p:ext uri="{BB962C8B-B14F-4D97-AF65-F5344CB8AC3E}">
        <p14:creationId xmlns:p14="http://schemas.microsoft.com/office/powerpoint/2010/main" val="1745173186"/>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B14C419-EA8E-401E-B3CE-03132714831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3A4D6067-0B74-42AC-99EF-2244B5F3C20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Snell’s law: turn the picture into numbers</a:t>
            </a:r>
          </a:p>
        </p:txBody>
      </p:sp>
      <p:sp>
        <p:nvSpPr>
          <p:cNvPr id="3" name="source-page">
            <a:extLst xmlns:a="http://schemas.openxmlformats.org/drawingml/2006/main">
              <a:ext uri="{FF2B5EF4-FFF2-40B4-BE49-F238E27FC236}">
                <a16:creationId xmlns:a16="http://schemas.microsoft.com/office/drawing/2014/main" id="{CFCB30E2-C4EB-4953-ACF5-F0280624046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4    13.1–13.4</a:t>
            </a:r>
          </a:p>
        </p:txBody>
      </p:sp>
      <p:sp>
        <p:nvSpPr>
          <p:cNvPr id="4" name="slide-number">
            <a:extLst xmlns:a="http://schemas.openxmlformats.org/drawingml/2006/main">
              <a:ext uri="{FF2B5EF4-FFF2-40B4-BE49-F238E27FC236}">
                <a16:creationId xmlns:a16="http://schemas.microsoft.com/office/drawing/2014/main" id="{FB05207B-BABE-4FCA-A5D2-F594DC7A74D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15 / 116</a:t>
            </a:r>
          </a:p>
        </p:txBody>
      </p:sp>
      <p:graphicFrame>
        <p:nvGraphicFramePr>
          <p:cNvPr id="10" name=""/>
          <p:cNvGraphicFramePr/>
          <p:nvPr/>
        </p:nvGraphicFramePr>
        <p:xfrm>
          <a:off xmlns:a="http://schemas.openxmlformats.org/drawingml/2006/main" x="609600" y="1809750"/>
          <a:ext xmlns:a="http://schemas.openxmlformats.org/drawingml/2006/main" cx="10972800" cy="2490216"/>
        </p:xfrm>
        <a:graphic xmlns:a="http://schemas.openxmlformats.org/drawingml/2006/main">
          <a:graphicData uri="http://schemas.openxmlformats.org/drawingml/2006/table">
            <a:tbl>
              <a:tblPr/>
              <a:tblGrid>
                <a:gridCol w="3328344"/>
                <a:gridCol w="4079906"/>
                <a:gridCol w="3564550"/>
              </a:tblGrid>
              <a:tr h="478536">
                <a:tc>
                  <a:txBody>
                    <a:bodyPr wrap="square" lIns="95250" tIns="76200" rIns="95250" bIns="76200">
                      <a:noAutofit/>
                    </a:bodyPr>
                    <a:lstStyle/>
                    <a:p>
                      <a:r>
                        <a:rPr sz="1800" b="1">
                          <a:solidFill>
                            <a:srgbClr val="FFFFFF"/>
                          </a:solidFill>
                          <a:latin typeface="Arial"/>
                          <a:ea typeface="Arial"/>
                          <a:cs typeface="Arial"/>
                        </a:rPr>
                        <a:t>Direction of travel</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Speed and wavelength</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Ray direction</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Lower n to higher n</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Both decrease; frequency stays fixed</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Toward the normal</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Higher n to lower n</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Both increase; frequency stays fixed</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Away from the normal, if transmitted</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Incidence along the normal</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May change with the medium</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No bending</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739235697"/>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AD19EC8-FCD8-413A-B58E-B8A856148D4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B6B99BEB-5ACD-40E0-814F-831EE47E1B1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Worked example: air into glass</a:t>
            </a:r>
          </a:p>
        </p:txBody>
      </p:sp>
      <p:sp>
        <p:nvSpPr>
          <p:cNvPr id="3" name="source-page">
            <a:extLst xmlns:a="http://schemas.openxmlformats.org/drawingml/2006/main">
              <a:ext uri="{FF2B5EF4-FFF2-40B4-BE49-F238E27FC236}">
                <a16:creationId xmlns:a16="http://schemas.microsoft.com/office/drawing/2014/main" id="{7261D8A2-75D5-4936-82EE-A3BEB31CCB3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4    13.1–13.4</a:t>
            </a:r>
          </a:p>
        </p:txBody>
      </p:sp>
      <p:sp>
        <p:nvSpPr>
          <p:cNvPr id="4" name="slide-number">
            <a:extLst xmlns:a="http://schemas.openxmlformats.org/drawingml/2006/main">
              <a:ext uri="{FF2B5EF4-FFF2-40B4-BE49-F238E27FC236}">
                <a16:creationId xmlns:a16="http://schemas.microsoft.com/office/drawing/2014/main" id="{9C180AC7-5C56-421F-BA12-73717A9E76A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16 / 116</a:t>
            </a:r>
          </a:p>
        </p:txBody>
      </p:sp>
      <p:sp>
        <p:nvSpPr>
          <p:cNvPr id="5" name="body">
            <a:extLst xmlns:a="http://schemas.openxmlformats.org/drawingml/2006/main">
              <a:ext uri="{FF2B5EF4-FFF2-40B4-BE49-F238E27FC236}">
                <a16:creationId xmlns:a16="http://schemas.microsoft.com/office/drawing/2014/main" id="{DF780ED8-E811-4D3F-8137-CE2ABDD9361C}"/>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600 nm vacuum-wavelength beam enters glass of n = 1.50 at 30° to the normal.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With n_air ≈ 1.00: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sin θ_glass = sin 30°/1.50 = 1/3, so θ_glass = 19.5°.</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v = c/n = 2.00 × 10⁸ m/s; λ_glass = 600/1.50 = 400 nm.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Frequency stays c/(600 nm) = 5.00 × 10¹⁴ Hz.</a:t>
            </a:r>
          </a:p>
        </p:txBody>
      </p:sp>
      <p:sp>
        <p:nvSpPr>
          <p:cNvPr id="6" name="body">
            <a:extLst xmlns:a="http://schemas.openxmlformats.org/drawingml/2006/main">
              <a:ext uri="{FF2B5EF4-FFF2-40B4-BE49-F238E27FC236}">
                <a16:creationId xmlns:a16="http://schemas.microsoft.com/office/drawing/2014/main" id="{1A7F0A75-F524-4BFF-B6F5-8B4E124520C2}"/>
              </a:ext>
            </a:extLst>
          </p:cNvPr>
          <p:cNvSpPr>
            <a:spLocks xmlns:a="http://schemas.openxmlformats.org/drawingml/2006/main" noGrp="1"/>
          </p:cNvSpPr>
          <p:nvPr/>
        </p:nvSpPr>
        <p:spPr>
          <a:xfrm xmlns:a="http://schemas.openxmlformats.org/drawingml/2006/main">
            <a:off x="609600" y="3910013"/>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Checks: the glass angle is smaller; the speed and wavelength are lower.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θ₁ = 0°, Snell’s law gives θ₂ = 0°. “No refraction” in a sketch means no change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direction, not unchanged speed.</a:t>
            </a:r>
          </a:p>
        </p:txBody>
      </p:sp>
    </p:spTree>
    <p:extLst>
      <p:ext uri="{BB962C8B-B14F-4D97-AF65-F5344CB8AC3E}">
        <p14:creationId xmlns:p14="http://schemas.microsoft.com/office/powerpoint/2010/main" val="371402247"/>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C4ED2D7-FFD0-4708-9D44-E689BDCF347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091223FD-8438-4EE6-81B2-A190E4B94BE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Critical angle and total internal reflection</a:t>
            </a:r>
          </a:p>
        </p:txBody>
      </p:sp>
      <p:sp>
        <p:nvSpPr>
          <p:cNvPr id="3" name="source-page">
            <a:extLst xmlns:a="http://schemas.openxmlformats.org/drawingml/2006/main">
              <a:ext uri="{FF2B5EF4-FFF2-40B4-BE49-F238E27FC236}">
                <a16:creationId xmlns:a16="http://schemas.microsoft.com/office/drawing/2014/main" id="{E2FAC618-7804-4EFF-BC67-C8C8368234D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5    13.1–13.4</a:t>
            </a:r>
          </a:p>
        </p:txBody>
      </p:sp>
      <p:sp>
        <p:nvSpPr>
          <p:cNvPr id="4" name="slide-number">
            <a:extLst xmlns:a="http://schemas.openxmlformats.org/drawingml/2006/main">
              <a:ext uri="{FF2B5EF4-FFF2-40B4-BE49-F238E27FC236}">
                <a16:creationId xmlns:a16="http://schemas.microsoft.com/office/drawing/2014/main" id="{E817DD3E-D8F0-4C17-86DF-D01AC80AB3F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17 / 116</a:t>
            </a:r>
          </a:p>
        </p:txBody>
      </p:sp>
      <p:sp>
        <p:nvSpPr>
          <p:cNvPr id="5" name="body">
            <a:extLst xmlns:a="http://schemas.openxmlformats.org/drawingml/2006/main">
              <a:ext uri="{FF2B5EF4-FFF2-40B4-BE49-F238E27FC236}">
                <a16:creationId xmlns:a16="http://schemas.microsoft.com/office/drawing/2014/main" id="{AEDA8002-E093-4020-B9D1-2287E1B94A8E}"/>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Start with light traveling from higher n to lower 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transmitted ray bends away from the normal.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Increase the incident angle: the transmitted angle grows until it reaches 90°.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corresponding incident angle is the critical angle.</a:t>
            </a:r>
          </a:p>
        </p:txBody>
      </p:sp>
    </p:spTree>
    <p:extLst>
      <p:ext uri="{BB962C8B-B14F-4D97-AF65-F5344CB8AC3E}">
        <p14:creationId xmlns:p14="http://schemas.microsoft.com/office/powerpoint/2010/main" val="1435883514"/>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0616E28-E026-4C97-8D71-D1A10638B08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A5F255B3-F03B-4003-9BA9-4AF636C6603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Critical angle and total internal reflection</a:t>
            </a:r>
          </a:p>
        </p:txBody>
      </p:sp>
      <p:sp>
        <p:nvSpPr>
          <p:cNvPr id="3" name="source-page">
            <a:extLst xmlns:a="http://schemas.openxmlformats.org/drawingml/2006/main">
              <a:ext uri="{FF2B5EF4-FFF2-40B4-BE49-F238E27FC236}">
                <a16:creationId xmlns:a16="http://schemas.microsoft.com/office/drawing/2014/main" id="{ED8A1E07-3F81-4EB3-B37E-9ED8F6F34AF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5    13.1–13.4</a:t>
            </a:r>
          </a:p>
        </p:txBody>
      </p:sp>
      <p:sp>
        <p:nvSpPr>
          <p:cNvPr id="4" name="slide-number">
            <a:extLst xmlns:a="http://schemas.openxmlformats.org/drawingml/2006/main">
              <a:ext uri="{FF2B5EF4-FFF2-40B4-BE49-F238E27FC236}">
                <a16:creationId xmlns:a16="http://schemas.microsoft.com/office/drawing/2014/main" id="{E49CFBF0-4845-42CD-84D7-D430218D038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18 / 116</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3bacfbf4d61c4f01"/>
          <a:stretch xmlns:a="http://schemas.openxmlformats.org/drawingml/2006/main"/>
        </p:blipFill>
        <p:spPr>
          <a:xfrm xmlns:a="http://schemas.openxmlformats.org/drawingml/2006/main">
            <a:off x="1340684" y="1790700"/>
            <a:ext cx="9510631"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0CEB9ABD-C443-414D-8BC8-2D6096CD8452}"/>
              </a:ext>
            </a:extLst>
          </p:cNvPr>
          <p:cNvSpPr>
            <a:spLocks xmlns:a="http://schemas.openxmlformats.org/drawingml/2006/main" noGrp="1"/>
          </p:cNvSpPr>
          <p:nvPr/>
        </p:nvSpPr>
        <p:spPr>
          <a:xfrm xmlns:a="http://schemas.openxmlformats.org/drawingml/2006/main">
            <a:off x="609600" y="5210175"/>
            <a:ext cx="109728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Critical angle and total internal reflection</a:t>
            </a:r>
          </a:p>
        </p:txBody>
      </p:sp>
    </p:spTree>
    <p:extLst>
      <p:ext uri="{BB962C8B-B14F-4D97-AF65-F5344CB8AC3E}">
        <p14:creationId xmlns:p14="http://schemas.microsoft.com/office/powerpoint/2010/main" val="219370397"/>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16E8E2F9-A7A8-4E65-8BFD-8BE89E57DB1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5287043C-7F0C-45E7-9659-90306FEC210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Critical angle and total internal reflection</a:t>
            </a:r>
          </a:p>
        </p:txBody>
      </p:sp>
      <p:sp>
        <p:nvSpPr>
          <p:cNvPr id="3" name="section-label">
            <a:extLst xmlns:a="http://schemas.openxmlformats.org/drawingml/2006/main">
              <a:ext uri="{FF2B5EF4-FFF2-40B4-BE49-F238E27FC236}">
                <a16:creationId xmlns:a16="http://schemas.microsoft.com/office/drawing/2014/main" id="{C473BC5E-FB92-455D-AF96-6CC4FC2ED155}"/>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TWO CONDITIONS, BOTH REQUIRED</a:t>
            </a:r>
          </a:p>
        </p:txBody>
      </p:sp>
      <p:sp>
        <p:nvSpPr>
          <p:cNvPr id="4" name="source-page">
            <a:extLst xmlns:a="http://schemas.openxmlformats.org/drawingml/2006/main">
              <a:ext uri="{FF2B5EF4-FFF2-40B4-BE49-F238E27FC236}">
                <a16:creationId xmlns:a16="http://schemas.microsoft.com/office/drawing/2014/main" id="{32CAA167-1193-4C5A-8B70-063B86E1941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5    13.1–13.4</a:t>
            </a:r>
          </a:p>
        </p:txBody>
      </p:sp>
      <p:sp>
        <p:nvSpPr>
          <p:cNvPr id="5" name="slide-number">
            <a:extLst xmlns:a="http://schemas.openxmlformats.org/drawingml/2006/main">
              <a:ext uri="{FF2B5EF4-FFF2-40B4-BE49-F238E27FC236}">
                <a16:creationId xmlns:a16="http://schemas.microsoft.com/office/drawing/2014/main" id="{1AB9F47C-521E-47A5-BD82-950B2B3054F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19 / 116</a:t>
            </a:r>
          </a:p>
        </p:txBody>
      </p:sp>
      <p:sp>
        <p:nvSpPr>
          <p:cNvPr id="6" name="body">
            <a:extLst xmlns:a="http://schemas.openxmlformats.org/drawingml/2006/main">
              <a:ext uri="{FF2B5EF4-FFF2-40B4-BE49-F238E27FC236}">
                <a16:creationId xmlns:a16="http://schemas.microsoft.com/office/drawing/2014/main" id="{75083BBA-F217-4009-85AB-D282B6571C73}"/>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Light travels from n₁ to n₂, with n₁ &gt; n₂.</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2. θ_i &gt; θ_c, where sin θ_c = n₂/n₁.</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θ_i = θ_c, the limiting refracted ray lies along the surface.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Beyond it, there is no propagating transmitted ray in the elementary ray model.</a:t>
            </a:r>
          </a:p>
        </p:txBody>
      </p:sp>
      <p:sp>
        <p:nvSpPr>
          <p:cNvPr id="7" name="body">
            <a:extLst xmlns:a="http://schemas.openxmlformats.org/drawingml/2006/main">
              <a:ext uri="{FF2B5EF4-FFF2-40B4-BE49-F238E27FC236}">
                <a16:creationId xmlns:a16="http://schemas.microsoft.com/office/drawing/2014/main" id="{FC20804C-B519-483F-B3D3-A76E86B06F60}"/>
              </a:ext>
            </a:extLst>
          </p:cNvPr>
          <p:cNvSpPr>
            <a:spLocks xmlns:a="http://schemas.openxmlformats.org/drawingml/2006/main" noGrp="1"/>
          </p:cNvSpPr>
          <p:nvPr/>
        </p:nvSpPr>
        <p:spPr>
          <a:xfrm xmlns:a="http://schemas.openxmlformats.org/drawingml/2006/main">
            <a:off x="609600" y="3910013"/>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Derivation: put θ₂ = 90° into Snell’s law: n₁ sin θ_c = n₂.</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ratio must be less than 1.</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Air-to-water light therefore cannot show this type of total internal reflection.</a:t>
            </a:r>
          </a:p>
        </p:txBody>
      </p:sp>
    </p:spTree>
    <p:extLst>
      <p:ext uri="{BB962C8B-B14F-4D97-AF65-F5344CB8AC3E}">
        <p14:creationId xmlns:p14="http://schemas.microsoft.com/office/powerpoint/2010/main" val="569086706"/>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40A6E96-203B-4ADC-9612-75CF867210B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1E5BF6D1-580D-4C1D-B5EE-4215C24125F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Optical fibre: keeping the light inside</a:t>
            </a:r>
          </a:p>
        </p:txBody>
      </p:sp>
      <p:sp>
        <p:nvSpPr>
          <p:cNvPr id="3" name="source-page">
            <a:extLst xmlns:a="http://schemas.openxmlformats.org/drawingml/2006/main">
              <a:ext uri="{FF2B5EF4-FFF2-40B4-BE49-F238E27FC236}">
                <a16:creationId xmlns:a16="http://schemas.microsoft.com/office/drawing/2014/main" id="{4545BBDB-A24E-4AE1-94F4-9482C79CD6A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5    13.1–13.4</a:t>
            </a:r>
          </a:p>
        </p:txBody>
      </p:sp>
      <p:sp>
        <p:nvSpPr>
          <p:cNvPr id="4" name="slide-number">
            <a:extLst xmlns:a="http://schemas.openxmlformats.org/drawingml/2006/main">
              <a:ext uri="{FF2B5EF4-FFF2-40B4-BE49-F238E27FC236}">
                <a16:creationId xmlns:a16="http://schemas.microsoft.com/office/drawing/2014/main" id="{05308B59-4FD9-46CA-8C06-6D8AC8F8F6D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20 / 116</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1755db444e7844da"/>
          <a:stretch xmlns:a="http://schemas.openxmlformats.org/drawingml/2006/main"/>
        </p:blipFill>
        <p:spPr>
          <a:xfrm xmlns:a="http://schemas.openxmlformats.org/drawingml/2006/main">
            <a:off x="609600" y="2496308"/>
            <a:ext cx="10972800" cy="1827285"/>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A68AABC4-A695-4585-A428-4BF8F6A0C29B}"/>
              </a:ext>
            </a:extLst>
          </p:cNvPr>
          <p:cNvSpPr>
            <a:spLocks xmlns:a="http://schemas.openxmlformats.org/drawingml/2006/main" noGrp="1"/>
          </p:cNvSpPr>
          <p:nvPr/>
        </p:nvSpPr>
        <p:spPr>
          <a:xfrm xmlns:a="http://schemas.openxmlformats.org/drawingml/2006/main">
            <a:off x="609600" y="5210175"/>
            <a:ext cx="109728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Critical angle and total internal reflection</a:t>
            </a:r>
          </a:p>
        </p:txBody>
      </p:sp>
    </p:spTree>
    <p:extLst>
      <p:ext uri="{BB962C8B-B14F-4D97-AF65-F5344CB8AC3E}">
        <p14:creationId xmlns:p14="http://schemas.microsoft.com/office/powerpoint/2010/main" val="1139489501"/>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24C96E8-E5DE-4058-AB25-795BFD640D1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4534373B-82FF-4A1C-B635-05EAE8D88EF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Optical fibre: keeping the light inside</a:t>
            </a:r>
          </a:p>
        </p:txBody>
      </p:sp>
      <p:sp>
        <p:nvSpPr>
          <p:cNvPr id="3" name="source-page">
            <a:extLst xmlns:a="http://schemas.openxmlformats.org/drawingml/2006/main">
              <a:ext uri="{FF2B5EF4-FFF2-40B4-BE49-F238E27FC236}">
                <a16:creationId xmlns:a16="http://schemas.microsoft.com/office/drawing/2014/main" id="{C6AFBE9E-7BFF-4B91-98F0-9A02AF72D33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5    13.1–13.4</a:t>
            </a:r>
          </a:p>
        </p:txBody>
      </p:sp>
      <p:sp>
        <p:nvSpPr>
          <p:cNvPr id="4" name="slide-number">
            <a:extLst xmlns:a="http://schemas.openxmlformats.org/drawingml/2006/main">
              <a:ext uri="{FF2B5EF4-FFF2-40B4-BE49-F238E27FC236}">
                <a16:creationId xmlns:a16="http://schemas.microsoft.com/office/drawing/2014/main" id="{56D9C223-8AA2-4031-AFDC-9F7AA4DA4AB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21 / 116</a:t>
            </a:r>
          </a:p>
        </p:txBody>
      </p:sp>
      <p:sp>
        <p:nvSpPr>
          <p:cNvPr id="5" name="body">
            <a:extLst xmlns:a="http://schemas.openxmlformats.org/drawingml/2006/main">
              <a:ext uri="{FF2B5EF4-FFF2-40B4-BE49-F238E27FC236}">
                <a16:creationId xmlns:a16="http://schemas.microsoft.com/office/drawing/2014/main" id="{B629B064-5E40-4EE3-8E31-F2DDD8DB8F9C}"/>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fibre core has a larger refractive index than its surroundings or cladding.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Rays meeting the side at a sufficiently large angle to the local normal are internally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reflected.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Do not confuse that angle with the angle to the fibre axis.</a:t>
            </a:r>
          </a:p>
        </p:txBody>
      </p:sp>
      <p:sp>
        <p:nvSpPr>
          <p:cNvPr id="6" name="body">
            <a:extLst xmlns:a="http://schemas.openxmlformats.org/drawingml/2006/main">
              <a:ext uri="{FF2B5EF4-FFF2-40B4-BE49-F238E27FC236}">
                <a16:creationId xmlns:a16="http://schemas.microsoft.com/office/drawing/2014/main" id="{CBA3ABF5-0519-48C8-AD62-D537624C1792}"/>
              </a:ext>
            </a:extLst>
          </p:cNvPr>
          <p:cNvSpPr>
            <a:spLocks xmlns:a="http://schemas.openxmlformats.org/drawingml/2006/main" noGrp="1"/>
          </p:cNvSpPr>
          <p:nvPr/>
        </p:nvSpPr>
        <p:spPr>
          <a:xfrm xmlns:a="http://schemas.openxmlformats.org/drawingml/2006/main">
            <a:off x="609600" y="3552825"/>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Precision: “optically denser” means higher refractive index here, not necessarily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higher mass density.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sharply bent fibre may let some rays fail the critical-angle condition.</a:t>
            </a:r>
          </a:p>
        </p:txBody>
      </p:sp>
    </p:spTree>
    <p:extLst>
      <p:ext uri="{BB962C8B-B14F-4D97-AF65-F5344CB8AC3E}">
        <p14:creationId xmlns:p14="http://schemas.microsoft.com/office/powerpoint/2010/main" val="1344415331"/>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B93C81B-B17E-49B3-B94A-97C8E4E57DB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359E8513-A390-4430-8EB4-1CDAEFF829B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Example A: infer n, then find the critical angle</a:t>
            </a:r>
          </a:p>
        </p:txBody>
      </p:sp>
      <p:sp>
        <p:nvSpPr>
          <p:cNvPr id="3" name="source-page">
            <a:extLst xmlns:a="http://schemas.openxmlformats.org/drawingml/2006/main">
              <a:ext uri="{FF2B5EF4-FFF2-40B4-BE49-F238E27FC236}">
                <a16:creationId xmlns:a16="http://schemas.microsoft.com/office/drawing/2014/main" id="{09D9ABA5-8A68-421F-AF26-FB1F108A66D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6    13.1–13.4</a:t>
            </a:r>
          </a:p>
        </p:txBody>
      </p:sp>
      <p:sp>
        <p:nvSpPr>
          <p:cNvPr id="4" name="slide-number">
            <a:extLst xmlns:a="http://schemas.openxmlformats.org/drawingml/2006/main">
              <a:ext uri="{FF2B5EF4-FFF2-40B4-BE49-F238E27FC236}">
                <a16:creationId xmlns:a16="http://schemas.microsoft.com/office/drawing/2014/main" id="{08360E8A-911E-41A1-84E5-9D933115566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22 / 116</a:t>
            </a:r>
          </a:p>
        </p:txBody>
      </p:sp>
      <p:sp>
        <p:nvSpPr>
          <p:cNvPr id="5" name="body">
            <a:extLst xmlns:a="http://schemas.openxmlformats.org/drawingml/2006/main">
              <a:ext uri="{FF2B5EF4-FFF2-40B4-BE49-F238E27FC236}">
                <a16:creationId xmlns:a16="http://schemas.microsoft.com/office/drawing/2014/main" id="{24F4600B-A22B-419F-96EC-5425DA0A6077}"/>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Light goes from air into a transparent material.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Its angle changes from 30.0° to 23.0°, both measured from the normal.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the material-to-air critical angle.</a:t>
            </a:r>
          </a:p>
        </p:txBody>
      </p:sp>
      <p:sp>
        <p:nvSpPr>
          <p:cNvPr id="6" name="body">
            <a:extLst xmlns:a="http://schemas.openxmlformats.org/drawingml/2006/main">
              <a:ext uri="{FF2B5EF4-FFF2-40B4-BE49-F238E27FC236}">
                <a16:creationId xmlns:a16="http://schemas.microsoft.com/office/drawing/2014/main" id="{07E37BDC-1E49-465C-9B93-287FAF3E929B}"/>
              </a:ext>
            </a:extLst>
          </p:cNvPr>
          <p:cNvSpPr>
            <a:spLocks xmlns:a="http://schemas.openxmlformats.org/drawingml/2006/main" noGrp="1"/>
          </p:cNvSpPr>
          <p:nvPr/>
        </p:nvSpPr>
        <p:spPr>
          <a:xfrm xmlns:a="http://schemas.openxmlformats.org/drawingml/2006/main">
            <a:off x="609600" y="3195638"/>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Step 1: n = sin 30.0°/sin 23.0° = 1.280.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Step 2: sin θ_c = 1/n = sin 23.0°/sin 30.0°.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Answer: θ_c = 51.4°.</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critical angle belongs to a ray going out of the material, not the original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air-to-material ray.</a:t>
            </a:r>
          </a:p>
        </p:txBody>
      </p:sp>
    </p:spTree>
    <p:extLst>
      <p:ext uri="{BB962C8B-B14F-4D97-AF65-F5344CB8AC3E}">
        <p14:creationId xmlns:p14="http://schemas.microsoft.com/office/powerpoint/2010/main" val="1111003555"/>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F8967DE-AAB6-4FF6-9F64-A49E64018D7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671C5706-79EB-42FE-B9D2-85577325E2D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Example A: infer n, then find the critical angle</a:t>
            </a:r>
          </a:p>
        </p:txBody>
      </p:sp>
      <p:sp>
        <p:nvSpPr>
          <p:cNvPr id="3" name="source-page">
            <a:extLst xmlns:a="http://schemas.openxmlformats.org/drawingml/2006/main">
              <a:ext uri="{FF2B5EF4-FFF2-40B4-BE49-F238E27FC236}">
                <a16:creationId xmlns:a16="http://schemas.microsoft.com/office/drawing/2014/main" id="{4187D8FF-593B-4E8C-9B08-861F51E2E286}"/>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6    13.1–13.4</a:t>
            </a:r>
          </a:p>
        </p:txBody>
      </p:sp>
      <p:sp>
        <p:nvSpPr>
          <p:cNvPr id="4" name="slide-number">
            <a:extLst xmlns:a="http://schemas.openxmlformats.org/drawingml/2006/main">
              <a:ext uri="{FF2B5EF4-FFF2-40B4-BE49-F238E27FC236}">
                <a16:creationId xmlns:a16="http://schemas.microsoft.com/office/drawing/2014/main" id="{6B16CB60-CA28-4649-B7B0-5F4B3BB0424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23 / 116</a:t>
            </a:r>
          </a:p>
        </p:txBody>
      </p:sp>
      <p:sp>
        <p:nvSpPr>
          <p:cNvPr id="5" name="body">
            <a:extLst xmlns:a="http://schemas.openxmlformats.org/drawingml/2006/main">
              <a:ext uri="{FF2B5EF4-FFF2-40B4-BE49-F238E27FC236}">
                <a16:creationId xmlns:a16="http://schemas.microsoft.com/office/drawing/2014/main" id="{E512E1ED-EE26-4FD7-9F49-0BB4D895A844}"/>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Example B: the largest entrance angle for a fibre: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straight fibre has n = 1.21 and is surrounded by air.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Light enters its flat end from air.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Let α be its external angle to the fibre axis, and β its internal angle to the axis.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What is the largest α that still allows total internal reflection at the side?</a:t>
            </a:r>
          </a:p>
        </p:txBody>
      </p:sp>
    </p:spTree>
    <p:extLst>
      <p:ext uri="{BB962C8B-B14F-4D97-AF65-F5344CB8AC3E}">
        <p14:creationId xmlns:p14="http://schemas.microsoft.com/office/powerpoint/2010/main" val="1937654209"/>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50E7875-457D-4E50-925B-7A29BF99235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760A4C8E-E815-4A41-8465-90D3D2D2417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Example B: the largest entrance angle for a fibre</a:t>
            </a:r>
          </a:p>
        </p:txBody>
      </p:sp>
      <p:sp>
        <p:nvSpPr>
          <p:cNvPr id="3" name="source-page">
            <a:extLst xmlns:a="http://schemas.openxmlformats.org/drawingml/2006/main">
              <a:ext uri="{FF2B5EF4-FFF2-40B4-BE49-F238E27FC236}">
                <a16:creationId xmlns:a16="http://schemas.microsoft.com/office/drawing/2014/main" id="{CF3544CB-4AB5-4A95-9DEE-DF657F54B4F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6    13.1–13.4</a:t>
            </a:r>
          </a:p>
        </p:txBody>
      </p:sp>
      <p:sp>
        <p:nvSpPr>
          <p:cNvPr id="4" name="slide-number">
            <a:extLst xmlns:a="http://schemas.openxmlformats.org/drawingml/2006/main">
              <a:ext uri="{FF2B5EF4-FFF2-40B4-BE49-F238E27FC236}">
                <a16:creationId xmlns:a16="http://schemas.microsoft.com/office/drawing/2014/main" id="{2AC66A50-C066-4BE1-AA6E-C002AF216C4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24 / 116</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f7d8397aef824684"/>
          <a:stretch xmlns:a="http://schemas.openxmlformats.org/drawingml/2006/main"/>
        </p:blipFill>
        <p:spPr>
          <a:xfrm xmlns:a="http://schemas.openxmlformats.org/drawingml/2006/main">
            <a:off x="609600" y="1819030"/>
            <a:ext cx="10972800" cy="3181839"/>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21700AB2-2C06-4E48-8A3B-4ABA2F7BA444}"/>
              </a:ext>
            </a:extLst>
          </p:cNvPr>
          <p:cNvSpPr>
            <a:spLocks xmlns:a="http://schemas.openxmlformats.org/drawingml/2006/main" noGrp="1"/>
          </p:cNvSpPr>
          <p:nvPr/>
        </p:nvSpPr>
        <p:spPr>
          <a:xfrm xmlns:a="http://schemas.openxmlformats.org/drawingml/2006/main">
            <a:off x="609600" y="5210175"/>
            <a:ext cx="109728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Refraction practice from the original notes</a:t>
            </a:r>
          </a:p>
        </p:txBody>
      </p:sp>
    </p:spTree>
    <p:extLst>
      <p:ext uri="{BB962C8B-B14F-4D97-AF65-F5344CB8AC3E}">
        <p14:creationId xmlns:p14="http://schemas.microsoft.com/office/powerpoint/2010/main" val="1759341746"/>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5672064-203B-435A-9A37-3D3C8392B96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F59F8C5F-3270-41C1-884E-1BB25E8C4B2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Example B: the largest entrance angle for a fibre</a:t>
            </a:r>
          </a:p>
        </p:txBody>
      </p:sp>
      <p:sp>
        <p:nvSpPr>
          <p:cNvPr id="3" name="source-page">
            <a:extLst xmlns:a="http://schemas.openxmlformats.org/drawingml/2006/main">
              <a:ext uri="{FF2B5EF4-FFF2-40B4-BE49-F238E27FC236}">
                <a16:creationId xmlns:a16="http://schemas.microsoft.com/office/drawing/2014/main" id="{191C3485-A211-4190-859E-6BC81BD540F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6    13.1–13.4</a:t>
            </a:r>
          </a:p>
        </p:txBody>
      </p:sp>
      <p:sp>
        <p:nvSpPr>
          <p:cNvPr id="4" name="slide-number">
            <a:extLst xmlns:a="http://schemas.openxmlformats.org/drawingml/2006/main">
              <a:ext uri="{FF2B5EF4-FFF2-40B4-BE49-F238E27FC236}">
                <a16:creationId xmlns:a16="http://schemas.microsoft.com/office/drawing/2014/main" id="{539BCAA1-4514-4509-B087-6679D8E6CF5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25 / 116</a:t>
            </a:r>
          </a:p>
        </p:txBody>
      </p:sp>
      <p:sp>
        <p:nvSpPr>
          <p:cNvPr id="5" name="body">
            <a:extLst xmlns:a="http://schemas.openxmlformats.org/drawingml/2006/main">
              <a:ext uri="{FF2B5EF4-FFF2-40B4-BE49-F238E27FC236}">
                <a16:creationId xmlns:a16="http://schemas.microsoft.com/office/drawing/2014/main" id="{E2D03036-CC3F-4DFD-ADA2-31CE07CD0CB0}"/>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the side, θ_c = sin⁻¹(1/1.21) = 55.7°.</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limiting β is 90° - θ_c = 34.3°.</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the entrance, sin α = 1.21 sin β.</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Therefore α_max = 42.9° (the critical-angle limit).</a:t>
            </a:r>
          </a:p>
        </p:txBody>
      </p:sp>
      <p:sp>
        <p:nvSpPr>
          <p:cNvPr id="6" name="body">
            <a:extLst xmlns:a="http://schemas.openxmlformats.org/drawingml/2006/main">
              <a:ext uri="{FF2B5EF4-FFF2-40B4-BE49-F238E27FC236}">
                <a16:creationId xmlns:a16="http://schemas.microsoft.com/office/drawing/2014/main" id="{3A8327AD-16A7-4977-96F5-041CB1ACDAC9}"/>
              </a:ext>
            </a:extLst>
          </p:cNvPr>
          <p:cNvSpPr>
            <a:spLocks xmlns:a="http://schemas.openxmlformats.org/drawingml/2006/main" noGrp="1"/>
          </p:cNvSpPr>
          <p:nvPr/>
        </p:nvSpPr>
        <p:spPr>
          <a:xfrm xmlns:a="http://schemas.openxmlformats.org/drawingml/2006/main">
            <a:off x="609600" y="3552825"/>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WHY THIS IS A TWO-BOUNDARY PROBLEM: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entrance face and the side wall have different normals.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Apply Snell’s law at the entrance and the total-internal-reflection condition at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wall.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angles β and the wall incidence angle are complementary.</a:t>
            </a:r>
          </a:p>
        </p:txBody>
      </p:sp>
    </p:spTree>
    <p:extLst>
      <p:ext uri="{BB962C8B-B14F-4D97-AF65-F5344CB8AC3E}">
        <p14:creationId xmlns:p14="http://schemas.microsoft.com/office/powerpoint/2010/main" val="2080823502"/>
      </p:ext>
    </p:extLst>
  </p:cSld>
</p:sld>
</file>

<file path=ppt/slides/slide26.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8B8F2CA-AAB8-4671-9DF2-2D3868B0885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DD22E90E-6775-4D1F-8CE7-2622CA3D0BB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Example B: the largest entrance angle for a fibre</a:t>
            </a:r>
          </a:p>
        </p:txBody>
      </p:sp>
      <p:sp>
        <p:nvSpPr>
          <p:cNvPr id="3" name="source-page">
            <a:extLst xmlns:a="http://schemas.openxmlformats.org/drawingml/2006/main">
              <a:ext uri="{FF2B5EF4-FFF2-40B4-BE49-F238E27FC236}">
                <a16:creationId xmlns:a16="http://schemas.microsoft.com/office/drawing/2014/main" id="{D374B6EE-F4D7-4A4A-947D-BB241E2FBBD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6    13.1–13.4</a:t>
            </a:r>
          </a:p>
        </p:txBody>
      </p:sp>
      <p:sp>
        <p:nvSpPr>
          <p:cNvPr id="4" name="slide-number">
            <a:extLst xmlns:a="http://schemas.openxmlformats.org/drawingml/2006/main">
              <a:ext uri="{FF2B5EF4-FFF2-40B4-BE49-F238E27FC236}">
                <a16:creationId xmlns:a16="http://schemas.microsoft.com/office/drawing/2014/main" id="{DDE80A98-3787-4C3F-94F0-6B1FAB4BC95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26 / 116</a:t>
            </a:r>
          </a:p>
        </p:txBody>
      </p:sp>
      <p:sp>
        <p:nvSpPr>
          <p:cNvPr id="5" name="body">
            <a:extLst xmlns:a="http://schemas.openxmlformats.org/drawingml/2006/main">
              <a:ext uri="{FF2B5EF4-FFF2-40B4-BE49-F238E27FC236}">
                <a16:creationId xmlns:a16="http://schemas.microsoft.com/office/drawing/2014/main" id="{F90720DC-7435-4057-957B-39D6F5EE0D89}"/>
              </a:ext>
            </a:extLst>
          </p:cNvPr>
          <p:cNvSpPr>
            <a:spLocks xmlns:a="http://schemas.openxmlformats.org/drawingml/2006/main" noGrp="1"/>
          </p:cNvSpPr>
          <p:nvPr/>
        </p:nvSpPr>
        <p:spPr>
          <a:xfrm xmlns:a="http://schemas.openxmlformats.org/drawingml/2006/main">
            <a:off x="609600" y="18669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Why does entering the fibre successfully not guarantee that the light stays</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trapped? Sketch a ray with too large an entrance angle.</a:t>
            </a:r>
          </a:p>
        </p:txBody>
      </p:sp>
    </p:spTree>
    <p:extLst>
      <p:ext uri="{BB962C8B-B14F-4D97-AF65-F5344CB8AC3E}">
        <p14:creationId xmlns:p14="http://schemas.microsoft.com/office/powerpoint/2010/main" val="1197816486"/>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EC827CD-9540-42C6-88E4-659BB1A7628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84C51AFC-9FE1-446B-854E-F6D30C97E9D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Layered media and a mirrored tank</a:t>
            </a:r>
          </a:p>
        </p:txBody>
      </p:sp>
      <p:sp>
        <p:nvSpPr>
          <p:cNvPr id="3" name="source-page">
            <a:extLst xmlns:a="http://schemas.openxmlformats.org/drawingml/2006/main">
              <a:ext uri="{FF2B5EF4-FFF2-40B4-BE49-F238E27FC236}">
                <a16:creationId xmlns:a16="http://schemas.microsoft.com/office/drawing/2014/main" id="{33F60BDA-6400-44CB-84E3-733CF80F34A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7    13.1–13.4</a:t>
            </a:r>
          </a:p>
        </p:txBody>
      </p:sp>
      <p:sp>
        <p:nvSpPr>
          <p:cNvPr id="4" name="slide-number">
            <a:extLst xmlns:a="http://schemas.openxmlformats.org/drawingml/2006/main">
              <a:ext uri="{FF2B5EF4-FFF2-40B4-BE49-F238E27FC236}">
                <a16:creationId xmlns:a16="http://schemas.microsoft.com/office/drawing/2014/main" id="{18DA39C9-39A9-434B-947D-70319DC54C8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27 / 116</a:t>
            </a:r>
          </a:p>
        </p:txBody>
      </p:sp>
      <p:sp>
        <p:nvSpPr>
          <p:cNvPr id="5" name="body">
            <a:extLst xmlns:a="http://schemas.openxmlformats.org/drawingml/2006/main">
              <a:ext uri="{FF2B5EF4-FFF2-40B4-BE49-F238E27FC236}">
                <a16:creationId xmlns:a16="http://schemas.microsoft.com/office/drawing/2014/main" id="{7636027C-F4C3-42B1-A79D-FBABBF386FD3}"/>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original practice compares a tank of water, a uniformly mixed higher-index</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liquid, and three horizontal layers.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Preserve the reasoning chain: draw the path → track frequency and wavelength →</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rank angles → compare horizontal travel.</a:t>
            </a:r>
          </a:p>
        </p:txBody>
      </p:sp>
    </p:spTree>
    <p:extLst>
      <p:ext uri="{BB962C8B-B14F-4D97-AF65-F5344CB8AC3E}">
        <p14:creationId xmlns:p14="http://schemas.microsoft.com/office/powerpoint/2010/main" val="426825283"/>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4928EC0-D6A9-44DC-AC16-4F39074B9E0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A91A0B31-259B-4458-8A8E-3D306C5EE9E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Layered media and a mirrored tank</a:t>
            </a:r>
          </a:p>
        </p:txBody>
      </p:sp>
      <p:sp>
        <p:nvSpPr>
          <p:cNvPr id="3" name="source-page">
            <a:extLst xmlns:a="http://schemas.openxmlformats.org/drawingml/2006/main">
              <a:ext uri="{FF2B5EF4-FFF2-40B4-BE49-F238E27FC236}">
                <a16:creationId xmlns:a16="http://schemas.microsoft.com/office/drawing/2014/main" id="{1E847683-2B18-4859-9920-1B8A09AB878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7    13.1–13.4</a:t>
            </a:r>
          </a:p>
        </p:txBody>
      </p:sp>
      <p:sp>
        <p:nvSpPr>
          <p:cNvPr id="4" name="slide-number">
            <a:extLst xmlns:a="http://schemas.openxmlformats.org/drawingml/2006/main">
              <a:ext uri="{FF2B5EF4-FFF2-40B4-BE49-F238E27FC236}">
                <a16:creationId xmlns:a16="http://schemas.microsoft.com/office/drawing/2014/main" id="{B05E780C-58DE-4AAD-BCD3-404C518E504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28 / 116</a:t>
            </a:r>
          </a:p>
        </p:txBody>
      </p:sp>
      <p:graphicFrame>
        <p:nvGraphicFramePr>
          <p:cNvPr id="10" name=""/>
          <p:cNvGraphicFramePr/>
          <p:nvPr/>
        </p:nvGraphicFramePr>
        <p:xfrm>
          <a:off xmlns:a="http://schemas.openxmlformats.org/drawingml/2006/main" x="609600" y="1809750"/>
          <a:ext xmlns:a="http://schemas.openxmlformats.org/drawingml/2006/main" cx="10972800" cy="1914144"/>
        </p:xfrm>
        <a:graphic xmlns:a="http://schemas.openxmlformats.org/drawingml/2006/main">
          <a:graphicData uri="http://schemas.openxmlformats.org/drawingml/2006/table">
            <a:tbl>
              <a:tblPr/>
              <a:tblGrid>
                <a:gridCol w="1825221"/>
                <a:gridCol w="9147579"/>
              </a:tblGrid>
              <a:tr h="478536">
                <a:tc>
                  <a:txBody>
                    <a:bodyPr wrap="square" lIns="95250" tIns="76200" rIns="95250" bIns="76200">
                      <a:noAutofit/>
                    </a:bodyPr>
                    <a:lstStyle/>
                    <a:p>
                      <a:r>
                        <a:rPr sz="1800" b="1">
                          <a:solidFill>
                            <a:srgbClr val="FFFFFF"/>
                          </a:solidFill>
                          <a:latin typeface="Arial"/>
                          <a:ea typeface="Arial"/>
                          <a:cs typeface="Arial"/>
                        </a:rPr>
                        <a:t>Tank</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Refractive index structure</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Original</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Water, n_w</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Model A</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Uniform mixture, n_m &gt; n_w</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Model B</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Three equal-depth layers: n_w, n_m, n_b, where n_b &gt; n_m &gt; n_w &gt; n_a</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595816442"/>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FF13431-BD90-4F2F-9CFD-EF1B6AA2531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80A06095-43C7-43A7-A031-18FF6C61566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Layered media and a mirrored tank</a:t>
            </a:r>
          </a:p>
        </p:txBody>
      </p:sp>
      <p:sp>
        <p:nvSpPr>
          <p:cNvPr id="3" name="source-page">
            <a:extLst xmlns:a="http://schemas.openxmlformats.org/drawingml/2006/main">
              <a:ext uri="{FF2B5EF4-FFF2-40B4-BE49-F238E27FC236}">
                <a16:creationId xmlns:a16="http://schemas.microsoft.com/office/drawing/2014/main" id="{19F65AD5-0297-42D4-A01B-1A146967F49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7    13.1–13.4</a:t>
            </a:r>
          </a:p>
        </p:txBody>
      </p:sp>
      <p:sp>
        <p:nvSpPr>
          <p:cNvPr id="4" name="slide-number">
            <a:extLst xmlns:a="http://schemas.openxmlformats.org/drawingml/2006/main">
              <a:ext uri="{FF2B5EF4-FFF2-40B4-BE49-F238E27FC236}">
                <a16:creationId xmlns:a16="http://schemas.microsoft.com/office/drawing/2014/main" id="{B957253B-0C8D-4756-9A93-62675AAB859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29 / 116</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5b77f5d416ee4e0e"/>
          <a:stretch xmlns:a="http://schemas.openxmlformats.org/drawingml/2006/main"/>
        </p:blipFill>
        <p:spPr>
          <a:xfrm xmlns:a="http://schemas.openxmlformats.org/drawingml/2006/main">
            <a:off x="2074529" y="1790700"/>
            <a:ext cx="8042941"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6FCF8855-D079-4B3E-99AF-161B5329519F}"/>
              </a:ext>
            </a:extLst>
          </p:cNvPr>
          <p:cNvSpPr>
            <a:spLocks xmlns:a="http://schemas.openxmlformats.org/drawingml/2006/main" noGrp="1"/>
          </p:cNvSpPr>
          <p:nvPr/>
        </p:nvSpPr>
        <p:spPr>
          <a:xfrm xmlns:a="http://schemas.openxmlformats.org/drawingml/2006/main">
            <a:off x="609600" y="5210175"/>
            <a:ext cx="109728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Layered media and a mirrored tank</a:t>
            </a:r>
          </a:p>
        </p:txBody>
      </p:sp>
    </p:spTree>
    <p:extLst>
      <p:ext uri="{BB962C8B-B14F-4D97-AF65-F5344CB8AC3E}">
        <p14:creationId xmlns:p14="http://schemas.microsoft.com/office/powerpoint/2010/main" val="689291047"/>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688CED6-3988-4CB3-86AA-25A7FF90DBF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FC98D465-D2CF-4EEC-92A3-6D92440DC56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Layered media and a mirrored tank</a:t>
            </a:r>
          </a:p>
        </p:txBody>
      </p:sp>
      <p:sp>
        <p:nvSpPr>
          <p:cNvPr id="3" name="source-page">
            <a:extLst xmlns:a="http://schemas.openxmlformats.org/drawingml/2006/main">
              <a:ext uri="{FF2B5EF4-FFF2-40B4-BE49-F238E27FC236}">
                <a16:creationId xmlns:a16="http://schemas.microsoft.com/office/drawing/2014/main" id="{F61A1C53-2391-430D-913A-E24508390D6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7    13.1–13.4</a:t>
            </a:r>
          </a:p>
        </p:txBody>
      </p:sp>
      <p:sp>
        <p:nvSpPr>
          <p:cNvPr id="4" name="slide-number">
            <a:extLst xmlns:a="http://schemas.openxmlformats.org/drawingml/2006/main">
              <a:ext uri="{FF2B5EF4-FFF2-40B4-BE49-F238E27FC236}">
                <a16:creationId xmlns:a16="http://schemas.microsoft.com/office/drawing/2014/main" id="{E746181D-EFF9-4F92-A553-7C1F92A42F6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30 / 116</a:t>
            </a:r>
          </a:p>
        </p:txBody>
      </p:sp>
      <p:sp>
        <p:nvSpPr>
          <p:cNvPr id="5" name="body">
            <a:extLst xmlns:a="http://schemas.openxmlformats.org/drawingml/2006/main">
              <a:ext uri="{FF2B5EF4-FFF2-40B4-BE49-F238E27FC236}">
                <a16:creationId xmlns:a16="http://schemas.microsoft.com/office/drawing/2014/main" id="{8C54CB92-8F60-4184-9AD3-CC0A31327DC3}"/>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Across parallel interfaces: n sin θ stays constant, so intermediate indices cancel.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the bottom layer, sin θ₄ = (n_a/n_b) sin θ_i.</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Model A the angle is θ₁; in Model B the top, middle and bottom angles are θ₂,</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θ₃, θ₄.</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Thus θ₂ &gt; θ₁ = θ₃ &gt; θ₄.</a:t>
            </a:r>
          </a:p>
        </p:txBody>
      </p:sp>
      <p:sp>
        <p:nvSpPr>
          <p:cNvPr id="6" name="body">
            <a:extLst xmlns:a="http://schemas.openxmlformats.org/drawingml/2006/main">
              <a:ext uri="{FF2B5EF4-FFF2-40B4-BE49-F238E27FC236}">
                <a16:creationId xmlns:a16="http://schemas.microsoft.com/office/drawing/2014/main" id="{7DFA824B-636C-46A0-9F3F-46720B29D3FD}"/>
              </a:ext>
            </a:extLst>
          </p:cNvPr>
          <p:cNvSpPr>
            <a:spLocks xmlns:a="http://schemas.openxmlformats.org/drawingml/2006/main" noGrp="1"/>
          </p:cNvSpPr>
          <p:nvPr/>
        </p:nvSpPr>
        <p:spPr>
          <a:xfrm xmlns:a="http://schemas.openxmlformats.org/drawingml/2006/main">
            <a:off x="609600" y="3910013"/>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Wavelength: entering a higher-index liquid reduces speed and wavelength;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frequency is unchanged.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Reflection at the horizontal bottom reverses the vertical direction but preserves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angle to the normal.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On returning to air, the exit angle equals the entry angle.</a:t>
            </a:r>
          </a:p>
        </p:txBody>
      </p:sp>
    </p:spTree>
    <p:extLst>
      <p:ext uri="{BB962C8B-B14F-4D97-AF65-F5344CB8AC3E}">
        <p14:creationId xmlns:p14="http://schemas.microsoft.com/office/powerpoint/2010/main" val="1900778230"/>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1772EA8-ADD4-4ECF-9714-5664213DB93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893DFFA4-513B-4559-AD7E-2B1137FDC3E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Layered media and a mirrored tank</a:t>
            </a:r>
          </a:p>
        </p:txBody>
      </p:sp>
      <p:sp>
        <p:nvSpPr>
          <p:cNvPr id="3" name="source-page">
            <a:extLst xmlns:a="http://schemas.openxmlformats.org/drawingml/2006/main">
              <a:ext uri="{FF2B5EF4-FFF2-40B4-BE49-F238E27FC236}">
                <a16:creationId xmlns:a16="http://schemas.microsoft.com/office/drawing/2014/main" id="{47A7D03F-B435-42CE-9BA7-28789A1FB74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7    13.1–13.4</a:t>
            </a:r>
          </a:p>
        </p:txBody>
      </p:sp>
      <p:sp>
        <p:nvSpPr>
          <p:cNvPr id="4" name="slide-number">
            <a:extLst xmlns:a="http://schemas.openxmlformats.org/drawingml/2006/main">
              <a:ext uri="{FF2B5EF4-FFF2-40B4-BE49-F238E27FC236}">
                <a16:creationId xmlns:a16="http://schemas.microsoft.com/office/drawing/2014/main" id="{684C967A-692D-4BB2-9BDE-B1C19119EF2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31 / 116</a:t>
            </a:r>
          </a:p>
        </p:txBody>
      </p:sp>
      <p:sp>
        <p:nvSpPr>
          <p:cNvPr id="5" name="body">
            <a:extLst xmlns:a="http://schemas.openxmlformats.org/drawingml/2006/main">
              <a:ext uri="{FF2B5EF4-FFF2-40B4-BE49-F238E27FC236}">
                <a16:creationId xmlns:a16="http://schemas.microsoft.com/office/drawing/2014/main" id="{60C35A5D-9452-4238-A0C7-85DE40CA7C68}"/>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HORIZONTAL-DISTANCE ARGUMENT: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down-and-up path through depth h contributes 2h tan θ.</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Both modified tanks spend at least part of the path at an angle smaller than in pure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water, and no part at a larger angle.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Therefore d_A &lt; d_w and d_B &lt; d_w.</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No comparison between d_A and d_B is required.</a:t>
            </a:r>
          </a:p>
        </p:txBody>
      </p:sp>
    </p:spTree>
    <p:extLst>
      <p:ext uri="{BB962C8B-B14F-4D97-AF65-F5344CB8AC3E}">
        <p14:creationId xmlns:p14="http://schemas.microsoft.com/office/powerpoint/2010/main" val="602052599"/>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31C8B2F-877F-4A13-B61F-9B0F889FD16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D64766D5-FAE8-44B3-83C4-CA57A2FCD3B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 compact reasoning checklist</a:t>
            </a:r>
          </a:p>
        </p:txBody>
      </p:sp>
      <p:sp>
        <p:nvSpPr>
          <p:cNvPr id="3" name="source-page">
            <a:extLst xmlns:a="http://schemas.openxmlformats.org/drawingml/2006/main">
              <a:ext uri="{FF2B5EF4-FFF2-40B4-BE49-F238E27FC236}">
                <a16:creationId xmlns:a16="http://schemas.microsoft.com/office/drawing/2014/main" id="{11B2A2E5-13C7-4B6C-B7EF-21666A13EC8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8    13.1–13.4</a:t>
            </a:r>
          </a:p>
        </p:txBody>
      </p:sp>
      <p:sp>
        <p:nvSpPr>
          <p:cNvPr id="4" name="slide-number">
            <a:extLst xmlns:a="http://schemas.openxmlformats.org/drawingml/2006/main">
              <a:ext uri="{FF2B5EF4-FFF2-40B4-BE49-F238E27FC236}">
                <a16:creationId xmlns:a16="http://schemas.microsoft.com/office/drawing/2014/main" id="{8A65A029-85DB-492E-8CCB-BBCCE43FB93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32 / 116</a:t>
            </a:r>
          </a:p>
        </p:txBody>
      </p:sp>
      <p:graphicFrame>
        <p:nvGraphicFramePr>
          <p:cNvPr id="10" name=""/>
          <p:cNvGraphicFramePr/>
          <p:nvPr/>
        </p:nvGraphicFramePr>
        <p:xfrm>
          <a:off xmlns:a="http://schemas.openxmlformats.org/drawingml/2006/main" x="609600" y="1809750"/>
          <a:ext xmlns:a="http://schemas.openxmlformats.org/drawingml/2006/main" cx="10972800" cy="4023360"/>
        </p:xfrm>
        <a:graphic xmlns:a="http://schemas.openxmlformats.org/drawingml/2006/main">
          <a:graphicData uri="http://schemas.openxmlformats.org/drawingml/2006/table">
            <a:tbl>
              <a:tblPr/>
              <a:tblGrid>
                <a:gridCol w="3650442"/>
                <a:gridCol w="7322358"/>
              </a:tblGrid>
              <a:tr h="478536">
                <a:tc>
                  <a:txBody>
                    <a:bodyPr wrap="square" lIns="95250" tIns="76200" rIns="95250" bIns="76200">
                      <a:noAutofit/>
                    </a:bodyPr>
                    <a:lstStyle/>
                    <a:p>
                      <a:r>
                        <a:rPr sz="1800" b="1">
                          <a:solidFill>
                            <a:srgbClr val="FFFFFF"/>
                          </a:solidFill>
                          <a:latin typeface="Arial"/>
                          <a:ea typeface="Arial"/>
                          <a:cs typeface="Arial"/>
                        </a:rPr>
                        <a:t>Question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Reasoning to use</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Which way does the ray bend?</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Identify the two indices and draw the normal before comparing angles.</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What stays unchanged?</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At a stationary interface, frequency remains fixed. Speed and wavelength can change.</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Can total internal reflection occur?</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Check higher n to lower n first, then compare incidence to the critical angle.</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Can a ray cross several layers?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For parallel boundaries, use n sin θ = constant. Draw a new normal if a boundary tilts.</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Does a mirror change the index?</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No. Reflection returns the ray to the same medium.</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691665142"/>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D07064E-E87B-4857-89DD-9274E5BD7E1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8708FDD6-6C5C-4B19-A327-30CEBEB1194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Dispersion: different wavelengths can bend differently</a:t>
            </a:r>
          </a:p>
        </p:txBody>
      </p:sp>
      <p:sp>
        <p:nvSpPr>
          <p:cNvPr id="3" name="source-page">
            <a:extLst xmlns:a="http://schemas.openxmlformats.org/drawingml/2006/main">
              <a:ext uri="{FF2B5EF4-FFF2-40B4-BE49-F238E27FC236}">
                <a16:creationId xmlns:a16="http://schemas.microsoft.com/office/drawing/2014/main" id="{F08309BA-92DD-47BC-9F9B-91963BF36BE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8    13.1–13.4</a:t>
            </a:r>
          </a:p>
        </p:txBody>
      </p:sp>
      <p:sp>
        <p:nvSpPr>
          <p:cNvPr id="4" name="slide-number">
            <a:extLst xmlns:a="http://schemas.openxmlformats.org/drawingml/2006/main">
              <a:ext uri="{FF2B5EF4-FFF2-40B4-BE49-F238E27FC236}">
                <a16:creationId xmlns:a16="http://schemas.microsoft.com/office/drawing/2014/main" id="{6AEACE29-A93F-4316-A3E9-2E567756D8A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33 / 116</a:t>
            </a:r>
          </a:p>
        </p:txBody>
      </p:sp>
      <p:sp>
        <p:nvSpPr>
          <p:cNvPr id="5" name="body">
            <a:extLst xmlns:a="http://schemas.openxmlformats.org/drawingml/2006/main">
              <a:ext uri="{FF2B5EF4-FFF2-40B4-BE49-F238E27FC236}">
                <a16:creationId xmlns:a16="http://schemas.microsoft.com/office/drawing/2014/main" id="{502AE9B4-6D19-4F82-B471-18ADBF59A0DB}"/>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refractive index can depend on wavelength.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ordinary visible-light glass, violet generally has a higher index than red, so it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bends more strongly.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prism can separate white light.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This is an extension of the same Snell’s-law reasoning, not a separate bending rule.</a:t>
            </a:r>
          </a:p>
        </p:txBody>
      </p:sp>
    </p:spTree>
    <p:extLst>
      <p:ext uri="{BB962C8B-B14F-4D97-AF65-F5344CB8AC3E}">
        <p14:creationId xmlns:p14="http://schemas.microsoft.com/office/powerpoint/2010/main" val="501812782"/>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567715F-B6AA-4BCA-9B96-E90F5A30B68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D93094D5-3451-46CF-B28A-3CCAF5670E6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Dispersion: different wavelengths can bend differently</a:t>
            </a:r>
          </a:p>
        </p:txBody>
      </p:sp>
      <p:sp>
        <p:nvSpPr>
          <p:cNvPr id="3" name="source-page">
            <a:extLst xmlns:a="http://schemas.openxmlformats.org/drawingml/2006/main">
              <a:ext uri="{FF2B5EF4-FFF2-40B4-BE49-F238E27FC236}">
                <a16:creationId xmlns:a16="http://schemas.microsoft.com/office/drawing/2014/main" id="{2FDE3BD9-2DFA-4F59-B6C4-8586D12752F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8    13.1–13.4</a:t>
            </a:r>
          </a:p>
        </p:txBody>
      </p:sp>
      <p:sp>
        <p:nvSpPr>
          <p:cNvPr id="4" name="slide-number">
            <a:extLst xmlns:a="http://schemas.openxmlformats.org/drawingml/2006/main">
              <a:ext uri="{FF2B5EF4-FFF2-40B4-BE49-F238E27FC236}">
                <a16:creationId xmlns:a16="http://schemas.microsoft.com/office/drawing/2014/main" id="{7BE14EB5-EFB6-4E66-878C-7E44F80ECA0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34 / 116</a:t>
            </a:r>
          </a:p>
        </p:txBody>
      </p:sp>
      <p:sp>
        <p:nvSpPr>
          <p:cNvPr id="5" name="body">
            <a:extLst xmlns:a="http://schemas.openxmlformats.org/drawingml/2006/main">
              <a:ext uri="{FF2B5EF4-FFF2-40B4-BE49-F238E27FC236}">
                <a16:creationId xmlns:a16="http://schemas.microsoft.com/office/drawing/2014/main" id="{D899D613-BD60-407B-9DB0-7214BEF51F4B}"/>
              </a:ext>
            </a:extLst>
          </p:cNvPr>
          <p:cNvSpPr>
            <a:spLocks xmlns:a="http://schemas.openxmlformats.org/drawingml/2006/main" noGrp="1"/>
          </p:cNvSpPr>
          <p:nvPr/>
        </p:nvSpPr>
        <p:spPr>
          <a:xfrm xmlns:a="http://schemas.openxmlformats.org/drawingml/2006/main">
            <a:off x="609600" y="1866900"/>
            <a:ext cx="10972800" cy="2905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Extension: apparent depth: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submerged object seen from above can appear closer to the surface because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eye extends the refracted rays backward.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viewing close to the normal through a flat surface: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apparent depth ≈ real depth × n_observer/n_object medium.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point 1.20 m below water with n = 1.33 appears about 0.90 m deep to 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near-normal observer in air.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This simple expression is not a general formula for oblique viewing.</a:t>
            </a:r>
          </a:p>
        </p:txBody>
      </p:sp>
    </p:spTree>
    <p:extLst>
      <p:ext uri="{BB962C8B-B14F-4D97-AF65-F5344CB8AC3E}">
        <p14:creationId xmlns:p14="http://schemas.microsoft.com/office/powerpoint/2010/main" val="890826755"/>
      </p:ext>
    </p:extLst>
  </p:cSld>
</p:sld>
</file>

<file path=ppt/slides/slide35.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76B27F6-C689-468A-9AB8-77C9F1567AE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0EA879DE-0F31-4DDA-8083-88B155EF2C8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Extension: apparent depth</a:t>
            </a:r>
          </a:p>
        </p:txBody>
      </p:sp>
      <p:sp>
        <p:nvSpPr>
          <p:cNvPr id="3" name="section-label">
            <a:extLst xmlns:a="http://schemas.openxmlformats.org/drawingml/2006/main">
              <a:ext uri="{FF2B5EF4-FFF2-40B4-BE49-F238E27FC236}">
                <a16:creationId xmlns:a16="http://schemas.microsoft.com/office/drawing/2014/main" id="{732ED9B1-6EA0-4934-B56F-4FF25F0A452A}"/>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EXPLAIN</a:t>
            </a:r>
          </a:p>
        </p:txBody>
      </p:sp>
      <p:sp>
        <p:nvSpPr>
          <p:cNvPr id="4" name="source-page">
            <a:extLst xmlns:a="http://schemas.openxmlformats.org/drawingml/2006/main">
              <a:ext uri="{FF2B5EF4-FFF2-40B4-BE49-F238E27FC236}">
                <a16:creationId xmlns:a16="http://schemas.microsoft.com/office/drawing/2014/main" id="{DBA2D859-8326-4CA9-8A7B-A42FA671E34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8    13.1–13.4</a:t>
            </a:r>
          </a:p>
        </p:txBody>
      </p:sp>
      <p:sp>
        <p:nvSpPr>
          <p:cNvPr id="5" name="slide-number">
            <a:extLst xmlns:a="http://schemas.openxmlformats.org/drawingml/2006/main">
              <a:ext uri="{FF2B5EF4-FFF2-40B4-BE49-F238E27FC236}">
                <a16:creationId xmlns:a16="http://schemas.microsoft.com/office/drawing/2014/main" id="{7BA71C09-688E-4F97-BE8C-20969646F14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35 / 116</a:t>
            </a:r>
          </a:p>
        </p:txBody>
      </p:sp>
      <p:sp>
        <p:nvSpPr>
          <p:cNvPr id="6" name="body">
            <a:extLst xmlns:a="http://schemas.openxmlformats.org/drawingml/2006/main">
              <a:ext uri="{FF2B5EF4-FFF2-40B4-BE49-F238E27FC236}">
                <a16:creationId xmlns:a16="http://schemas.microsoft.com/office/drawing/2014/main" id="{A8FE1729-335B-4B63-A196-174E973FE07C}"/>
              </a:ext>
            </a:extLst>
          </p:cNvPr>
          <p:cNvSpPr>
            <a:spLocks xmlns:a="http://schemas.openxmlformats.org/drawingml/2006/main" noGrp="1"/>
          </p:cNvSpPr>
          <p:nvPr/>
        </p:nvSpPr>
        <p:spPr>
          <a:xfrm xmlns:a="http://schemas.openxmlformats.org/drawingml/2006/main">
            <a:off x="609600" y="18669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 ray enters a parallel-sided glass slab from air and leaves into air. Why is the</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emerging direction parallel to the original direction?</a:t>
            </a:r>
          </a:p>
        </p:txBody>
      </p:sp>
    </p:spTree>
    <p:extLst>
      <p:ext uri="{BB962C8B-B14F-4D97-AF65-F5344CB8AC3E}">
        <p14:creationId xmlns:p14="http://schemas.microsoft.com/office/powerpoint/2010/main" val="1914182324"/>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AE5D450-E8C4-4625-8144-30FA5866D66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8B040A10-7CAC-4233-B975-10988256F51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Extension: apparent depth</a:t>
            </a:r>
          </a:p>
        </p:txBody>
      </p:sp>
      <p:sp>
        <p:nvSpPr>
          <p:cNvPr id="3" name="section-label">
            <a:extLst xmlns:a="http://schemas.openxmlformats.org/drawingml/2006/main">
              <a:ext uri="{FF2B5EF4-FFF2-40B4-BE49-F238E27FC236}">
                <a16:creationId xmlns:a16="http://schemas.microsoft.com/office/drawing/2014/main" id="{EC4C6365-FB3E-4961-B8F0-45AC9DF94A5D}"/>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Discussion and reasoning</a:t>
            </a:r>
          </a:p>
        </p:txBody>
      </p:sp>
      <p:sp>
        <p:nvSpPr>
          <p:cNvPr id="4" name="source-page">
            <a:extLst xmlns:a="http://schemas.openxmlformats.org/drawingml/2006/main">
              <a:ext uri="{FF2B5EF4-FFF2-40B4-BE49-F238E27FC236}">
                <a16:creationId xmlns:a16="http://schemas.microsoft.com/office/drawing/2014/main" id="{3E028DD0-437D-479F-92ED-89E605FDBA3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8    13.1–13.4</a:t>
            </a:r>
          </a:p>
        </p:txBody>
      </p:sp>
      <p:sp>
        <p:nvSpPr>
          <p:cNvPr id="5" name="slide-number">
            <a:extLst xmlns:a="http://schemas.openxmlformats.org/drawingml/2006/main">
              <a:ext uri="{FF2B5EF4-FFF2-40B4-BE49-F238E27FC236}">
                <a16:creationId xmlns:a16="http://schemas.microsoft.com/office/drawing/2014/main" id="{60808909-550B-4E17-9ADD-07BA4EAA397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36 / 116</a:t>
            </a:r>
          </a:p>
        </p:txBody>
      </p:sp>
      <p:sp>
        <p:nvSpPr>
          <p:cNvPr id="6" name="body">
            <a:extLst xmlns:a="http://schemas.openxmlformats.org/drawingml/2006/main">
              <a:ext uri="{FF2B5EF4-FFF2-40B4-BE49-F238E27FC236}">
                <a16:creationId xmlns:a16="http://schemas.microsoft.com/office/drawing/2014/main" id="{BD2988AB-86EA-403A-BFC9-AA8586A7F379}"/>
              </a:ext>
            </a:extLst>
          </p:cNvPr>
          <p:cNvSpPr>
            <a:spLocks xmlns:a="http://schemas.openxmlformats.org/drawingml/2006/main" noGrp="1"/>
          </p:cNvSpPr>
          <p:nvPr/>
        </p:nvSpPr>
        <p:spPr>
          <a:xfrm xmlns:a="http://schemas.openxmlformats.org/drawingml/2006/main">
            <a:off x="609600" y="1866900"/>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Why can the emerging line still be displaced sideways?</a:t>
            </a:r>
          </a:p>
        </p:txBody>
      </p:sp>
    </p:spTree>
    <p:extLst>
      <p:ext uri="{BB962C8B-B14F-4D97-AF65-F5344CB8AC3E}">
        <p14:creationId xmlns:p14="http://schemas.microsoft.com/office/powerpoint/2010/main" val="16944268"/>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1D247F6-981D-4A9E-8EDD-8A6C0F2A94F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9DCD9DEF-47E8-4CE8-BA35-0F5DA863ACC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Extension: apparent depth</a:t>
            </a:r>
          </a:p>
        </p:txBody>
      </p:sp>
      <p:sp>
        <p:nvSpPr>
          <p:cNvPr id="3" name="source-page">
            <a:extLst xmlns:a="http://schemas.openxmlformats.org/drawingml/2006/main">
              <a:ext uri="{FF2B5EF4-FFF2-40B4-BE49-F238E27FC236}">
                <a16:creationId xmlns:a16="http://schemas.microsoft.com/office/drawing/2014/main" id="{4BB64686-D87D-49A7-93D4-71F4938D95C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8    13.1–13.4</a:t>
            </a:r>
          </a:p>
        </p:txBody>
      </p:sp>
      <p:sp>
        <p:nvSpPr>
          <p:cNvPr id="4" name="slide-number">
            <a:extLst xmlns:a="http://schemas.openxmlformats.org/drawingml/2006/main">
              <a:ext uri="{FF2B5EF4-FFF2-40B4-BE49-F238E27FC236}">
                <a16:creationId xmlns:a16="http://schemas.microsoft.com/office/drawing/2014/main" id="{1151387E-3007-423D-84BB-EB4B75555D0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37 / 116</a:t>
            </a:r>
          </a:p>
        </p:txBody>
      </p:sp>
      <p:sp>
        <p:nvSpPr>
          <p:cNvPr id="5" name="body">
            <a:extLst xmlns:a="http://schemas.openxmlformats.org/drawingml/2006/main">
              <a:ext uri="{FF2B5EF4-FFF2-40B4-BE49-F238E27FC236}">
                <a16:creationId xmlns:a16="http://schemas.microsoft.com/office/drawing/2014/main" id="{8EA6B98F-5C81-4A2B-98F7-2C0674F9BF1A}"/>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Reasoning: Snell’s law at the two parallel faces gives equal external angles.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ray spent part of its journey traveling in a different direction inside the slab, so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its final line can be laterally shifted.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normal incidence there is neither bending nor lateral shift.</a:t>
            </a:r>
          </a:p>
        </p:txBody>
      </p:sp>
    </p:spTree>
    <p:extLst>
      <p:ext uri="{BB962C8B-B14F-4D97-AF65-F5344CB8AC3E}">
        <p14:creationId xmlns:p14="http://schemas.microsoft.com/office/powerpoint/2010/main" val="1545627229"/>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5DE01DA-E457-4AFF-B094-951644591DF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AEBBF5AD-1E24-4ADF-BED5-66E5677EBAC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Two pairs, one image-formation framework</a:t>
            </a:r>
          </a:p>
        </p:txBody>
      </p:sp>
      <p:sp>
        <p:nvSpPr>
          <p:cNvPr id="3" name="source-page">
            <a:extLst xmlns:a="http://schemas.openxmlformats.org/drawingml/2006/main">
              <a:ext uri="{FF2B5EF4-FFF2-40B4-BE49-F238E27FC236}">
                <a16:creationId xmlns:a16="http://schemas.microsoft.com/office/drawing/2014/main" id="{A45AC682-9402-4827-947F-14F45B84C1C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9    13.1–13.4</a:t>
            </a:r>
          </a:p>
        </p:txBody>
      </p:sp>
      <p:sp>
        <p:nvSpPr>
          <p:cNvPr id="4" name="slide-number">
            <a:extLst xmlns:a="http://schemas.openxmlformats.org/drawingml/2006/main">
              <a:ext uri="{FF2B5EF4-FFF2-40B4-BE49-F238E27FC236}">
                <a16:creationId xmlns:a16="http://schemas.microsoft.com/office/drawing/2014/main" id="{3178DF6E-5AF3-45DA-9843-027B9F1F69E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38 / 116</a:t>
            </a:r>
          </a:p>
        </p:txBody>
      </p:sp>
      <p:graphicFrame>
        <p:nvGraphicFramePr>
          <p:cNvPr id="10" name=""/>
          <p:cNvGraphicFramePr/>
          <p:nvPr/>
        </p:nvGraphicFramePr>
        <p:xfrm>
          <a:off xmlns:a="http://schemas.openxmlformats.org/drawingml/2006/main" x="609600" y="1809750"/>
          <a:ext xmlns:a="http://schemas.openxmlformats.org/drawingml/2006/main" cx="10972800" cy="1435608"/>
        </p:xfrm>
        <a:graphic xmlns:a="http://schemas.openxmlformats.org/drawingml/2006/main">
          <a:graphicData uri="http://schemas.openxmlformats.org/drawingml/2006/table">
            <a:tbl>
              <a:tblPr/>
              <a:tblGrid>
                <a:gridCol w="3500130"/>
                <a:gridCol w="3736335"/>
                <a:gridCol w="3736335"/>
              </a:tblGrid>
              <a:tr h="478536">
                <a:tc>
                  <a:txBody>
                    <a:bodyPr wrap="square" lIns="95250" tIns="76200" rIns="95250" bIns="76200">
                      <a:noAutofit/>
                    </a:bodyPr>
                    <a:lstStyle/>
                    <a:p>
                      <a:r>
                        <a:rPr sz="1800" b="1">
                          <a:solidFill>
                            <a:srgbClr val="FFFFFF"/>
                          </a:solidFill>
                          <a:latin typeface="Arial"/>
                          <a:ea typeface="Arial"/>
                          <a:cs typeface="Arial"/>
                        </a:rPr>
                        <a:t>Shared behavior</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Lens</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Mirror</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Converging: f &gt; 0</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Convex lens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Concave mirror</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Diverging: f &lt; 0</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Concave lens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Convex mirror</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933581268"/>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86FCF4B-FA1B-4A67-8B80-0E4E12AA039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3BE69703-5CE9-4A58-A1F5-56B161224EE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Two pairs, one image-formation framework</a:t>
            </a:r>
          </a:p>
        </p:txBody>
      </p:sp>
      <p:sp>
        <p:nvSpPr>
          <p:cNvPr id="3" name="source-page">
            <a:extLst xmlns:a="http://schemas.openxmlformats.org/drawingml/2006/main">
              <a:ext uri="{FF2B5EF4-FFF2-40B4-BE49-F238E27FC236}">
                <a16:creationId xmlns:a16="http://schemas.microsoft.com/office/drawing/2014/main" id="{B4DEDB5D-1F3E-4BE1-9830-F10713E7B70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9    13.1–13.4</a:t>
            </a:r>
          </a:p>
        </p:txBody>
      </p:sp>
      <p:sp>
        <p:nvSpPr>
          <p:cNvPr id="4" name="slide-number">
            <a:extLst xmlns:a="http://schemas.openxmlformats.org/drawingml/2006/main">
              <a:ext uri="{FF2B5EF4-FFF2-40B4-BE49-F238E27FC236}">
                <a16:creationId xmlns:a16="http://schemas.microsoft.com/office/drawing/2014/main" id="{D6535482-17E8-4875-8705-F01ED1C5BB9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39 / 116</a:t>
            </a:r>
          </a:p>
        </p:txBody>
      </p:sp>
      <p:sp>
        <p:nvSpPr>
          <p:cNvPr id="5" name="body">
            <a:extLst xmlns:a="http://schemas.openxmlformats.org/drawingml/2006/main">
              <a:ext uri="{FF2B5EF4-FFF2-40B4-BE49-F238E27FC236}">
                <a16:creationId xmlns:a16="http://schemas.microsoft.com/office/drawing/2014/main" id="{AA7E58E6-3419-4C7D-AFB9-83308A05A38F}"/>
              </a:ext>
            </a:extLst>
          </p:cNvPr>
          <p:cNvSpPr>
            <a:spLocks xmlns:a="http://schemas.openxmlformats.org/drawingml/2006/main" noGrp="1"/>
          </p:cNvSpPr>
          <p:nvPr/>
        </p:nvSpPr>
        <p:spPr>
          <a:xfrm xmlns:a="http://schemas.openxmlformats.org/drawingml/2006/main">
            <a:off x="609600" y="1866900"/>
            <a:ext cx="10972800" cy="1452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For lenses, convex/concave describe shape; converging/diverging describe behavior.</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The shape-to-behavior pairing above assumes the lens index is greater than that of</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its surroundings.</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For mirrors, the corresponding behavior comes from reflection at the curved surface.</a:t>
            </a:r>
          </a:p>
        </p:txBody>
      </p:sp>
      <p:sp>
        <p:nvSpPr>
          <p:cNvPr id="6" name="body">
            <a:extLst xmlns:a="http://schemas.openxmlformats.org/drawingml/2006/main">
              <a:ext uri="{FF2B5EF4-FFF2-40B4-BE49-F238E27FC236}">
                <a16:creationId xmlns:a16="http://schemas.microsoft.com/office/drawing/2014/main" id="{46084D60-069E-4560-A5BA-FB176979665A}"/>
              </a:ext>
            </a:extLst>
          </p:cNvPr>
          <p:cNvSpPr>
            <a:spLocks xmlns:a="http://schemas.openxmlformats.org/drawingml/2006/main" noGrp="1"/>
          </p:cNvSpPr>
          <p:nvPr/>
        </p:nvSpPr>
        <p:spPr>
          <a:xfrm xmlns:a="http://schemas.openxmlformats.org/drawingml/2006/main">
            <a:off x="609600" y="3529013"/>
            <a:ext cx="10972800" cy="2155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What makes an image real or virtual?:</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Real: outgoing rays from one object point actually meet.</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A screen placed there can intercept a focused image.</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Virtual: outgoing rays spread apart, but their backward extensions meet.</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The eye receives the real outgoing light and locates its apparent origin. “Virtual” does</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not mean invisible.</a:t>
            </a:r>
          </a:p>
        </p:txBody>
      </p:sp>
    </p:spTree>
    <p:extLst>
      <p:ext uri="{BB962C8B-B14F-4D97-AF65-F5344CB8AC3E}">
        <p14:creationId xmlns:p14="http://schemas.microsoft.com/office/powerpoint/2010/main" val="1666549008"/>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E771146-C887-4412-B8F7-AEFC3B066AD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A88B0D76-1890-4949-B9C4-9D005D02543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What makes an image real or virtual?</a:t>
            </a:r>
          </a:p>
        </p:txBody>
      </p:sp>
      <p:sp>
        <p:nvSpPr>
          <p:cNvPr id="3" name="section-label">
            <a:extLst xmlns:a="http://schemas.openxmlformats.org/drawingml/2006/main">
              <a:ext uri="{FF2B5EF4-FFF2-40B4-BE49-F238E27FC236}">
                <a16:creationId xmlns:a16="http://schemas.microsoft.com/office/drawing/2014/main" id="{01ECE951-11AC-4108-9EB3-FD3C2FEB3C19}"/>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THE IMAGE-SIDE RULE</a:t>
            </a:r>
          </a:p>
        </p:txBody>
      </p:sp>
      <p:sp>
        <p:nvSpPr>
          <p:cNvPr id="4" name="source-page">
            <a:extLst xmlns:a="http://schemas.openxmlformats.org/drawingml/2006/main">
              <a:ext uri="{FF2B5EF4-FFF2-40B4-BE49-F238E27FC236}">
                <a16:creationId xmlns:a16="http://schemas.microsoft.com/office/drawing/2014/main" id="{C1A00784-0DC5-434C-9685-426AA954E03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9    13.1–13.4</a:t>
            </a:r>
          </a:p>
        </p:txBody>
      </p:sp>
      <p:sp>
        <p:nvSpPr>
          <p:cNvPr id="5" name="slide-number">
            <a:extLst xmlns:a="http://schemas.openxmlformats.org/drawingml/2006/main">
              <a:ext uri="{FF2B5EF4-FFF2-40B4-BE49-F238E27FC236}">
                <a16:creationId xmlns:a16="http://schemas.microsoft.com/office/drawing/2014/main" id="{80CCCC6E-8347-481B-9B87-A8894C24E2D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40 / 116</a:t>
            </a:r>
          </a:p>
        </p:txBody>
      </p:sp>
      <p:sp>
        <p:nvSpPr>
          <p:cNvPr id="6" name="body">
            <a:extLst xmlns:a="http://schemas.openxmlformats.org/drawingml/2006/main">
              <a:ext uri="{FF2B5EF4-FFF2-40B4-BE49-F238E27FC236}">
                <a16:creationId xmlns:a16="http://schemas.microsoft.com/office/drawing/2014/main" id="{A12949A6-CEAB-403F-A4F6-24235B681986}"/>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Lens: real image on the opposite side from the object; virtual image on the same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side.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Mirror: real image on the same side as the object; virtual image behind the mirror,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on the opposite side.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Reason: real images lie on the outgoing-light side.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lens transmits; a mirror sends light back.</a:t>
            </a:r>
          </a:p>
        </p:txBody>
      </p:sp>
    </p:spTree>
    <p:extLst>
      <p:ext uri="{BB962C8B-B14F-4D97-AF65-F5344CB8AC3E}">
        <p14:creationId xmlns:p14="http://schemas.microsoft.com/office/powerpoint/2010/main" val="1027200467"/>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17FF247-7D1B-479B-A606-9FBACA47B1A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636C83DE-2BD3-46B3-84D5-5E212DF982C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What makes an image real or virtual?</a:t>
            </a:r>
          </a:p>
        </p:txBody>
      </p:sp>
      <p:sp>
        <p:nvSpPr>
          <p:cNvPr id="3" name="source-page">
            <a:extLst xmlns:a="http://schemas.openxmlformats.org/drawingml/2006/main">
              <a:ext uri="{FF2B5EF4-FFF2-40B4-BE49-F238E27FC236}">
                <a16:creationId xmlns:a16="http://schemas.microsoft.com/office/drawing/2014/main" id="{D0346F21-BEFB-4F5A-9636-85ACFB4A113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9    13.1–13.4</a:t>
            </a:r>
          </a:p>
        </p:txBody>
      </p:sp>
      <p:sp>
        <p:nvSpPr>
          <p:cNvPr id="4" name="slide-number">
            <a:extLst xmlns:a="http://schemas.openxmlformats.org/drawingml/2006/main">
              <a:ext uri="{FF2B5EF4-FFF2-40B4-BE49-F238E27FC236}">
                <a16:creationId xmlns:a16="http://schemas.microsoft.com/office/drawing/2014/main" id="{444BCC94-BEDA-4EE0-8B9E-905453CAADE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41 / 116</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949c38d6c8a9471d"/>
          <a:stretch xmlns:a="http://schemas.openxmlformats.org/drawingml/2006/main"/>
        </p:blipFill>
        <p:spPr>
          <a:xfrm xmlns:a="http://schemas.openxmlformats.org/drawingml/2006/main">
            <a:off x="1828675" y="1790700"/>
            <a:ext cx="8534650"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CDD36DF0-0A70-47ED-A011-ADB2598E8737}"/>
              </a:ext>
            </a:extLst>
          </p:cNvPr>
          <p:cNvSpPr>
            <a:spLocks xmlns:a="http://schemas.openxmlformats.org/drawingml/2006/main" noGrp="1"/>
          </p:cNvSpPr>
          <p:nvPr/>
        </p:nvSpPr>
        <p:spPr>
          <a:xfrm xmlns:a="http://schemas.openxmlformats.org/drawingml/2006/main">
            <a:off x="609600" y="5210175"/>
            <a:ext cx="109728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Two pairs, one image-formation framework</a:t>
            </a:r>
          </a:p>
        </p:txBody>
      </p:sp>
    </p:spTree>
    <p:extLst>
      <p:ext uri="{BB962C8B-B14F-4D97-AF65-F5344CB8AC3E}">
        <p14:creationId xmlns:p14="http://schemas.microsoft.com/office/powerpoint/2010/main" val="129824691"/>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24CBD77-FAC1-4C6D-B987-2245D3F7382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F522CC07-2A84-4F34-91FE-911343AD95C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What makes an image real or virtual?</a:t>
            </a:r>
          </a:p>
        </p:txBody>
      </p:sp>
      <p:sp>
        <p:nvSpPr>
          <p:cNvPr id="3" name="source-page">
            <a:extLst xmlns:a="http://schemas.openxmlformats.org/drawingml/2006/main">
              <a:ext uri="{FF2B5EF4-FFF2-40B4-BE49-F238E27FC236}">
                <a16:creationId xmlns:a16="http://schemas.microsoft.com/office/drawing/2014/main" id="{E4C231EF-D47F-4F03-B0ED-ECFA86FFF3E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9    13.1–13.4</a:t>
            </a:r>
          </a:p>
        </p:txBody>
      </p:sp>
      <p:sp>
        <p:nvSpPr>
          <p:cNvPr id="4" name="slide-number">
            <a:extLst xmlns:a="http://schemas.openxmlformats.org/drawingml/2006/main">
              <a:ext uri="{FF2B5EF4-FFF2-40B4-BE49-F238E27FC236}">
                <a16:creationId xmlns:a16="http://schemas.microsoft.com/office/drawing/2014/main" id="{FE5725C6-CBCF-4E97-A373-5FD6309B7C3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42 / 116</a:t>
            </a:r>
          </a:p>
        </p:txBody>
      </p:sp>
      <p:sp>
        <p:nvSpPr>
          <p:cNvPr id="5" name="body">
            <a:extLst xmlns:a="http://schemas.openxmlformats.org/drawingml/2006/main">
              <a:ext uri="{FF2B5EF4-FFF2-40B4-BE49-F238E27FC236}">
                <a16:creationId xmlns:a16="http://schemas.microsoft.com/office/drawing/2014/main" id="{AB7EE4EA-0E88-4DB4-85F8-EDDEFFD3F892}"/>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 labels the object and I the image.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These diagrams use the same f and s_o.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Both produce a real, inverted image of equal size.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image is 2f from the instrument in each case, but its physical side changes.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Lens symbols and shallow mirror sketches represent the thin/paraxial model.</a:t>
            </a:r>
          </a:p>
        </p:txBody>
      </p:sp>
      <p:sp>
        <p:nvSpPr>
          <p:cNvPr id="6" name="body">
            <a:extLst xmlns:a="http://schemas.openxmlformats.org/drawingml/2006/main">
              <a:ext uri="{FF2B5EF4-FFF2-40B4-BE49-F238E27FC236}">
                <a16:creationId xmlns:a16="http://schemas.microsoft.com/office/drawing/2014/main" id="{676B23EC-A577-46A4-94D0-F0F0E00B3AA6}"/>
              </a:ext>
            </a:extLst>
          </p:cNvPr>
          <p:cNvSpPr>
            <a:spLocks xmlns:a="http://schemas.openxmlformats.org/drawingml/2006/main" noGrp="1"/>
          </p:cNvSpPr>
          <p:nvPr/>
        </p:nvSpPr>
        <p:spPr>
          <a:xfrm xmlns:a="http://schemas.openxmlformats.org/drawingml/2006/main">
            <a:off x="609600" y="3910013"/>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Important limit: “Only change the image side” is a shortcut for translating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image-case results.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Lenses and mirrors still have different ray rules, physical mechanisms and focal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geometry.</a:t>
            </a:r>
          </a:p>
        </p:txBody>
      </p:sp>
    </p:spTree>
    <p:extLst>
      <p:ext uri="{BB962C8B-B14F-4D97-AF65-F5344CB8AC3E}">
        <p14:creationId xmlns:p14="http://schemas.microsoft.com/office/powerpoint/2010/main" val="668551738"/>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78CF1C6-BEA1-4276-8C14-5F1BE004502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92AFA8E2-1234-4D0C-A130-F85BF695D7C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Principal rays: compare the two instruments</a:t>
            </a:r>
          </a:p>
        </p:txBody>
      </p:sp>
      <p:sp>
        <p:nvSpPr>
          <p:cNvPr id="3" name="source-page">
            <a:extLst xmlns:a="http://schemas.openxmlformats.org/drawingml/2006/main">
              <a:ext uri="{FF2B5EF4-FFF2-40B4-BE49-F238E27FC236}">
                <a16:creationId xmlns:a16="http://schemas.microsoft.com/office/drawing/2014/main" id="{27420D6D-9423-495B-B51B-4E0CE1D1DA1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10    13.1–13.4</a:t>
            </a:r>
          </a:p>
        </p:txBody>
      </p:sp>
      <p:sp>
        <p:nvSpPr>
          <p:cNvPr id="4" name="slide-number">
            <a:extLst xmlns:a="http://schemas.openxmlformats.org/drawingml/2006/main">
              <a:ext uri="{FF2B5EF4-FFF2-40B4-BE49-F238E27FC236}">
                <a16:creationId xmlns:a16="http://schemas.microsoft.com/office/drawing/2014/main" id="{CFC82916-4CB8-40BE-9BB9-F12BF2BB77D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43 / 116</a:t>
            </a:r>
          </a:p>
        </p:txBody>
      </p:sp>
      <p:sp>
        <p:nvSpPr>
          <p:cNvPr id="5" name="body">
            <a:extLst xmlns:a="http://schemas.openxmlformats.org/drawingml/2006/main">
              <a:ext uri="{FF2B5EF4-FFF2-40B4-BE49-F238E27FC236}">
                <a16:creationId xmlns:a16="http://schemas.microsoft.com/office/drawing/2014/main" id="{47F61C5D-FAC9-456E-8FE1-3E62DB1FCDE2}"/>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Start every construction with rays from the same object point, usually the top of an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upright arrow.</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Two rays determine the image point; a third checks the result.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Label the principal axis, focal point(s), object and image.</a:t>
            </a:r>
          </a:p>
        </p:txBody>
      </p:sp>
    </p:spTree>
    <p:extLst>
      <p:ext uri="{BB962C8B-B14F-4D97-AF65-F5344CB8AC3E}">
        <p14:creationId xmlns:p14="http://schemas.microsoft.com/office/powerpoint/2010/main" val="896587049"/>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AE40BF2-1A38-4C6B-968C-29CCB555DFD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69738719-3614-4654-A595-2AC9A686E4E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Principal rays: compare the two instruments</a:t>
            </a:r>
          </a:p>
        </p:txBody>
      </p:sp>
      <p:sp>
        <p:nvSpPr>
          <p:cNvPr id="3" name="source-page">
            <a:extLst xmlns:a="http://schemas.openxmlformats.org/drawingml/2006/main">
              <a:ext uri="{FF2B5EF4-FFF2-40B4-BE49-F238E27FC236}">
                <a16:creationId xmlns:a16="http://schemas.microsoft.com/office/drawing/2014/main" id="{B7ADC0C4-B612-403A-9402-A17E61998FC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10    13.1–13.4</a:t>
            </a:r>
          </a:p>
        </p:txBody>
      </p:sp>
      <p:sp>
        <p:nvSpPr>
          <p:cNvPr id="4" name="slide-number">
            <a:extLst xmlns:a="http://schemas.openxmlformats.org/drawingml/2006/main">
              <a:ext uri="{FF2B5EF4-FFF2-40B4-BE49-F238E27FC236}">
                <a16:creationId xmlns:a16="http://schemas.microsoft.com/office/drawing/2014/main" id="{865CC3B3-40C0-423A-B1C4-A200750F730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44 / 116</a:t>
            </a:r>
          </a:p>
        </p:txBody>
      </p:sp>
      <p:graphicFrame>
        <p:nvGraphicFramePr>
          <p:cNvPr id="10" name=""/>
          <p:cNvGraphicFramePr/>
          <p:nvPr/>
        </p:nvGraphicFramePr>
        <p:xfrm>
          <a:off xmlns:a="http://schemas.openxmlformats.org/drawingml/2006/main" x="609600" y="1809750"/>
          <a:ext xmlns:a="http://schemas.openxmlformats.org/drawingml/2006/main" cx="10972800" cy="3544824"/>
        </p:xfrm>
        <a:graphic xmlns:a="http://schemas.openxmlformats.org/drawingml/2006/main">
          <a:graphicData uri="http://schemas.openxmlformats.org/drawingml/2006/table">
            <a:tbl>
              <a:tblPr/>
              <a:tblGrid>
                <a:gridCol w="2297631"/>
                <a:gridCol w="4337584"/>
                <a:gridCol w="4337584"/>
              </a:tblGrid>
              <a:tr h="478536">
                <a:tc>
                  <a:txBody>
                    <a:bodyPr wrap="square" lIns="95250" tIns="76200" rIns="95250" bIns="76200">
                      <a:noAutofit/>
                    </a:bodyPr>
                    <a:lstStyle/>
                    <a:p>
                      <a:r>
                        <a:rPr sz="1800" b="1">
                          <a:solidFill>
                            <a:srgbClr val="FFFFFF"/>
                          </a:solidFill>
                          <a:latin typeface="Arial"/>
                          <a:ea typeface="Arial"/>
                          <a:cs typeface="Arial"/>
                        </a:rPr>
                        <a:t>Ray choice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Convex lens</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Concave mirror</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Parallel to axis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After transmission, passes through the far focal point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After reflection, passes through the near focal point</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Through / toward F</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Through near F before the lens → parallel after transmission</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Through F before the mirror → parallel after reflection</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Central / vertex ray</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Through the optical center → approximately undeviated</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At the mirror vertex → reflects with equal angles to the axis</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Extra mirror check</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Do not import this as a lens rule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Through center of curvature C → retraces its path</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81572652"/>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711684C-F43B-42ED-9A67-8FF0EBFC8F2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135297E7-79E6-44B1-8C8A-6BC49F3720C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Principal rays: compare the two instruments</a:t>
            </a:r>
          </a:p>
        </p:txBody>
      </p:sp>
      <p:sp>
        <p:nvSpPr>
          <p:cNvPr id="3" name="source-page">
            <a:extLst xmlns:a="http://schemas.openxmlformats.org/drawingml/2006/main">
              <a:ext uri="{FF2B5EF4-FFF2-40B4-BE49-F238E27FC236}">
                <a16:creationId xmlns:a16="http://schemas.microsoft.com/office/drawing/2014/main" id="{C10E4442-0C23-4D78-AC25-17D45738315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10    13.1–13.4</a:t>
            </a:r>
          </a:p>
        </p:txBody>
      </p:sp>
      <p:sp>
        <p:nvSpPr>
          <p:cNvPr id="4" name="slide-number">
            <a:extLst xmlns:a="http://schemas.openxmlformats.org/drawingml/2006/main">
              <a:ext uri="{FF2B5EF4-FFF2-40B4-BE49-F238E27FC236}">
                <a16:creationId xmlns:a16="http://schemas.microsoft.com/office/drawing/2014/main" id="{404E1C70-25B6-49F4-A713-3C36150154A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45 / 116</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352ad15f77a14b5f"/>
          <a:stretch xmlns:a="http://schemas.openxmlformats.org/drawingml/2006/main"/>
        </p:blipFill>
        <p:spPr>
          <a:xfrm xmlns:a="http://schemas.openxmlformats.org/drawingml/2006/main">
            <a:off x="2032726" y="1790700"/>
            <a:ext cx="8126548"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B80B0E32-A81E-4AC3-B4DF-A0419A1C69E1}"/>
              </a:ext>
            </a:extLst>
          </p:cNvPr>
          <p:cNvSpPr>
            <a:spLocks xmlns:a="http://schemas.openxmlformats.org/drawingml/2006/main" noGrp="1"/>
          </p:cNvSpPr>
          <p:nvPr/>
        </p:nvSpPr>
        <p:spPr>
          <a:xfrm xmlns:a="http://schemas.openxmlformats.org/drawingml/2006/main">
            <a:off x="609600" y="5210175"/>
            <a:ext cx="109728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Principal rays: compare the two instruments</a:t>
            </a:r>
          </a:p>
        </p:txBody>
      </p:sp>
    </p:spTree>
    <p:extLst>
      <p:ext uri="{BB962C8B-B14F-4D97-AF65-F5344CB8AC3E}">
        <p14:creationId xmlns:p14="http://schemas.microsoft.com/office/powerpoint/2010/main" val="744956219"/>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593D9F4-4301-4177-BD3A-53523A17796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B1753E5D-116E-4124-B17C-944A2A26301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Focal length and curvature</a:t>
            </a:r>
          </a:p>
        </p:txBody>
      </p:sp>
      <p:sp>
        <p:nvSpPr>
          <p:cNvPr id="3" name="source-page">
            <a:extLst xmlns:a="http://schemas.openxmlformats.org/drawingml/2006/main">
              <a:ext uri="{FF2B5EF4-FFF2-40B4-BE49-F238E27FC236}">
                <a16:creationId xmlns:a16="http://schemas.microsoft.com/office/drawing/2014/main" id="{FB454413-3E6D-473E-9EF5-BF250779190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10    13.1–13.4</a:t>
            </a:r>
          </a:p>
        </p:txBody>
      </p:sp>
      <p:sp>
        <p:nvSpPr>
          <p:cNvPr id="4" name="slide-number">
            <a:extLst xmlns:a="http://schemas.openxmlformats.org/drawingml/2006/main">
              <a:ext uri="{FF2B5EF4-FFF2-40B4-BE49-F238E27FC236}">
                <a16:creationId xmlns:a16="http://schemas.microsoft.com/office/drawing/2014/main" id="{5030BE24-FB9F-436B-9311-AB38A169A2D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46 / 116</a:t>
            </a:r>
          </a:p>
        </p:txBody>
      </p:sp>
      <p:sp>
        <p:nvSpPr>
          <p:cNvPr id="5" name="body">
            <a:extLst xmlns:a="http://schemas.openxmlformats.org/drawingml/2006/main">
              <a:ext uri="{FF2B5EF4-FFF2-40B4-BE49-F238E27FC236}">
                <a16:creationId xmlns:a16="http://schemas.microsoft.com/office/drawing/2014/main" id="{7A6F62A4-17D0-47D6-BA20-835F026A78AE}"/>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spherical mirror has f ≈ R/2 for paraxial rays, where R is its signed radius of</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curvature.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a concave mirror, F and C are on the object side; for a convex mirror they are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behind the mirror.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plane mirror is the infinite-radius limit, with an infinitely distant focus.</a:t>
            </a:r>
          </a:p>
        </p:txBody>
      </p:sp>
      <p:sp>
        <p:nvSpPr>
          <p:cNvPr id="6" name="body">
            <a:extLst xmlns:a="http://schemas.openxmlformats.org/drawingml/2006/main">
              <a:ext uri="{FF2B5EF4-FFF2-40B4-BE49-F238E27FC236}">
                <a16:creationId xmlns:a16="http://schemas.microsoft.com/office/drawing/2014/main" id="{125BB4EA-993C-4667-A640-38692A7419B6}"/>
              </a:ext>
            </a:extLst>
          </p:cNvPr>
          <p:cNvSpPr>
            <a:spLocks xmlns:a="http://schemas.openxmlformats.org/drawingml/2006/main" noGrp="1"/>
          </p:cNvSpPr>
          <p:nvPr/>
        </p:nvSpPr>
        <p:spPr>
          <a:xfrm xmlns:a="http://schemas.openxmlformats.org/drawingml/2006/main">
            <a:off x="609600" y="3910013"/>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thin lens in the same medium on both sides has a focal point on each side, at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equal distances from the optical center.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Lens focal length depends on refractive index and both surface curvatures; do not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apply f = R/2 to a lens.</a:t>
            </a:r>
          </a:p>
        </p:txBody>
      </p:sp>
    </p:spTree>
    <p:extLst>
      <p:ext uri="{BB962C8B-B14F-4D97-AF65-F5344CB8AC3E}">
        <p14:creationId xmlns:p14="http://schemas.microsoft.com/office/powerpoint/2010/main" val="1758120064"/>
      </p:ext>
    </p:extLst>
  </p:cSld>
</p:sld>
</file>

<file path=ppt/slides/slide47.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1B8DBB3-7BD5-4EA0-A3A5-C823E89A40E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DAC594E6-7DF9-4E81-8F6A-CF1947CE0F4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Focal length and curvature</a:t>
            </a:r>
          </a:p>
        </p:txBody>
      </p:sp>
      <p:sp>
        <p:nvSpPr>
          <p:cNvPr id="3" name="source-page">
            <a:extLst xmlns:a="http://schemas.openxmlformats.org/drawingml/2006/main">
              <a:ext uri="{FF2B5EF4-FFF2-40B4-BE49-F238E27FC236}">
                <a16:creationId xmlns:a16="http://schemas.microsoft.com/office/drawing/2014/main" id="{2F00EF4E-B0B9-4A78-8450-BC3BC3644A1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10    13.1–13.4</a:t>
            </a:r>
          </a:p>
        </p:txBody>
      </p:sp>
      <p:sp>
        <p:nvSpPr>
          <p:cNvPr id="4" name="slide-number">
            <a:extLst xmlns:a="http://schemas.openxmlformats.org/drawingml/2006/main">
              <a:ext uri="{FF2B5EF4-FFF2-40B4-BE49-F238E27FC236}">
                <a16:creationId xmlns:a16="http://schemas.microsoft.com/office/drawing/2014/main" id="{BBB63AFA-D546-4D76-AA06-74CC566312A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47 / 116</a:t>
            </a:r>
          </a:p>
        </p:txBody>
      </p:sp>
      <p:sp>
        <p:nvSpPr>
          <p:cNvPr id="5" name="body">
            <a:extLst xmlns:a="http://schemas.openxmlformats.org/drawingml/2006/main">
              <a:ext uri="{FF2B5EF4-FFF2-40B4-BE49-F238E27FC236}">
                <a16:creationId xmlns:a16="http://schemas.microsoft.com/office/drawing/2014/main" id="{BBEABD0A-D22C-42F7-AB1A-C0053B17AAB2}"/>
              </a:ext>
            </a:extLst>
          </p:cNvPr>
          <p:cNvSpPr>
            <a:spLocks xmlns:a="http://schemas.openxmlformats.org/drawingml/2006/main" noGrp="1"/>
          </p:cNvSpPr>
          <p:nvPr/>
        </p:nvSpPr>
        <p:spPr>
          <a:xfrm xmlns:a="http://schemas.openxmlformats.org/drawingml/2006/main">
            <a:off x="609600" y="18669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Why is the central lens ray drawn straight, while the ray hitting a mirror’s vertex</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must turn back?</a:t>
            </a:r>
          </a:p>
        </p:txBody>
      </p:sp>
    </p:spTree>
    <p:extLst>
      <p:ext uri="{BB962C8B-B14F-4D97-AF65-F5344CB8AC3E}">
        <p14:creationId xmlns:p14="http://schemas.microsoft.com/office/powerpoint/2010/main" val="1452432931"/>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3DD5C5B-D4EF-46E2-A79D-892656F218C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118EB5BC-4C92-456F-8D94-271113E1320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Between f and 2f: the projector case</a:t>
            </a:r>
          </a:p>
        </p:txBody>
      </p:sp>
      <p:sp>
        <p:nvSpPr>
          <p:cNvPr id="3" name="source-page">
            <a:extLst xmlns:a="http://schemas.openxmlformats.org/drawingml/2006/main">
              <a:ext uri="{FF2B5EF4-FFF2-40B4-BE49-F238E27FC236}">
                <a16:creationId xmlns:a16="http://schemas.microsoft.com/office/drawing/2014/main" id="{A193CD89-482E-4E72-A99A-27200E72048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11    13.1–13.4</a:t>
            </a:r>
          </a:p>
        </p:txBody>
      </p:sp>
      <p:sp>
        <p:nvSpPr>
          <p:cNvPr id="4" name="slide-number">
            <a:extLst xmlns:a="http://schemas.openxmlformats.org/drawingml/2006/main">
              <a:ext uri="{FF2B5EF4-FFF2-40B4-BE49-F238E27FC236}">
                <a16:creationId xmlns:a16="http://schemas.microsoft.com/office/drawing/2014/main" id="{35B41573-D6F6-4DB1-8D1B-D5AF16FA11C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48 / 116</a:t>
            </a:r>
          </a:p>
        </p:txBody>
      </p:sp>
      <p:sp>
        <p:nvSpPr>
          <p:cNvPr id="5" name="body">
            <a:extLst xmlns:a="http://schemas.openxmlformats.org/drawingml/2006/main">
              <a:ext uri="{FF2B5EF4-FFF2-40B4-BE49-F238E27FC236}">
                <a16:creationId xmlns:a16="http://schemas.microsoft.com/office/drawing/2014/main" id="{C0399C96-E4C5-4896-892A-A2992987D36D}"/>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Begin with the case used in the original convex-lens notes: put a real object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between the focal point and twice the focal length.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Both instruments converge the rays beyond 2f.</a:t>
            </a:r>
          </a:p>
        </p:txBody>
      </p:sp>
    </p:spTree>
    <p:extLst>
      <p:ext uri="{BB962C8B-B14F-4D97-AF65-F5344CB8AC3E}">
        <p14:creationId xmlns:p14="http://schemas.microsoft.com/office/powerpoint/2010/main" val="877665811"/>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764F52B-BF99-42D2-8D04-A069ECD5788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8E9250EF-C7CF-4751-8D29-2773D6D9A8D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Between f and 2f: the projector case</a:t>
            </a:r>
          </a:p>
        </p:txBody>
      </p:sp>
      <p:sp>
        <p:nvSpPr>
          <p:cNvPr id="3" name="source-page">
            <a:extLst xmlns:a="http://schemas.openxmlformats.org/drawingml/2006/main">
              <a:ext uri="{FF2B5EF4-FFF2-40B4-BE49-F238E27FC236}">
                <a16:creationId xmlns:a16="http://schemas.microsoft.com/office/drawing/2014/main" id="{4865C266-EE0E-46E4-9109-F349046A043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11    13.1–13.4</a:t>
            </a:r>
          </a:p>
        </p:txBody>
      </p:sp>
      <p:sp>
        <p:nvSpPr>
          <p:cNvPr id="4" name="slide-number">
            <a:extLst xmlns:a="http://schemas.openxmlformats.org/drawingml/2006/main">
              <a:ext uri="{FF2B5EF4-FFF2-40B4-BE49-F238E27FC236}">
                <a16:creationId xmlns:a16="http://schemas.microsoft.com/office/drawing/2014/main" id="{B64BA0E8-6E1B-4F10-882A-C1B8034445E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49 / 116</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1a860220ed0d4de1"/>
          <a:stretch xmlns:a="http://schemas.openxmlformats.org/drawingml/2006/main"/>
        </p:blipFill>
        <p:spPr>
          <a:xfrm xmlns:a="http://schemas.openxmlformats.org/drawingml/2006/main">
            <a:off x="2827714" y="1790700"/>
            <a:ext cx="6536571"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41A9FEBD-3A69-4EEF-B5FE-7AFC5E986BD5}"/>
              </a:ext>
            </a:extLst>
          </p:cNvPr>
          <p:cNvSpPr>
            <a:spLocks xmlns:a="http://schemas.openxmlformats.org/drawingml/2006/main" noGrp="1"/>
          </p:cNvSpPr>
          <p:nvPr/>
        </p:nvSpPr>
        <p:spPr>
          <a:xfrm xmlns:a="http://schemas.openxmlformats.org/drawingml/2006/main">
            <a:off x="609600" y="5210175"/>
            <a:ext cx="109728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Between f and 2f: the projector case</a:t>
            </a:r>
          </a:p>
        </p:txBody>
      </p:sp>
    </p:spTree>
    <p:extLst>
      <p:ext uri="{BB962C8B-B14F-4D97-AF65-F5344CB8AC3E}">
        <p14:creationId xmlns:p14="http://schemas.microsoft.com/office/powerpoint/2010/main" val="145737684"/>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AB83E96-5AF6-4DE0-AAAF-F459453EEE6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3141D390-4F69-4BD8-9B31-D1311307838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Between f and 2f: the projector case</a:t>
            </a:r>
          </a:p>
        </p:txBody>
      </p:sp>
      <p:sp>
        <p:nvSpPr>
          <p:cNvPr id="3" name="source-page">
            <a:extLst xmlns:a="http://schemas.openxmlformats.org/drawingml/2006/main">
              <a:ext uri="{FF2B5EF4-FFF2-40B4-BE49-F238E27FC236}">
                <a16:creationId xmlns:a16="http://schemas.microsoft.com/office/drawing/2014/main" id="{34E87470-4400-4D3E-9DE0-43FA554AA8B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11    13.1–13.4</a:t>
            </a:r>
          </a:p>
        </p:txBody>
      </p:sp>
      <p:sp>
        <p:nvSpPr>
          <p:cNvPr id="4" name="slide-number">
            <a:extLst xmlns:a="http://schemas.openxmlformats.org/drawingml/2006/main">
              <a:ext uri="{FF2B5EF4-FFF2-40B4-BE49-F238E27FC236}">
                <a16:creationId xmlns:a16="http://schemas.microsoft.com/office/drawing/2014/main" id="{642832E1-9221-4327-B5B4-DBE1F41DFA7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50 / 116</a:t>
            </a:r>
          </a:p>
        </p:txBody>
      </p:sp>
      <p:graphicFrame>
        <p:nvGraphicFramePr>
          <p:cNvPr id="10" name=""/>
          <p:cNvGraphicFramePr/>
          <p:nvPr/>
        </p:nvGraphicFramePr>
        <p:xfrm>
          <a:off xmlns:a="http://schemas.openxmlformats.org/drawingml/2006/main" x="609600" y="1809750"/>
          <a:ext xmlns:a="http://schemas.openxmlformats.org/drawingml/2006/main" cx="10972800" cy="2392680"/>
        </p:xfrm>
        <a:graphic xmlns:a="http://schemas.openxmlformats.org/drawingml/2006/main">
          <a:graphicData uri="http://schemas.openxmlformats.org/drawingml/2006/table">
            <a:tbl>
              <a:tblPr/>
              <a:tblGrid>
                <a:gridCol w="2791515"/>
                <a:gridCol w="4090643"/>
                <a:gridCol w="4090643"/>
              </a:tblGrid>
              <a:tr h="478536">
                <a:tc>
                  <a:txBody>
                    <a:bodyPr wrap="square" lIns="95250" tIns="76200" rIns="95250" bIns="76200">
                      <a:noAutofit/>
                    </a:bodyPr>
                    <a:lstStyle/>
                    <a:p>
                      <a:r>
                        <a:rPr sz="1800" b="1">
                          <a:solidFill>
                            <a:srgbClr val="FFFFFF"/>
                          </a:solidFill>
                          <a:latin typeface="Arial"/>
                          <a:ea typeface="Arial"/>
                          <a:cs typeface="Arial"/>
                        </a:rPr>
                        <a:t>Property</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Convex lens</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Concave mirror</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Object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f &lt; s_o &lt; 2f</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f &lt; s_o &lt; 2f</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Image distance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s_i &gt; 2f</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s_i &gt; 2f</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Type / orientation / size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Real / inverted / enlarged</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Real / inverted / enlarged</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Physical image side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Opposite side from object</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Same side as object</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065644294"/>
      </p:ext>
    </p:extLst>
  </p:cSld>
</p:sld>
</file>

<file path=ppt/slides/slide5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EBF4B28-1B22-4BFA-ABE9-E3B8ECFD1C1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3048C7C9-3890-4372-B46F-8BAB0DF006C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 numerical pair</a:t>
            </a:r>
          </a:p>
        </p:txBody>
      </p:sp>
      <p:sp>
        <p:nvSpPr>
          <p:cNvPr id="3" name="source-page">
            <a:extLst xmlns:a="http://schemas.openxmlformats.org/drawingml/2006/main">
              <a:ext uri="{FF2B5EF4-FFF2-40B4-BE49-F238E27FC236}">
                <a16:creationId xmlns:a16="http://schemas.microsoft.com/office/drawing/2014/main" id="{28EC9E7A-6F4E-4E02-8389-BB4D53DC654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11    13.1–13.4</a:t>
            </a:r>
          </a:p>
        </p:txBody>
      </p:sp>
      <p:sp>
        <p:nvSpPr>
          <p:cNvPr id="4" name="slide-number">
            <a:extLst xmlns:a="http://schemas.openxmlformats.org/drawingml/2006/main">
              <a:ext uri="{FF2B5EF4-FFF2-40B4-BE49-F238E27FC236}">
                <a16:creationId xmlns:a16="http://schemas.microsoft.com/office/drawing/2014/main" id="{8FAC8605-7D4F-4701-960B-B4176A94B0B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51 / 116</a:t>
            </a:r>
          </a:p>
        </p:txBody>
      </p:sp>
      <p:sp>
        <p:nvSpPr>
          <p:cNvPr id="5" name="body">
            <a:extLst xmlns:a="http://schemas.openxmlformats.org/drawingml/2006/main">
              <a:ext uri="{FF2B5EF4-FFF2-40B4-BE49-F238E27FC236}">
                <a16:creationId xmlns:a16="http://schemas.microsoft.com/office/drawing/2014/main" id="{9D43794B-DF4A-4664-90D5-FFFF99B9FE79}"/>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Use f = 10 cm and s_o = 15 cm for both instruments.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1/s_i = 1/10 - 1/15 = 1/30, so s_i = +30 cm.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 = -s_i/s_o = -2.</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image is twice as tall and inverted.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Place it 30 cm beyond the lens, or 30 cm in front of the concave mirror.</a:t>
            </a:r>
          </a:p>
        </p:txBody>
      </p:sp>
      <p:sp>
        <p:nvSpPr>
          <p:cNvPr id="6" name="body">
            <a:extLst xmlns:a="http://schemas.openxmlformats.org/drawingml/2006/main">
              <a:ext uri="{FF2B5EF4-FFF2-40B4-BE49-F238E27FC236}">
                <a16:creationId xmlns:a16="http://schemas.microsoft.com/office/drawing/2014/main" id="{92F6C9FF-1D6C-48AA-B0FF-0EE614C37D74}"/>
              </a:ext>
            </a:extLst>
          </p:cNvPr>
          <p:cNvSpPr>
            <a:spLocks xmlns:a="http://schemas.openxmlformats.org/drawingml/2006/main" noGrp="1"/>
          </p:cNvSpPr>
          <p:nvPr/>
        </p:nvSpPr>
        <p:spPr>
          <a:xfrm xmlns:a="http://schemas.openxmlformats.org/drawingml/2006/main">
            <a:off x="609600" y="3910013"/>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APPLICATION: PROJECTOR: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convex lens forms an enlarged real image on a screen.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real image can be caught on a screen because the transmitted rays actually meet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there.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slide or display orientation must account for inversion.</a:t>
            </a:r>
          </a:p>
        </p:txBody>
      </p:sp>
    </p:spTree>
    <p:extLst>
      <p:ext uri="{BB962C8B-B14F-4D97-AF65-F5344CB8AC3E}">
        <p14:creationId xmlns:p14="http://schemas.microsoft.com/office/powerpoint/2010/main" val="428372317"/>
      </p:ext>
    </p:extLst>
  </p:cSld>
</p:sld>
</file>

<file path=ppt/slides/slide5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D435059-C218-4CE4-BFA7-41AF3CC5342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215DC45B-FDCA-41B3-B7B6-6491DEBC1E6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Beyond 2f: the camera case</a:t>
            </a:r>
          </a:p>
        </p:txBody>
      </p:sp>
      <p:sp>
        <p:nvSpPr>
          <p:cNvPr id="3" name="source-page">
            <a:extLst xmlns:a="http://schemas.openxmlformats.org/drawingml/2006/main">
              <a:ext uri="{FF2B5EF4-FFF2-40B4-BE49-F238E27FC236}">
                <a16:creationId xmlns:a16="http://schemas.microsoft.com/office/drawing/2014/main" id="{58D3CFB9-4764-41FD-B05A-CA90C9B9D44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12    13.1–13.4</a:t>
            </a:r>
          </a:p>
        </p:txBody>
      </p:sp>
      <p:sp>
        <p:nvSpPr>
          <p:cNvPr id="4" name="slide-number">
            <a:extLst xmlns:a="http://schemas.openxmlformats.org/drawingml/2006/main">
              <a:ext uri="{FF2B5EF4-FFF2-40B4-BE49-F238E27FC236}">
                <a16:creationId xmlns:a16="http://schemas.microsoft.com/office/drawing/2014/main" id="{7D5BB829-DF73-49E9-86EB-ADDC1F166F1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52 / 116</a:t>
            </a:r>
          </a:p>
        </p:txBody>
      </p:sp>
      <p:sp>
        <p:nvSpPr>
          <p:cNvPr id="5" name="body">
            <a:extLst xmlns:a="http://schemas.openxmlformats.org/drawingml/2006/main">
              <a:ext uri="{FF2B5EF4-FFF2-40B4-BE49-F238E27FC236}">
                <a16:creationId xmlns:a16="http://schemas.microsoft.com/office/drawing/2014/main" id="{128904D4-59E0-4B0E-A8C1-AA90414D44B0}"/>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Move the object farther away than 2f.</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same construction now gives an image between f and 2f.</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Apply the lens-to-mirror translation without relearning the image properties.</a:t>
            </a:r>
          </a:p>
        </p:txBody>
      </p:sp>
    </p:spTree>
    <p:extLst>
      <p:ext uri="{BB962C8B-B14F-4D97-AF65-F5344CB8AC3E}">
        <p14:creationId xmlns:p14="http://schemas.microsoft.com/office/powerpoint/2010/main" val="839762215"/>
      </p:ext>
    </p:extLst>
  </p:cSld>
</p:sld>
</file>

<file path=ppt/slides/slide5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D423C5C-19DC-427E-AA19-1D84354C811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C89DA5A0-B50D-43A1-AF36-B1A49C0BE86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Beyond 2f: the camera case</a:t>
            </a:r>
          </a:p>
        </p:txBody>
      </p:sp>
      <p:sp>
        <p:nvSpPr>
          <p:cNvPr id="3" name="source-page">
            <a:extLst xmlns:a="http://schemas.openxmlformats.org/drawingml/2006/main">
              <a:ext uri="{FF2B5EF4-FFF2-40B4-BE49-F238E27FC236}">
                <a16:creationId xmlns:a16="http://schemas.microsoft.com/office/drawing/2014/main" id="{81ECC12F-D65E-4AAE-BE50-2FE5E494E4B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12    13.1–13.4</a:t>
            </a:r>
          </a:p>
        </p:txBody>
      </p:sp>
      <p:sp>
        <p:nvSpPr>
          <p:cNvPr id="4" name="slide-number">
            <a:extLst xmlns:a="http://schemas.openxmlformats.org/drawingml/2006/main">
              <a:ext uri="{FF2B5EF4-FFF2-40B4-BE49-F238E27FC236}">
                <a16:creationId xmlns:a16="http://schemas.microsoft.com/office/drawing/2014/main" id="{70E24662-B74E-4EFB-BC68-350C23DF8FC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53 / 116</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6f45d55741e343ea"/>
          <a:stretch xmlns:a="http://schemas.openxmlformats.org/drawingml/2006/main"/>
        </p:blipFill>
        <p:spPr>
          <a:xfrm xmlns:a="http://schemas.openxmlformats.org/drawingml/2006/main">
            <a:off x="2892009" y="1790700"/>
            <a:ext cx="6407983"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07BE53B0-4D71-49AD-9923-6576C95FFAC6}"/>
              </a:ext>
            </a:extLst>
          </p:cNvPr>
          <p:cNvSpPr>
            <a:spLocks xmlns:a="http://schemas.openxmlformats.org/drawingml/2006/main" noGrp="1"/>
          </p:cNvSpPr>
          <p:nvPr/>
        </p:nvSpPr>
        <p:spPr>
          <a:xfrm xmlns:a="http://schemas.openxmlformats.org/drawingml/2006/main">
            <a:off x="609600" y="5210175"/>
            <a:ext cx="109728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Beyond 2f: the camera case</a:t>
            </a:r>
          </a:p>
        </p:txBody>
      </p:sp>
    </p:spTree>
    <p:extLst>
      <p:ext uri="{BB962C8B-B14F-4D97-AF65-F5344CB8AC3E}">
        <p14:creationId xmlns:p14="http://schemas.microsoft.com/office/powerpoint/2010/main" val="897260861"/>
      </p:ext>
    </p:extLst>
  </p:cSld>
</p:sld>
</file>

<file path=ppt/slides/slide5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7E1F924-762B-454D-8482-29038D04602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C90C15E4-0D8A-4439-968D-408279AACB1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Beyond 2f: the camera case</a:t>
            </a:r>
          </a:p>
        </p:txBody>
      </p:sp>
      <p:sp>
        <p:nvSpPr>
          <p:cNvPr id="3" name="source-page">
            <a:extLst xmlns:a="http://schemas.openxmlformats.org/drawingml/2006/main">
              <a:ext uri="{FF2B5EF4-FFF2-40B4-BE49-F238E27FC236}">
                <a16:creationId xmlns:a16="http://schemas.microsoft.com/office/drawing/2014/main" id="{9716E853-57C9-4C1F-8372-FC694BCA487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12    13.1–13.4</a:t>
            </a:r>
          </a:p>
        </p:txBody>
      </p:sp>
      <p:sp>
        <p:nvSpPr>
          <p:cNvPr id="4" name="slide-number">
            <a:extLst xmlns:a="http://schemas.openxmlformats.org/drawingml/2006/main">
              <a:ext uri="{FF2B5EF4-FFF2-40B4-BE49-F238E27FC236}">
                <a16:creationId xmlns:a16="http://schemas.microsoft.com/office/drawing/2014/main" id="{C4DC288C-CE73-4D06-B101-FE2088B5858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54 / 116</a:t>
            </a:r>
          </a:p>
        </p:txBody>
      </p:sp>
      <p:graphicFrame>
        <p:nvGraphicFramePr>
          <p:cNvPr id="10" name=""/>
          <p:cNvGraphicFramePr/>
          <p:nvPr/>
        </p:nvGraphicFramePr>
        <p:xfrm>
          <a:off xmlns:a="http://schemas.openxmlformats.org/drawingml/2006/main" x="609600" y="1809750"/>
          <a:ext xmlns:a="http://schemas.openxmlformats.org/drawingml/2006/main" cx="10972800" cy="1914144"/>
        </p:xfrm>
        <a:graphic xmlns:a="http://schemas.openxmlformats.org/drawingml/2006/main">
          <a:graphicData uri="http://schemas.openxmlformats.org/drawingml/2006/table">
            <a:tbl>
              <a:tblPr/>
              <a:tblGrid>
                <a:gridCol w="3757808"/>
                <a:gridCol w="7214992"/>
              </a:tblGrid>
              <a:tr h="478536">
                <a:tc>
                  <a:txBody>
                    <a:bodyPr wrap="square" lIns="95250" tIns="76200" rIns="95250" bIns="76200">
                      <a:noAutofit/>
                    </a:bodyPr>
                    <a:lstStyle/>
                    <a:p>
                      <a:r>
                        <a:rPr sz="1800" b="1">
                          <a:solidFill>
                            <a:srgbClr val="FFFFFF"/>
                          </a:solidFill>
                          <a:latin typeface="Arial"/>
                          <a:ea typeface="Arial"/>
                          <a:cs typeface="Arial"/>
                        </a:rPr>
                        <a:t>Property</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Both converging instruments</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Location from instrument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f &lt; s_i &lt; 2f</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Type / orientation / size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Real / inverted / reduced</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Physical side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Lens: opposite side; mirror: same side as object</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03718402"/>
      </p:ext>
    </p:extLst>
  </p:cSld>
</p:sld>
</file>

<file path=ppt/slides/slide5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EB3972D-1A89-4F10-A3DE-72DB26F3B96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02AD4A24-5A27-4DC5-B58A-64318103C97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 numerical pair</a:t>
            </a:r>
          </a:p>
        </p:txBody>
      </p:sp>
      <p:sp>
        <p:nvSpPr>
          <p:cNvPr id="3" name="source-page">
            <a:extLst xmlns:a="http://schemas.openxmlformats.org/drawingml/2006/main">
              <a:ext uri="{FF2B5EF4-FFF2-40B4-BE49-F238E27FC236}">
                <a16:creationId xmlns:a16="http://schemas.microsoft.com/office/drawing/2014/main" id="{0BFDD63A-41FD-483F-8409-07AD2F7F5AE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12    13.1–13.4</a:t>
            </a:r>
          </a:p>
        </p:txBody>
      </p:sp>
      <p:sp>
        <p:nvSpPr>
          <p:cNvPr id="4" name="slide-number">
            <a:extLst xmlns:a="http://schemas.openxmlformats.org/drawingml/2006/main">
              <a:ext uri="{FF2B5EF4-FFF2-40B4-BE49-F238E27FC236}">
                <a16:creationId xmlns:a16="http://schemas.microsoft.com/office/drawing/2014/main" id="{D5C0261E-A217-40EB-835B-1A4F0C1C906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55 / 116</a:t>
            </a:r>
          </a:p>
        </p:txBody>
      </p:sp>
      <p:sp>
        <p:nvSpPr>
          <p:cNvPr id="5" name="body">
            <a:extLst xmlns:a="http://schemas.openxmlformats.org/drawingml/2006/main">
              <a:ext uri="{FF2B5EF4-FFF2-40B4-BE49-F238E27FC236}">
                <a16:creationId xmlns:a16="http://schemas.microsoft.com/office/drawing/2014/main" id="{09AD4367-83BB-4EC4-83A2-F998C2B643E7}"/>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f = 10 cm and s_o = 30 cm: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1/s_i = 1/10 - 1/30 = 1/15, so s_i = +15 cm.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 = -15/30 = -0.50.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4 cm object gives a 2 cm inverted image.</a:t>
            </a:r>
          </a:p>
        </p:txBody>
      </p:sp>
      <p:sp>
        <p:nvSpPr>
          <p:cNvPr id="6" name="body">
            <a:extLst xmlns:a="http://schemas.openxmlformats.org/drawingml/2006/main">
              <a:ext uri="{FF2B5EF4-FFF2-40B4-BE49-F238E27FC236}">
                <a16:creationId xmlns:a16="http://schemas.microsoft.com/office/drawing/2014/main" id="{B9EB004F-BB16-4504-909D-BF1E10FC8386}"/>
              </a:ext>
            </a:extLst>
          </p:cNvPr>
          <p:cNvSpPr>
            <a:spLocks xmlns:a="http://schemas.openxmlformats.org/drawingml/2006/main" noGrp="1"/>
          </p:cNvSpPr>
          <p:nvPr/>
        </p:nvSpPr>
        <p:spPr>
          <a:xfrm xmlns:a="http://schemas.openxmlformats.org/drawingml/2006/main">
            <a:off x="609600" y="3552825"/>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APPLICATION: CAMERA: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camera lens produces a reduced real image of a distant scene on a film or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sensor.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As the object becomes very distant, s_i approaches f.</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Parallel rays from one distant object point focus in the focal plane; off-axis points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focus away from the central focal point.</a:t>
            </a:r>
          </a:p>
        </p:txBody>
      </p:sp>
    </p:spTree>
    <p:extLst>
      <p:ext uri="{BB962C8B-B14F-4D97-AF65-F5344CB8AC3E}">
        <p14:creationId xmlns:p14="http://schemas.microsoft.com/office/powerpoint/2010/main" val="198391152"/>
      </p:ext>
    </p:extLst>
  </p:cSld>
</p:sld>
</file>

<file path=ppt/slides/slide56.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0344617-1A2F-4914-AE66-836F60EE588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913B29E1-FE15-4D5D-BA44-4E68876122A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A numerical pair</a:t>
            </a:r>
          </a:p>
        </p:txBody>
      </p:sp>
      <p:sp>
        <p:nvSpPr>
          <p:cNvPr id="3" name="source-page">
            <a:extLst xmlns:a="http://schemas.openxmlformats.org/drawingml/2006/main">
              <a:ext uri="{FF2B5EF4-FFF2-40B4-BE49-F238E27FC236}">
                <a16:creationId xmlns:a16="http://schemas.microsoft.com/office/drawing/2014/main" id="{F2B7A021-1518-4A38-B50A-E6230464F38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12    13.1–13.4</a:t>
            </a:r>
          </a:p>
        </p:txBody>
      </p:sp>
      <p:sp>
        <p:nvSpPr>
          <p:cNvPr id="4" name="slide-number">
            <a:extLst xmlns:a="http://schemas.openxmlformats.org/drawingml/2006/main">
              <a:ext uri="{FF2B5EF4-FFF2-40B4-BE49-F238E27FC236}">
                <a16:creationId xmlns:a16="http://schemas.microsoft.com/office/drawing/2014/main" id="{4F866AC2-3FB8-4246-A8DE-F735A56484D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56 / 116</a:t>
            </a:r>
          </a:p>
        </p:txBody>
      </p:sp>
      <p:sp>
        <p:nvSpPr>
          <p:cNvPr id="5" name="body">
            <a:extLst xmlns:a="http://schemas.openxmlformats.org/drawingml/2006/main">
              <a:ext uri="{FF2B5EF4-FFF2-40B4-BE49-F238E27FC236}">
                <a16:creationId xmlns:a16="http://schemas.microsoft.com/office/drawing/2014/main" id="{1F7E3E6F-993C-47DF-B78B-48A3FB04BD7E}"/>
              </a:ext>
            </a:extLst>
          </p:cNvPr>
          <p:cNvSpPr>
            <a:spLocks xmlns:a="http://schemas.openxmlformats.org/drawingml/2006/main" noGrp="1"/>
          </p:cNvSpPr>
          <p:nvPr/>
        </p:nvSpPr>
        <p:spPr>
          <a:xfrm xmlns:a="http://schemas.openxmlformats.org/drawingml/2006/main">
            <a:off x="609600" y="1866900"/>
            <a:ext cx="109728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 distant object moves closer, but stays outside 2f. Does the image approach</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or move away from the lens? Does it get larger? Use both the ray picture and</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the equation.</a:t>
            </a:r>
          </a:p>
        </p:txBody>
      </p:sp>
    </p:spTree>
    <p:extLst>
      <p:ext uri="{BB962C8B-B14F-4D97-AF65-F5344CB8AC3E}">
        <p14:creationId xmlns:p14="http://schemas.microsoft.com/office/powerpoint/2010/main" val="1290061441"/>
      </p:ext>
    </p:extLst>
  </p:cSld>
</p:sld>
</file>

<file path=ppt/slides/slide5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E9F2DE3-430A-4A3E-AF21-977EEE2A4AF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62FB26FB-F7DB-46C7-A49D-63804E9DC45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Inside f: the magnifier case</a:t>
            </a:r>
          </a:p>
        </p:txBody>
      </p:sp>
      <p:sp>
        <p:nvSpPr>
          <p:cNvPr id="3" name="source-page">
            <a:extLst xmlns:a="http://schemas.openxmlformats.org/drawingml/2006/main">
              <a:ext uri="{FF2B5EF4-FFF2-40B4-BE49-F238E27FC236}">
                <a16:creationId xmlns:a16="http://schemas.microsoft.com/office/drawing/2014/main" id="{53351326-7CA8-4E40-8344-3E006F72394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13    13.1–13.4</a:t>
            </a:r>
          </a:p>
        </p:txBody>
      </p:sp>
      <p:sp>
        <p:nvSpPr>
          <p:cNvPr id="4" name="slide-number">
            <a:extLst xmlns:a="http://schemas.openxmlformats.org/drawingml/2006/main">
              <a:ext uri="{FF2B5EF4-FFF2-40B4-BE49-F238E27FC236}">
                <a16:creationId xmlns:a16="http://schemas.microsoft.com/office/drawing/2014/main" id="{7412A768-093D-45E8-B3B6-10F799503A2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57 / 116</a:t>
            </a:r>
          </a:p>
        </p:txBody>
      </p:sp>
      <p:sp>
        <p:nvSpPr>
          <p:cNvPr id="5" name="body">
            <a:extLst xmlns:a="http://schemas.openxmlformats.org/drawingml/2006/main">
              <a:ext uri="{FF2B5EF4-FFF2-40B4-BE49-F238E27FC236}">
                <a16:creationId xmlns:a16="http://schemas.microsoft.com/office/drawing/2014/main" id="{81C3C648-B7AA-420B-80FE-C57AAD4EC0F4}"/>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Place the object between the instrument and its focal point.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outgoing rays now diverge.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Extend them backward: the extensions locate an upright enlarged virtual image.</a:t>
            </a:r>
          </a:p>
        </p:txBody>
      </p:sp>
    </p:spTree>
    <p:extLst>
      <p:ext uri="{BB962C8B-B14F-4D97-AF65-F5344CB8AC3E}">
        <p14:creationId xmlns:p14="http://schemas.microsoft.com/office/powerpoint/2010/main" val="459715256"/>
      </p:ext>
    </p:extLst>
  </p:cSld>
</p:sld>
</file>

<file path=ppt/slides/slide5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730A045-7572-41F5-A5C0-858014D6303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9B368AE1-99E3-4D44-8E0B-2257443B649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Inside f: the magnifier case</a:t>
            </a:r>
          </a:p>
        </p:txBody>
      </p:sp>
      <p:sp>
        <p:nvSpPr>
          <p:cNvPr id="3" name="source-page">
            <a:extLst xmlns:a="http://schemas.openxmlformats.org/drawingml/2006/main">
              <a:ext uri="{FF2B5EF4-FFF2-40B4-BE49-F238E27FC236}">
                <a16:creationId xmlns:a16="http://schemas.microsoft.com/office/drawing/2014/main" id="{13253A3E-19F3-4685-8525-0E482F58715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13    13.1–13.4</a:t>
            </a:r>
          </a:p>
        </p:txBody>
      </p:sp>
      <p:sp>
        <p:nvSpPr>
          <p:cNvPr id="4" name="slide-number">
            <a:extLst xmlns:a="http://schemas.openxmlformats.org/drawingml/2006/main">
              <a:ext uri="{FF2B5EF4-FFF2-40B4-BE49-F238E27FC236}">
                <a16:creationId xmlns:a16="http://schemas.microsoft.com/office/drawing/2014/main" id="{322D165A-635F-483D-9C5C-645301A0263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58 / 116</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984368eecbd44fe7"/>
          <a:stretch xmlns:a="http://schemas.openxmlformats.org/drawingml/2006/main"/>
        </p:blipFill>
        <p:spPr>
          <a:xfrm xmlns:a="http://schemas.openxmlformats.org/drawingml/2006/main">
            <a:off x="2827714" y="1790700"/>
            <a:ext cx="6536571"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F637DA6D-D76C-425C-909E-C97DBEA5236C}"/>
              </a:ext>
            </a:extLst>
          </p:cNvPr>
          <p:cNvSpPr>
            <a:spLocks xmlns:a="http://schemas.openxmlformats.org/drawingml/2006/main" noGrp="1"/>
          </p:cNvSpPr>
          <p:nvPr/>
        </p:nvSpPr>
        <p:spPr>
          <a:xfrm xmlns:a="http://schemas.openxmlformats.org/drawingml/2006/main">
            <a:off x="609600" y="5210175"/>
            <a:ext cx="109728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Inside f: the magnifier case</a:t>
            </a:r>
          </a:p>
        </p:txBody>
      </p:sp>
    </p:spTree>
    <p:extLst>
      <p:ext uri="{BB962C8B-B14F-4D97-AF65-F5344CB8AC3E}">
        <p14:creationId xmlns:p14="http://schemas.microsoft.com/office/powerpoint/2010/main" val="1224990524"/>
      </p:ext>
    </p:extLst>
  </p:cSld>
</p:sld>
</file>

<file path=ppt/slides/slide5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AEE53AC-1A2E-4186-9F30-DAC8444BF7D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7154C7F5-C30A-4FD5-AF2A-1581C9D3C12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Inside f: the magnifier case</a:t>
            </a:r>
          </a:p>
        </p:txBody>
      </p:sp>
      <p:sp>
        <p:nvSpPr>
          <p:cNvPr id="3" name="source-page">
            <a:extLst xmlns:a="http://schemas.openxmlformats.org/drawingml/2006/main">
              <a:ext uri="{FF2B5EF4-FFF2-40B4-BE49-F238E27FC236}">
                <a16:creationId xmlns:a16="http://schemas.microsoft.com/office/drawing/2014/main" id="{69C9DA84-D47B-4C19-BC47-98B62FCA119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13    13.1–13.4</a:t>
            </a:r>
          </a:p>
        </p:txBody>
      </p:sp>
      <p:sp>
        <p:nvSpPr>
          <p:cNvPr id="4" name="slide-number">
            <a:extLst xmlns:a="http://schemas.openxmlformats.org/drawingml/2006/main">
              <a:ext uri="{FF2B5EF4-FFF2-40B4-BE49-F238E27FC236}">
                <a16:creationId xmlns:a16="http://schemas.microsoft.com/office/drawing/2014/main" id="{011C096B-8AD7-4448-9F4A-0B330B5A9E6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59 / 116</a:t>
            </a:r>
          </a:p>
        </p:txBody>
      </p:sp>
      <p:graphicFrame>
        <p:nvGraphicFramePr>
          <p:cNvPr id="10" name=""/>
          <p:cNvGraphicFramePr/>
          <p:nvPr/>
        </p:nvGraphicFramePr>
        <p:xfrm>
          <a:off xmlns:a="http://schemas.openxmlformats.org/drawingml/2006/main" x="609600" y="1809750"/>
          <a:ext xmlns:a="http://schemas.openxmlformats.org/drawingml/2006/main" cx="10972800" cy="2392680"/>
        </p:xfrm>
        <a:graphic xmlns:a="http://schemas.openxmlformats.org/drawingml/2006/main">
          <a:graphicData uri="http://schemas.openxmlformats.org/drawingml/2006/table">
            <a:tbl>
              <a:tblPr/>
              <a:tblGrid>
                <a:gridCol w="2791515"/>
                <a:gridCol w="4090643"/>
                <a:gridCol w="4090643"/>
              </a:tblGrid>
              <a:tr h="478536">
                <a:tc>
                  <a:txBody>
                    <a:bodyPr wrap="square" lIns="95250" tIns="76200" rIns="95250" bIns="76200">
                      <a:noAutofit/>
                    </a:bodyPr>
                    <a:lstStyle/>
                    <a:p>
                      <a:r>
                        <a:rPr sz="1800" b="1">
                          <a:solidFill>
                            <a:srgbClr val="FFFFFF"/>
                          </a:solidFill>
                          <a:latin typeface="Arial"/>
                          <a:ea typeface="Arial"/>
                          <a:cs typeface="Arial"/>
                        </a:rPr>
                        <a:t>Property</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Convex lens</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Concave mirror</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Object position</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0 &lt; s_o &lt; f</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0 &lt; s_o &lt; f</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Image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Virtual, upright, enlarged</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Virtual, upright, enlarged</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Physical image side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Same side as object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Opposite side, behind mirror</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Typical use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Magnifying glass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Close-up shaving / makeup mirror</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525445648"/>
      </p:ext>
    </p:extLst>
  </p:cSld>
</p:sld>
</file>

<file path=ppt/slides/slide6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C260CCE-E87F-4FC1-8AAD-F810FCF41E5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E64C4895-9839-4E74-BD5F-3C30649CA2C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Inside f: the magnifier case</a:t>
            </a:r>
          </a:p>
        </p:txBody>
      </p:sp>
      <p:sp>
        <p:nvSpPr>
          <p:cNvPr id="3" name="source-page">
            <a:extLst xmlns:a="http://schemas.openxmlformats.org/drawingml/2006/main">
              <a:ext uri="{FF2B5EF4-FFF2-40B4-BE49-F238E27FC236}">
                <a16:creationId xmlns:a16="http://schemas.microsoft.com/office/drawing/2014/main" id="{68C33C66-42B8-4237-9344-21B6E22FE27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13    13.1–13.4</a:t>
            </a:r>
          </a:p>
        </p:txBody>
      </p:sp>
      <p:sp>
        <p:nvSpPr>
          <p:cNvPr id="4" name="slide-number">
            <a:extLst xmlns:a="http://schemas.openxmlformats.org/drawingml/2006/main">
              <a:ext uri="{FF2B5EF4-FFF2-40B4-BE49-F238E27FC236}">
                <a16:creationId xmlns:a16="http://schemas.microsoft.com/office/drawing/2014/main" id="{1B37706B-1185-476E-B8A9-91D2DBB0E1C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60 / 116</a:t>
            </a:r>
          </a:p>
        </p:txBody>
      </p:sp>
      <p:sp>
        <p:nvSpPr>
          <p:cNvPr id="5" name="body">
            <a:extLst xmlns:a="http://schemas.openxmlformats.org/drawingml/2006/main">
              <a:ext uri="{FF2B5EF4-FFF2-40B4-BE49-F238E27FC236}">
                <a16:creationId xmlns:a16="http://schemas.microsoft.com/office/drawing/2014/main" id="{5A44557E-F9B1-4A0F-823D-0B71A1B049DC}"/>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f = 10 cm and s_o = 5 cm: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1/s_i = 1/10 - 1/5 = -1/10, so s_i = -10 cm.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 = -(-10)/5 = +2.</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Both give an upright image twice as tall.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negative image distance indicates virtuality, not an automatically fixed left/right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side.</a:t>
            </a:r>
          </a:p>
        </p:txBody>
      </p:sp>
      <p:sp>
        <p:nvSpPr>
          <p:cNvPr id="6" name="body">
            <a:extLst xmlns:a="http://schemas.openxmlformats.org/drawingml/2006/main">
              <a:ext uri="{FF2B5EF4-FFF2-40B4-BE49-F238E27FC236}">
                <a16:creationId xmlns:a16="http://schemas.microsoft.com/office/drawing/2014/main" id="{2C9FEE0D-1458-4AD0-BC9B-3627BE59084A}"/>
              </a:ext>
            </a:extLst>
          </p:cNvPr>
          <p:cNvSpPr>
            <a:spLocks xmlns:a="http://schemas.openxmlformats.org/drawingml/2006/main" noGrp="1"/>
          </p:cNvSpPr>
          <p:nvPr/>
        </p:nvSpPr>
        <p:spPr>
          <a:xfrm xmlns:a="http://schemas.openxmlformats.org/drawingml/2006/main">
            <a:off x="609600" y="42672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WHY YOU CAN SEE A VIRTUAL IMAGE: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eye receives actual diverging rays.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Its own lens forms an image on the retina.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virtual image is the apparent source of those incoming rays; it cannot be caught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directly on a screen placed at its apparent location.</a:t>
            </a:r>
          </a:p>
        </p:txBody>
      </p:sp>
    </p:spTree>
    <p:extLst>
      <p:ext uri="{BB962C8B-B14F-4D97-AF65-F5344CB8AC3E}">
        <p14:creationId xmlns:p14="http://schemas.microsoft.com/office/powerpoint/2010/main" val="557469541"/>
      </p:ext>
    </p:extLst>
  </p:cSld>
</p:sld>
</file>

<file path=ppt/slides/slide61.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307D932-C22D-4209-BBAF-A9F8F12A3FE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4F0C1FCD-7BB7-4311-83C3-62E5DAAA48E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Inside f: the magnifier case</a:t>
            </a:r>
          </a:p>
        </p:txBody>
      </p:sp>
      <p:sp>
        <p:nvSpPr>
          <p:cNvPr id="3" name="source-page">
            <a:extLst xmlns:a="http://schemas.openxmlformats.org/drawingml/2006/main">
              <a:ext uri="{FF2B5EF4-FFF2-40B4-BE49-F238E27FC236}">
                <a16:creationId xmlns:a16="http://schemas.microsoft.com/office/drawing/2014/main" id="{092DFD46-950B-4155-99DA-B1531C7EB4E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13    13.1–13.4</a:t>
            </a:r>
          </a:p>
        </p:txBody>
      </p:sp>
      <p:sp>
        <p:nvSpPr>
          <p:cNvPr id="4" name="slide-number">
            <a:extLst xmlns:a="http://schemas.openxmlformats.org/drawingml/2006/main">
              <a:ext uri="{FF2B5EF4-FFF2-40B4-BE49-F238E27FC236}">
                <a16:creationId xmlns:a16="http://schemas.microsoft.com/office/drawing/2014/main" id="{3BCEE5EB-0A09-47C6-B36E-C08ACC6881B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61 / 116</a:t>
            </a:r>
          </a:p>
        </p:txBody>
      </p:sp>
      <p:sp>
        <p:nvSpPr>
          <p:cNvPr id="5" name="body">
            <a:extLst xmlns:a="http://schemas.openxmlformats.org/drawingml/2006/main">
              <a:ext uri="{FF2B5EF4-FFF2-40B4-BE49-F238E27FC236}">
                <a16:creationId xmlns:a16="http://schemas.microsoft.com/office/drawing/2014/main" id="{097709AA-B4AE-4CFC-A03A-D93181EC97BA}"/>
              </a:ext>
            </a:extLst>
          </p:cNvPr>
          <p:cNvSpPr>
            <a:spLocks xmlns:a="http://schemas.openxmlformats.org/drawingml/2006/main" noGrp="1"/>
          </p:cNvSpPr>
          <p:nvPr/>
        </p:nvSpPr>
        <p:spPr>
          <a:xfrm xmlns:a="http://schemas.openxmlformats.org/drawingml/2006/main">
            <a:off x="609600" y="1866900"/>
            <a:ext cx="109728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In the lens sketch the virtual image lies on the object side; in the mirror sketch</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it lies behind the mirror. Which parts of the sketch are extensions rather than</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paths actually traveled by light?</a:t>
            </a:r>
          </a:p>
        </p:txBody>
      </p:sp>
    </p:spTree>
    <p:extLst>
      <p:ext uri="{BB962C8B-B14F-4D97-AF65-F5344CB8AC3E}">
        <p14:creationId xmlns:p14="http://schemas.microsoft.com/office/powerpoint/2010/main" val="918173594"/>
      </p:ext>
    </p:extLst>
  </p:cSld>
</p:sld>
</file>

<file path=ppt/slides/slide6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2B93159-F072-4B03-8339-4C699AAAD70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EFC6E873-5D35-4E2E-A683-94F04AC6E78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Object at 2f: equal-size imaging</a:t>
            </a:r>
          </a:p>
        </p:txBody>
      </p:sp>
      <p:sp>
        <p:nvSpPr>
          <p:cNvPr id="3" name="source-page">
            <a:extLst xmlns:a="http://schemas.openxmlformats.org/drawingml/2006/main">
              <a:ext uri="{FF2B5EF4-FFF2-40B4-BE49-F238E27FC236}">
                <a16:creationId xmlns:a16="http://schemas.microsoft.com/office/drawing/2014/main" id="{4D1044BC-6CA2-427B-8BA4-FD4A76A7448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14    13.1–13.4</a:t>
            </a:r>
          </a:p>
        </p:txBody>
      </p:sp>
      <p:sp>
        <p:nvSpPr>
          <p:cNvPr id="4" name="slide-number">
            <a:extLst xmlns:a="http://schemas.openxmlformats.org/drawingml/2006/main">
              <a:ext uri="{FF2B5EF4-FFF2-40B4-BE49-F238E27FC236}">
                <a16:creationId xmlns:a16="http://schemas.microsoft.com/office/drawing/2014/main" id="{1A7AB7FD-D38B-48D6-9A70-D48E53B5B99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62 / 116</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39d9759720114657"/>
          <a:stretch xmlns:a="http://schemas.openxmlformats.org/drawingml/2006/main"/>
        </p:blipFill>
        <p:spPr>
          <a:xfrm xmlns:a="http://schemas.openxmlformats.org/drawingml/2006/main">
            <a:off x="1550803" y="1790700"/>
            <a:ext cx="9090394"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D0947867-D1D1-43DF-AC15-3A5368893375}"/>
              </a:ext>
            </a:extLst>
          </p:cNvPr>
          <p:cNvSpPr>
            <a:spLocks xmlns:a="http://schemas.openxmlformats.org/drawingml/2006/main" noGrp="1"/>
          </p:cNvSpPr>
          <p:nvPr/>
        </p:nvSpPr>
        <p:spPr>
          <a:xfrm xmlns:a="http://schemas.openxmlformats.org/drawingml/2006/main">
            <a:off x="609600" y="5210175"/>
            <a:ext cx="109728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The two boundary cases: 2f and f</a:t>
            </a:r>
          </a:p>
        </p:txBody>
      </p:sp>
    </p:spTree>
    <p:extLst>
      <p:ext uri="{BB962C8B-B14F-4D97-AF65-F5344CB8AC3E}">
        <p14:creationId xmlns:p14="http://schemas.microsoft.com/office/powerpoint/2010/main" val="2033477084"/>
      </p:ext>
    </p:extLst>
  </p:cSld>
</p:sld>
</file>

<file path=ppt/slides/slide6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5464291-0BB4-44FB-A976-EDE3F45BD3B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7535F466-DA7D-4E4B-A82D-4523029D615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Object at 2f: equal-size imaging</a:t>
            </a:r>
          </a:p>
        </p:txBody>
      </p:sp>
      <p:sp>
        <p:nvSpPr>
          <p:cNvPr id="3" name="source-page">
            <a:extLst xmlns:a="http://schemas.openxmlformats.org/drawingml/2006/main">
              <a:ext uri="{FF2B5EF4-FFF2-40B4-BE49-F238E27FC236}">
                <a16:creationId xmlns:a16="http://schemas.microsoft.com/office/drawing/2014/main" id="{DD36135C-F342-4B52-9346-D7F97F8B7AA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14    13.1–13.4</a:t>
            </a:r>
          </a:p>
        </p:txBody>
      </p:sp>
      <p:sp>
        <p:nvSpPr>
          <p:cNvPr id="4" name="slide-number">
            <a:extLst xmlns:a="http://schemas.openxmlformats.org/drawingml/2006/main">
              <a:ext uri="{FF2B5EF4-FFF2-40B4-BE49-F238E27FC236}">
                <a16:creationId xmlns:a16="http://schemas.microsoft.com/office/drawing/2014/main" id="{2E76DD69-CB37-4096-8887-B5738F35783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63 / 116</a:t>
            </a:r>
          </a:p>
        </p:txBody>
      </p:sp>
      <p:sp>
        <p:nvSpPr>
          <p:cNvPr id="5" name="body">
            <a:extLst xmlns:a="http://schemas.openxmlformats.org/drawingml/2006/main">
              <a:ext uri="{FF2B5EF4-FFF2-40B4-BE49-F238E27FC236}">
                <a16:creationId xmlns:a16="http://schemas.microsoft.com/office/drawing/2014/main" id="{249F5F85-A3EE-457A-B3D3-7B86749F0FA3}"/>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either converging instrument, s_o = 2f gives s_i = 2f and m = -1.</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image is real, inverted and the same size.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image-side rule still distinguishes the lens from the mirror.</a:t>
            </a:r>
          </a:p>
        </p:txBody>
      </p:sp>
    </p:spTree>
    <p:extLst>
      <p:ext uri="{BB962C8B-B14F-4D97-AF65-F5344CB8AC3E}">
        <p14:creationId xmlns:p14="http://schemas.microsoft.com/office/powerpoint/2010/main" val="1956141429"/>
      </p:ext>
    </p:extLst>
  </p:cSld>
</p:sld>
</file>

<file path=ppt/slides/slide6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690D1C8-050C-48AA-9DC9-F1F2BDBD139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3D8CFAC3-ADE7-4745-9FDF-BBC62AC42A8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Object at f: parallel outgoing rays</a:t>
            </a:r>
          </a:p>
        </p:txBody>
      </p:sp>
      <p:sp>
        <p:nvSpPr>
          <p:cNvPr id="3" name="source-page">
            <a:extLst xmlns:a="http://schemas.openxmlformats.org/drawingml/2006/main">
              <a:ext uri="{FF2B5EF4-FFF2-40B4-BE49-F238E27FC236}">
                <a16:creationId xmlns:a16="http://schemas.microsoft.com/office/drawing/2014/main" id="{B515F412-39BC-4932-8386-B989A14F0EB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14    13.1–13.4</a:t>
            </a:r>
          </a:p>
        </p:txBody>
      </p:sp>
      <p:sp>
        <p:nvSpPr>
          <p:cNvPr id="4" name="slide-number">
            <a:extLst xmlns:a="http://schemas.openxmlformats.org/drawingml/2006/main">
              <a:ext uri="{FF2B5EF4-FFF2-40B4-BE49-F238E27FC236}">
                <a16:creationId xmlns:a16="http://schemas.microsoft.com/office/drawing/2014/main" id="{30529A0E-B3B8-4365-AD75-CD07E9FC2E6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64 / 116</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885ba12559384f73"/>
          <a:stretch xmlns:a="http://schemas.openxmlformats.org/drawingml/2006/main"/>
        </p:blipFill>
        <p:spPr>
          <a:xfrm xmlns:a="http://schemas.openxmlformats.org/drawingml/2006/main">
            <a:off x="1550803" y="1790700"/>
            <a:ext cx="9090394"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505DAD6A-9FA4-43BD-9C06-584223AC0B39}"/>
              </a:ext>
            </a:extLst>
          </p:cNvPr>
          <p:cNvSpPr>
            <a:spLocks xmlns:a="http://schemas.openxmlformats.org/drawingml/2006/main" noGrp="1"/>
          </p:cNvSpPr>
          <p:nvPr/>
        </p:nvSpPr>
        <p:spPr>
          <a:xfrm xmlns:a="http://schemas.openxmlformats.org/drawingml/2006/main">
            <a:off x="609600" y="5210175"/>
            <a:ext cx="109728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The two boundary cases: 2f and f</a:t>
            </a:r>
          </a:p>
        </p:txBody>
      </p:sp>
    </p:spTree>
    <p:extLst>
      <p:ext uri="{BB962C8B-B14F-4D97-AF65-F5344CB8AC3E}">
        <p14:creationId xmlns:p14="http://schemas.microsoft.com/office/powerpoint/2010/main" val="648590165"/>
      </p:ext>
    </p:extLst>
  </p:cSld>
</p:sld>
</file>

<file path=ppt/slides/slide6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C5AF338B-2F0A-4383-B109-EACE398FB73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A51ECD44-984E-4945-95B0-069381942E2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Object at f: parallel outgoing rays</a:t>
            </a:r>
          </a:p>
        </p:txBody>
      </p:sp>
      <p:sp>
        <p:nvSpPr>
          <p:cNvPr id="3" name="source-page">
            <a:extLst xmlns:a="http://schemas.openxmlformats.org/drawingml/2006/main">
              <a:ext uri="{FF2B5EF4-FFF2-40B4-BE49-F238E27FC236}">
                <a16:creationId xmlns:a16="http://schemas.microsoft.com/office/drawing/2014/main" id="{FBF3A042-FB39-4B7A-A8A9-204163661CA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14    13.1–13.4</a:t>
            </a:r>
          </a:p>
        </p:txBody>
      </p:sp>
      <p:sp>
        <p:nvSpPr>
          <p:cNvPr id="4" name="slide-number">
            <a:extLst xmlns:a="http://schemas.openxmlformats.org/drawingml/2006/main">
              <a:ext uri="{FF2B5EF4-FFF2-40B4-BE49-F238E27FC236}">
                <a16:creationId xmlns:a16="http://schemas.microsoft.com/office/drawing/2014/main" id="{6C3B9C3D-E3E6-44D0-AE17-6629E2DF11E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65 / 116</a:t>
            </a:r>
          </a:p>
        </p:txBody>
      </p:sp>
      <p:sp>
        <p:nvSpPr>
          <p:cNvPr id="5" name="body">
            <a:extLst xmlns:a="http://schemas.openxmlformats.org/drawingml/2006/main">
              <a:ext uri="{FF2B5EF4-FFF2-40B4-BE49-F238E27FC236}">
                <a16:creationId xmlns:a16="http://schemas.microsoft.com/office/drawing/2014/main" id="{328B7C8C-B9FB-4A54-875A-E1011D17F21B}"/>
              </a:ext>
            </a:extLst>
          </p:cNvPr>
          <p:cNvSpPr>
            <a:spLocks xmlns:a="http://schemas.openxmlformats.org/drawingml/2006/main" noGrp="1"/>
          </p:cNvSpPr>
          <p:nvPr/>
        </p:nvSpPr>
        <p:spPr>
          <a:xfrm xmlns:a="http://schemas.openxmlformats.org/drawingml/2006/main">
            <a:off x="609600" y="1866900"/>
            <a:ext cx="10972800" cy="102989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063" b="0">
                <a:solidFill>
                  <a:srgbClr val="283B49"/>
                </a:solidFill>
                <a:latin typeface="Arial"/>
                <a:ea typeface="Arial"/>
                <a:cs typeface="Arial"/>
              </a:defRPr>
            </a:pPr>
            <a:r>
              <a:rPr sz="2063" b="0">
                <a:solidFill>
                  <a:srgbClr val="283B49"/>
                </a:solidFill>
                <a:latin typeface="Arial"/>
                <a:ea typeface="Arial"/>
                <a:cs typeface="Arial"/>
              </a:rPr>
              <a:t>At s_o = f, the equation gives 1/s_i = 0.</a:t>
            </a:r>
          </a:p>
          <a:p xmlns:a="http://schemas.openxmlformats.org/drawingml/2006/main">
            <a:pPr>
              <a:defRPr sz="2063" b="0">
                <a:solidFill>
                  <a:srgbClr val="283B49"/>
                </a:solidFill>
                <a:latin typeface="Arial"/>
                <a:ea typeface="Arial"/>
                <a:cs typeface="Arial"/>
              </a:defRPr>
            </a:pPr>
            <a:r>
              <a:rPr sz="2063" b="0">
                <a:solidFill>
                  <a:srgbClr val="283B49"/>
                </a:solidFill>
                <a:latin typeface="Arial"/>
                <a:ea typeface="Arial"/>
                <a:cs typeface="Arial"/>
              </a:rPr>
              <a:t>The outgoing rays from an object point are parallel, so they do not meet at a finite distance.</a:t>
            </a:r>
          </a:p>
          <a:p xmlns:a="http://schemas.openxmlformats.org/drawingml/2006/main">
            <a:pPr>
              <a:defRPr sz="2063" b="0">
                <a:solidFill>
                  <a:srgbClr val="283B49"/>
                </a:solidFill>
                <a:latin typeface="Arial"/>
                <a:ea typeface="Arial"/>
                <a:cs typeface="Arial"/>
              </a:defRPr>
            </a:pPr>
            <a:r>
              <a:rPr sz="2063" b="0">
                <a:solidFill>
                  <a:srgbClr val="283B49"/>
                </a:solidFill>
                <a:latin typeface="Arial"/>
                <a:ea typeface="Arial"/>
                <a:cs typeface="Arial"/>
              </a:rPr>
              <a:t>The ideal image is described as being at infinity.</a:t>
            </a:r>
          </a:p>
        </p:txBody>
      </p:sp>
      <p:sp>
        <p:nvSpPr>
          <p:cNvPr id="6" name="body">
            <a:extLst xmlns:a="http://schemas.openxmlformats.org/drawingml/2006/main">
              <a:ext uri="{FF2B5EF4-FFF2-40B4-BE49-F238E27FC236}">
                <a16:creationId xmlns:a16="http://schemas.microsoft.com/office/drawing/2014/main" id="{A6EB327F-BBAB-43F8-A9F5-A2595BC286BC}"/>
              </a:ext>
            </a:extLst>
          </p:cNvPr>
          <p:cNvSpPr>
            <a:spLocks xmlns:a="http://schemas.openxmlformats.org/drawingml/2006/main" noGrp="1"/>
          </p:cNvSpPr>
          <p:nvPr/>
        </p:nvSpPr>
        <p:spPr>
          <a:xfrm xmlns:a="http://schemas.openxmlformats.org/drawingml/2006/main">
            <a:off x="609600" y="3106341"/>
            <a:ext cx="10972800" cy="1357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063" b="0">
                <a:solidFill>
                  <a:srgbClr val="283B49"/>
                </a:solidFill>
                <a:latin typeface="Arial"/>
                <a:ea typeface="Arial"/>
                <a:cs typeface="Arial"/>
              </a:defRPr>
            </a:pPr>
            <a:r>
              <a:rPr sz="2063" b="0">
                <a:solidFill>
                  <a:srgbClr val="283B49"/>
                </a:solidFill>
                <a:latin typeface="Arial"/>
                <a:ea typeface="Arial"/>
                <a:cs typeface="Arial"/>
              </a:rPr>
              <a:t>REFINING “NO IMAGE” IN THE ORIGINAL TABLE:</a:t>
            </a:r>
          </a:p>
          <a:p xmlns:a="http://schemas.openxmlformats.org/drawingml/2006/main">
            <a:pPr>
              <a:defRPr sz="2063" b="0">
                <a:solidFill>
                  <a:srgbClr val="283B49"/>
                </a:solidFill>
                <a:latin typeface="Arial"/>
                <a:ea typeface="Arial"/>
                <a:cs typeface="Arial"/>
              </a:defRPr>
            </a:pPr>
            <a:r>
              <a:rPr sz="2063" b="0">
                <a:solidFill>
                  <a:srgbClr val="283B49"/>
                </a:solidFill>
                <a:latin typeface="Arial"/>
                <a:ea typeface="Arial"/>
                <a:cs typeface="Arial"/>
              </a:rPr>
              <a:t>Use “no finite image; outgoing rays parallel.” No finite screen position produces a focused</a:t>
            </a:r>
          </a:p>
          <a:p xmlns:a="http://schemas.openxmlformats.org/drawingml/2006/main">
            <a:pPr>
              <a:defRPr sz="2063" b="0">
                <a:solidFill>
                  <a:srgbClr val="283B49"/>
                </a:solidFill>
                <a:latin typeface="Arial"/>
                <a:ea typeface="Arial"/>
                <a:cs typeface="Arial"/>
              </a:defRPr>
            </a:pPr>
            <a:r>
              <a:rPr sz="2063" b="0">
                <a:solidFill>
                  <a:srgbClr val="283B49"/>
                </a:solidFill>
                <a:latin typeface="Arial"/>
                <a:ea typeface="Arial"/>
                <a:cs typeface="Arial"/>
              </a:rPr>
              <a:t>image.</a:t>
            </a:r>
          </a:p>
          <a:p xmlns:a="http://schemas.openxmlformats.org/drawingml/2006/main">
            <a:pPr>
              <a:defRPr sz="2063" b="0">
                <a:solidFill>
                  <a:srgbClr val="283B49"/>
                </a:solidFill>
                <a:latin typeface="Arial"/>
                <a:ea typeface="Arial"/>
                <a:cs typeface="Arial"/>
              </a:defRPr>
            </a:pPr>
            <a:r>
              <a:rPr sz="2063" b="0">
                <a:solidFill>
                  <a:srgbClr val="283B49"/>
                </a:solidFill>
                <a:latin typeface="Arial"/>
                <a:ea typeface="Arial"/>
                <a:cs typeface="Arial"/>
              </a:rPr>
              <a:t>This statement does not mean that light disappears or that an observer can receive no light.</a:t>
            </a:r>
          </a:p>
        </p:txBody>
      </p:sp>
      <p:sp>
        <p:nvSpPr>
          <p:cNvPr id="7" name="body">
            <a:extLst xmlns:a="http://schemas.openxmlformats.org/drawingml/2006/main">
              <a:ext uri="{FF2B5EF4-FFF2-40B4-BE49-F238E27FC236}">
                <a16:creationId xmlns:a16="http://schemas.microsoft.com/office/drawing/2014/main" id="{6061BA92-571D-4126-BA31-26E31C94BCEB}"/>
              </a:ext>
            </a:extLst>
          </p:cNvPr>
          <p:cNvSpPr>
            <a:spLocks xmlns:a="http://schemas.openxmlformats.org/drawingml/2006/main" noGrp="1"/>
          </p:cNvSpPr>
          <p:nvPr/>
        </p:nvSpPr>
        <p:spPr>
          <a:xfrm xmlns:a="http://schemas.openxmlformats.org/drawingml/2006/main">
            <a:off x="609600" y="4673203"/>
            <a:ext cx="10972800" cy="1357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063" b="0">
                <a:solidFill>
                  <a:srgbClr val="283B49"/>
                </a:solidFill>
                <a:latin typeface="Arial"/>
                <a:ea typeface="Arial"/>
                <a:cs typeface="Arial"/>
              </a:defRPr>
            </a:pPr>
            <a:r>
              <a:rPr sz="2063" b="0">
                <a:solidFill>
                  <a:srgbClr val="283B49"/>
                </a:solidFill>
                <a:latin typeface="Arial"/>
                <a:ea typeface="Arial"/>
                <a:cs typeface="Arial"/>
              </a:rPr>
              <a:t>Approaching the boundary: from outside f, the real image moves far away and becomes</a:t>
            </a:r>
          </a:p>
          <a:p xmlns:a="http://schemas.openxmlformats.org/drawingml/2006/main">
            <a:pPr>
              <a:defRPr sz="2063" b="0">
                <a:solidFill>
                  <a:srgbClr val="283B49"/>
                </a:solidFill>
                <a:latin typeface="Arial"/>
                <a:ea typeface="Arial"/>
                <a:cs typeface="Arial"/>
              </a:defRPr>
            </a:pPr>
            <a:r>
              <a:rPr sz="2063" b="0">
                <a:solidFill>
                  <a:srgbClr val="283B49"/>
                </a:solidFill>
                <a:latin typeface="Arial"/>
                <a:ea typeface="Arial"/>
                <a:cs typeface="Arial"/>
              </a:rPr>
              <a:t>very large.</a:t>
            </a:r>
          </a:p>
          <a:p xmlns:a="http://schemas.openxmlformats.org/drawingml/2006/main">
            <a:pPr>
              <a:defRPr sz="2063" b="0">
                <a:solidFill>
                  <a:srgbClr val="283B49"/>
                </a:solidFill>
                <a:latin typeface="Arial"/>
                <a:ea typeface="Arial"/>
                <a:cs typeface="Arial"/>
              </a:defRPr>
            </a:pPr>
            <a:r>
              <a:rPr sz="2063" b="0">
                <a:solidFill>
                  <a:srgbClr val="283B49"/>
                </a:solidFill>
                <a:latin typeface="Arial"/>
                <a:ea typeface="Arial"/>
                <a:cs typeface="Arial"/>
              </a:rPr>
              <a:t>From inside f, the virtual image is far away and enlarged.</a:t>
            </a:r>
          </a:p>
          <a:p xmlns:a="http://schemas.openxmlformats.org/drawingml/2006/main">
            <a:pPr>
              <a:defRPr sz="2063" b="0">
                <a:solidFill>
                  <a:srgbClr val="283B49"/>
                </a:solidFill>
                <a:latin typeface="Arial"/>
                <a:ea typeface="Arial"/>
                <a:cs typeface="Arial"/>
              </a:defRPr>
            </a:pPr>
            <a:r>
              <a:rPr sz="2063" b="0">
                <a:solidFill>
                  <a:srgbClr val="283B49"/>
                </a:solidFill>
                <a:latin typeface="Arial"/>
                <a:ea typeface="Arial"/>
                <a:cs typeface="Arial"/>
              </a:rPr>
              <a:t>In both limits, the finite-size and paraxial approximations should be kept in mind.</a:t>
            </a:r>
          </a:p>
        </p:txBody>
      </p:sp>
    </p:spTree>
    <p:extLst>
      <p:ext uri="{BB962C8B-B14F-4D97-AF65-F5344CB8AC3E}">
        <p14:creationId xmlns:p14="http://schemas.microsoft.com/office/powerpoint/2010/main" val="758521085"/>
      </p:ext>
    </p:extLst>
  </p:cSld>
</p:sld>
</file>

<file path=ppt/slides/slide6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B180D09-E6F3-4682-94C4-468DCEB5335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C8A7E2D9-0578-4F05-A807-45EFA3A8185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One continuous pattern, not five isolated facts</a:t>
            </a:r>
          </a:p>
        </p:txBody>
      </p:sp>
      <p:sp>
        <p:nvSpPr>
          <p:cNvPr id="3" name="source-page">
            <a:extLst xmlns:a="http://schemas.openxmlformats.org/drawingml/2006/main">
              <a:ext uri="{FF2B5EF4-FFF2-40B4-BE49-F238E27FC236}">
                <a16:creationId xmlns:a16="http://schemas.microsoft.com/office/drawing/2014/main" id="{3D8AC321-CC62-4BA9-907D-3287B3BBE1F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15    13.1–13.4</a:t>
            </a:r>
          </a:p>
        </p:txBody>
      </p:sp>
      <p:sp>
        <p:nvSpPr>
          <p:cNvPr id="4" name="slide-number">
            <a:extLst xmlns:a="http://schemas.openxmlformats.org/drawingml/2006/main">
              <a:ext uri="{FF2B5EF4-FFF2-40B4-BE49-F238E27FC236}">
                <a16:creationId xmlns:a16="http://schemas.microsoft.com/office/drawing/2014/main" id="{23478BB1-A4D7-49FC-BE28-F4E8F004007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66 / 116</a:t>
            </a:r>
          </a:p>
        </p:txBody>
      </p:sp>
      <p:sp>
        <p:nvSpPr>
          <p:cNvPr id="5" name="body">
            <a:extLst xmlns:a="http://schemas.openxmlformats.org/drawingml/2006/main">
              <a:ext uri="{FF2B5EF4-FFF2-40B4-BE49-F238E27FC236}">
                <a16:creationId xmlns:a16="http://schemas.microsoft.com/office/drawing/2014/main" id="{FFA4FB4F-1C39-4F3B-B910-5A04C4F1506B}"/>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a converging instrument, imagine moving the object toward it from far away.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familiar cases are landmarks along one continuous relationship.</a:t>
            </a:r>
          </a:p>
        </p:txBody>
      </p:sp>
    </p:spTree>
    <p:extLst>
      <p:ext uri="{BB962C8B-B14F-4D97-AF65-F5344CB8AC3E}">
        <p14:creationId xmlns:p14="http://schemas.microsoft.com/office/powerpoint/2010/main" val="221864973"/>
      </p:ext>
    </p:extLst>
  </p:cSld>
</p:sld>
</file>

<file path=ppt/slides/slide6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F79EB07-F3BB-4D5C-9E4E-02C0C0F4E7B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D793006B-85C7-4614-A35D-66E1A5532EF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One continuous pattern, not five isolated facts</a:t>
            </a:r>
          </a:p>
        </p:txBody>
      </p:sp>
      <p:sp>
        <p:nvSpPr>
          <p:cNvPr id="3" name="source-page">
            <a:extLst xmlns:a="http://schemas.openxmlformats.org/drawingml/2006/main">
              <a:ext uri="{FF2B5EF4-FFF2-40B4-BE49-F238E27FC236}">
                <a16:creationId xmlns:a16="http://schemas.microsoft.com/office/drawing/2014/main" id="{B0FD6DA1-5305-4D3F-A1AA-98B5B4441BE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15    13.1–13.4</a:t>
            </a:r>
          </a:p>
        </p:txBody>
      </p:sp>
      <p:sp>
        <p:nvSpPr>
          <p:cNvPr id="4" name="slide-number">
            <a:extLst xmlns:a="http://schemas.openxmlformats.org/drawingml/2006/main">
              <a:ext uri="{FF2B5EF4-FFF2-40B4-BE49-F238E27FC236}">
                <a16:creationId xmlns:a16="http://schemas.microsoft.com/office/drawing/2014/main" id="{51D6C2CB-6361-40CF-8B4C-F831E4AD706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67 / 116</a:t>
            </a:r>
          </a:p>
        </p:txBody>
      </p:sp>
      <p:graphicFrame>
        <p:nvGraphicFramePr>
          <p:cNvPr id="10" name=""/>
          <p:cNvGraphicFramePr/>
          <p:nvPr/>
        </p:nvGraphicFramePr>
        <p:xfrm>
          <a:off xmlns:a="http://schemas.openxmlformats.org/drawingml/2006/main" x="609600" y="1809750"/>
          <a:ext xmlns:a="http://schemas.openxmlformats.org/drawingml/2006/main" cx="10972800" cy="2968752"/>
        </p:xfrm>
        <a:graphic xmlns:a="http://schemas.openxmlformats.org/drawingml/2006/main">
          <a:graphicData uri="http://schemas.openxmlformats.org/drawingml/2006/table">
            <a:tbl>
              <a:tblPr/>
              <a:tblGrid>
                <a:gridCol w="3521603"/>
                <a:gridCol w="7451197"/>
              </a:tblGrid>
              <a:tr h="478536">
                <a:tc>
                  <a:txBody>
                    <a:bodyPr wrap="square" lIns="95250" tIns="76200" rIns="95250" bIns="76200">
                      <a:noAutofit/>
                    </a:bodyPr>
                    <a:lstStyle/>
                    <a:p>
                      <a:r>
                        <a:rPr sz="1800" b="1">
                          <a:solidFill>
                            <a:srgbClr val="FFFFFF"/>
                          </a:solidFill>
                          <a:latin typeface="Arial"/>
                          <a:ea typeface="Arial"/>
                          <a:cs typeface="Arial"/>
                        </a:rPr>
                        <a:t>Object moves through…</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What the image does</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Very far away → 2f</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Real image moves from near f to 2f and grows from small to equal size.</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2f → f, staying outside f</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Real image moves from 2f toward infinity and grows larger.</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Exactly f</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Outgoing rays are parallel; no finite image.</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Just inside f → very close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Virtual image begins far away on the virtual side, then approaches the instrument; magnification falls toward +1.</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996132918"/>
      </p:ext>
    </p:extLst>
  </p:cSld>
</p:sld>
</file>

<file path=ppt/slides/slide6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78876581-B718-451D-A15D-83824EB1CDD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C56CFF00-8517-400F-85F5-127C342D537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One continuous pattern, not five isolated facts</a:t>
            </a:r>
          </a:p>
        </p:txBody>
      </p:sp>
      <p:sp>
        <p:nvSpPr>
          <p:cNvPr id="3" name="section-label">
            <a:extLst xmlns:a="http://schemas.openxmlformats.org/drawingml/2006/main">
              <a:ext uri="{FF2B5EF4-FFF2-40B4-BE49-F238E27FC236}">
                <a16:creationId xmlns:a16="http://schemas.microsoft.com/office/drawing/2014/main" id="{20B5AF54-2A7A-4BA2-9EAF-DD2F7894CC80}"/>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SAME ALGEBRA FOR BOTH</a:t>
            </a:r>
          </a:p>
        </p:txBody>
      </p:sp>
      <p:sp>
        <p:nvSpPr>
          <p:cNvPr id="4" name="source-page">
            <a:extLst xmlns:a="http://schemas.openxmlformats.org/drawingml/2006/main">
              <a:ext uri="{FF2B5EF4-FFF2-40B4-BE49-F238E27FC236}">
                <a16:creationId xmlns:a16="http://schemas.microsoft.com/office/drawing/2014/main" id="{B805B4BF-2DDF-40A6-81FB-A769EDF6024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15    13.1–13.4</a:t>
            </a:r>
          </a:p>
        </p:txBody>
      </p:sp>
      <p:sp>
        <p:nvSpPr>
          <p:cNvPr id="5" name="slide-number">
            <a:extLst xmlns:a="http://schemas.openxmlformats.org/drawingml/2006/main">
              <a:ext uri="{FF2B5EF4-FFF2-40B4-BE49-F238E27FC236}">
                <a16:creationId xmlns:a16="http://schemas.microsoft.com/office/drawing/2014/main" id="{F485DDBB-0032-480C-B637-0514AD41068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68 / 116</a:t>
            </a:r>
          </a:p>
        </p:txBody>
      </p:sp>
      <p:sp>
        <p:nvSpPr>
          <p:cNvPr id="6" name="body">
            <a:extLst xmlns:a="http://schemas.openxmlformats.org/drawingml/2006/main">
              <a:ext uri="{FF2B5EF4-FFF2-40B4-BE49-F238E27FC236}">
                <a16:creationId xmlns:a16="http://schemas.microsoft.com/office/drawing/2014/main" id="{4DFD4648-B856-4BA6-9390-A6D2F35E781C}"/>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s_i = fs_o/(s_o - f)</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 = -f/(s_o - f)</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Outside f: s_i &gt; 0 and m &lt; 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Inside f: s_i &lt; 0 and m &gt; 0.</a:t>
            </a:r>
          </a:p>
        </p:txBody>
      </p:sp>
      <p:sp>
        <p:nvSpPr>
          <p:cNvPr id="7" name="body">
            <a:extLst xmlns:a="http://schemas.openxmlformats.org/drawingml/2006/main">
              <a:ext uri="{FF2B5EF4-FFF2-40B4-BE49-F238E27FC236}">
                <a16:creationId xmlns:a16="http://schemas.microsoft.com/office/drawing/2014/main" id="{87C7210E-E041-44F5-87E6-1AB28B6C9C16}"/>
              </a:ext>
            </a:extLst>
          </p:cNvPr>
          <p:cNvSpPr>
            <a:spLocks xmlns:a="http://schemas.openxmlformats.org/drawingml/2006/main" noGrp="1"/>
          </p:cNvSpPr>
          <p:nvPr/>
        </p:nvSpPr>
        <p:spPr>
          <a:xfrm xmlns:a="http://schemas.openxmlformats.org/drawingml/2006/main">
            <a:off x="609600" y="3552825"/>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Explain the sign change: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numerator fs_o is positive for a real object and f &gt; 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Therefore the sign of s_i is controlled by the denominator s_o - f.</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This is why crossing the focal point changes the image from real to virtual.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Magnification changes sign at the same boundary.</a:t>
            </a:r>
          </a:p>
        </p:txBody>
      </p:sp>
    </p:spTree>
    <p:extLst>
      <p:ext uri="{BB962C8B-B14F-4D97-AF65-F5344CB8AC3E}">
        <p14:creationId xmlns:p14="http://schemas.microsoft.com/office/powerpoint/2010/main" val="709689656"/>
      </p:ext>
    </p:extLst>
  </p:cSld>
</p:sld>
</file>

<file path=ppt/slides/slide6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0792501-9777-45E5-9C33-943C4E81A46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EAF0104D-F05F-4C57-BA89-F951969E5E2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Predict before drawing</a:t>
            </a:r>
          </a:p>
        </p:txBody>
      </p:sp>
      <p:sp>
        <p:nvSpPr>
          <p:cNvPr id="3" name="source-page">
            <a:extLst xmlns:a="http://schemas.openxmlformats.org/drawingml/2006/main">
              <a:ext uri="{FF2B5EF4-FFF2-40B4-BE49-F238E27FC236}">
                <a16:creationId xmlns:a16="http://schemas.microsoft.com/office/drawing/2014/main" id="{69FC65A4-F46C-4DB4-A6E3-B8FAFA9B072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15    13.1–13.4</a:t>
            </a:r>
          </a:p>
        </p:txBody>
      </p:sp>
      <p:sp>
        <p:nvSpPr>
          <p:cNvPr id="4" name="slide-number">
            <a:extLst xmlns:a="http://schemas.openxmlformats.org/drawingml/2006/main">
              <a:ext uri="{FF2B5EF4-FFF2-40B4-BE49-F238E27FC236}">
                <a16:creationId xmlns:a16="http://schemas.microsoft.com/office/drawing/2014/main" id="{B80D40B2-0CF2-44BF-8CC7-67D00DE456B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69 / 116</a:t>
            </a:r>
          </a:p>
        </p:txBody>
      </p:sp>
      <p:sp>
        <p:nvSpPr>
          <p:cNvPr id="5" name="body">
            <a:extLst xmlns:a="http://schemas.openxmlformats.org/drawingml/2006/main">
              <a:ext uri="{FF2B5EF4-FFF2-40B4-BE49-F238E27FC236}">
                <a16:creationId xmlns:a16="http://schemas.microsoft.com/office/drawing/2014/main" id="{AB435EF1-4770-4966-A1E5-3A2B3B910D08}"/>
              </a:ext>
            </a:extLst>
          </p:cNvPr>
          <p:cNvSpPr>
            <a:spLocks xmlns:a="http://schemas.openxmlformats.org/drawingml/2006/main" noGrp="1"/>
          </p:cNvSpPr>
          <p:nvPr/>
        </p:nvSpPr>
        <p:spPr>
          <a:xfrm xmlns:a="http://schemas.openxmlformats.org/drawingml/2006/main">
            <a:off x="609600" y="1866900"/>
            <a:ext cx="10972800" cy="3048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1.</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A convex lens makes a real image three times as tall as the object.</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The object must be between f and 2f, and the image is beyond 2f on the opposite side.</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2.</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Replace it with a concave mirror having the same f and the same object distance.</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The image is still real, inverted and three times as tall, but it is on the object side.</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3.</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An upright enlarged image made by either instrument implies an object inside f, within the</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real-object model used here.</a:t>
            </a:r>
          </a:p>
        </p:txBody>
      </p:sp>
      <p:sp>
        <p:nvSpPr>
          <p:cNvPr id="6" name="body">
            <a:extLst xmlns:a="http://schemas.openxmlformats.org/drawingml/2006/main">
              <a:ext uri="{FF2B5EF4-FFF2-40B4-BE49-F238E27FC236}">
                <a16:creationId xmlns:a16="http://schemas.microsoft.com/office/drawing/2014/main" id="{54511881-C89D-4CF6-A948-A81CB3E3430B}"/>
              </a:ext>
            </a:extLst>
          </p:cNvPr>
          <p:cNvSpPr>
            <a:spLocks xmlns:a="http://schemas.openxmlformats.org/drawingml/2006/main" noGrp="1"/>
          </p:cNvSpPr>
          <p:nvPr/>
        </p:nvSpPr>
        <p:spPr>
          <a:xfrm xmlns:a="http://schemas.openxmlformats.org/drawingml/2006/main">
            <a:off x="609600" y="51244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Teaching check: Students should be able to recreate the summary table from these</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relationships and the image-side rule, instead of memorizing two independent five-row</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tables.</a:t>
            </a:r>
          </a:p>
        </p:txBody>
      </p:sp>
    </p:spTree>
    <p:extLst>
      <p:ext uri="{BB962C8B-B14F-4D97-AF65-F5344CB8AC3E}">
        <p14:creationId xmlns:p14="http://schemas.microsoft.com/office/powerpoint/2010/main" val="456545300"/>
      </p:ext>
    </p:extLst>
  </p:cSld>
</p:sld>
</file>

<file path=ppt/slides/slide7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62D935B-43D4-4DAA-9B7A-0DD40FDA89C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3CB1DC6F-E565-4BFD-972B-5BFB6232049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Signs, magnification and image description</a:t>
            </a:r>
          </a:p>
        </p:txBody>
      </p:sp>
      <p:sp>
        <p:nvSpPr>
          <p:cNvPr id="3" name="section-label">
            <a:extLst xmlns:a="http://schemas.openxmlformats.org/drawingml/2006/main">
              <a:ext uri="{FF2B5EF4-FFF2-40B4-BE49-F238E27FC236}">
                <a16:creationId xmlns:a16="http://schemas.microsoft.com/office/drawing/2014/main" id="{13E4AEC3-9C54-4908-BACE-8B8619195CCE}"/>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THE SHARED EQUATIONS</a:t>
            </a:r>
          </a:p>
        </p:txBody>
      </p:sp>
      <p:sp>
        <p:nvSpPr>
          <p:cNvPr id="4" name="source-page">
            <a:extLst xmlns:a="http://schemas.openxmlformats.org/drawingml/2006/main">
              <a:ext uri="{FF2B5EF4-FFF2-40B4-BE49-F238E27FC236}">
                <a16:creationId xmlns:a16="http://schemas.microsoft.com/office/drawing/2014/main" id="{5284ACFA-CD43-4CF4-858E-A086B3F0B32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16    13.1–13.4</a:t>
            </a:r>
          </a:p>
        </p:txBody>
      </p:sp>
      <p:sp>
        <p:nvSpPr>
          <p:cNvPr id="5" name="slide-number">
            <a:extLst xmlns:a="http://schemas.openxmlformats.org/drawingml/2006/main">
              <a:ext uri="{FF2B5EF4-FFF2-40B4-BE49-F238E27FC236}">
                <a16:creationId xmlns:a16="http://schemas.microsoft.com/office/drawing/2014/main" id="{07687365-5D5E-46B3-B137-55F16E2DA16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70 / 116</a:t>
            </a:r>
          </a:p>
        </p:txBody>
      </p:sp>
      <p:sp>
        <p:nvSpPr>
          <p:cNvPr id="6" name="body">
            <a:extLst xmlns:a="http://schemas.openxmlformats.org/drawingml/2006/main">
              <a:ext uri="{FF2B5EF4-FFF2-40B4-BE49-F238E27FC236}">
                <a16:creationId xmlns:a16="http://schemas.microsoft.com/office/drawing/2014/main" id="{C1A8FEAC-A06F-4801-9D42-D889BFD97639}"/>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1/f = 1/s_o + 1/s_i</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 = h_i/h_o = -s_i/s_o</a:t>
            </a:r>
          </a:p>
        </p:txBody>
      </p:sp>
    </p:spTree>
    <p:extLst>
      <p:ext uri="{BB962C8B-B14F-4D97-AF65-F5344CB8AC3E}">
        <p14:creationId xmlns:p14="http://schemas.microsoft.com/office/powerpoint/2010/main" val="110805359"/>
      </p:ext>
    </p:extLst>
  </p:cSld>
</p:sld>
</file>

<file path=ppt/slides/slide7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E07C5C9-B4A2-410D-8ACF-3D746AB39F4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C743E4EF-9744-462A-BC01-6AF9E76E4B3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Signs, magnification and image description</a:t>
            </a:r>
          </a:p>
        </p:txBody>
      </p:sp>
      <p:sp>
        <p:nvSpPr>
          <p:cNvPr id="3" name="source-page">
            <a:extLst xmlns:a="http://schemas.openxmlformats.org/drawingml/2006/main">
              <a:ext uri="{FF2B5EF4-FFF2-40B4-BE49-F238E27FC236}">
                <a16:creationId xmlns:a16="http://schemas.microsoft.com/office/drawing/2014/main" id="{FBAF646A-33CE-4472-BC9D-5B8FC6586F9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16    13.1–13.4</a:t>
            </a:r>
          </a:p>
        </p:txBody>
      </p:sp>
      <p:sp>
        <p:nvSpPr>
          <p:cNvPr id="4" name="slide-number">
            <a:extLst xmlns:a="http://schemas.openxmlformats.org/drawingml/2006/main">
              <a:ext uri="{FF2B5EF4-FFF2-40B4-BE49-F238E27FC236}">
                <a16:creationId xmlns:a16="http://schemas.microsoft.com/office/drawing/2014/main" id="{72CFB1DD-9E14-4305-9D88-C984EF10865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71 / 116</a:t>
            </a:r>
          </a:p>
        </p:txBody>
      </p:sp>
      <p:graphicFrame>
        <p:nvGraphicFramePr>
          <p:cNvPr id="10" name=""/>
          <p:cNvGraphicFramePr/>
          <p:nvPr/>
        </p:nvGraphicFramePr>
        <p:xfrm>
          <a:off xmlns:a="http://schemas.openxmlformats.org/drawingml/2006/main" x="609600" y="1809750"/>
          <a:ext xmlns:a="http://schemas.openxmlformats.org/drawingml/2006/main" cx="10972800" cy="2680716"/>
        </p:xfrm>
        <a:graphic xmlns:a="http://schemas.openxmlformats.org/drawingml/2006/main">
          <a:graphicData uri="http://schemas.openxmlformats.org/drawingml/2006/table">
            <a:tbl>
              <a:tblPr/>
              <a:tblGrid>
                <a:gridCol w="1417231"/>
                <a:gridCol w="4777785"/>
                <a:gridCol w="4777785"/>
              </a:tblGrid>
              <a:tr h="478536">
                <a:tc>
                  <a:txBody>
                    <a:bodyPr wrap="square" lIns="95250" tIns="76200" rIns="95250" bIns="76200">
                      <a:noAutofit/>
                    </a:bodyPr>
                    <a:lstStyle/>
                    <a:p>
                      <a:r>
                        <a:rPr sz="1800" b="1">
                          <a:solidFill>
                            <a:srgbClr val="FFFFFF"/>
                          </a:solidFill>
                          <a:latin typeface="Arial"/>
                          <a:ea typeface="Arial"/>
                          <a:cs typeface="Arial"/>
                        </a:rPr>
                        <a:t>Quantity</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Positive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Negative</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f</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Converging: convex lens / concave mirror</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Diverging: concave lens / convex mirror</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s_o</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Real object, used throughout these notes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Virtual-object setups are outside this chapter’s examples</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s_i</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Real image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Virtual image</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h_i and m</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Upright relative to upright object</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Inverted relative to upright object</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639436791"/>
      </p:ext>
    </p:extLst>
  </p:cSld>
</p:sld>
</file>

<file path=ppt/slides/slide7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B42BC52-7B40-43B0-97C3-3A45EA4E1EC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70E16B47-4EE6-4236-83FA-BB2770B42EE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Signs, magnification and image description</a:t>
            </a:r>
          </a:p>
        </p:txBody>
      </p:sp>
      <p:sp>
        <p:nvSpPr>
          <p:cNvPr id="3" name="source-page">
            <a:extLst xmlns:a="http://schemas.openxmlformats.org/drawingml/2006/main">
              <a:ext uri="{FF2B5EF4-FFF2-40B4-BE49-F238E27FC236}">
                <a16:creationId xmlns:a16="http://schemas.microsoft.com/office/drawing/2014/main" id="{8E0B9391-66D6-4359-9697-A82EB78F2BD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16    13.1–13.4</a:t>
            </a:r>
          </a:p>
        </p:txBody>
      </p:sp>
      <p:sp>
        <p:nvSpPr>
          <p:cNvPr id="4" name="slide-number">
            <a:extLst xmlns:a="http://schemas.openxmlformats.org/drawingml/2006/main">
              <a:ext uri="{FF2B5EF4-FFF2-40B4-BE49-F238E27FC236}">
                <a16:creationId xmlns:a16="http://schemas.microsoft.com/office/drawing/2014/main" id="{B29EC49A-0207-4B9F-B0AD-E97AD8ACFE8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72 / 116</a:t>
            </a:r>
          </a:p>
        </p:txBody>
      </p:sp>
      <p:sp>
        <p:nvSpPr>
          <p:cNvPr id="5" name="body">
            <a:extLst xmlns:a="http://schemas.openxmlformats.org/drawingml/2006/main">
              <a:ext uri="{FF2B5EF4-FFF2-40B4-BE49-F238E27FC236}">
                <a16:creationId xmlns:a16="http://schemas.microsoft.com/office/drawing/2014/main" id="{14139EDB-5B03-45B9-9D63-243261D30CA6}"/>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Size comes from |m|: greater than 1 means enlarged; equal to 1 means same size;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less than 1 means reduced.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negative m does not mean “smaller.”</a:t>
            </a:r>
          </a:p>
        </p:txBody>
      </p:sp>
      <p:sp>
        <p:nvSpPr>
          <p:cNvPr id="6" name="body">
            <a:extLst xmlns:a="http://schemas.openxmlformats.org/drawingml/2006/main">
              <a:ext uri="{FF2B5EF4-FFF2-40B4-BE49-F238E27FC236}">
                <a16:creationId xmlns:a16="http://schemas.microsoft.com/office/drawing/2014/main" id="{8B82F922-5C95-445A-B9E2-F3B1305EEB69}"/>
              </a:ext>
            </a:extLst>
          </p:cNvPr>
          <p:cNvSpPr>
            <a:spLocks xmlns:a="http://schemas.openxmlformats.org/drawingml/2006/main" noGrp="1"/>
          </p:cNvSpPr>
          <p:nvPr/>
        </p:nvSpPr>
        <p:spPr>
          <a:xfrm xmlns:a="http://schemas.openxmlformats.org/drawingml/2006/main">
            <a:off x="609600" y="3195638"/>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Why m = -sᵢ/sₒ:</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a thin lens, use the ray through the optical center.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object and image triangles share an angle and have bases s_o and |s_i|.</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Their height ratio has magnitude |s_i|/s_o.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real image is below the axis for an upright object, producing the minus sign.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same signed relationship follows from the vertex-ray geometry for a paraxial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mirror.</a:t>
            </a:r>
          </a:p>
        </p:txBody>
      </p:sp>
    </p:spTree>
    <p:extLst>
      <p:ext uri="{BB962C8B-B14F-4D97-AF65-F5344CB8AC3E}">
        <p14:creationId xmlns:p14="http://schemas.microsoft.com/office/powerpoint/2010/main" val="56949192"/>
      </p:ext>
    </p:extLst>
  </p:cSld>
</p:sld>
</file>

<file path=ppt/slides/slide7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5F0BE4D-E7CA-4A30-B63D-480D108A386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FBB3949B-E5E9-426C-AEA6-2E38506756D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Signs, magnification and image description</a:t>
            </a:r>
          </a:p>
        </p:txBody>
      </p:sp>
      <p:sp>
        <p:nvSpPr>
          <p:cNvPr id="3" name="source-page">
            <a:extLst xmlns:a="http://schemas.openxmlformats.org/drawingml/2006/main">
              <a:ext uri="{FF2B5EF4-FFF2-40B4-BE49-F238E27FC236}">
                <a16:creationId xmlns:a16="http://schemas.microsoft.com/office/drawing/2014/main" id="{43E0FFF6-A635-4E47-AF29-589FF0484EB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16    13.1–13.4</a:t>
            </a:r>
          </a:p>
        </p:txBody>
      </p:sp>
      <p:sp>
        <p:nvSpPr>
          <p:cNvPr id="4" name="slide-number">
            <a:extLst xmlns:a="http://schemas.openxmlformats.org/drawingml/2006/main">
              <a:ext uri="{FF2B5EF4-FFF2-40B4-BE49-F238E27FC236}">
                <a16:creationId xmlns:a16="http://schemas.microsoft.com/office/drawing/2014/main" id="{64BBED85-2757-4C46-A381-DDDD4544E17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73 / 116</a:t>
            </a:r>
          </a:p>
        </p:txBody>
      </p:sp>
      <p:sp>
        <p:nvSpPr>
          <p:cNvPr id="5" name="body">
            <a:extLst xmlns:a="http://schemas.openxmlformats.org/drawingml/2006/main">
              <a:ext uri="{FF2B5EF4-FFF2-40B4-BE49-F238E27FC236}">
                <a16:creationId xmlns:a16="http://schemas.microsoft.com/office/drawing/2014/main" id="{26CE4DCA-66F7-4209-9702-FD1D3EBCA90A}"/>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Use signs before interpreting physical sides: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Example: a result s_i = -18 cm means a virtual image 18 cm from the instrument.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a lens it is on the object side; for a mirror it is behind the mirror.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numerical sign is tied to image type, while the instrument tells you the physical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side.</a:t>
            </a:r>
          </a:p>
        </p:txBody>
      </p:sp>
    </p:spTree>
    <p:extLst>
      <p:ext uri="{BB962C8B-B14F-4D97-AF65-F5344CB8AC3E}">
        <p14:creationId xmlns:p14="http://schemas.microsoft.com/office/powerpoint/2010/main" val="777175192"/>
      </p:ext>
    </p:extLst>
  </p:cSld>
</p:sld>
</file>

<file path=ppt/slides/slide7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FF68DB0E-2DDE-4866-851F-3CC2EF14DCE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41550EC4-3C61-4D3B-941B-C3CB91D9E9B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Use signs before interpreting physical sides</a:t>
            </a:r>
          </a:p>
        </p:txBody>
      </p:sp>
      <p:sp>
        <p:nvSpPr>
          <p:cNvPr id="3" name="section-label">
            <a:extLst xmlns:a="http://schemas.openxmlformats.org/drawingml/2006/main">
              <a:ext uri="{FF2B5EF4-FFF2-40B4-BE49-F238E27FC236}">
                <a16:creationId xmlns:a16="http://schemas.microsoft.com/office/drawing/2014/main" id="{C5A16AD1-F77F-4F19-97AF-1B05F8541AC7}"/>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A COMPLETE ANSWER HAS FIVE PARTS</a:t>
            </a:r>
          </a:p>
        </p:txBody>
      </p:sp>
      <p:sp>
        <p:nvSpPr>
          <p:cNvPr id="4" name="source-page">
            <a:extLst xmlns:a="http://schemas.openxmlformats.org/drawingml/2006/main">
              <a:ext uri="{FF2B5EF4-FFF2-40B4-BE49-F238E27FC236}">
                <a16:creationId xmlns:a16="http://schemas.microsoft.com/office/drawing/2014/main" id="{A618BF40-555F-4710-84D6-784468FC190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16    13.1–13.4</a:t>
            </a:r>
          </a:p>
        </p:txBody>
      </p:sp>
      <p:sp>
        <p:nvSpPr>
          <p:cNvPr id="5" name="slide-number">
            <a:extLst xmlns:a="http://schemas.openxmlformats.org/drawingml/2006/main">
              <a:ext uri="{FF2B5EF4-FFF2-40B4-BE49-F238E27FC236}">
                <a16:creationId xmlns:a16="http://schemas.microsoft.com/office/drawing/2014/main" id="{8690BFA5-AB24-4891-8ECE-88B1CEBC93A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74 / 116</a:t>
            </a:r>
          </a:p>
        </p:txBody>
      </p:sp>
      <p:sp>
        <p:nvSpPr>
          <p:cNvPr id="6" name="body">
            <a:extLst xmlns:a="http://schemas.openxmlformats.org/drawingml/2006/main">
              <a:ext uri="{FF2B5EF4-FFF2-40B4-BE49-F238E27FC236}">
                <a16:creationId xmlns:a16="http://schemas.microsoft.com/office/drawing/2014/main" id="{0146FBC4-B9F5-417E-9E5E-1BC0072EBE18}"/>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State the distance, physical side, real/virtual type, upright/inverted orientation, and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enlarged/reduced/equal size.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Example: “30 cm beyond the convex lens; real, inverted, twice the object height.”</a:t>
            </a:r>
          </a:p>
        </p:txBody>
      </p:sp>
      <p:sp>
        <p:nvSpPr>
          <p:cNvPr id="7" name="body">
            <a:extLst xmlns:a="http://schemas.openxmlformats.org/drawingml/2006/main">
              <a:ext uri="{FF2B5EF4-FFF2-40B4-BE49-F238E27FC236}">
                <a16:creationId xmlns:a16="http://schemas.microsoft.com/office/drawing/2014/main" id="{FD7FEA40-9627-457A-AD8C-3FD35859056B}"/>
              </a:ext>
            </a:extLst>
          </p:cNvPr>
          <p:cNvSpPr>
            <a:spLocks xmlns:a="http://schemas.openxmlformats.org/drawingml/2006/main" noGrp="1"/>
          </p:cNvSpPr>
          <p:nvPr/>
        </p:nvSpPr>
        <p:spPr>
          <a:xfrm xmlns:a="http://schemas.openxmlformats.org/drawingml/2006/main">
            <a:off x="609600" y="3195638"/>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Common errors: measuring object-to-image separation instead of distance from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instrument; using f &gt; 0 for every convex-shaped device; discarding a negative s_i;</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reporting m without explaining its sign.</a:t>
            </a:r>
          </a:p>
        </p:txBody>
      </p:sp>
    </p:spTree>
    <p:extLst>
      <p:ext uri="{BB962C8B-B14F-4D97-AF65-F5344CB8AC3E}">
        <p14:creationId xmlns:p14="http://schemas.microsoft.com/office/powerpoint/2010/main" val="1861338246"/>
      </p:ext>
    </p:extLst>
  </p:cSld>
</p:sld>
</file>

<file path=ppt/slides/slide7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D317F78-DE02-4094-A296-8C35F2AB631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2536A4E9-D286-43FF-A057-BEACA285D53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Example 1: an upright image twice as tall</a:t>
            </a:r>
          </a:p>
        </p:txBody>
      </p:sp>
      <p:sp>
        <p:nvSpPr>
          <p:cNvPr id="3" name="source-page">
            <a:extLst xmlns:a="http://schemas.openxmlformats.org/drawingml/2006/main">
              <a:ext uri="{FF2B5EF4-FFF2-40B4-BE49-F238E27FC236}">
                <a16:creationId xmlns:a16="http://schemas.microsoft.com/office/drawing/2014/main" id="{E0334422-CB14-444B-93EF-4426CB8655B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17    13.1–13.4</a:t>
            </a:r>
          </a:p>
        </p:txBody>
      </p:sp>
      <p:sp>
        <p:nvSpPr>
          <p:cNvPr id="4" name="slide-number">
            <a:extLst xmlns:a="http://schemas.openxmlformats.org/drawingml/2006/main">
              <a:ext uri="{FF2B5EF4-FFF2-40B4-BE49-F238E27FC236}">
                <a16:creationId xmlns:a16="http://schemas.microsoft.com/office/drawing/2014/main" id="{E996A6E4-4C55-4BCC-92A9-FEDA9C4B85E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75 / 116</a:t>
            </a:r>
          </a:p>
        </p:txBody>
      </p:sp>
      <p:sp>
        <p:nvSpPr>
          <p:cNvPr id="5" name="body">
            <a:extLst xmlns:a="http://schemas.openxmlformats.org/drawingml/2006/main">
              <a:ext uri="{FF2B5EF4-FFF2-40B4-BE49-F238E27FC236}">
                <a16:creationId xmlns:a16="http://schemas.microsoft.com/office/drawing/2014/main" id="{FFF102A0-3A95-41EF-AA9B-E210DBA92FC7}"/>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convex lens has f = +10 cm and forms an upright image with m = +2.</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the real-object distance and image distance.</a:t>
            </a:r>
          </a:p>
        </p:txBody>
      </p:sp>
      <p:sp>
        <p:nvSpPr>
          <p:cNvPr id="6" name="body">
            <a:extLst xmlns:a="http://schemas.openxmlformats.org/drawingml/2006/main">
              <a:ext uri="{FF2B5EF4-FFF2-40B4-BE49-F238E27FC236}">
                <a16:creationId xmlns:a16="http://schemas.microsoft.com/office/drawing/2014/main" id="{4D1040DC-7C29-41BA-9831-558B748245D6}"/>
              </a:ext>
            </a:extLst>
          </p:cNvPr>
          <p:cNvSpPr>
            <a:spLocks xmlns:a="http://schemas.openxmlformats.org/drawingml/2006/main" noGrp="1"/>
          </p:cNvSpPr>
          <p:nvPr/>
        </p:nvSpPr>
        <p:spPr>
          <a:xfrm xmlns:a="http://schemas.openxmlformats.org/drawingml/2006/main">
            <a:off x="609600" y="2838450"/>
            <a:ext cx="10972800" cy="2905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Use magnification first: +2 = -s_i/s_o, so s_i = -2s_o.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2.</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Substitute: 1/10 = 1/s_o - 1/(2s_o) = 1/(2s_o).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3.</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Solve: s_o = 5 cm; s_i = -10 cm.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4.</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Interpret: virtual, upright, twice as tall, 10 cm from the lens on the object side.</a:t>
            </a:r>
          </a:p>
        </p:txBody>
      </p:sp>
    </p:spTree>
    <p:extLst>
      <p:ext uri="{BB962C8B-B14F-4D97-AF65-F5344CB8AC3E}">
        <p14:creationId xmlns:p14="http://schemas.microsoft.com/office/powerpoint/2010/main" val="1979374441"/>
      </p:ext>
    </p:extLst>
  </p:cSld>
</p:sld>
</file>

<file path=ppt/slides/slide7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35201D6-B190-438E-AA68-2545DCEC439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15765E7F-7150-4D2D-A9CE-6C166B41080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Example 1: an upright image twice as tall</a:t>
            </a:r>
          </a:p>
        </p:txBody>
      </p:sp>
      <p:sp>
        <p:nvSpPr>
          <p:cNvPr id="3" name="source-page">
            <a:extLst xmlns:a="http://schemas.openxmlformats.org/drawingml/2006/main">
              <a:ext uri="{FF2B5EF4-FFF2-40B4-BE49-F238E27FC236}">
                <a16:creationId xmlns:a16="http://schemas.microsoft.com/office/drawing/2014/main" id="{0EAB9486-67B8-4168-BD47-237DD129E14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17    13.1–13.4</a:t>
            </a:r>
          </a:p>
        </p:txBody>
      </p:sp>
      <p:sp>
        <p:nvSpPr>
          <p:cNvPr id="4" name="slide-number">
            <a:extLst xmlns:a="http://schemas.openxmlformats.org/drawingml/2006/main">
              <a:ext uri="{FF2B5EF4-FFF2-40B4-BE49-F238E27FC236}">
                <a16:creationId xmlns:a16="http://schemas.microsoft.com/office/drawing/2014/main" id="{0DCE198E-377F-4B7A-AF5F-1D831B2E15D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76 / 116</a:t>
            </a:r>
          </a:p>
        </p:txBody>
      </p:sp>
      <p:sp>
        <p:nvSpPr>
          <p:cNvPr id="5" name="body">
            <a:extLst xmlns:a="http://schemas.openxmlformats.org/drawingml/2006/main">
              <a:ext uri="{FF2B5EF4-FFF2-40B4-BE49-F238E27FC236}">
                <a16:creationId xmlns:a16="http://schemas.microsoft.com/office/drawing/2014/main" id="{329218A7-DBA8-417C-9501-689931B14960}"/>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TRANSLATE IT TO THE CONCAVE MIRROR: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With the same f = +10 cm and s_o = 5 cm, the result remains s_i = -10 cm and m =</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+2.</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Only the physical image side changes: 10 cm behind the mirror.</a:t>
            </a:r>
          </a:p>
        </p:txBody>
      </p:sp>
      <p:sp>
        <p:nvSpPr>
          <p:cNvPr id="6" name="body">
            <a:extLst xmlns:a="http://schemas.openxmlformats.org/drawingml/2006/main">
              <a:ext uri="{FF2B5EF4-FFF2-40B4-BE49-F238E27FC236}">
                <a16:creationId xmlns:a16="http://schemas.microsoft.com/office/drawing/2014/main" id="{E78B5488-B6E2-44A3-B5C7-9FD9228341CC}"/>
              </a:ext>
            </a:extLst>
          </p:cNvPr>
          <p:cNvSpPr>
            <a:spLocks xmlns:a="http://schemas.openxmlformats.org/drawingml/2006/main" noGrp="1"/>
          </p:cNvSpPr>
          <p:nvPr/>
        </p:nvSpPr>
        <p:spPr>
          <a:xfrm xmlns:a="http://schemas.openxmlformats.org/drawingml/2006/main">
            <a:off x="609600" y="3552825"/>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Example 2: change to a diverging lens: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Keep s_o = 5 cm but use a concave lens with f = -10 cm.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1/s_i = -1/10 - 1/5 = -3/10.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s_i = -10/3 cm = -3.33 cm.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 = -(-10/3)/5 = +2/3.</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image is virtual, upright and reduced, between the lens and its near focal point.</a:t>
            </a:r>
          </a:p>
        </p:txBody>
      </p:sp>
    </p:spTree>
    <p:extLst>
      <p:ext uri="{BB962C8B-B14F-4D97-AF65-F5344CB8AC3E}">
        <p14:creationId xmlns:p14="http://schemas.microsoft.com/office/powerpoint/2010/main" val="309837842"/>
      </p:ext>
    </p:extLst>
  </p:cSld>
</p:sld>
</file>

<file path=ppt/slides/slide7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C972489-8046-42F1-93CE-68FD72E481D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6BAF9FDF-8E0D-40DD-81EB-73B0F9159F7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Example 2: change to a diverging lens</a:t>
            </a:r>
          </a:p>
        </p:txBody>
      </p:sp>
      <p:sp>
        <p:nvSpPr>
          <p:cNvPr id="3" name="source-page">
            <a:extLst xmlns:a="http://schemas.openxmlformats.org/drawingml/2006/main">
              <a:ext uri="{FF2B5EF4-FFF2-40B4-BE49-F238E27FC236}">
                <a16:creationId xmlns:a16="http://schemas.microsoft.com/office/drawing/2014/main" id="{D103F575-6C53-4DDC-801B-CC984617542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17    13.1–13.4</a:t>
            </a:r>
          </a:p>
        </p:txBody>
      </p:sp>
      <p:sp>
        <p:nvSpPr>
          <p:cNvPr id="4" name="slide-number">
            <a:extLst xmlns:a="http://schemas.openxmlformats.org/drawingml/2006/main">
              <a:ext uri="{FF2B5EF4-FFF2-40B4-BE49-F238E27FC236}">
                <a16:creationId xmlns:a16="http://schemas.microsoft.com/office/drawing/2014/main" id="{07F9DAAF-D128-4B41-8841-EECADD0568F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77 / 116</a:t>
            </a:r>
          </a:p>
        </p:txBody>
      </p:sp>
      <p:graphicFrame>
        <p:nvGraphicFramePr>
          <p:cNvPr id="10" name=""/>
          <p:cNvGraphicFramePr/>
          <p:nvPr/>
        </p:nvGraphicFramePr>
        <p:xfrm>
          <a:off xmlns:a="http://schemas.openxmlformats.org/drawingml/2006/main" x="609600" y="1809750"/>
          <a:ext xmlns:a="http://schemas.openxmlformats.org/drawingml/2006/main" cx="10972800" cy="1435608"/>
        </p:xfrm>
        <a:graphic xmlns:a="http://schemas.openxmlformats.org/drawingml/2006/main">
          <a:graphicData uri="http://schemas.openxmlformats.org/drawingml/2006/table">
            <a:tbl>
              <a:tblPr/>
              <a:tblGrid>
                <a:gridCol w="5046200"/>
                <a:gridCol w="1975533"/>
                <a:gridCol w="1975533"/>
                <a:gridCol w="1975533"/>
              </a:tblGrid>
              <a:tr h="478536">
                <a:tc>
                  <a:txBody>
                    <a:bodyPr wrap="square" lIns="95250" tIns="76200" rIns="95250" bIns="76200">
                      <a:noAutofit/>
                    </a:bodyPr>
                    <a:lstStyle/>
                    <a:p>
                      <a:r>
                        <a:rPr sz="1800" b="1">
                          <a:solidFill>
                            <a:srgbClr val="FFFFFF"/>
                          </a:solidFill>
                          <a:latin typeface="Arial"/>
                          <a:ea typeface="Arial"/>
                          <a:cs typeface="Arial"/>
                        </a:rPr>
                        <a:t>Same real object distance: 5 cm</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f</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sᵢ</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m</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Convex lens / concave mirror</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+10 cm</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-10 cm</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+2</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Concave lens / convex mirror</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-10 cm</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-3.33 cm</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+2/3</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600934769"/>
      </p:ext>
    </p:extLst>
  </p:cSld>
</p:sld>
</file>

<file path=ppt/slides/slide78.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23A098A-BA0C-4F12-B87A-63CD5C8A74F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B8EECA11-E108-4007-A02B-9BC0C1A1103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Example 2: change to a diverging lens</a:t>
            </a:r>
          </a:p>
        </p:txBody>
      </p:sp>
      <p:sp>
        <p:nvSpPr>
          <p:cNvPr id="3" name="source-page">
            <a:extLst xmlns:a="http://schemas.openxmlformats.org/drawingml/2006/main">
              <a:ext uri="{FF2B5EF4-FFF2-40B4-BE49-F238E27FC236}">
                <a16:creationId xmlns:a16="http://schemas.microsoft.com/office/drawing/2014/main" id="{2F0AD135-A582-4592-8D55-B8F333560B9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17    13.1–13.4</a:t>
            </a:r>
          </a:p>
        </p:txBody>
      </p:sp>
      <p:sp>
        <p:nvSpPr>
          <p:cNvPr id="4" name="slide-number">
            <a:extLst xmlns:a="http://schemas.openxmlformats.org/drawingml/2006/main">
              <a:ext uri="{FF2B5EF4-FFF2-40B4-BE49-F238E27FC236}">
                <a16:creationId xmlns:a16="http://schemas.microsoft.com/office/drawing/2014/main" id="{155C999D-A96B-453E-B1C2-D3AA25B49CE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78 / 116</a:t>
            </a:r>
          </a:p>
        </p:txBody>
      </p:sp>
      <p:sp>
        <p:nvSpPr>
          <p:cNvPr id="5" name="body">
            <a:extLst xmlns:a="http://schemas.openxmlformats.org/drawingml/2006/main">
              <a:ext uri="{FF2B5EF4-FFF2-40B4-BE49-F238E27FC236}">
                <a16:creationId xmlns:a16="http://schemas.microsoft.com/office/drawing/2014/main" id="{3BB2CBC3-2BF6-4296-98BD-BD5211E2FAD7}"/>
              </a:ext>
            </a:extLst>
          </p:cNvPr>
          <p:cNvSpPr>
            <a:spLocks xmlns:a="http://schemas.openxmlformats.org/drawingml/2006/main" noGrp="1"/>
          </p:cNvSpPr>
          <p:nvPr/>
        </p:nvSpPr>
        <p:spPr>
          <a:xfrm xmlns:a="http://schemas.openxmlformats.org/drawingml/2006/main">
            <a:off x="609600" y="1866900"/>
            <a:ext cx="109728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Both calculations give virtual images. Why is one enlarged and the other</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reduced? The sign of s_i identifies virtuality; the ratio |s_i|/s_o determines the</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size.</a:t>
            </a:r>
          </a:p>
        </p:txBody>
      </p:sp>
    </p:spTree>
    <p:extLst>
      <p:ext uri="{BB962C8B-B14F-4D97-AF65-F5344CB8AC3E}">
        <p14:creationId xmlns:p14="http://schemas.microsoft.com/office/powerpoint/2010/main" val="2006198388"/>
      </p:ext>
    </p:extLst>
  </p:cSld>
</p:sld>
</file>

<file path=ppt/slides/slide7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8EC9FE8-B01A-481E-8816-7E0E2A26DC0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3C876064-AB12-4F0B-8286-86DC1F78D10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Concave lens + convex mirror: the diverging pair</a:t>
            </a:r>
          </a:p>
        </p:txBody>
      </p:sp>
      <p:sp>
        <p:nvSpPr>
          <p:cNvPr id="3" name="source-page">
            <a:extLst xmlns:a="http://schemas.openxmlformats.org/drawingml/2006/main">
              <a:ext uri="{FF2B5EF4-FFF2-40B4-BE49-F238E27FC236}">
                <a16:creationId xmlns:a16="http://schemas.microsoft.com/office/drawing/2014/main" id="{BEE97D95-2E04-433F-B25A-DC9FBB8656F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18    13.1–13.4</a:t>
            </a:r>
          </a:p>
        </p:txBody>
      </p:sp>
      <p:sp>
        <p:nvSpPr>
          <p:cNvPr id="4" name="slide-number">
            <a:extLst xmlns:a="http://schemas.openxmlformats.org/drawingml/2006/main">
              <a:ext uri="{FF2B5EF4-FFF2-40B4-BE49-F238E27FC236}">
                <a16:creationId xmlns:a16="http://schemas.microsoft.com/office/drawing/2014/main" id="{7F292F51-E9FE-4FE8-BD33-E6031192EFF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79 / 116</a:t>
            </a:r>
          </a:p>
        </p:txBody>
      </p:sp>
      <p:sp>
        <p:nvSpPr>
          <p:cNvPr id="5" name="body">
            <a:extLst xmlns:a="http://schemas.openxmlformats.org/drawingml/2006/main">
              <a:ext uri="{FF2B5EF4-FFF2-40B4-BE49-F238E27FC236}">
                <a16:creationId xmlns:a16="http://schemas.microsoft.com/office/drawing/2014/main" id="{5D9F5951-ECD6-4CE2-BF54-AA9C42D5C028}"/>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a real object, these two instruments always give an upright, reduced, virtual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image.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parallel incident ray leaves as if it came from the virtual focal point.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Locate the image using backward extensions.</a:t>
            </a:r>
          </a:p>
        </p:txBody>
      </p:sp>
    </p:spTree>
    <p:extLst>
      <p:ext uri="{BB962C8B-B14F-4D97-AF65-F5344CB8AC3E}">
        <p14:creationId xmlns:p14="http://schemas.microsoft.com/office/powerpoint/2010/main" val="521336175"/>
      </p:ext>
    </p:extLst>
  </p:cSld>
</p:sld>
</file>

<file path=ppt/slides/slide8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983DA8F-D9C4-4150-8D17-A1D04251C8A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B3F7EEEB-9CBB-404A-B780-A872C627EEE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Concave lens + convex mirror: the diverging pair</a:t>
            </a:r>
          </a:p>
        </p:txBody>
      </p:sp>
      <p:sp>
        <p:nvSpPr>
          <p:cNvPr id="3" name="source-page">
            <a:extLst xmlns:a="http://schemas.openxmlformats.org/drawingml/2006/main">
              <a:ext uri="{FF2B5EF4-FFF2-40B4-BE49-F238E27FC236}">
                <a16:creationId xmlns:a16="http://schemas.microsoft.com/office/drawing/2014/main" id="{2B1AECF0-DCED-4526-8931-4261242E5CD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18    13.1–13.4</a:t>
            </a:r>
          </a:p>
        </p:txBody>
      </p:sp>
      <p:sp>
        <p:nvSpPr>
          <p:cNvPr id="4" name="slide-number">
            <a:extLst xmlns:a="http://schemas.openxmlformats.org/drawingml/2006/main">
              <a:ext uri="{FF2B5EF4-FFF2-40B4-BE49-F238E27FC236}">
                <a16:creationId xmlns:a16="http://schemas.microsoft.com/office/drawing/2014/main" id="{EDC35AB4-239D-42A8-BDD5-4B356E0CA53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80 / 116</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3c0faa8e41c24e08"/>
          <a:stretch xmlns:a="http://schemas.openxmlformats.org/drawingml/2006/main"/>
        </p:blipFill>
        <p:spPr>
          <a:xfrm xmlns:a="http://schemas.openxmlformats.org/drawingml/2006/main">
            <a:off x="2760787" y="1790700"/>
            <a:ext cx="6670426"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371AEFAB-A1AA-4A12-B558-55E4237C284F}"/>
              </a:ext>
            </a:extLst>
          </p:cNvPr>
          <p:cNvSpPr>
            <a:spLocks xmlns:a="http://schemas.openxmlformats.org/drawingml/2006/main" noGrp="1"/>
          </p:cNvSpPr>
          <p:nvPr/>
        </p:nvSpPr>
        <p:spPr>
          <a:xfrm xmlns:a="http://schemas.openxmlformats.org/drawingml/2006/main">
            <a:off x="609600" y="5210175"/>
            <a:ext cx="109728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Concave lens + convex mirror: the diverging pair</a:t>
            </a:r>
          </a:p>
        </p:txBody>
      </p:sp>
    </p:spTree>
    <p:extLst>
      <p:ext uri="{BB962C8B-B14F-4D97-AF65-F5344CB8AC3E}">
        <p14:creationId xmlns:p14="http://schemas.microsoft.com/office/powerpoint/2010/main" val="1243387636"/>
      </p:ext>
    </p:extLst>
  </p:cSld>
</p:sld>
</file>

<file path=ppt/slides/slide8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9E200DC-7516-4D54-BA91-0182A6D36C5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FBFF5B12-A80D-4069-9ED1-E5344DF68E9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Concave lens + convex mirror: the diverging pair</a:t>
            </a:r>
          </a:p>
        </p:txBody>
      </p:sp>
      <p:sp>
        <p:nvSpPr>
          <p:cNvPr id="3" name="source-page">
            <a:extLst xmlns:a="http://schemas.openxmlformats.org/drawingml/2006/main">
              <a:ext uri="{FF2B5EF4-FFF2-40B4-BE49-F238E27FC236}">
                <a16:creationId xmlns:a16="http://schemas.microsoft.com/office/drawing/2014/main" id="{AD753BA9-698E-4839-9BBF-F380676313C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18    13.1–13.4</a:t>
            </a:r>
          </a:p>
        </p:txBody>
      </p:sp>
      <p:sp>
        <p:nvSpPr>
          <p:cNvPr id="4" name="slide-number">
            <a:extLst xmlns:a="http://schemas.openxmlformats.org/drawingml/2006/main">
              <a:ext uri="{FF2B5EF4-FFF2-40B4-BE49-F238E27FC236}">
                <a16:creationId xmlns:a16="http://schemas.microsoft.com/office/drawing/2014/main" id="{F2D6A24D-4288-4212-8A98-FE3A2052931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81 / 116</a:t>
            </a:r>
          </a:p>
        </p:txBody>
      </p:sp>
      <p:graphicFrame>
        <p:nvGraphicFramePr>
          <p:cNvPr id="10" name=""/>
          <p:cNvGraphicFramePr/>
          <p:nvPr/>
        </p:nvGraphicFramePr>
        <p:xfrm>
          <a:off xmlns:a="http://schemas.openxmlformats.org/drawingml/2006/main" x="609600" y="1809750"/>
          <a:ext xmlns:a="http://schemas.openxmlformats.org/drawingml/2006/main" cx="10972800" cy="2490216"/>
        </p:xfrm>
        <a:graphic xmlns:a="http://schemas.openxmlformats.org/drawingml/2006/main">
          <a:graphicData uri="http://schemas.openxmlformats.org/drawingml/2006/table">
            <a:tbl>
              <a:tblPr/>
              <a:tblGrid>
                <a:gridCol w="2791515"/>
                <a:gridCol w="4090643"/>
                <a:gridCol w="4090643"/>
              </a:tblGrid>
              <a:tr h="478536">
                <a:tc>
                  <a:txBody>
                    <a:bodyPr wrap="square" lIns="95250" tIns="76200" rIns="95250" bIns="76200">
                      <a:noAutofit/>
                    </a:bodyPr>
                    <a:lstStyle/>
                    <a:p>
                      <a:r>
                        <a:rPr sz="1800" b="1">
                          <a:solidFill>
                            <a:srgbClr val="FFFFFF"/>
                          </a:solidFill>
                          <a:latin typeface="Arial"/>
                          <a:ea typeface="Arial"/>
                          <a:cs typeface="Arial"/>
                        </a:rPr>
                        <a:t>Property</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Concave lens</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Convex mirror</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Focal length</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Negative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Negative</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Image distance / magnification</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s_i &lt; 0; 0 &lt; m &lt; 1</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s_i &lt; 0; 0 &lt; m &lt; 1</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Image location</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Same side as object, between lens and near F</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Opposite side from object, behind mirror and between vertex and F</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326596727"/>
      </p:ext>
    </p:extLst>
  </p:cSld>
</p:sld>
</file>

<file path=ppt/slides/slide8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C720EE9-E0D0-45B0-8BC8-E1CF59B1987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9B0F272F-817D-497F-B0A0-251E4DAC8C9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Prove the result rather than memorize it</a:t>
            </a:r>
          </a:p>
        </p:txBody>
      </p:sp>
      <p:sp>
        <p:nvSpPr>
          <p:cNvPr id="3" name="source-page">
            <a:extLst xmlns:a="http://schemas.openxmlformats.org/drawingml/2006/main">
              <a:ext uri="{FF2B5EF4-FFF2-40B4-BE49-F238E27FC236}">
                <a16:creationId xmlns:a16="http://schemas.microsoft.com/office/drawing/2014/main" id="{7AFEBA6B-91BA-4D63-AE99-69AD928B92A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18    13.1–13.4</a:t>
            </a:r>
          </a:p>
        </p:txBody>
      </p:sp>
      <p:sp>
        <p:nvSpPr>
          <p:cNvPr id="4" name="slide-number">
            <a:extLst xmlns:a="http://schemas.openxmlformats.org/drawingml/2006/main">
              <a:ext uri="{FF2B5EF4-FFF2-40B4-BE49-F238E27FC236}">
                <a16:creationId xmlns:a16="http://schemas.microsoft.com/office/drawing/2014/main" id="{DD8166DE-634A-455F-AD86-18AE72B2D18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82 / 116</a:t>
            </a:r>
          </a:p>
        </p:txBody>
      </p:sp>
      <p:sp>
        <p:nvSpPr>
          <p:cNvPr id="5" name="body">
            <a:extLst xmlns:a="http://schemas.openxmlformats.org/drawingml/2006/main">
              <a:ext uri="{FF2B5EF4-FFF2-40B4-BE49-F238E27FC236}">
                <a16:creationId xmlns:a16="http://schemas.microsoft.com/office/drawing/2014/main" id="{82C9805A-7EF6-42E5-9610-A46562853F60}"/>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Write f = -F, with F &gt; 0 and s_o &gt; 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s_i = -Fs_o/(s_o + F), so it is always negative.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 = F/(s_o + F), so 0 &lt; m &lt; 1.</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Also |s_i| = Fs_o/(s_o + F) &lt; F: the image lies closer to the instrument than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virtual focus.</a:t>
            </a:r>
          </a:p>
        </p:txBody>
      </p:sp>
      <p:sp>
        <p:nvSpPr>
          <p:cNvPr id="6" name="body">
            <a:extLst xmlns:a="http://schemas.openxmlformats.org/drawingml/2006/main">
              <a:ext uri="{FF2B5EF4-FFF2-40B4-BE49-F238E27FC236}">
                <a16:creationId xmlns:a16="http://schemas.microsoft.com/office/drawing/2014/main" id="{5581F2F3-F764-4E3B-9AED-07806262A215}"/>
              </a:ext>
            </a:extLst>
          </p:cNvPr>
          <p:cNvSpPr>
            <a:spLocks xmlns:a="http://schemas.openxmlformats.org/drawingml/2006/main" noGrp="1"/>
          </p:cNvSpPr>
          <p:nvPr/>
        </p:nvSpPr>
        <p:spPr>
          <a:xfrm xmlns:a="http://schemas.openxmlformats.org/drawingml/2006/main">
            <a:off x="609600" y="3910013"/>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Ray-rule distinction: the central ray of a thin concave lens continues straight; 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vertex ray at a convex mirror reflects.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a concave lens, a ray aimed toward the far focal point emerges parallel.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a convex mirror, a ray aimed toward the focus behind the mirror reflects parallel.</a:t>
            </a:r>
          </a:p>
        </p:txBody>
      </p:sp>
    </p:spTree>
    <p:extLst>
      <p:ext uri="{BB962C8B-B14F-4D97-AF65-F5344CB8AC3E}">
        <p14:creationId xmlns:p14="http://schemas.microsoft.com/office/powerpoint/2010/main" val="1854652526"/>
      </p:ext>
    </p:extLst>
  </p:cSld>
</p:sld>
</file>

<file path=ppt/slides/slide8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17C4D96-31F1-4216-A751-C5923EF1BA8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C8FBCDFD-71E0-4CB0-8193-1CE369A7C49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Covering half the lens does not remove half the image</a:t>
            </a:r>
          </a:p>
        </p:txBody>
      </p:sp>
      <p:sp>
        <p:nvSpPr>
          <p:cNvPr id="3" name="source-page">
            <a:extLst xmlns:a="http://schemas.openxmlformats.org/drawingml/2006/main">
              <a:ext uri="{FF2B5EF4-FFF2-40B4-BE49-F238E27FC236}">
                <a16:creationId xmlns:a16="http://schemas.microsoft.com/office/drawing/2014/main" id="{9B3F53FB-EF11-4D81-A53C-451BA524F83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19    13.1–13.4</a:t>
            </a:r>
          </a:p>
        </p:txBody>
      </p:sp>
      <p:sp>
        <p:nvSpPr>
          <p:cNvPr id="4" name="slide-number">
            <a:extLst xmlns:a="http://schemas.openxmlformats.org/drawingml/2006/main">
              <a:ext uri="{FF2B5EF4-FFF2-40B4-BE49-F238E27FC236}">
                <a16:creationId xmlns:a16="http://schemas.microsoft.com/office/drawing/2014/main" id="{F4D76BF2-D4C7-46FF-801D-B54AAE4B956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83 / 116</a:t>
            </a:r>
          </a:p>
        </p:txBody>
      </p:sp>
      <p:sp>
        <p:nvSpPr>
          <p:cNvPr id="5" name="body">
            <a:extLst xmlns:a="http://schemas.openxmlformats.org/drawingml/2006/main">
              <a:ext uri="{FF2B5EF4-FFF2-40B4-BE49-F238E27FC236}">
                <a16:creationId xmlns:a16="http://schemas.microsoft.com/office/drawing/2014/main" id="{C962DA00-16A7-4290-8115-9B3D9EE0AED1}"/>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original drawing sends several rays from the same object point through different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parts of the lens.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Each object point normally illuminates a range of positions on the lens.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Blocking some positions removes some rays from every image point, rather than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deleting a particular half of the object.</a:t>
            </a:r>
          </a:p>
        </p:txBody>
      </p:sp>
    </p:spTree>
    <p:extLst>
      <p:ext uri="{BB962C8B-B14F-4D97-AF65-F5344CB8AC3E}">
        <p14:creationId xmlns:p14="http://schemas.microsoft.com/office/powerpoint/2010/main" val="1339753315"/>
      </p:ext>
    </p:extLst>
  </p:cSld>
</p:sld>
</file>

<file path=ppt/slides/slide8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D4DD65C-6516-4641-83BE-5E02686FE12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B33F1E7C-BBEA-47A9-9081-568CFB7208C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Covering half the lens does not remove half the image</a:t>
            </a:r>
          </a:p>
        </p:txBody>
      </p:sp>
      <p:sp>
        <p:nvSpPr>
          <p:cNvPr id="3" name="source-page">
            <a:extLst xmlns:a="http://schemas.openxmlformats.org/drawingml/2006/main">
              <a:ext uri="{FF2B5EF4-FFF2-40B4-BE49-F238E27FC236}">
                <a16:creationId xmlns:a16="http://schemas.microsoft.com/office/drawing/2014/main" id="{E9D67174-D2A6-4225-9801-19CBE015EBF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19    13.1–13.4</a:t>
            </a:r>
          </a:p>
        </p:txBody>
      </p:sp>
      <p:sp>
        <p:nvSpPr>
          <p:cNvPr id="4" name="slide-number">
            <a:extLst xmlns:a="http://schemas.openxmlformats.org/drawingml/2006/main">
              <a:ext uri="{FF2B5EF4-FFF2-40B4-BE49-F238E27FC236}">
                <a16:creationId xmlns:a16="http://schemas.microsoft.com/office/drawing/2014/main" id="{E7F8D4EE-ACAC-4AEC-B53D-D1318465451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84 / 116</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a720bb6813d14fbc"/>
          <a:stretch xmlns:a="http://schemas.openxmlformats.org/drawingml/2006/main"/>
        </p:blipFill>
        <p:spPr>
          <a:xfrm xmlns:a="http://schemas.openxmlformats.org/drawingml/2006/main">
            <a:off x="2351872" y="1790700"/>
            <a:ext cx="7488256"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8321A198-D54F-4421-9602-67C5261AAF3E}"/>
              </a:ext>
            </a:extLst>
          </p:cNvPr>
          <p:cNvSpPr>
            <a:spLocks xmlns:a="http://schemas.openxmlformats.org/drawingml/2006/main" noGrp="1"/>
          </p:cNvSpPr>
          <p:nvPr/>
        </p:nvSpPr>
        <p:spPr>
          <a:xfrm xmlns:a="http://schemas.openxmlformats.org/drawingml/2006/main">
            <a:off x="609600" y="5210175"/>
            <a:ext cx="109728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Half a lens, and lenses made of different materials</a:t>
            </a:r>
          </a:p>
        </p:txBody>
      </p:sp>
    </p:spTree>
    <p:extLst>
      <p:ext uri="{BB962C8B-B14F-4D97-AF65-F5344CB8AC3E}">
        <p14:creationId xmlns:p14="http://schemas.microsoft.com/office/powerpoint/2010/main" val="792172572"/>
      </p:ext>
    </p:extLst>
  </p:cSld>
</p:sld>
</file>

<file path=ppt/slides/slide85.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298812A-5F42-4ECC-B9A8-F533F1FF1DB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EACD9120-5C94-45D3-B17D-6891524E5A8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Covering half the lens does not remove half the image</a:t>
            </a:r>
          </a:p>
        </p:txBody>
      </p:sp>
      <p:sp>
        <p:nvSpPr>
          <p:cNvPr id="3" name="section-label">
            <a:extLst xmlns:a="http://schemas.openxmlformats.org/drawingml/2006/main">
              <a:ext uri="{FF2B5EF4-FFF2-40B4-BE49-F238E27FC236}">
                <a16:creationId xmlns:a16="http://schemas.microsoft.com/office/drawing/2014/main" id="{F2C147D7-3C96-49D1-BED0-C6263E789179}"/>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PREDICTION</a:t>
            </a:r>
          </a:p>
        </p:txBody>
      </p:sp>
      <p:sp>
        <p:nvSpPr>
          <p:cNvPr id="4" name="source-page">
            <a:extLst xmlns:a="http://schemas.openxmlformats.org/drawingml/2006/main">
              <a:ext uri="{FF2B5EF4-FFF2-40B4-BE49-F238E27FC236}">
                <a16:creationId xmlns:a16="http://schemas.microsoft.com/office/drawing/2014/main" id="{BE408034-7F18-499B-8439-5CD899C835A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19    13.1–13.4</a:t>
            </a:r>
          </a:p>
        </p:txBody>
      </p:sp>
      <p:sp>
        <p:nvSpPr>
          <p:cNvPr id="5" name="slide-number">
            <a:extLst xmlns:a="http://schemas.openxmlformats.org/drawingml/2006/main">
              <a:ext uri="{FF2B5EF4-FFF2-40B4-BE49-F238E27FC236}">
                <a16:creationId xmlns:a16="http://schemas.microsoft.com/office/drawing/2014/main" id="{F6BF0E6E-27E8-4263-80B8-B922F4A2F2B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85 / 116</a:t>
            </a:r>
          </a:p>
        </p:txBody>
      </p:sp>
      <p:sp>
        <p:nvSpPr>
          <p:cNvPr id="6" name="body">
            <a:extLst xmlns:a="http://schemas.openxmlformats.org/drawingml/2006/main">
              <a:ext uri="{FF2B5EF4-FFF2-40B4-BE49-F238E27FC236}">
                <a16:creationId xmlns:a16="http://schemas.microsoft.com/office/drawing/2014/main" id="{4CECDF86-8DDE-48EA-A2B7-F969E09280BC}"/>
              </a:ext>
            </a:extLst>
          </p:cNvPr>
          <p:cNvSpPr>
            <a:spLocks xmlns:a="http://schemas.openxmlformats.org/drawingml/2006/main" noGrp="1"/>
          </p:cNvSpPr>
          <p:nvPr/>
        </p:nvSpPr>
        <p:spPr>
          <a:xfrm xmlns:a="http://schemas.openxmlformats.org/drawingml/2006/main">
            <a:off x="609600" y="1866900"/>
            <a:ext cx="10972800"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In the ideal geometric model, the full image remains at the same location and</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with the same size, but it becomes dimmer.</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The focal length and the lens equation do not change.</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Aperture edges can introduce diffraction, which belongs to the wave model.</a:t>
            </a:r>
          </a:p>
        </p:txBody>
      </p:sp>
    </p:spTree>
    <p:extLst>
      <p:ext uri="{BB962C8B-B14F-4D97-AF65-F5344CB8AC3E}">
        <p14:creationId xmlns:p14="http://schemas.microsoft.com/office/powerpoint/2010/main" val="1516230516"/>
      </p:ext>
    </p:extLst>
  </p:cSld>
</p:sld>
</file>

<file path=ppt/slides/slide8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D85FD282-FB32-455E-AA41-26671F5B4C6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87AFE1E0-BF08-49DD-80D8-9A2C6293C54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Same shape, different refractive indices</a:t>
            </a:r>
          </a:p>
        </p:txBody>
      </p:sp>
      <p:sp>
        <p:nvSpPr>
          <p:cNvPr id="3" name="source-page">
            <a:extLst xmlns:a="http://schemas.openxmlformats.org/drawingml/2006/main">
              <a:ext uri="{FF2B5EF4-FFF2-40B4-BE49-F238E27FC236}">
                <a16:creationId xmlns:a16="http://schemas.microsoft.com/office/drawing/2014/main" id="{85A028EB-037F-443B-868F-88ED587AB70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19    13.1–13.4</a:t>
            </a:r>
          </a:p>
        </p:txBody>
      </p:sp>
      <p:sp>
        <p:nvSpPr>
          <p:cNvPr id="4" name="slide-number">
            <a:extLst xmlns:a="http://schemas.openxmlformats.org/drawingml/2006/main">
              <a:ext uri="{FF2B5EF4-FFF2-40B4-BE49-F238E27FC236}">
                <a16:creationId xmlns:a16="http://schemas.microsoft.com/office/drawing/2014/main" id="{A039001B-6B62-47EC-8BB1-BE70D3EB67E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86 / 116</a:t>
            </a:r>
          </a:p>
        </p:txBody>
      </p:sp>
      <p:sp>
        <p:nvSpPr>
          <p:cNvPr id="5" name="body">
            <a:extLst xmlns:a="http://schemas.openxmlformats.org/drawingml/2006/main">
              <a:ext uri="{FF2B5EF4-FFF2-40B4-BE49-F238E27FC236}">
                <a16:creationId xmlns:a16="http://schemas.microsoft.com/office/drawing/2014/main" id="{9860503D-05E3-4C38-8C5D-289E77F9B5F3}"/>
              </a:ext>
            </a:extLst>
          </p:cNvPr>
          <p:cNvSpPr>
            <a:spLocks xmlns:a="http://schemas.openxmlformats.org/drawingml/2006/main" noGrp="1"/>
          </p:cNvSpPr>
          <p:nvPr/>
        </p:nvSpPr>
        <p:spPr>
          <a:xfrm xmlns:a="http://schemas.openxmlformats.org/drawingml/2006/main">
            <a:off x="609600" y="1866900"/>
            <a:ext cx="10972800" cy="1404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The original comparison uses three lenses with the same size and shape but made of</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different materials.</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In the same surrounding medium, a larger lens refractive index gives stronger refraction</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and, for these converging lenses, a shorter focal length.</a:t>
            </a:r>
          </a:p>
        </p:txBody>
      </p:sp>
      <p:sp>
        <p:nvSpPr>
          <p:cNvPr id="6" name="body">
            <a:extLst xmlns:a="http://schemas.openxmlformats.org/drawingml/2006/main">
              <a:ext uri="{FF2B5EF4-FFF2-40B4-BE49-F238E27FC236}">
                <a16:creationId xmlns:a16="http://schemas.microsoft.com/office/drawing/2014/main" id="{F3D79227-1539-4214-84FA-72EA221CAE58}"/>
              </a:ext>
            </a:extLst>
          </p:cNvPr>
          <p:cNvSpPr>
            <a:spLocks xmlns:a="http://schemas.openxmlformats.org/drawingml/2006/main" noGrp="1"/>
          </p:cNvSpPr>
          <p:nvPr/>
        </p:nvSpPr>
        <p:spPr>
          <a:xfrm xmlns:a="http://schemas.openxmlformats.org/drawingml/2006/main">
            <a:off x="609600" y="3481388"/>
            <a:ext cx="10972800" cy="17442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How to compare ray diagrams: a ray parallel to the axis crosses the axis at F after</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passing through the lens.</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A nearer crossing means a smaller f.</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Thus if f₂ &lt; f₁ &lt; f₃, then n₂ &gt; n₁ &gt; n₃.</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This preserves the reasoning in the annotated comparison question.</a:t>
            </a:r>
          </a:p>
        </p:txBody>
      </p:sp>
      <p:sp>
        <p:nvSpPr>
          <p:cNvPr id="7" name="body">
            <a:extLst xmlns:a="http://schemas.openxmlformats.org/drawingml/2006/main">
              <a:ext uri="{FF2B5EF4-FFF2-40B4-BE49-F238E27FC236}">
                <a16:creationId xmlns:a16="http://schemas.microsoft.com/office/drawing/2014/main" id="{8999BB47-F29D-49BF-8B21-A8E20EA3CD37}"/>
              </a:ext>
            </a:extLst>
          </p:cNvPr>
          <p:cNvSpPr>
            <a:spLocks xmlns:a="http://schemas.openxmlformats.org/drawingml/2006/main" noGrp="1"/>
          </p:cNvSpPr>
          <p:nvPr/>
        </p:nvSpPr>
        <p:spPr>
          <a:xfrm xmlns:a="http://schemas.openxmlformats.org/drawingml/2006/main">
            <a:off x="609600" y="5435203"/>
            <a:ext cx="10972800" cy="7262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Conditions matter: compare the same lens shape, surrounding medium and wavelength.</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“Larger n means shorter f” is not a rule for changing arbitrary lens shapes or for mirrors.</a:t>
            </a:r>
          </a:p>
        </p:txBody>
      </p:sp>
    </p:spTree>
    <p:extLst>
      <p:ext uri="{BB962C8B-B14F-4D97-AF65-F5344CB8AC3E}">
        <p14:creationId xmlns:p14="http://schemas.microsoft.com/office/powerpoint/2010/main" val="1766033975"/>
      </p:ext>
    </p:extLst>
  </p:cSld>
</p:sld>
</file>

<file path=ppt/slides/slide8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11BEBDE-CB23-4E34-8386-D87682F23FF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4A09B7A7-C9CD-45DE-B1C7-3EB25A281BA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Experiment A: focal length from several images</a:t>
            </a:r>
          </a:p>
        </p:txBody>
      </p:sp>
      <p:sp>
        <p:nvSpPr>
          <p:cNvPr id="3" name="source-page">
            <a:extLst xmlns:a="http://schemas.openxmlformats.org/drawingml/2006/main">
              <a:ext uri="{FF2B5EF4-FFF2-40B4-BE49-F238E27FC236}">
                <a16:creationId xmlns:a16="http://schemas.microsoft.com/office/drawing/2014/main" id="{EE19F1D3-EEA6-4EBB-8838-0E945552C7A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20    13.1–13.4</a:t>
            </a:r>
          </a:p>
        </p:txBody>
      </p:sp>
      <p:sp>
        <p:nvSpPr>
          <p:cNvPr id="4" name="slide-number">
            <a:extLst xmlns:a="http://schemas.openxmlformats.org/drawingml/2006/main">
              <a:ext uri="{FF2B5EF4-FFF2-40B4-BE49-F238E27FC236}">
                <a16:creationId xmlns:a16="http://schemas.microsoft.com/office/drawing/2014/main" id="{3EFB39CE-5C1B-417F-B454-28331980E22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87 / 116</a:t>
            </a:r>
          </a:p>
        </p:txBody>
      </p:sp>
      <p:sp>
        <p:nvSpPr>
          <p:cNvPr id="5" name="body">
            <a:extLst xmlns:a="http://schemas.openxmlformats.org/drawingml/2006/main">
              <a:ext uri="{FF2B5EF4-FFF2-40B4-BE49-F238E27FC236}">
                <a16:creationId xmlns:a16="http://schemas.microsoft.com/office/drawing/2014/main" id="{531062C4-CA00-4DE3-B4D3-78C9BA315B91}"/>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Use an illuminated object, convex lens, screen and ruler on a common axis.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several s_o &gt; f values, move the screen until the image is sharp.</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Measure s_o and s_i from the lens center.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Repeat the focusing to estimate uncertainty; do not use object-to-screen distance as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s_i.</a:t>
            </a:r>
          </a:p>
        </p:txBody>
      </p:sp>
      <p:sp>
        <p:nvSpPr>
          <p:cNvPr id="6" name="body">
            <a:extLst xmlns:a="http://schemas.openxmlformats.org/drawingml/2006/main">
              <a:ext uri="{FF2B5EF4-FFF2-40B4-BE49-F238E27FC236}">
                <a16:creationId xmlns:a16="http://schemas.microsoft.com/office/drawing/2014/main" id="{988ED170-A681-402A-A6D1-6F837BFBAB68}"/>
              </a:ext>
            </a:extLst>
          </p:cNvPr>
          <p:cNvSpPr>
            <a:spLocks xmlns:a="http://schemas.openxmlformats.org/drawingml/2006/main" noGrp="1"/>
          </p:cNvSpPr>
          <p:nvPr/>
        </p:nvSpPr>
        <p:spPr>
          <a:xfrm xmlns:a="http://schemas.openxmlformats.org/drawingml/2006/main">
            <a:off x="609600" y="3910013"/>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LINEAR GRAPH: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Plot y = 1/s_i against x = 1/s_o.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y = -x + 1/f: expected slope -1; vertical intercept 1/f.</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the fitted intercept is 5.0 m⁻¹, then f = 0.20 m.</a:t>
            </a:r>
          </a:p>
        </p:txBody>
      </p:sp>
    </p:spTree>
    <p:extLst>
      <p:ext uri="{BB962C8B-B14F-4D97-AF65-F5344CB8AC3E}">
        <p14:creationId xmlns:p14="http://schemas.microsoft.com/office/powerpoint/2010/main" val="366936141"/>
      </p:ext>
    </p:extLst>
  </p:cSld>
</p:sld>
</file>

<file path=ppt/slides/slide8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8977C78-A657-406B-BE0A-681FB64EAE3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8E903DD0-B640-4846-8E1C-6739DCEEE31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Experiment A: focal length from several images</a:t>
            </a:r>
          </a:p>
        </p:txBody>
      </p:sp>
      <p:sp>
        <p:nvSpPr>
          <p:cNvPr id="3" name="source-page">
            <a:extLst xmlns:a="http://schemas.openxmlformats.org/drawingml/2006/main">
              <a:ext uri="{FF2B5EF4-FFF2-40B4-BE49-F238E27FC236}">
                <a16:creationId xmlns:a16="http://schemas.microsoft.com/office/drawing/2014/main" id="{2697BFC4-52F0-43E8-8D1A-F17048A946C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20    13.1–13.4</a:t>
            </a:r>
          </a:p>
        </p:txBody>
      </p:sp>
      <p:sp>
        <p:nvSpPr>
          <p:cNvPr id="4" name="slide-number">
            <a:extLst xmlns:a="http://schemas.openxmlformats.org/drawingml/2006/main">
              <a:ext uri="{FF2B5EF4-FFF2-40B4-BE49-F238E27FC236}">
                <a16:creationId xmlns:a16="http://schemas.microsoft.com/office/drawing/2014/main" id="{457C849E-F844-4EAF-B149-3C3C7C4D7B3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88 / 116</a:t>
            </a:r>
          </a:p>
        </p:txBody>
      </p:sp>
      <p:sp>
        <p:nvSpPr>
          <p:cNvPr id="5" name="body">
            <a:extLst xmlns:a="http://schemas.openxmlformats.org/drawingml/2006/main">
              <a:ext uri="{FF2B5EF4-FFF2-40B4-BE49-F238E27FC236}">
                <a16:creationId xmlns:a16="http://schemas.microsoft.com/office/drawing/2014/main" id="{216F4150-C713-4E18-84CE-87D4A739CD6B}"/>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Choose a range of distances rather than repeating one point.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Keep the lens vertical and the object, lens and screen aligned.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large aperture can make blur and aberration more noticeable.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Focusing uncertainty becomes severe when the image is very distant.</a:t>
            </a:r>
          </a:p>
        </p:txBody>
      </p:sp>
    </p:spTree>
    <p:extLst>
      <p:ext uri="{BB962C8B-B14F-4D97-AF65-F5344CB8AC3E}">
        <p14:creationId xmlns:p14="http://schemas.microsoft.com/office/powerpoint/2010/main" val="191127791"/>
      </p:ext>
    </p:extLst>
  </p:cSld>
</p:sld>
</file>

<file path=ppt/slides/slide8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4EFC635-F289-4714-86BB-04E90019D9B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D7E88FF2-CFAE-40B9-9198-82BFC2319C4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Experiment B: refractive index from angles</a:t>
            </a:r>
          </a:p>
        </p:txBody>
      </p:sp>
      <p:sp>
        <p:nvSpPr>
          <p:cNvPr id="3" name="source-page">
            <a:extLst xmlns:a="http://schemas.openxmlformats.org/drawingml/2006/main">
              <a:ext uri="{FF2B5EF4-FFF2-40B4-BE49-F238E27FC236}">
                <a16:creationId xmlns:a16="http://schemas.microsoft.com/office/drawing/2014/main" id="{1D11D160-7AF9-45D4-9688-7EE09525107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20    13.1–13.4</a:t>
            </a:r>
          </a:p>
        </p:txBody>
      </p:sp>
      <p:sp>
        <p:nvSpPr>
          <p:cNvPr id="4" name="slide-number">
            <a:extLst xmlns:a="http://schemas.openxmlformats.org/drawingml/2006/main">
              <a:ext uri="{FF2B5EF4-FFF2-40B4-BE49-F238E27FC236}">
                <a16:creationId xmlns:a16="http://schemas.microsoft.com/office/drawing/2014/main" id="{F7957688-ADE5-4E18-9515-C1C27E6A7FE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89 / 116</a:t>
            </a:r>
          </a:p>
        </p:txBody>
      </p:sp>
      <p:sp>
        <p:nvSpPr>
          <p:cNvPr id="5" name="body">
            <a:extLst xmlns:a="http://schemas.openxmlformats.org/drawingml/2006/main">
              <a:ext uri="{FF2B5EF4-FFF2-40B4-BE49-F238E27FC236}">
                <a16:creationId xmlns:a16="http://schemas.microsoft.com/office/drawing/2014/main" id="{63EE7A21-1D36-4917-B1ED-7F31864C43D0}"/>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Trace incident and refracted rays at a flat boundary for several angles.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Draw the normal carefully.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Measure angles from it, then plot sin θ₁ vertically against sin θ₂ horizontally.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slope equals n₂/n₁.</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With air as medium 1, it is approximately n₂.</a:t>
            </a:r>
          </a:p>
        </p:txBody>
      </p:sp>
      <p:sp>
        <p:nvSpPr>
          <p:cNvPr id="6" name="body">
            <a:extLst xmlns:a="http://schemas.openxmlformats.org/drawingml/2006/main">
              <a:ext uri="{FF2B5EF4-FFF2-40B4-BE49-F238E27FC236}">
                <a16:creationId xmlns:a16="http://schemas.microsoft.com/office/drawing/2014/main" id="{66C5E768-EE1C-4D16-807C-82420CD5FE87}"/>
              </a:ext>
            </a:extLst>
          </p:cNvPr>
          <p:cNvSpPr>
            <a:spLocks xmlns:a="http://schemas.openxmlformats.org/drawingml/2006/main" noGrp="1"/>
          </p:cNvSpPr>
          <p:nvPr/>
        </p:nvSpPr>
        <p:spPr>
          <a:xfrm xmlns:a="http://schemas.openxmlformats.org/drawingml/2006/main">
            <a:off x="609600" y="3910013"/>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semicircular block can let one part of the path meet a curved boundary along 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radius, so there is no bending there.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This isolates the refraction at the flat face.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Repeat angle measurements and avoid confusing a surface angle with its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complementary normal angle.</a:t>
            </a:r>
          </a:p>
        </p:txBody>
      </p:sp>
    </p:spTree>
    <p:extLst>
      <p:ext uri="{BB962C8B-B14F-4D97-AF65-F5344CB8AC3E}">
        <p14:creationId xmlns:p14="http://schemas.microsoft.com/office/powerpoint/2010/main" val="1863601378"/>
      </p:ext>
    </p:extLst>
  </p:cSld>
</p:sld>
</file>

<file path=ppt/slides/slide9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94D6525-D635-49B2-8C35-D76E825140D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6EAF3320-F03C-4D3C-A688-F6ED8F6F688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Experiment B: refractive index from angles</a:t>
            </a:r>
          </a:p>
        </p:txBody>
      </p:sp>
      <p:sp>
        <p:nvSpPr>
          <p:cNvPr id="3" name="source-page">
            <a:extLst xmlns:a="http://schemas.openxmlformats.org/drawingml/2006/main">
              <a:ext uri="{FF2B5EF4-FFF2-40B4-BE49-F238E27FC236}">
                <a16:creationId xmlns:a16="http://schemas.microsoft.com/office/drawing/2014/main" id="{44932F92-F5A6-4FE6-BB0D-A47FF214DEC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20    13.1–13.4</a:t>
            </a:r>
          </a:p>
        </p:txBody>
      </p:sp>
      <p:sp>
        <p:nvSpPr>
          <p:cNvPr id="4" name="slide-number">
            <a:extLst xmlns:a="http://schemas.openxmlformats.org/drawingml/2006/main">
              <a:ext uri="{FF2B5EF4-FFF2-40B4-BE49-F238E27FC236}">
                <a16:creationId xmlns:a16="http://schemas.microsoft.com/office/drawing/2014/main" id="{17F94EEB-C821-4EDA-8C15-6519C7F02DD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90 / 116</a:t>
            </a:r>
          </a:p>
        </p:txBody>
      </p:sp>
      <p:sp>
        <p:nvSpPr>
          <p:cNvPr id="5" name="body">
            <a:extLst xmlns:a="http://schemas.openxmlformats.org/drawingml/2006/main">
              <a:ext uri="{FF2B5EF4-FFF2-40B4-BE49-F238E27FC236}">
                <a16:creationId xmlns:a16="http://schemas.microsoft.com/office/drawing/2014/main" id="{7444C216-996B-4B4B-A1EE-3CD85981DAE1}"/>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Applying the same lens model to the eye: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normal eye forms a real image on the retina.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When an object moves closer, the lens-to-retina distance is almost fixed.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1/f = 1/s_o + 1/s_i, increasing 1/s_o requires increasing 1/f.</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eye accommodates by increasing its converging power, reducing f.</a:t>
            </a:r>
          </a:p>
        </p:txBody>
      </p:sp>
    </p:spTree>
    <p:extLst>
      <p:ext uri="{BB962C8B-B14F-4D97-AF65-F5344CB8AC3E}">
        <p14:creationId xmlns:p14="http://schemas.microsoft.com/office/powerpoint/2010/main" val="921643940"/>
      </p:ext>
    </p:extLst>
  </p:cSld>
</p:sld>
</file>

<file path=ppt/slides/slide91.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3BC33E2-3B99-456A-95AE-1F56CC9E4CE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750A14EE-11F3-4071-937F-215B8C235E5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Applying the same lens model to the eye</a:t>
            </a:r>
          </a:p>
        </p:txBody>
      </p:sp>
      <p:sp>
        <p:nvSpPr>
          <p:cNvPr id="3" name="section-label">
            <a:extLst xmlns:a="http://schemas.openxmlformats.org/drawingml/2006/main">
              <a:ext uri="{FF2B5EF4-FFF2-40B4-BE49-F238E27FC236}">
                <a16:creationId xmlns:a16="http://schemas.microsoft.com/office/drawing/2014/main" id="{99BC7902-54F0-43A9-A952-B8CC47256CC8}"/>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EXPLAIN</a:t>
            </a:r>
          </a:p>
        </p:txBody>
      </p:sp>
      <p:sp>
        <p:nvSpPr>
          <p:cNvPr id="4" name="source-page">
            <a:extLst xmlns:a="http://schemas.openxmlformats.org/drawingml/2006/main">
              <a:ext uri="{FF2B5EF4-FFF2-40B4-BE49-F238E27FC236}">
                <a16:creationId xmlns:a16="http://schemas.microsoft.com/office/drawing/2014/main" id="{5B3FE391-CA84-4939-97EF-C85F920970A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20    13.1–13.4</a:t>
            </a:r>
          </a:p>
        </p:txBody>
      </p:sp>
      <p:sp>
        <p:nvSpPr>
          <p:cNvPr id="5" name="slide-number">
            <a:extLst xmlns:a="http://schemas.openxmlformats.org/drawingml/2006/main">
              <a:ext uri="{FF2B5EF4-FFF2-40B4-BE49-F238E27FC236}">
                <a16:creationId xmlns:a16="http://schemas.microsoft.com/office/drawing/2014/main" id="{D70D22D2-F1A6-43A7-A712-3683E6BC4DD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91 / 116</a:t>
            </a:r>
          </a:p>
        </p:txBody>
      </p:sp>
      <p:sp>
        <p:nvSpPr>
          <p:cNvPr id="6" name="body">
            <a:extLst xmlns:a="http://schemas.openxmlformats.org/drawingml/2006/main">
              <a:ext uri="{FF2B5EF4-FFF2-40B4-BE49-F238E27FC236}">
                <a16:creationId xmlns:a16="http://schemas.microsoft.com/office/drawing/2014/main" id="{0969E429-EB55-4104-A14E-FFAA578D5EC2}"/>
              </a:ext>
            </a:extLst>
          </p:cNvPr>
          <p:cNvSpPr>
            <a:spLocks xmlns:a="http://schemas.openxmlformats.org/drawingml/2006/main" noGrp="1"/>
          </p:cNvSpPr>
          <p:nvPr/>
        </p:nvSpPr>
        <p:spPr>
          <a:xfrm xmlns:a="http://schemas.openxmlformats.org/drawingml/2006/main">
            <a:off x="609600" y="1866900"/>
            <a:ext cx="109728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Why can a screen locate a real image, but fail to locate a virtual image?</a:t>
            </a:r>
          </a:p>
        </p:txBody>
      </p:sp>
    </p:spTree>
    <p:extLst>
      <p:ext uri="{BB962C8B-B14F-4D97-AF65-F5344CB8AC3E}">
        <p14:creationId xmlns:p14="http://schemas.microsoft.com/office/powerpoint/2010/main" val="1029584328"/>
      </p:ext>
    </p:extLst>
  </p:cSld>
</p:sld>
</file>

<file path=ppt/slides/slide9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F8C98FE-2A19-4194-9946-D7DE7CFC58D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5A6228D0-7567-4F4E-9CE0-6B420AE9ECA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Applying the same lens model to the eye</a:t>
            </a:r>
          </a:p>
        </p:txBody>
      </p:sp>
      <p:sp>
        <p:nvSpPr>
          <p:cNvPr id="3" name="section-label">
            <a:extLst xmlns:a="http://schemas.openxmlformats.org/drawingml/2006/main">
              <a:ext uri="{FF2B5EF4-FFF2-40B4-BE49-F238E27FC236}">
                <a16:creationId xmlns:a16="http://schemas.microsoft.com/office/drawing/2014/main" id="{6DF06107-2760-41F0-A479-051166B5B661}"/>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Discussion and reasoning</a:t>
            </a:r>
          </a:p>
        </p:txBody>
      </p:sp>
      <p:sp>
        <p:nvSpPr>
          <p:cNvPr id="4" name="source-page">
            <a:extLst xmlns:a="http://schemas.openxmlformats.org/drawingml/2006/main">
              <a:ext uri="{FF2B5EF4-FFF2-40B4-BE49-F238E27FC236}">
                <a16:creationId xmlns:a16="http://schemas.microsoft.com/office/drawing/2014/main" id="{D84132DD-D937-421F-BA7E-124533C076C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20    13.1–13.4</a:t>
            </a:r>
          </a:p>
        </p:txBody>
      </p:sp>
      <p:sp>
        <p:nvSpPr>
          <p:cNvPr id="5" name="slide-number">
            <a:extLst xmlns:a="http://schemas.openxmlformats.org/drawingml/2006/main">
              <a:ext uri="{FF2B5EF4-FFF2-40B4-BE49-F238E27FC236}">
                <a16:creationId xmlns:a16="http://schemas.microsoft.com/office/drawing/2014/main" id="{7A9EBC83-E8DE-4129-B77D-F5E38F9240A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92 / 116</a:t>
            </a:r>
          </a:p>
        </p:txBody>
      </p:sp>
      <p:sp>
        <p:nvSpPr>
          <p:cNvPr id="6" name="body">
            <a:extLst xmlns:a="http://schemas.openxmlformats.org/drawingml/2006/main">
              <a:ext uri="{FF2B5EF4-FFF2-40B4-BE49-F238E27FC236}">
                <a16:creationId xmlns:a16="http://schemas.microsoft.com/office/drawing/2014/main" id="{7F3AD217-CD01-4D1A-A05B-C9EB5AC577F4}"/>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Why should an experimental focal-length estimate use many measurements and 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fitted graph instead of one potentially uncertain focus?</a:t>
            </a:r>
          </a:p>
        </p:txBody>
      </p:sp>
    </p:spTree>
    <p:extLst>
      <p:ext uri="{BB962C8B-B14F-4D97-AF65-F5344CB8AC3E}">
        <p14:creationId xmlns:p14="http://schemas.microsoft.com/office/powerpoint/2010/main" val="94214172"/>
      </p:ext>
    </p:extLst>
  </p:cSld>
</p:sld>
</file>

<file path=ppt/slides/slide9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674CBA6-3DDC-4B33-AAFA-A78F6F108C7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6C12205E-865F-4819-894A-2D0829BC2E5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practice: explain and sketch</a:t>
            </a:r>
          </a:p>
        </p:txBody>
      </p:sp>
      <p:sp>
        <p:nvSpPr>
          <p:cNvPr id="3" name="source-page">
            <a:extLst xmlns:a="http://schemas.openxmlformats.org/drawingml/2006/main">
              <a:ext uri="{FF2B5EF4-FFF2-40B4-BE49-F238E27FC236}">
                <a16:creationId xmlns:a16="http://schemas.microsoft.com/office/drawing/2014/main" id="{319F8FE7-B719-4AD3-BBB8-ECB9738AE3D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21    13.1–13.4</a:t>
            </a:r>
          </a:p>
        </p:txBody>
      </p:sp>
      <p:sp>
        <p:nvSpPr>
          <p:cNvPr id="4" name="slide-number">
            <a:extLst xmlns:a="http://schemas.openxmlformats.org/drawingml/2006/main">
              <a:ext uri="{FF2B5EF4-FFF2-40B4-BE49-F238E27FC236}">
                <a16:creationId xmlns:a16="http://schemas.microsoft.com/office/drawing/2014/main" id="{1881C9C8-344C-4C29-B673-21BCAF8A4AE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93 / 116</a:t>
            </a:r>
          </a:p>
        </p:txBody>
      </p:sp>
      <p:sp>
        <p:nvSpPr>
          <p:cNvPr id="5" name="body">
            <a:extLst xmlns:a="http://schemas.openxmlformats.org/drawingml/2006/main">
              <a:ext uri="{FF2B5EF4-FFF2-40B4-BE49-F238E27FC236}">
                <a16:creationId xmlns:a16="http://schemas.microsoft.com/office/drawing/2014/main" id="{35AFCAC2-EB6D-45C1-8262-A592C49E5EC0}"/>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Reflection.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light ray strikes a mirror at 35° to the surface.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its incidence and reflection angles.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Explain why a rough surface can scatter light while each ray obeys the reflection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law.</a:t>
            </a:r>
          </a:p>
        </p:txBody>
      </p:sp>
      <p:sp>
        <p:nvSpPr>
          <p:cNvPr id="6" name="body">
            <a:extLst xmlns:a="http://schemas.openxmlformats.org/drawingml/2006/main">
              <a:ext uri="{FF2B5EF4-FFF2-40B4-BE49-F238E27FC236}">
                <a16:creationId xmlns:a16="http://schemas.microsoft.com/office/drawing/2014/main" id="{187CFDB4-F690-4853-AD77-2B9C311C8FA0}"/>
              </a:ext>
            </a:extLst>
          </p:cNvPr>
          <p:cNvSpPr>
            <a:spLocks xmlns:a="http://schemas.openxmlformats.org/drawingml/2006/main" noGrp="1"/>
          </p:cNvSpPr>
          <p:nvPr/>
        </p:nvSpPr>
        <p:spPr>
          <a:xfrm xmlns:a="http://schemas.openxmlformats.org/drawingml/2006/main">
            <a:off x="609600" y="42672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2.</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road-to-sand model.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Explain why an obliquely incident wave bends toward the normal when it slows.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State what happens to frequency and wavelength.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Then explain the normal-incidence case.</a:t>
            </a:r>
          </a:p>
        </p:txBody>
      </p:sp>
    </p:spTree>
    <p:extLst>
      <p:ext uri="{BB962C8B-B14F-4D97-AF65-F5344CB8AC3E}">
        <p14:creationId xmlns:p14="http://schemas.microsoft.com/office/powerpoint/2010/main" val="976843269"/>
      </p:ext>
    </p:extLst>
  </p:cSld>
</p:sld>
</file>

<file path=ppt/slides/slide9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995D730-782F-4AE3-8CE8-AFF23315B15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0DEACDC0-CCA7-46CD-B60E-23B72F9512C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practice: explain and sketch</a:t>
            </a:r>
          </a:p>
        </p:txBody>
      </p:sp>
      <p:sp>
        <p:nvSpPr>
          <p:cNvPr id="3" name="source-page">
            <a:extLst xmlns:a="http://schemas.openxmlformats.org/drawingml/2006/main">
              <a:ext uri="{FF2B5EF4-FFF2-40B4-BE49-F238E27FC236}">
                <a16:creationId xmlns:a16="http://schemas.microsoft.com/office/drawing/2014/main" id="{13F74A3A-AC12-45CF-8B6C-F9A26638BC3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21    13.1–13.4</a:t>
            </a:r>
          </a:p>
        </p:txBody>
      </p:sp>
      <p:sp>
        <p:nvSpPr>
          <p:cNvPr id="4" name="slide-number">
            <a:extLst xmlns:a="http://schemas.openxmlformats.org/drawingml/2006/main">
              <a:ext uri="{FF2B5EF4-FFF2-40B4-BE49-F238E27FC236}">
                <a16:creationId xmlns:a16="http://schemas.microsoft.com/office/drawing/2014/main" id="{C7CEA90A-4ED6-4305-ABCC-A6905BE5E95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94 / 116</a:t>
            </a:r>
          </a:p>
        </p:txBody>
      </p:sp>
      <p:sp>
        <p:nvSpPr>
          <p:cNvPr id="5" name="body">
            <a:extLst xmlns:a="http://schemas.openxmlformats.org/drawingml/2006/main">
              <a:ext uri="{FF2B5EF4-FFF2-40B4-BE49-F238E27FC236}">
                <a16:creationId xmlns:a16="http://schemas.microsoft.com/office/drawing/2014/main" id="{0D7A832E-9CF5-4A1F-8DCF-43FACF2CD024}"/>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3.</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Refraction.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Light with vacuum wavelength 500 nm enters glass of n = 1.60 from air at 40°.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the refracted angle, speed and wavelength in glass.</a:t>
            </a:r>
          </a:p>
        </p:txBody>
      </p:sp>
      <p:sp>
        <p:nvSpPr>
          <p:cNvPr id="6" name="body">
            <a:extLst xmlns:a="http://schemas.openxmlformats.org/drawingml/2006/main">
              <a:ext uri="{FF2B5EF4-FFF2-40B4-BE49-F238E27FC236}">
                <a16:creationId xmlns:a16="http://schemas.microsoft.com/office/drawing/2014/main" id="{0D495660-4131-4F42-AA61-531BBD47E444}"/>
              </a:ext>
            </a:extLst>
          </p:cNvPr>
          <p:cNvSpPr>
            <a:spLocks xmlns:a="http://schemas.openxmlformats.org/drawingml/2006/main" noGrp="1"/>
          </p:cNvSpPr>
          <p:nvPr/>
        </p:nvSpPr>
        <p:spPr>
          <a:xfrm xmlns:a="http://schemas.openxmlformats.org/drawingml/2006/main">
            <a:off x="609600" y="3552825"/>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4.</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Total internal reflection.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the water-to-air critical angle for n_water = 1.33.</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Describe what happens at incidence 40°, at the critical angle, and at 55°.</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Could the corresponding air-to-water ray show total internal reflection?</a:t>
            </a:r>
          </a:p>
        </p:txBody>
      </p:sp>
    </p:spTree>
    <p:extLst>
      <p:ext uri="{BB962C8B-B14F-4D97-AF65-F5344CB8AC3E}">
        <p14:creationId xmlns:p14="http://schemas.microsoft.com/office/powerpoint/2010/main" val="1569155779"/>
      </p:ext>
    </p:extLst>
  </p:cSld>
</p:sld>
</file>

<file path=ppt/slides/slide9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303E27E-8A10-43E0-B56A-5D9C0F9132D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F3E3DDCE-40F1-4278-A6DD-1BA2D610566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practice: explain and sketch</a:t>
            </a:r>
          </a:p>
        </p:txBody>
      </p:sp>
      <p:sp>
        <p:nvSpPr>
          <p:cNvPr id="3" name="source-page">
            <a:extLst xmlns:a="http://schemas.openxmlformats.org/drawingml/2006/main">
              <a:ext uri="{FF2B5EF4-FFF2-40B4-BE49-F238E27FC236}">
                <a16:creationId xmlns:a16="http://schemas.microsoft.com/office/drawing/2014/main" id="{C92327C1-9012-491C-B764-FEC0849EC1C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21    13.1–13.4</a:t>
            </a:r>
          </a:p>
        </p:txBody>
      </p:sp>
      <p:sp>
        <p:nvSpPr>
          <p:cNvPr id="4" name="slide-number">
            <a:extLst xmlns:a="http://schemas.openxmlformats.org/drawingml/2006/main">
              <a:ext uri="{FF2B5EF4-FFF2-40B4-BE49-F238E27FC236}">
                <a16:creationId xmlns:a16="http://schemas.microsoft.com/office/drawing/2014/main" id="{1FD1F239-3E85-4CA7-8CE0-4790FBB6316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95 / 116</a:t>
            </a:r>
          </a:p>
        </p:txBody>
      </p:sp>
      <p:sp>
        <p:nvSpPr>
          <p:cNvPr id="5" name="body">
            <a:extLst xmlns:a="http://schemas.openxmlformats.org/drawingml/2006/main">
              <a:ext uri="{FF2B5EF4-FFF2-40B4-BE49-F238E27FC236}">
                <a16:creationId xmlns:a16="http://schemas.microsoft.com/office/drawing/2014/main" id="{D493DAD7-43F8-4BEC-869F-707F966316A8}"/>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5.</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converging pair.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real object is 18 cm from either a convex lens or a concave mirror with f = 12 cm.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each instrument, draw two principal rays and give a complete image description.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State exactly which result changes when the instrument changes.</a:t>
            </a:r>
          </a:p>
        </p:txBody>
      </p:sp>
      <p:sp>
        <p:nvSpPr>
          <p:cNvPr id="6" name="body">
            <a:extLst xmlns:a="http://schemas.openxmlformats.org/drawingml/2006/main">
              <a:ext uri="{FF2B5EF4-FFF2-40B4-BE49-F238E27FC236}">
                <a16:creationId xmlns:a16="http://schemas.microsoft.com/office/drawing/2014/main" id="{6F27319C-6B7C-4B99-B4D7-AB7D442F4D1A}"/>
              </a:ext>
            </a:extLst>
          </p:cNvPr>
          <p:cNvSpPr>
            <a:spLocks xmlns:a="http://schemas.openxmlformats.org/drawingml/2006/main" noGrp="1"/>
          </p:cNvSpPr>
          <p:nvPr/>
        </p:nvSpPr>
        <p:spPr>
          <a:xfrm xmlns:a="http://schemas.openxmlformats.org/drawingml/2006/main">
            <a:off x="609600" y="3910013"/>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6.</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Work backward.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converging instrument with f = 10 cm produces an upright image three times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object height.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s_o and s_i.</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State the physical image side for a lens and for a mirror.</a:t>
            </a:r>
          </a:p>
        </p:txBody>
      </p:sp>
    </p:spTree>
    <p:extLst>
      <p:ext uri="{BB962C8B-B14F-4D97-AF65-F5344CB8AC3E}">
        <p14:creationId xmlns:p14="http://schemas.microsoft.com/office/powerpoint/2010/main" val="795261073"/>
      </p:ext>
    </p:extLst>
  </p:cSld>
</p:sld>
</file>

<file path=ppt/slides/slide9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DB7D6C9-808A-40FE-8A38-9D224C625B7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59F62A1E-7A1A-4CA9-BD2A-7E68602B030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practice: explain and sketch</a:t>
            </a:r>
          </a:p>
        </p:txBody>
      </p:sp>
      <p:sp>
        <p:nvSpPr>
          <p:cNvPr id="3" name="source-page">
            <a:extLst xmlns:a="http://schemas.openxmlformats.org/drawingml/2006/main">
              <a:ext uri="{FF2B5EF4-FFF2-40B4-BE49-F238E27FC236}">
                <a16:creationId xmlns:a16="http://schemas.microsoft.com/office/drawing/2014/main" id="{A0BC646F-4A63-4243-8201-FC6E5244D9E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21    13.1–13.4</a:t>
            </a:r>
          </a:p>
        </p:txBody>
      </p:sp>
      <p:sp>
        <p:nvSpPr>
          <p:cNvPr id="4" name="slide-number">
            <a:extLst xmlns:a="http://schemas.openxmlformats.org/drawingml/2006/main">
              <a:ext uri="{FF2B5EF4-FFF2-40B4-BE49-F238E27FC236}">
                <a16:creationId xmlns:a16="http://schemas.microsoft.com/office/drawing/2014/main" id="{B7F94376-7466-42E5-9B95-A61BEB99DB0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96 / 116</a:t>
            </a:r>
          </a:p>
        </p:txBody>
      </p:sp>
      <p:sp>
        <p:nvSpPr>
          <p:cNvPr id="5" name="body">
            <a:extLst xmlns:a="http://schemas.openxmlformats.org/drawingml/2006/main">
              <a:ext uri="{FF2B5EF4-FFF2-40B4-BE49-F238E27FC236}">
                <a16:creationId xmlns:a16="http://schemas.microsoft.com/office/drawing/2014/main" id="{C99F4881-4ABA-4D0C-88BE-6D5A0DCBE977}"/>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DISCUSSION BEFORE CALCULATION: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questions 5 and 6, first identify the object-position region and the expected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signs of s_i and 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After calculating, use the result to check the sketch, not replace it.</a:t>
            </a:r>
          </a:p>
        </p:txBody>
      </p:sp>
    </p:spTree>
    <p:extLst>
      <p:ext uri="{BB962C8B-B14F-4D97-AF65-F5344CB8AC3E}">
        <p14:creationId xmlns:p14="http://schemas.microsoft.com/office/powerpoint/2010/main" val="2070387474"/>
      </p:ext>
    </p:extLst>
  </p:cSld>
</p:sld>
</file>

<file path=ppt/slides/slide9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CAA9877-9416-459E-A14E-2101229C8DE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0532B4C6-F638-480F-BCE7-74CC32B173C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practice: connect the models</a:t>
            </a:r>
          </a:p>
        </p:txBody>
      </p:sp>
      <p:sp>
        <p:nvSpPr>
          <p:cNvPr id="3" name="source-page">
            <a:extLst xmlns:a="http://schemas.openxmlformats.org/drawingml/2006/main">
              <a:ext uri="{FF2B5EF4-FFF2-40B4-BE49-F238E27FC236}">
                <a16:creationId xmlns:a16="http://schemas.microsoft.com/office/drawing/2014/main" id="{48C90581-F53E-40C8-B249-2C7E3FBA4AF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22    13.1–13.4</a:t>
            </a:r>
          </a:p>
        </p:txBody>
      </p:sp>
      <p:sp>
        <p:nvSpPr>
          <p:cNvPr id="4" name="slide-number">
            <a:extLst xmlns:a="http://schemas.openxmlformats.org/drawingml/2006/main">
              <a:ext uri="{FF2B5EF4-FFF2-40B4-BE49-F238E27FC236}">
                <a16:creationId xmlns:a16="http://schemas.microsoft.com/office/drawing/2014/main" id="{DE3C83C7-D22F-40E4-AF50-497EEE33E21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97 / 116</a:t>
            </a:r>
          </a:p>
        </p:txBody>
      </p:sp>
      <p:sp>
        <p:nvSpPr>
          <p:cNvPr id="5" name="body">
            <a:extLst xmlns:a="http://schemas.openxmlformats.org/drawingml/2006/main">
              <a:ext uri="{FF2B5EF4-FFF2-40B4-BE49-F238E27FC236}">
                <a16:creationId xmlns:a16="http://schemas.microsoft.com/office/drawing/2014/main" id="{4B74B2C6-5ED7-4513-AA0B-813D33831D23}"/>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7.</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diverging pair.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real object is 24 cm from either a concave lens or a convex mirror with f = -12 cm.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s_i and 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Explain the image-side difference and prove that the image lies within one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focal-length magnitude of the instrument.</a:t>
            </a:r>
          </a:p>
        </p:txBody>
      </p:sp>
      <p:sp>
        <p:nvSpPr>
          <p:cNvPr id="6" name="body">
            <a:extLst xmlns:a="http://schemas.openxmlformats.org/drawingml/2006/main">
              <a:ext uri="{FF2B5EF4-FFF2-40B4-BE49-F238E27FC236}">
                <a16:creationId xmlns:a16="http://schemas.microsoft.com/office/drawing/2014/main" id="{A625D43C-56F9-47AB-BC07-97753FA5613E}"/>
              </a:ext>
            </a:extLst>
          </p:cNvPr>
          <p:cNvSpPr>
            <a:spLocks xmlns:a="http://schemas.openxmlformats.org/drawingml/2006/main" noGrp="1"/>
          </p:cNvSpPr>
          <p:nvPr/>
        </p:nvSpPr>
        <p:spPr>
          <a:xfrm xmlns:a="http://schemas.openxmlformats.org/drawingml/2006/main">
            <a:off x="609600" y="42672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8.</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Boundary cases.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f = 8 cm, describe the image for s_o = 16 cm, s_o = 8 cm, and a very distant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object.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Explain precisely what “no image at the focus” should mean.</a:t>
            </a:r>
          </a:p>
        </p:txBody>
      </p:sp>
    </p:spTree>
    <p:extLst>
      <p:ext uri="{BB962C8B-B14F-4D97-AF65-F5344CB8AC3E}">
        <p14:creationId xmlns:p14="http://schemas.microsoft.com/office/powerpoint/2010/main" val="1703730786"/>
      </p:ext>
    </p:extLst>
  </p:cSld>
</p:sld>
</file>

<file path=ppt/slides/slide9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0E257FD-F3B7-40E8-B38B-5FF2838154D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3A0A8CD1-D150-4E3E-8F8B-556373BFE73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practice: connect the models</a:t>
            </a:r>
          </a:p>
        </p:txBody>
      </p:sp>
      <p:sp>
        <p:nvSpPr>
          <p:cNvPr id="3" name="source-page">
            <a:extLst xmlns:a="http://schemas.openxmlformats.org/drawingml/2006/main">
              <a:ext uri="{FF2B5EF4-FFF2-40B4-BE49-F238E27FC236}">
                <a16:creationId xmlns:a16="http://schemas.microsoft.com/office/drawing/2014/main" id="{B0E3636C-B292-4F11-8ACC-45D0D483406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22    13.1–13.4</a:t>
            </a:r>
          </a:p>
        </p:txBody>
      </p:sp>
      <p:sp>
        <p:nvSpPr>
          <p:cNvPr id="4" name="slide-number">
            <a:extLst xmlns:a="http://schemas.openxmlformats.org/drawingml/2006/main">
              <a:ext uri="{FF2B5EF4-FFF2-40B4-BE49-F238E27FC236}">
                <a16:creationId xmlns:a16="http://schemas.microsoft.com/office/drawing/2014/main" id="{87948563-FF8D-44ED-A217-85A440FE9C9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98 / 116</a:t>
            </a:r>
          </a:p>
        </p:txBody>
      </p:sp>
      <p:sp>
        <p:nvSpPr>
          <p:cNvPr id="5" name="body">
            <a:extLst xmlns:a="http://schemas.openxmlformats.org/drawingml/2006/main">
              <a:ext uri="{FF2B5EF4-FFF2-40B4-BE49-F238E27FC236}">
                <a16:creationId xmlns:a16="http://schemas.microsoft.com/office/drawing/2014/main" id="{157EB4F1-2719-47E7-A2E8-CDC1186122B3}"/>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9.</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Covering a lens.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screen shows a sharp image from a convex lens.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Cover the upper half of the lens.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Predict the image location, size, completeness and brightness, and justify your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prediction with rays from one object point.</a:t>
            </a:r>
          </a:p>
        </p:txBody>
      </p:sp>
    </p:spTree>
    <p:extLst>
      <p:ext uri="{BB962C8B-B14F-4D97-AF65-F5344CB8AC3E}">
        <p14:creationId xmlns:p14="http://schemas.microsoft.com/office/powerpoint/2010/main" val="227168550"/>
      </p:ext>
    </p:extLst>
  </p:cSld>
</p:sld>
</file>

<file path=ppt/slides/slide9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421DA80-3422-4251-BD0E-2F7B59CFDAF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703CC397-C8BC-46D2-83B2-85CC7719EB2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practice: connect the models</a:t>
            </a:r>
          </a:p>
        </p:txBody>
      </p:sp>
      <p:sp>
        <p:nvSpPr>
          <p:cNvPr id="3" name="source-page">
            <a:extLst xmlns:a="http://schemas.openxmlformats.org/drawingml/2006/main">
              <a:ext uri="{FF2B5EF4-FFF2-40B4-BE49-F238E27FC236}">
                <a16:creationId xmlns:a16="http://schemas.microsoft.com/office/drawing/2014/main" id="{644341E4-AAC2-4D71-B327-FD1F004C0DD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22    13.1–13.4</a:t>
            </a:r>
          </a:p>
        </p:txBody>
      </p:sp>
      <p:sp>
        <p:nvSpPr>
          <p:cNvPr id="4" name="slide-number">
            <a:extLst xmlns:a="http://schemas.openxmlformats.org/drawingml/2006/main">
              <a:ext uri="{FF2B5EF4-FFF2-40B4-BE49-F238E27FC236}">
                <a16:creationId xmlns:a16="http://schemas.microsoft.com/office/drawing/2014/main" id="{757D5945-3107-41D0-AD42-5FAA2472C1C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99 / 116</a:t>
            </a:r>
          </a:p>
        </p:txBody>
      </p:sp>
      <p:sp>
        <p:nvSpPr>
          <p:cNvPr id="5" name="body">
            <a:extLst xmlns:a="http://schemas.openxmlformats.org/drawingml/2006/main">
              <a:ext uri="{FF2B5EF4-FFF2-40B4-BE49-F238E27FC236}">
                <a16:creationId xmlns:a16="http://schemas.microsoft.com/office/drawing/2014/main" id="{E9447175-41EB-40EF-BFCB-99AAE0439AEB}"/>
              </a:ext>
            </a:extLst>
          </p:cNvPr>
          <p:cNvSpPr>
            <a:spLocks xmlns:a="http://schemas.openxmlformats.org/drawingml/2006/main" noGrp="1"/>
          </p:cNvSpPr>
          <p:nvPr/>
        </p:nvSpPr>
        <p:spPr>
          <a:xfrm xmlns:a="http://schemas.openxmlformats.org/drawingml/2006/main">
            <a:off x="609600" y="1866900"/>
            <a:ext cx="10972800" cy="2047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10.</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Material comparison.</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Three converging lenses have identical shapes and are surrounded by air.</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Their focal lengths are f_A = 8 cm, f_B = 12 cm and f_C = 20 cm for the same</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wavelength.</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Rank the lens indices and explain the physical reason.</a:t>
            </a:r>
          </a:p>
        </p:txBody>
      </p:sp>
      <p:sp>
        <p:nvSpPr>
          <p:cNvPr id="6" name="body">
            <a:extLst xmlns:a="http://schemas.openxmlformats.org/drawingml/2006/main">
              <a:ext uri="{FF2B5EF4-FFF2-40B4-BE49-F238E27FC236}">
                <a16:creationId xmlns:a16="http://schemas.microsoft.com/office/drawing/2014/main" id="{D407DA00-D813-406C-B451-08F24D977FC1}"/>
              </a:ext>
            </a:extLst>
          </p:cNvPr>
          <p:cNvSpPr>
            <a:spLocks xmlns:a="http://schemas.openxmlformats.org/drawingml/2006/main" noGrp="1"/>
          </p:cNvSpPr>
          <p:nvPr/>
        </p:nvSpPr>
        <p:spPr>
          <a:xfrm xmlns:a="http://schemas.openxmlformats.org/drawingml/2006/main">
            <a:off x="609600" y="4124325"/>
            <a:ext cx="10972800" cy="2047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11.</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Graph analysis.</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A plot of 1/s_i against 1/s_o has slope -1.02 and vertical intercept 4.0 m⁻¹.</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Estimate f.</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Is the slope close to the model prediction?</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Give two practical sources of measurement uncertainty.</a:t>
            </a:r>
          </a:p>
        </p:txBody>
      </p:sp>
    </p:spTree>
    <p:extLst>
      <p:ext uri="{BB962C8B-B14F-4D97-AF65-F5344CB8AC3E}">
        <p14:creationId xmlns:p14="http://schemas.microsoft.com/office/powerpoint/2010/main" val="112733405"/>
      </p:ext>
    </p:extLst>
  </p:cSld>
</p:sld>
</file>

<file path=ppt/slides/slide10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8060EF4-A6C7-4931-B97E-8F1C8C96618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7A5556C5-9EB9-411B-B5EA-E4B3AC5D88F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practice: connect the models</a:t>
            </a:r>
          </a:p>
        </p:txBody>
      </p:sp>
      <p:sp>
        <p:nvSpPr>
          <p:cNvPr id="3" name="source-page">
            <a:extLst xmlns:a="http://schemas.openxmlformats.org/drawingml/2006/main">
              <a:ext uri="{FF2B5EF4-FFF2-40B4-BE49-F238E27FC236}">
                <a16:creationId xmlns:a16="http://schemas.microsoft.com/office/drawing/2014/main" id="{06350906-A28D-4C02-AD54-B578725C8FC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22    13.1–13.4</a:t>
            </a:r>
          </a:p>
        </p:txBody>
      </p:sp>
      <p:sp>
        <p:nvSpPr>
          <p:cNvPr id="4" name="slide-number">
            <a:extLst xmlns:a="http://schemas.openxmlformats.org/drawingml/2006/main">
              <a:ext uri="{FF2B5EF4-FFF2-40B4-BE49-F238E27FC236}">
                <a16:creationId xmlns:a16="http://schemas.microsoft.com/office/drawing/2014/main" id="{690945D3-D6EE-49F7-ABD1-D9B7DBCC368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100 / 116</a:t>
            </a:r>
          </a:p>
        </p:txBody>
      </p:sp>
      <p:sp>
        <p:nvSpPr>
          <p:cNvPr id="5" name="body">
            <a:extLst xmlns:a="http://schemas.openxmlformats.org/drawingml/2006/main">
              <a:ext uri="{FF2B5EF4-FFF2-40B4-BE49-F238E27FC236}">
                <a16:creationId xmlns:a16="http://schemas.microsoft.com/office/drawing/2014/main" id="{73027144-672D-453A-A82D-4BC375962ABC}"/>
              </a:ext>
            </a:extLst>
          </p:cNvPr>
          <p:cNvSpPr>
            <a:spLocks xmlns:a="http://schemas.openxmlformats.org/drawingml/2006/main" noGrp="1"/>
          </p:cNvSpPr>
          <p:nvPr/>
        </p:nvSpPr>
        <p:spPr>
          <a:xfrm xmlns:a="http://schemas.openxmlformats.org/drawingml/2006/main">
            <a:off x="609600" y="1866900"/>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12.</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Layered tank.</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Light enters three horizontal layers with indices n₁ &lt; n₂ &lt; n₃, all greater than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air index.</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Derive the bottom-layer angle directly from the entrance angle.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After reflection at a horizontal bottom mirror and exit into air, compare the exit and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entry angles.</a:t>
            </a:r>
          </a:p>
        </p:txBody>
      </p:sp>
    </p:spTree>
    <p:extLst>
      <p:ext uri="{BB962C8B-B14F-4D97-AF65-F5344CB8AC3E}">
        <p14:creationId xmlns:p14="http://schemas.microsoft.com/office/powerpoint/2010/main" val="1133717904"/>
      </p:ext>
    </p:extLst>
  </p:cSld>
</p:sld>
</file>

<file path=ppt/slides/slide101.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B5800E7-385B-488B-A906-F130687769D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977A1E17-66BF-4674-AEB2-75E23574B15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Chapter practice: connect the models</a:t>
            </a:r>
          </a:p>
        </p:txBody>
      </p:sp>
      <p:sp>
        <p:nvSpPr>
          <p:cNvPr id="3" name="section-label">
            <a:extLst xmlns:a="http://schemas.openxmlformats.org/drawingml/2006/main">
              <a:ext uri="{FF2B5EF4-FFF2-40B4-BE49-F238E27FC236}">
                <a16:creationId xmlns:a16="http://schemas.microsoft.com/office/drawing/2014/main" id="{65CE1B8F-8358-4509-8B1C-72CB704EF730}"/>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FINAL ORAL CHECK</a:t>
            </a:r>
          </a:p>
        </p:txBody>
      </p:sp>
      <p:sp>
        <p:nvSpPr>
          <p:cNvPr id="4" name="source-page">
            <a:extLst xmlns:a="http://schemas.openxmlformats.org/drawingml/2006/main">
              <a:ext uri="{FF2B5EF4-FFF2-40B4-BE49-F238E27FC236}">
                <a16:creationId xmlns:a16="http://schemas.microsoft.com/office/drawing/2014/main" id="{F2EF0DC3-173C-4793-BA2E-CBFC51827BC6}"/>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22    13.1–13.4</a:t>
            </a:r>
          </a:p>
        </p:txBody>
      </p:sp>
      <p:sp>
        <p:nvSpPr>
          <p:cNvPr id="5" name="slide-number">
            <a:extLst xmlns:a="http://schemas.openxmlformats.org/drawingml/2006/main">
              <a:ext uri="{FF2B5EF4-FFF2-40B4-BE49-F238E27FC236}">
                <a16:creationId xmlns:a16="http://schemas.microsoft.com/office/drawing/2014/main" id="{85D12EA4-ABF8-4FFC-8869-32C80E1A72A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101 / 116</a:t>
            </a:r>
          </a:p>
        </p:txBody>
      </p:sp>
      <p:sp>
        <p:nvSpPr>
          <p:cNvPr id="6" name="body">
            <a:extLst xmlns:a="http://schemas.openxmlformats.org/drawingml/2006/main">
              <a:ext uri="{FF2B5EF4-FFF2-40B4-BE49-F238E27FC236}">
                <a16:creationId xmlns:a16="http://schemas.microsoft.com/office/drawing/2014/main" id="{489E30DD-1EA4-4EAB-8EF0-74EFAA886AE3}"/>
              </a:ext>
            </a:extLst>
          </p:cNvPr>
          <p:cNvSpPr>
            <a:spLocks xmlns:a="http://schemas.openxmlformats.org/drawingml/2006/main" noGrp="1"/>
          </p:cNvSpPr>
          <p:nvPr/>
        </p:nvSpPr>
        <p:spPr>
          <a:xfrm xmlns:a="http://schemas.openxmlformats.org/drawingml/2006/main">
            <a:off x="609600" y="1866900"/>
            <a:ext cx="10972800"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 student says: “Positive image distance always means the image is on the</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right.” Give a counterexample.</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Another says: “A convex device always converges.” Compare a convex lens</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and a convex mirror to correct the claim.</a:t>
            </a:r>
          </a:p>
        </p:txBody>
      </p:sp>
    </p:spTree>
    <p:extLst>
      <p:ext uri="{BB962C8B-B14F-4D97-AF65-F5344CB8AC3E}">
        <p14:creationId xmlns:p14="http://schemas.microsoft.com/office/powerpoint/2010/main" val="620041923"/>
      </p:ext>
    </p:extLst>
  </p:cSld>
</p:sld>
</file>

<file path=ppt/slides/slide10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33A5B23-2F70-4ADE-A0E1-8E3555D0759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A0D53482-DCE7-43A5-9640-7CA11DBA6D0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1-2. Reflection and the analogy</a:t>
            </a:r>
          </a:p>
        </p:txBody>
      </p:sp>
      <p:sp>
        <p:nvSpPr>
          <p:cNvPr id="3" name="source-page">
            <a:extLst xmlns:a="http://schemas.openxmlformats.org/drawingml/2006/main">
              <a:ext uri="{FF2B5EF4-FFF2-40B4-BE49-F238E27FC236}">
                <a16:creationId xmlns:a16="http://schemas.microsoft.com/office/drawing/2014/main" id="{416FA6BD-14D0-4D17-BEE0-ABA8FF7DAF1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23    13.1–13.4</a:t>
            </a:r>
          </a:p>
        </p:txBody>
      </p:sp>
      <p:sp>
        <p:nvSpPr>
          <p:cNvPr id="4" name="slide-number">
            <a:extLst xmlns:a="http://schemas.openxmlformats.org/drawingml/2006/main">
              <a:ext uri="{FF2B5EF4-FFF2-40B4-BE49-F238E27FC236}">
                <a16:creationId xmlns:a16="http://schemas.microsoft.com/office/drawing/2014/main" id="{82AACB27-C438-492B-B761-B1A8FAEB231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102 / 116</a:t>
            </a:r>
          </a:p>
        </p:txBody>
      </p:sp>
      <p:sp>
        <p:nvSpPr>
          <p:cNvPr id="5" name="body">
            <a:extLst xmlns:a="http://schemas.openxmlformats.org/drawingml/2006/main">
              <a:ext uri="{FF2B5EF4-FFF2-40B4-BE49-F238E27FC236}">
                <a16:creationId xmlns:a16="http://schemas.microsoft.com/office/drawing/2014/main" id="{2FFB8CEE-4466-428F-B92B-CB6DB085D717}"/>
              </a:ext>
            </a:extLst>
          </p:cNvPr>
          <p:cNvSpPr>
            <a:spLocks xmlns:a="http://schemas.openxmlformats.org/drawingml/2006/main" noGrp="1"/>
          </p:cNvSpPr>
          <p:nvPr/>
        </p:nvSpPr>
        <p:spPr>
          <a:xfrm xmlns:a="http://schemas.openxmlformats.org/drawingml/2006/main">
            <a:off x="609600" y="1866900"/>
            <a:ext cx="10972800" cy="3619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normal is 90° from the surface, so θ_i = θ_r = 55°.</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rough surface has varying local normals; the law holds relative to each normal.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2.</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One part of an oblique wavefront enters the slower medium before the rest and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advances less, rotating the wavefront.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Its perpendicular ray turns toward the normal.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Frequency stays fixed and wavelength decreases.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normal incidence the entire front crosses together: there is no turning, although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speed and wavelength change.</a:t>
            </a:r>
          </a:p>
        </p:txBody>
      </p:sp>
    </p:spTree>
    <p:extLst>
      <p:ext uri="{BB962C8B-B14F-4D97-AF65-F5344CB8AC3E}">
        <p14:creationId xmlns:p14="http://schemas.microsoft.com/office/powerpoint/2010/main" val="466392313"/>
      </p:ext>
    </p:extLst>
  </p:cSld>
</p:sld>
</file>

<file path=ppt/slides/slide10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A86A486-CB77-4811-8B4E-2CA8AF7E678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CD30420C-FBE0-4B5C-A104-45EF27BD1BB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3-4. Refraction and total internal reflection</a:t>
            </a:r>
          </a:p>
        </p:txBody>
      </p:sp>
      <p:sp>
        <p:nvSpPr>
          <p:cNvPr id="3" name="source-page">
            <a:extLst xmlns:a="http://schemas.openxmlformats.org/drawingml/2006/main">
              <a:ext uri="{FF2B5EF4-FFF2-40B4-BE49-F238E27FC236}">
                <a16:creationId xmlns:a16="http://schemas.microsoft.com/office/drawing/2014/main" id="{ADD9A1E4-BAB5-435C-8A34-B4EE34F41C5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23    13.1–13.4</a:t>
            </a:r>
          </a:p>
        </p:txBody>
      </p:sp>
      <p:sp>
        <p:nvSpPr>
          <p:cNvPr id="4" name="slide-number">
            <a:extLst xmlns:a="http://schemas.openxmlformats.org/drawingml/2006/main">
              <a:ext uri="{FF2B5EF4-FFF2-40B4-BE49-F238E27FC236}">
                <a16:creationId xmlns:a16="http://schemas.microsoft.com/office/drawing/2014/main" id="{DBF4E764-CC95-418B-8C13-FE83393F02B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103 / 116</a:t>
            </a:r>
          </a:p>
        </p:txBody>
      </p:sp>
      <p:sp>
        <p:nvSpPr>
          <p:cNvPr id="5" name="body">
            <a:extLst xmlns:a="http://schemas.openxmlformats.org/drawingml/2006/main">
              <a:ext uri="{FF2B5EF4-FFF2-40B4-BE49-F238E27FC236}">
                <a16:creationId xmlns:a16="http://schemas.microsoft.com/office/drawing/2014/main" id="{AD6D3645-7717-4A91-A89A-648B88AB81EF}"/>
              </a:ext>
            </a:extLst>
          </p:cNvPr>
          <p:cNvSpPr>
            <a:spLocks xmlns:a="http://schemas.openxmlformats.org/drawingml/2006/main" noGrp="1"/>
          </p:cNvSpPr>
          <p:nvPr/>
        </p:nvSpPr>
        <p:spPr>
          <a:xfrm xmlns:a="http://schemas.openxmlformats.org/drawingml/2006/main">
            <a:off x="609600" y="1866900"/>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3. sin θ₂ = sin 40°/1.60 = 0.4017, so θ₂ = 23.7°.</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v = c/1.60 = 1.875 × 10⁸ m/s; λ = 500/1.60 = 312.5 nm.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4. θ_c = sin⁻¹(1/1.33) = 48.8°.</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40° there is refraction plus partial reflection.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θ_c the limiting transmitted ray is along the surface.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55° there is total internal reflection.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Air-to-water light fails the higher-to-lower-index condition.</a:t>
            </a:r>
          </a:p>
        </p:txBody>
      </p:sp>
    </p:spTree>
    <p:extLst>
      <p:ext uri="{BB962C8B-B14F-4D97-AF65-F5344CB8AC3E}">
        <p14:creationId xmlns:p14="http://schemas.microsoft.com/office/powerpoint/2010/main" val="937455121"/>
      </p:ext>
    </p:extLst>
  </p:cSld>
</p:sld>
</file>

<file path=ppt/slides/slide10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BA1EE4E-DE3E-4A8D-964B-66A319C29DF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2D36D604-D360-4554-BE65-B76C99F02FA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3-4. Refraction and total internal reflection</a:t>
            </a:r>
          </a:p>
        </p:txBody>
      </p:sp>
      <p:sp>
        <p:nvSpPr>
          <p:cNvPr id="3" name="source-page">
            <a:extLst xmlns:a="http://schemas.openxmlformats.org/drawingml/2006/main">
              <a:ext uri="{FF2B5EF4-FFF2-40B4-BE49-F238E27FC236}">
                <a16:creationId xmlns:a16="http://schemas.microsoft.com/office/drawing/2014/main" id="{41B9EE44-5B83-44B3-A691-463B5420FFD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23    13.1–13.4</a:t>
            </a:r>
          </a:p>
        </p:txBody>
      </p:sp>
      <p:sp>
        <p:nvSpPr>
          <p:cNvPr id="4" name="slide-number">
            <a:extLst xmlns:a="http://schemas.openxmlformats.org/drawingml/2006/main">
              <a:ext uri="{FF2B5EF4-FFF2-40B4-BE49-F238E27FC236}">
                <a16:creationId xmlns:a16="http://schemas.microsoft.com/office/drawing/2014/main" id="{F65BCEAE-BCFA-4865-BFF4-77CB5F8143D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104 / 116</a:t>
            </a:r>
          </a:p>
        </p:txBody>
      </p:sp>
      <p:sp>
        <p:nvSpPr>
          <p:cNvPr id="5" name="body">
            <a:extLst xmlns:a="http://schemas.openxmlformats.org/drawingml/2006/main">
              <a:ext uri="{FF2B5EF4-FFF2-40B4-BE49-F238E27FC236}">
                <a16:creationId xmlns:a16="http://schemas.microsoft.com/office/drawing/2014/main" id="{EB94AAD4-E73E-4D2B-B6BA-A992C708E419}"/>
              </a:ext>
            </a:extLst>
          </p:cNvPr>
          <p:cNvSpPr>
            <a:spLocks xmlns:a="http://schemas.openxmlformats.org/drawingml/2006/main" noGrp="1"/>
          </p:cNvSpPr>
          <p:nvPr/>
        </p:nvSpPr>
        <p:spPr>
          <a:xfrm xmlns:a="http://schemas.openxmlformats.org/drawingml/2006/main">
            <a:off x="609600" y="1866900"/>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5. One calculation, two physical locations: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1/s_i = 1/12 - 1/18 = 1/36, so s_i = +36 cm.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 = -36/18 = -2.</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Both images are real, inverted and twice the object height.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lens image is 36 cm beyond the lens; the mirror image is 36 cm in front of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mirror, on the object side.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ray rules change, but the computed image distance and magnification do not.</a:t>
            </a:r>
          </a:p>
        </p:txBody>
      </p:sp>
    </p:spTree>
    <p:extLst>
      <p:ext uri="{BB962C8B-B14F-4D97-AF65-F5344CB8AC3E}">
        <p14:creationId xmlns:p14="http://schemas.microsoft.com/office/powerpoint/2010/main" val="166655563"/>
      </p:ext>
    </p:extLst>
  </p:cSld>
</p:sld>
</file>

<file path=ppt/slides/slide10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5104F43-EFAF-48D0-BCA0-0CB6793D76C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05C5B577-4AE9-4C2A-8C3E-5680DCFDBDC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6. Upright and three times as tall</a:t>
            </a:r>
          </a:p>
        </p:txBody>
      </p:sp>
      <p:sp>
        <p:nvSpPr>
          <p:cNvPr id="3" name="source-page">
            <a:extLst xmlns:a="http://schemas.openxmlformats.org/drawingml/2006/main">
              <a:ext uri="{FF2B5EF4-FFF2-40B4-BE49-F238E27FC236}">
                <a16:creationId xmlns:a16="http://schemas.microsoft.com/office/drawing/2014/main" id="{9A7923C5-5837-48D8-AF72-8F62CBC00C0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23    13.1–13.4</a:t>
            </a:r>
          </a:p>
        </p:txBody>
      </p:sp>
      <p:sp>
        <p:nvSpPr>
          <p:cNvPr id="4" name="slide-number">
            <a:extLst xmlns:a="http://schemas.openxmlformats.org/drawingml/2006/main">
              <a:ext uri="{FF2B5EF4-FFF2-40B4-BE49-F238E27FC236}">
                <a16:creationId xmlns:a16="http://schemas.microsoft.com/office/drawing/2014/main" id="{CDEF2E18-9C78-4423-A2AC-A3C05E63955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105 / 116</a:t>
            </a:r>
          </a:p>
        </p:txBody>
      </p:sp>
      <p:sp>
        <p:nvSpPr>
          <p:cNvPr id="5" name="body">
            <a:extLst xmlns:a="http://schemas.openxmlformats.org/drawingml/2006/main">
              <a:ext uri="{FF2B5EF4-FFF2-40B4-BE49-F238E27FC236}">
                <a16:creationId xmlns:a16="http://schemas.microsoft.com/office/drawing/2014/main" id="{4396E659-0515-4200-8140-3CF291FE0EC6}"/>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 = +3 implies s_i = -3s_o.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1/10 = 1/s_o - 1/(3s_o) = 2/(3s_o).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s_o = 20/3 cm = 6.67 cm; s_i = -20 cm.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object is inside f, as predicted.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image is virtual and upright.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 is 20 cm from the lens on the object side, or 20 cm behind the concave mirror.</a:t>
            </a:r>
          </a:p>
        </p:txBody>
      </p:sp>
      <p:sp>
        <p:nvSpPr>
          <p:cNvPr id="6" name="body">
            <a:extLst xmlns:a="http://schemas.openxmlformats.org/drawingml/2006/main">
              <a:ext uri="{FF2B5EF4-FFF2-40B4-BE49-F238E27FC236}">
                <a16:creationId xmlns:a16="http://schemas.microsoft.com/office/drawing/2014/main" id="{7D5D1863-DC1A-45E1-A88A-4EFF8F5718A9}"/>
              </a:ext>
            </a:extLst>
          </p:cNvPr>
          <p:cNvSpPr>
            <a:spLocks xmlns:a="http://schemas.openxmlformats.org/drawingml/2006/main" noGrp="1"/>
          </p:cNvSpPr>
          <p:nvPr/>
        </p:nvSpPr>
        <p:spPr>
          <a:xfrm xmlns:a="http://schemas.openxmlformats.org/drawingml/2006/main">
            <a:off x="609600" y="42672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CHECKING A DRAWING: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question 5, draw the object between F and 2F and the image beyond 2F.</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question 6, the outgoing rays must diverge; only their dashed backward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extensions meet at the virtual image.</a:t>
            </a:r>
          </a:p>
        </p:txBody>
      </p:sp>
    </p:spTree>
    <p:extLst>
      <p:ext uri="{BB962C8B-B14F-4D97-AF65-F5344CB8AC3E}">
        <p14:creationId xmlns:p14="http://schemas.microsoft.com/office/powerpoint/2010/main" val="269272923"/>
      </p:ext>
    </p:extLst>
  </p:cSld>
</p:sld>
</file>

<file path=ppt/slides/slide10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7A47997-B375-4DF1-B9C1-CD8DA523092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8BA5E720-4DD5-4526-8526-B3AC4A5B76E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Worked answers: comparisons and experiments</a:t>
            </a:r>
          </a:p>
        </p:txBody>
      </p:sp>
      <p:sp>
        <p:nvSpPr>
          <p:cNvPr id="3" name="source-page">
            <a:extLst xmlns:a="http://schemas.openxmlformats.org/drawingml/2006/main">
              <a:ext uri="{FF2B5EF4-FFF2-40B4-BE49-F238E27FC236}">
                <a16:creationId xmlns:a16="http://schemas.microsoft.com/office/drawing/2014/main" id="{792351C1-7FCB-4403-BEA0-ECA636C593D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24    13.1–13.4</a:t>
            </a:r>
          </a:p>
        </p:txBody>
      </p:sp>
      <p:sp>
        <p:nvSpPr>
          <p:cNvPr id="4" name="slide-number">
            <a:extLst xmlns:a="http://schemas.openxmlformats.org/drawingml/2006/main">
              <a:ext uri="{FF2B5EF4-FFF2-40B4-BE49-F238E27FC236}">
                <a16:creationId xmlns:a16="http://schemas.microsoft.com/office/drawing/2014/main" id="{9E45E31F-B505-4AC8-B9A6-C7AFCCCC642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106 / 116</a:t>
            </a:r>
          </a:p>
        </p:txBody>
      </p:sp>
      <p:sp>
        <p:nvSpPr>
          <p:cNvPr id="5" name="body">
            <a:extLst xmlns:a="http://schemas.openxmlformats.org/drawingml/2006/main">
              <a:ext uri="{FF2B5EF4-FFF2-40B4-BE49-F238E27FC236}">
                <a16:creationId xmlns:a16="http://schemas.microsoft.com/office/drawing/2014/main" id="{B4399D39-56B0-4FA0-AEA1-24B8F98E9264}"/>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7. 1/s_i = -1/12 - 1/24 = -1/8, so s_i = -8 cm and m = +1/3.</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Both images are virtual, upright and reduced.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lens image is on the object side; the mirror image is behind the mirror.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Here |s_i| = 8 cm &lt; |f| = 12 cm.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general, |s_i| = Fs_o/(F+s_o) &lt; F for F = |f|.</a:t>
            </a:r>
          </a:p>
        </p:txBody>
      </p:sp>
      <p:sp>
        <p:nvSpPr>
          <p:cNvPr id="6" name="body">
            <a:extLst xmlns:a="http://schemas.openxmlformats.org/drawingml/2006/main">
              <a:ext uri="{FF2B5EF4-FFF2-40B4-BE49-F238E27FC236}">
                <a16:creationId xmlns:a16="http://schemas.microsoft.com/office/drawing/2014/main" id="{D169B259-5783-403A-A15B-8695E97A7706}"/>
              </a:ext>
            </a:extLst>
          </p:cNvPr>
          <p:cNvSpPr>
            <a:spLocks xmlns:a="http://schemas.openxmlformats.org/drawingml/2006/main" noGrp="1"/>
          </p:cNvSpPr>
          <p:nvPr/>
        </p:nvSpPr>
        <p:spPr>
          <a:xfrm xmlns:a="http://schemas.openxmlformats.org/drawingml/2006/main">
            <a:off x="609600" y="3910013"/>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8.</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s_o = 16 cm = 2f, s_i = 16 cm and m = -1: real, inverted, equal size.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s_o = 8 cm = f, outgoing rays are parallel and there is no finite image.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a very distant real object, the real image is near f and is strongly reduced.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Apply the lens/mirror side rule in each case.</a:t>
            </a:r>
          </a:p>
        </p:txBody>
      </p:sp>
    </p:spTree>
    <p:extLst>
      <p:ext uri="{BB962C8B-B14F-4D97-AF65-F5344CB8AC3E}">
        <p14:creationId xmlns:p14="http://schemas.microsoft.com/office/powerpoint/2010/main" val="322012949"/>
      </p:ext>
    </p:extLst>
  </p:cSld>
</p:sld>
</file>

<file path=ppt/slides/slide10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A79AB1E-E57D-47DA-BD00-CF98079E51A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A3F8ACD9-32DC-4C1A-A43C-4A8650E77ED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Worked answers: comparisons and experiments</a:t>
            </a:r>
          </a:p>
        </p:txBody>
      </p:sp>
      <p:sp>
        <p:nvSpPr>
          <p:cNvPr id="3" name="source-page">
            <a:extLst xmlns:a="http://schemas.openxmlformats.org/drawingml/2006/main">
              <a:ext uri="{FF2B5EF4-FFF2-40B4-BE49-F238E27FC236}">
                <a16:creationId xmlns:a16="http://schemas.microsoft.com/office/drawing/2014/main" id="{0094875F-D8DB-4FB0-9D71-EF6BD2F9A24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24    13.1–13.4</a:t>
            </a:r>
          </a:p>
        </p:txBody>
      </p:sp>
      <p:sp>
        <p:nvSpPr>
          <p:cNvPr id="4" name="slide-number">
            <a:extLst xmlns:a="http://schemas.openxmlformats.org/drawingml/2006/main">
              <a:ext uri="{FF2B5EF4-FFF2-40B4-BE49-F238E27FC236}">
                <a16:creationId xmlns:a16="http://schemas.microsoft.com/office/drawing/2014/main" id="{E6B110A6-C010-4051-8A24-B7B5F3D869E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107 / 116</a:t>
            </a:r>
          </a:p>
        </p:txBody>
      </p:sp>
      <p:sp>
        <p:nvSpPr>
          <p:cNvPr id="5" name="body">
            <a:extLst xmlns:a="http://schemas.openxmlformats.org/drawingml/2006/main">
              <a:ext uri="{FF2B5EF4-FFF2-40B4-BE49-F238E27FC236}">
                <a16:creationId xmlns:a16="http://schemas.microsoft.com/office/drawing/2014/main" id="{A253CE0E-5FA2-426B-8014-36E48849ABC3}"/>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9.</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the ideal model, the image stays at the same position and size, remains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complete, and becomes dimmer.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Other unblocked rays from each object point can still reach the corresponding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image point.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Blocking an aperture region is not the same as blocking a region of the object.</a:t>
            </a:r>
          </a:p>
        </p:txBody>
      </p:sp>
      <p:sp>
        <p:nvSpPr>
          <p:cNvPr id="6" name="body">
            <a:extLst xmlns:a="http://schemas.openxmlformats.org/drawingml/2006/main">
              <a:ext uri="{FF2B5EF4-FFF2-40B4-BE49-F238E27FC236}">
                <a16:creationId xmlns:a16="http://schemas.microsoft.com/office/drawing/2014/main" id="{5BE998E6-7C1D-46BD-9353-77E2C4079570}"/>
              </a:ext>
            </a:extLst>
          </p:cNvPr>
          <p:cNvSpPr>
            <a:spLocks xmlns:a="http://schemas.openxmlformats.org/drawingml/2006/main" noGrp="1"/>
          </p:cNvSpPr>
          <p:nvPr/>
        </p:nvSpPr>
        <p:spPr>
          <a:xfrm xmlns:a="http://schemas.openxmlformats.org/drawingml/2006/main">
            <a:off x="609600" y="42672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10. n_A &gt; n_B &gt; n_C.</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With lens shape, surrounding medium and wavelength fixed, stronger refraction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corresponds to shorter focal length.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conclusion cannot be generalized to comparisons in which shape also changes.</a:t>
            </a:r>
          </a:p>
        </p:txBody>
      </p:sp>
    </p:spTree>
    <p:extLst>
      <p:ext uri="{BB962C8B-B14F-4D97-AF65-F5344CB8AC3E}">
        <p14:creationId xmlns:p14="http://schemas.microsoft.com/office/powerpoint/2010/main" val="410492726"/>
      </p:ext>
    </p:extLst>
  </p:cSld>
</p:sld>
</file>

<file path=ppt/slides/slide10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F8244EE-9CF6-47F5-83C0-29D625FA3A7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694ABC0D-4F0C-4CAA-811E-B955D65CF79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Worked answers: comparisons and experiments</a:t>
            </a:r>
          </a:p>
        </p:txBody>
      </p:sp>
      <p:sp>
        <p:nvSpPr>
          <p:cNvPr id="3" name="source-page">
            <a:extLst xmlns:a="http://schemas.openxmlformats.org/drawingml/2006/main">
              <a:ext uri="{FF2B5EF4-FFF2-40B4-BE49-F238E27FC236}">
                <a16:creationId xmlns:a16="http://schemas.microsoft.com/office/drawing/2014/main" id="{AA98F442-F676-4806-9AC8-D12FA5AFAB6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24    13.1–13.4</a:t>
            </a:r>
          </a:p>
        </p:txBody>
      </p:sp>
      <p:sp>
        <p:nvSpPr>
          <p:cNvPr id="4" name="slide-number">
            <a:extLst xmlns:a="http://schemas.openxmlformats.org/drawingml/2006/main">
              <a:ext uri="{FF2B5EF4-FFF2-40B4-BE49-F238E27FC236}">
                <a16:creationId xmlns:a16="http://schemas.microsoft.com/office/drawing/2014/main" id="{76FFE7CB-ABF4-4943-96D9-35CB124163D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108 / 116</a:t>
            </a:r>
          </a:p>
        </p:txBody>
      </p:sp>
      <p:sp>
        <p:nvSpPr>
          <p:cNvPr id="5" name="body">
            <a:extLst xmlns:a="http://schemas.openxmlformats.org/drawingml/2006/main">
              <a:ext uri="{FF2B5EF4-FFF2-40B4-BE49-F238E27FC236}">
                <a16:creationId xmlns:a16="http://schemas.microsoft.com/office/drawing/2014/main" id="{CD3AEB92-5408-447D-832E-9D133DE5473E}"/>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11. f = 1/(4.0 m⁻¹) = 0.25 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slope -1.02 is close to the predicted -1; whether it agrees statistically depends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on experimental uncertainty.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Uncertainty in sharpest-screen position and distance measurements are two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examples; poor axis alignment can introduce systematic error.</a:t>
            </a:r>
          </a:p>
        </p:txBody>
      </p:sp>
    </p:spTree>
    <p:extLst>
      <p:ext uri="{BB962C8B-B14F-4D97-AF65-F5344CB8AC3E}">
        <p14:creationId xmlns:p14="http://schemas.microsoft.com/office/powerpoint/2010/main" val="1983007737"/>
      </p:ext>
    </p:extLst>
  </p:cSld>
</p:sld>
</file>

<file path=ppt/slides/slide10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93D1F04-669C-475B-B914-09626C9DB5F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17CDA5D6-7D05-42CE-9F83-A679B443D03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Worked answers: comparisons and experiments</a:t>
            </a:r>
          </a:p>
        </p:txBody>
      </p:sp>
      <p:sp>
        <p:nvSpPr>
          <p:cNvPr id="3" name="source-page">
            <a:extLst xmlns:a="http://schemas.openxmlformats.org/drawingml/2006/main">
              <a:ext uri="{FF2B5EF4-FFF2-40B4-BE49-F238E27FC236}">
                <a16:creationId xmlns:a16="http://schemas.microsoft.com/office/drawing/2014/main" id="{C0D6898C-4462-4A43-AFE8-5CD279E4F756}"/>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24    13.1–13.4</a:t>
            </a:r>
          </a:p>
        </p:txBody>
      </p:sp>
      <p:sp>
        <p:nvSpPr>
          <p:cNvPr id="4" name="slide-number">
            <a:extLst xmlns:a="http://schemas.openxmlformats.org/drawingml/2006/main">
              <a:ext uri="{FF2B5EF4-FFF2-40B4-BE49-F238E27FC236}">
                <a16:creationId xmlns:a16="http://schemas.microsoft.com/office/drawing/2014/main" id="{564CB46D-91F9-43DD-BDD6-946C26CFDE2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109 / 116</a:t>
            </a:r>
          </a:p>
        </p:txBody>
      </p:sp>
      <p:sp>
        <p:nvSpPr>
          <p:cNvPr id="5" name="body">
            <a:extLst xmlns:a="http://schemas.openxmlformats.org/drawingml/2006/main">
              <a:ext uri="{FF2B5EF4-FFF2-40B4-BE49-F238E27FC236}">
                <a16:creationId xmlns:a16="http://schemas.microsoft.com/office/drawing/2014/main" id="{25DC19FE-58F4-4AC8-8836-2DEDE52ABD88}"/>
              </a:ext>
            </a:extLst>
          </p:cNvPr>
          <p:cNvSpPr>
            <a:spLocks xmlns:a="http://schemas.openxmlformats.org/drawingml/2006/main" noGrp="1"/>
          </p:cNvSpPr>
          <p:nvPr/>
        </p:nvSpPr>
        <p:spPr>
          <a:xfrm xmlns:a="http://schemas.openxmlformats.org/drawingml/2006/main">
            <a:off x="609600" y="1866900"/>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12.</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successive parallel boundaries,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n_a sin θ_i = n₁ sin θ₁ = n₂ sin θ₂ = n₃ sin θ₃.</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Thus θ₃ = sin⁻¹[(n_a/n₃) sin θ_i].</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Reflection at the horizontal mirror preserves the angle to the normal; the reverse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sequence of layers restores the original external angle.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exit angle equals θ_i, although the emerging ray is laterally displaced.</a:t>
            </a:r>
          </a:p>
        </p:txBody>
      </p:sp>
    </p:spTree>
    <p:extLst>
      <p:ext uri="{BB962C8B-B14F-4D97-AF65-F5344CB8AC3E}">
        <p14:creationId xmlns:p14="http://schemas.microsoft.com/office/powerpoint/2010/main" val="78503637"/>
      </p:ext>
    </p:extLst>
  </p:cSld>
</p:sld>
</file>

<file path=ppt/slides/slide110.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EEF4D3C-8419-4409-B4F4-3EDEF802B08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7A2C6E51-8A79-4E50-9EEE-E6661A98F2A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Worked answers: comparisons and experiments</a:t>
            </a:r>
          </a:p>
        </p:txBody>
      </p:sp>
      <p:sp>
        <p:nvSpPr>
          <p:cNvPr id="3" name="section-label">
            <a:extLst xmlns:a="http://schemas.openxmlformats.org/drawingml/2006/main">
              <a:ext uri="{FF2B5EF4-FFF2-40B4-BE49-F238E27FC236}">
                <a16:creationId xmlns:a16="http://schemas.microsoft.com/office/drawing/2014/main" id="{4BEC454C-E6D2-42E9-A470-9B9179F8C2C5}"/>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FINAL ORAL CHECK: REASONING</a:t>
            </a:r>
          </a:p>
        </p:txBody>
      </p:sp>
      <p:sp>
        <p:nvSpPr>
          <p:cNvPr id="4" name="source-page">
            <a:extLst xmlns:a="http://schemas.openxmlformats.org/drawingml/2006/main">
              <a:ext uri="{FF2B5EF4-FFF2-40B4-BE49-F238E27FC236}">
                <a16:creationId xmlns:a16="http://schemas.microsoft.com/office/drawing/2014/main" id="{9D1BBEBB-FEF8-4E57-B4C4-CDA5A967676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24    13.1–13.4</a:t>
            </a:r>
          </a:p>
        </p:txBody>
      </p:sp>
      <p:sp>
        <p:nvSpPr>
          <p:cNvPr id="5" name="slide-number">
            <a:extLst xmlns:a="http://schemas.openxmlformats.org/drawingml/2006/main">
              <a:ext uri="{FF2B5EF4-FFF2-40B4-BE49-F238E27FC236}">
                <a16:creationId xmlns:a16="http://schemas.microsoft.com/office/drawing/2014/main" id="{E8AC7FC6-2458-455C-81E9-D18B68F6387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110 / 116</a:t>
            </a:r>
          </a:p>
        </p:txBody>
      </p:sp>
      <p:sp>
        <p:nvSpPr>
          <p:cNvPr id="6" name="body">
            <a:extLst xmlns:a="http://schemas.openxmlformats.org/drawingml/2006/main">
              <a:ext uri="{FF2B5EF4-FFF2-40B4-BE49-F238E27FC236}">
                <a16:creationId xmlns:a16="http://schemas.microsoft.com/office/drawing/2014/main" id="{476CADB2-FCB2-4F0D-AAF4-55B6664D113A}"/>
              </a:ext>
            </a:extLst>
          </p:cNvPr>
          <p:cNvSpPr>
            <a:spLocks xmlns:a="http://schemas.openxmlformats.org/drawingml/2006/main" noGrp="1"/>
          </p:cNvSpPr>
          <p:nvPr/>
        </p:nvSpPr>
        <p:spPr>
          <a:xfrm xmlns:a="http://schemas.openxmlformats.org/drawingml/2006/main">
            <a:off x="609600" y="1866900"/>
            <a:ext cx="10972800"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With an object to the left, a concave mirror can have s_i &gt; 0 and a real image</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on the left.</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 convex lens in air usually converges; a convex mirror diverges.</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Decide behavior from the optical device, not the word “convex” alone.</a:t>
            </a:r>
          </a:p>
        </p:txBody>
      </p:sp>
    </p:spTree>
    <p:extLst>
      <p:ext uri="{BB962C8B-B14F-4D97-AF65-F5344CB8AC3E}">
        <p14:creationId xmlns:p14="http://schemas.microsoft.com/office/powerpoint/2010/main" val="983491727"/>
      </p:ext>
    </p:extLst>
  </p:cSld>
</p:sld>
</file>

<file path=ppt/slides/slide1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229E47F-62A4-4DCA-97BC-5F8841C45D6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E7BC8ABF-F015-4951-8985-1F03F8A64E9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Image summary: the paired instruments</a:t>
            </a:r>
          </a:p>
        </p:txBody>
      </p:sp>
      <p:sp>
        <p:nvSpPr>
          <p:cNvPr id="3" name="source-page">
            <a:extLst xmlns:a="http://schemas.openxmlformats.org/drawingml/2006/main">
              <a:ext uri="{FF2B5EF4-FFF2-40B4-BE49-F238E27FC236}">
                <a16:creationId xmlns:a16="http://schemas.microsoft.com/office/drawing/2014/main" id="{B7A94BF2-9EEC-45E0-BCC8-B20F5435150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26    13.1–13.4</a:t>
            </a:r>
          </a:p>
        </p:txBody>
      </p:sp>
      <p:sp>
        <p:nvSpPr>
          <p:cNvPr id="4" name="slide-number">
            <a:extLst xmlns:a="http://schemas.openxmlformats.org/drawingml/2006/main">
              <a:ext uri="{FF2B5EF4-FFF2-40B4-BE49-F238E27FC236}">
                <a16:creationId xmlns:a16="http://schemas.microsoft.com/office/drawing/2014/main" id="{783933BC-72CE-4FB1-B9B0-E8F35414356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111 / 116</a:t>
            </a:r>
          </a:p>
        </p:txBody>
      </p:sp>
      <p:sp>
        <p:nvSpPr>
          <p:cNvPr id="5" name="body">
            <a:extLst xmlns:a="http://schemas.openxmlformats.org/drawingml/2006/main">
              <a:ext uri="{FF2B5EF4-FFF2-40B4-BE49-F238E27FC236}">
                <a16:creationId xmlns:a16="http://schemas.microsoft.com/office/drawing/2014/main" id="{2F04E7AB-1FB1-44CC-BDB8-B8EB36CA7879}"/>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Common sign rule: s_i &gt; 0 real, s_i &lt; 0 virtual; m &lt; 0 inverted, m &gt; 0 upright.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“Same/opposite side” is always relative to the object.</a:t>
            </a:r>
          </a:p>
        </p:txBody>
      </p:sp>
    </p:spTree>
    <p:extLst>
      <p:ext uri="{BB962C8B-B14F-4D97-AF65-F5344CB8AC3E}">
        <p14:creationId xmlns:p14="http://schemas.microsoft.com/office/powerpoint/2010/main" val="1765021869"/>
      </p:ext>
    </p:extLst>
  </p:cSld>
</p:sld>
</file>

<file path=ppt/slides/slide1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276ADA4-D52A-4C29-8DB2-81A36C6F224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36FEB9A4-AFB3-4F5C-AC41-1E6FC27D520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Image summary: the paired instruments</a:t>
            </a:r>
          </a:p>
        </p:txBody>
      </p:sp>
      <p:sp>
        <p:nvSpPr>
          <p:cNvPr id="3" name="source-page">
            <a:extLst xmlns:a="http://schemas.openxmlformats.org/drawingml/2006/main">
              <a:ext uri="{FF2B5EF4-FFF2-40B4-BE49-F238E27FC236}">
                <a16:creationId xmlns:a16="http://schemas.microsoft.com/office/drawing/2014/main" id="{C1D798B8-94E8-479C-847D-67ADAE02005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26    13.1–13.4</a:t>
            </a:r>
          </a:p>
        </p:txBody>
      </p:sp>
      <p:sp>
        <p:nvSpPr>
          <p:cNvPr id="4" name="slide-number">
            <a:extLst xmlns:a="http://schemas.openxmlformats.org/drawingml/2006/main">
              <a:ext uri="{FF2B5EF4-FFF2-40B4-BE49-F238E27FC236}">
                <a16:creationId xmlns:a16="http://schemas.microsoft.com/office/drawing/2014/main" id="{83FF8817-0FD4-433A-8737-4D305A0D0E9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112 / 116</a:t>
            </a:r>
          </a:p>
        </p:txBody>
      </p:sp>
      <p:graphicFrame>
        <p:nvGraphicFramePr>
          <p:cNvPr id="10" name=""/>
          <p:cNvGraphicFramePr/>
          <p:nvPr/>
        </p:nvGraphicFramePr>
        <p:xfrm>
          <a:off xmlns:a="http://schemas.openxmlformats.org/drawingml/2006/main" x="609600" y="1809750"/>
          <a:ext xmlns:a="http://schemas.openxmlformats.org/drawingml/2006/main" cx="10972800" cy="3642360"/>
        </p:xfrm>
        <a:graphic xmlns:a="http://schemas.openxmlformats.org/drawingml/2006/main">
          <a:graphicData uri="http://schemas.openxmlformats.org/drawingml/2006/table">
            <a:tbl>
              <a:tblPr/>
              <a:tblGrid>
                <a:gridCol w="1621546"/>
                <a:gridCol w="1621546"/>
                <a:gridCol w="1027944"/>
                <a:gridCol w="1954542"/>
                <a:gridCol w="2302016"/>
                <a:gridCol w="2445205"/>
              </a:tblGrid>
              <a:tr h="1054608">
                <a:tc>
                  <a:txBody>
                    <a:bodyPr wrap="square" lIns="95250" tIns="76200" rIns="95250" bIns="76200">
                      <a:noAutofit/>
                    </a:bodyPr>
                    <a:lstStyle/>
                    <a:p>
                      <a:r>
                        <a:rPr sz="1800" b="1">
                          <a:solidFill>
                            <a:srgbClr val="FFFFFF"/>
                          </a:solidFill>
                          <a:latin typeface="Arial"/>
                          <a:ea typeface="Arial"/>
                          <a:cs typeface="Arial"/>
                        </a:rPr>
                        <a:t>Converging pair: f &gt; 0</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Signed image distance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Type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Orientation / size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Convex lens: image side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Concave mirror: image side</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0 &lt; sₒ &lt; f</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sᵢ &lt; 0</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Virtual</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Upright, enlarged</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Same side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Opposite side (behind)</a:t>
                      </a:r>
                    </a:p>
                  </a:txBody>
                  <a:tcPr marL="91440" marR="91440" marT="45720" marB="45720">
                    <a:solidFill>
                      <a:srgbClr val="FFFFFF"/>
                    </a:solidFill>
                  </a:tcPr>
                </a:tc>
              </a:tr>
              <a:tr h="1054608">
                <a:tc>
                  <a:txBody>
                    <a:bodyPr wrap="square" lIns="95250" tIns="76200" rIns="95250" bIns="76200">
                      <a:noAutofit/>
                    </a:bodyPr>
                    <a:lstStyle/>
                    <a:p>
                      <a:r>
                        <a:rPr sz="1800" b="0">
                          <a:solidFill>
                            <a:srgbClr val="283B49"/>
                          </a:solidFill>
                          <a:latin typeface="Arial"/>
                          <a:ea typeface="Arial"/>
                          <a:cs typeface="Arial"/>
                        </a:rPr>
                        <a:t>sₒ = f</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At infinity</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No finite image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Outgoing rays parallel</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No finite location</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No finite location</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f &lt; sₒ &lt; 2f</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sᵢ &gt; 2f</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Real</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Inverted, enlarged</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Opposite side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Same side (in front)</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36339618"/>
      </p:ext>
    </p:extLst>
  </p:cSld>
</p:sld>
</file>

<file path=ppt/slides/slide1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92C0CF2-1068-4460-80F4-FD81CDD111F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CCD76186-2EF1-4027-9884-F46E315D435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Image summary: the paired instruments</a:t>
            </a:r>
          </a:p>
        </p:txBody>
      </p:sp>
      <p:sp>
        <p:nvSpPr>
          <p:cNvPr id="3" name="source-page">
            <a:extLst xmlns:a="http://schemas.openxmlformats.org/drawingml/2006/main">
              <a:ext uri="{FF2B5EF4-FFF2-40B4-BE49-F238E27FC236}">
                <a16:creationId xmlns:a16="http://schemas.microsoft.com/office/drawing/2014/main" id="{26ED99A8-3C27-42B7-8413-5FB7FF7B0FD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26    13.1–13.4</a:t>
            </a:r>
          </a:p>
        </p:txBody>
      </p:sp>
      <p:sp>
        <p:nvSpPr>
          <p:cNvPr id="4" name="slide-number">
            <a:extLst xmlns:a="http://schemas.openxmlformats.org/drawingml/2006/main">
              <a:ext uri="{FF2B5EF4-FFF2-40B4-BE49-F238E27FC236}">
                <a16:creationId xmlns:a16="http://schemas.microsoft.com/office/drawing/2014/main" id="{C992CE41-0BB8-4814-9B83-B573CC37BC5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113 / 116</a:t>
            </a:r>
          </a:p>
        </p:txBody>
      </p:sp>
      <p:graphicFrame>
        <p:nvGraphicFramePr>
          <p:cNvPr id="10" name=""/>
          <p:cNvGraphicFramePr/>
          <p:nvPr/>
        </p:nvGraphicFramePr>
        <p:xfrm>
          <a:off xmlns:a="http://schemas.openxmlformats.org/drawingml/2006/main" x="609600" y="1809750"/>
          <a:ext xmlns:a="http://schemas.openxmlformats.org/drawingml/2006/main" cx="10972800" cy="2587752"/>
        </p:xfrm>
        <a:graphic xmlns:a="http://schemas.openxmlformats.org/drawingml/2006/main">
          <a:graphicData uri="http://schemas.openxmlformats.org/drawingml/2006/table">
            <a:tbl>
              <a:tblPr/>
              <a:tblGrid>
                <a:gridCol w="1621546"/>
                <a:gridCol w="1621546"/>
                <a:gridCol w="1027944"/>
                <a:gridCol w="1954542"/>
                <a:gridCol w="2302016"/>
                <a:gridCol w="2445205"/>
              </a:tblGrid>
              <a:tr h="1054608">
                <a:tc>
                  <a:txBody>
                    <a:bodyPr wrap="square" lIns="95250" tIns="76200" rIns="95250" bIns="76200">
                      <a:noAutofit/>
                    </a:bodyPr>
                    <a:lstStyle/>
                    <a:p>
                      <a:r>
                        <a:rPr sz="1800" b="1">
                          <a:solidFill>
                            <a:srgbClr val="FFFFFF"/>
                          </a:solidFill>
                          <a:latin typeface="Arial"/>
                          <a:ea typeface="Arial"/>
                          <a:cs typeface="Arial"/>
                        </a:rPr>
                        <a:t>Converging pair: f &gt; 0</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Signed image distance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Type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Orientation / size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Convex lens: image side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Concave mirror: image side</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sₒ = 2f</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sᵢ = 2f</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Real</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Inverted, same size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Opposite side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Same side (in front)</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sₒ &gt; 2f</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f &lt; sᵢ &lt; 2f</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Real</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Inverted, reduced</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Opposite side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Same side (in front)</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384639090"/>
      </p:ext>
    </p:extLst>
  </p:cSld>
</p:sld>
</file>

<file path=ppt/slides/slide1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255FB80-A1CD-438A-BE31-E0CB96D6F99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CF29E812-7C7F-411B-9134-EC29833F0D9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Image summary: the paired instruments</a:t>
            </a:r>
          </a:p>
        </p:txBody>
      </p:sp>
      <p:sp>
        <p:nvSpPr>
          <p:cNvPr id="3" name="source-page">
            <a:extLst xmlns:a="http://schemas.openxmlformats.org/drawingml/2006/main">
              <a:ext uri="{FF2B5EF4-FFF2-40B4-BE49-F238E27FC236}">
                <a16:creationId xmlns:a16="http://schemas.microsoft.com/office/drawing/2014/main" id="{678AF6C1-B0C0-4A4A-A557-ADC1C071C31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26    13.1–13.4</a:t>
            </a:r>
          </a:p>
        </p:txBody>
      </p:sp>
      <p:sp>
        <p:nvSpPr>
          <p:cNvPr id="4" name="slide-number">
            <a:extLst xmlns:a="http://schemas.openxmlformats.org/drawingml/2006/main">
              <a:ext uri="{FF2B5EF4-FFF2-40B4-BE49-F238E27FC236}">
                <a16:creationId xmlns:a16="http://schemas.microsoft.com/office/drawing/2014/main" id="{A337FC4F-2713-4295-80D4-1EC214F42C7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114 / 116</a:t>
            </a:r>
          </a:p>
        </p:txBody>
      </p:sp>
      <p:graphicFrame>
        <p:nvGraphicFramePr>
          <p:cNvPr id="10" name=""/>
          <p:cNvGraphicFramePr/>
          <p:nvPr/>
        </p:nvGraphicFramePr>
        <p:xfrm>
          <a:off xmlns:a="http://schemas.openxmlformats.org/drawingml/2006/main" x="609600" y="1809750"/>
          <a:ext xmlns:a="http://schemas.openxmlformats.org/drawingml/2006/main" cx="10972800" cy="3066288"/>
        </p:xfrm>
        <a:graphic xmlns:a="http://schemas.openxmlformats.org/drawingml/2006/main">
          <a:graphicData uri="http://schemas.openxmlformats.org/drawingml/2006/table">
            <a:tbl>
              <a:tblPr/>
              <a:tblGrid>
                <a:gridCol w="2157235"/>
                <a:gridCol w="1462287"/>
                <a:gridCol w="1853196"/>
                <a:gridCol w="2996965"/>
                <a:gridCol w="2503117"/>
              </a:tblGrid>
              <a:tr h="766572">
                <a:tc>
                  <a:txBody>
                    <a:bodyPr wrap="square" lIns="95250" tIns="76200" rIns="95250" bIns="76200">
                      <a:noAutofit/>
                    </a:bodyPr>
                    <a:lstStyle/>
                    <a:p>
                      <a:r>
                        <a:rPr sz="1800" b="1">
                          <a:solidFill>
                            <a:srgbClr val="FFFFFF"/>
                          </a:solidFill>
                          <a:latin typeface="Arial"/>
                          <a:ea typeface="Arial"/>
                          <a:cs typeface="Arial"/>
                        </a:rPr>
                        <a:t>Instrument / focal length</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Object</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Image distance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Orientation / size / type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Image side</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Concave lens: f &lt; 0</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Any real object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-|f| &lt; sᵢ &lt; 0</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Upright, reduced, virtual</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Same side as object</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Convex mirror: f &lt; 0</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Any real object</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-|f| &lt; sᵢ &lt; 0</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Upright, reduced, virtual</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Opposite side; behind mirror</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Plane mirror: f → ∞</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Any real object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sᵢ = -sₒ</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Upright, same size, virtual</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Opposite side; behind mirror</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650131180"/>
      </p:ext>
    </p:extLst>
  </p:cSld>
</p:sld>
</file>

<file path=ppt/slides/slide1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3C60A14-4EBA-4B05-9BF2-D73393B1728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DA8FADF9-47CA-4762-826F-932E1FDBCBE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Image summary: the paired instruments</a:t>
            </a:r>
          </a:p>
        </p:txBody>
      </p:sp>
      <p:sp>
        <p:nvSpPr>
          <p:cNvPr id="3" name="source-page">
            <a:extLst xmlns:a="http://schemas.openxmlformats.org/drawingml/2006/main">
              <a:ext uri="{FF2B5EF4-FFF2-40B4-BE49-F238E27FC236}">
                <a16:creationId xmlns:a16="http://schemas.microsoft.com/office/drawing/2014/main" id="{F23A5D4A-4591-42FB-90F1-A2269FCBFE5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26    13.1–13.4</a:t>
            </a:r>
          </a:p>
        </p:txBody>
      </p:sp>
      <p:sp>
        <p:nvSpPr>
          <p:cNvPr id="4" name="slide-number">
            <a:extLst xmlns:a="http://schemas.openxmlformats.org/drawingml/2006/main">
              <a:ext uri="{FF2B5EF4-FFF2-40B4-BE49-F238E27FC236}">
                <a16:creationId xmlns:a16="http://schemas.microsoft.com/office/drawing/2014/main" id="{37D36D76-A842-4E0E-9316-2667F83C395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115 / 116</a:t>
            </a:r>
          </a:p>
        </p:txBody>
      </p:sp>
      <p:sp>
        <p:nvSpPr>
          <p:cNvPr id="5" name="body">
            <a:extLst xmlns:a="http://schemas.openxmlformats.org/drawingml/2006/main">
              <a:ext uri="{FF2B5EF4-FFF2-40B4-BE49-F238E27FC236}">
                <a16:creationId xmlns:a16="http://schemas.microsoft.com/office/drawing/2014/main" id="{1430AEEF-D4C4-4125-A1AC-7EB3EEDA6935}"/>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Converging applications: inside f → magnifying glass / close-up concave mirror;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between f and 2f → enlarged real projection; beyond 2f → reduced real camera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image.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2f the real image has equal size.</a:t>
            </a:r>
          </a:p>
        </p:txBody>
      </p:sp>
      <p:sp>
        <p:nvSpPr>
          <p:cNvPr id="6" name="body">
            <a:extLst xmlns:a="http://schemas.openxmlformats.org/drawingml/2006/main">
              <a:ext uri="{FF2B5EF4-FFF2-40B4-BE49-F238E27FC236}">
                <a16:creationId xmlns:a16="http://schemas.microsoft.com/office/drawing/2014/main" id="{36A25863-AA6B-4DDF-8BAF-382183D3D9C8}"/>
              </a:ext>
            </a:extLst>
          </p:cNvPr>
          <p:cNvSpPr>
            <a:spLocks xmlns:a="http://schemas.openxmlformats.org/drawingml/2006/main" noGrp="1"/>
          </p:cNvSpPr>
          <p:nvPr/>
        </p:nvSpPr>
        <p:spPr>
          <a:xfrm xmlns:a="http://schemas.openxmlformats.org/drawingml/2006/main">
            <a:off x="609600" y="3552825"/>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ONE CALCULATION, THEN TRANSLATE THE SIDE: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1/f = 1/s_o + 1/s_i ; m = h_i/h_o = -s_i/s_o.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the same signed f and real-object distance, a paired lens and mirror share s_i</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and 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lens transmits the outgoing rays; a mirror reflects them back.</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That explains the opposite physical image-side rules.</a:t>
            </a:r>
          </a:p>
        </p:txBody>
      </p:sp>
    </p:spTree>
    <p:extLst>
      <p:ext uri="{BB962C8B-B14F-4D97-AF65-F5344CB8AC3E}">
        <p14:creationId xmlns:p14="http://schemas.microsoft.com/office/powerpoint/2010/main" val="851254925"/>
      </p:ext>
    </p:extLst>
  </p:cSld>
</p:sld>
</file>

<file path=ppt/slides/slide1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37387B89-2CEB-4E56-A0F4-EDBAFF5F6AC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13</a:t>
            </a:r>
          </a:p>
        </p:txBody>
      </p:sp>
      <p:sp>
        <p:nvSpPr>
          <p:cNvPr id="2" name="title">
            <a:extLst xmlns:a="http://schemas.openxmlformats.org/drawingml/2006/main">
              <a:ext uri="{FF2B5EF4-FFF2-40B4-BE49-F238E27FC236}">
                <a16:creationId xmlns:a16="http://schemas.microsoft.com/office/drawing/2014/main" id="{E9AD4CBC-DAA0-4DC4-88D0-D5D81C07D95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Sources and further reading</a:t>
            </a:r>
          </a:p>
        </p:txBody>
      </p:sp>
      <p:sp>
        <p:nvSpPr>
          <p:cNvPr id="3" name="source-page">
            <a:extLst xmlns:a="http://schemas.openxmlformats.org/drawingml/2006/main">
              <a:ext uri="{FF2B5EF4-FFF2-40B4-BE49-F238E27FC236}">
                <a16:creationId xmlns:a16="http://schemas.microsoft.com/office/drawing/2014/main" id="{5F8CA6D7-1247-4C2B-BDA5-88FA05DD7856}"/>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    References</a:t>
            </a:r>
          </a:p>
        </p:txBody>
      </p:sp>
      <p:sp>
        <p:nvSpPr>
          <p:cNvPr id="4" name="slide-number">
            <a:extLst xmlns:a="http://schemas.openxmlformats.org/drawingml/2006/main">
              <a:ext uri="{FF2B5EF4-FFF2-40B4-BE49-F238E27FC236}">
                <a16:creationId xmlns:a16="http://schemas.microsoft.com/office/drawing/2014/main" id="{61D4690A-284B-4DBB-A4A9-34360CFF73A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116 / 116</a:t>
            </a:r>
          </a:p>
        </p:txBody>
      </p:sp>
      <p:sp>
        <p:nvSpPr>
          <p:cNvPr id="5" name="body">
            <a:extLst xmlns:a="http://schemas.openxmlformats.org/drawingml/2006/main">
              <a:ext uri="{FF2B5EF4-FFF2-40B4-BE49-F238E27FC236}">
                <a16:creationId xmlns:a16="http://schemas.microsoft.com/office/drawing/2014/main" id="{F5CDA795-8376-4BE0-AA4A-A5797B1A8917}"/>
              </a:ext>
            </a:extLst>
          </p:cNvPr>
          <p:cNvSpPr>
            <a:spLocks xmlns:a="http://schemas.openxmlformats.org/drawingml/2006/main" noGrp="1"/>
          </p:cNvSpPr>
          <p:nvPr/>
        </p:nvSpPr>
        <p:spPr>
          <a:xfrm xmlns:a="http://schemas.openxmlformats.org/drawingml/2006/main">
            <a:off x="609600" y="1866900"/>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Accompanying notes: Geometric Optics</a:t>
            </a:r>
          </a:p>
        </p:txBody>
      </p:sp>
      <p:sp>
        <p:nvSpPr>
          <p:cNvPr id="6" name="body">
            <a:extLst xmlns:a="http://schemas.openxmlformats.org/drawingml/2006/main">
              <a:ext uri="{FF2B5EF4-FFF2-40B4-BE49-F238E27FC236}">
                <a16:creationId xmlns:a16="http://schemas.microsoft.com/office/drawing/2014/main" id="{B324827F-F717-44A6-BC43-42B141EECB3C}"/>
              </a:ext>
            </a:extLst>
          </p:cNvPr>
          <p:cNvSpPr>
            <a:spLocks xmlns:a="http://schemas.openxmlformats.org/drawingml/2006/main" noGrp="1"/>
          </p:cNvSpPr>
          <p:nvPr/>
        </p:nvSpPr>
        <p:spPr>
          <a:xfrm xmlns:a="http://schemas.openxmlformats.org/drawingml/2006/main">
            <a:off x="609600" y="2481263"/>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Curriculum: the supplied 2026 AP Physics 2 Course and Exam Description.</a:t>
            </a:r>
          </a:p>
        </p:txBody>
      </p:sp>
      <p:sp>
        <p:nvSpPr>
          <p:cNvPr id="7" name="body">
            <a:extLst xmlns:a="http://schemas.openxmlformats.org/drawingml/2006/main">
              <a:ext uri="{FF2B5EF4-FFF2-40B4-BE49-F238E27FC236}">
                <a16:creationId xmlns:a16="http://schemas.microsoft.com/office/drawing/2014/main" id="{C55354DB-741B-43E2-AA0C-3274D8F20164}"/>
              </a:ext>
            </a:extLst>
          </p:cNvPr>
          <p:cNvSpPr>
            <a:spLocks xmlns:a="http://schemas.openxmlformats.org/drawingml/2006/main" noGrp="1"/>
          </p:cNvSpPr>
          <p:nvPr/>
        </p:nvSpPr>
        <p:spPr>
          <a:xfrm xmlns:a="http://schemas.openxmlformats.org/drawingml/2006/main">
            <a:off x="609600" y="3095625"/>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Original handwritten lessons determine the sequence. The chapter notes identify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source pages and independent physics references.</a:t>
            </a:r>
          </a:p>
        </p:txBody>
      </p:sp>
      <p:sp>
        <p:nvSpPr>
          <p:cNvPr id="8" name="body">
            <a:extLst xmlns:a="http://schemas.openxmlformats.org/drawingml/2006/main">
              <a:ext uri="{FF2B5EF4-FFF2-40B4-BE49-F238E27FC236}">
                <a16:creationId xmlns:a16="http://schemas.microsoft.com/office/drawing/2014/main" id="{3DE4CAF5-EB5C-4014-AE5C-CFA1BD04363B}"/>
              </a:ext>
            </a:extLst>
          </p:cNvPr>
          <p:cNvSpPr>
            <a:spLocks xmlns:a="http://schemas.openxmlformats.org/drawingml/2006/main" noGrp="1"/>
          </p:cNvSpPr>
          <p:nvPr/>
        </p:nvSpPr>
        <p:spPr>
          <a:xfrm xmlns:a="http://schemas.openxmlformats.org/drawingml/2006/main">
            <a:off x="609600" y="4067175"/>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Detailed explanations and reference links appear in the speaker notes.</a:t>
            </a:r>
          </a:p>
        </p:txBody>
      </p:sp>
    </p:spTree>
    <p:extLst>
      <p:ext uri="{BB962C8B-B14F-4D97-AF65-F5344CB8AC3E}">
        <p14:creationId xmlns:p14="http://schemas.microsoft.com/office/powerpoint/2010/main" val="34178816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2026-10-01T04:01:06.5610000Z</dcterms:created>
  <dcterms:modified xsi:type="dcterms:W3CDTF">2026-10-01T04:01:06.5610000Z</dcterms:modified>
</coreProperties>
</file>