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8f5df6344a426c" /><Relationship Type="http://schemas.openxmlformats.org/officeDocument/2006/relationships/extended-properties" Target="/docProps/app.xml" Id="R7d68c27ade6d461d" /><Relationship Type="http://schemas.openxmlformats.org/officeDocument/2006/relationships/officeDocument" Target="/ppt/presentation.xml" Id="R45ad65da3e1e4123" /></Relationships>
</file>

<file path=ppt/presentation.xml><?xml version="1.0" encoding="utf-8"?>
<p:presentation xmlns:p="http://schemas.openxmlformats.org/presentationml/2006/main">
  <p:sldMasterIdLst>
    <p:sldMasterId xmlns:r="http://schemas.openxmlformats.org/officeDocument/2006/relationships" id="2147483648" r:id="Rfcdb05084f1d4a2a"/>
  </p:sldMasterIdLst>
  <p:notesMasterIdLst>
    <p:notesMasterId xmlns:r="http://schemas.openxmlformats.org/officeDocument/2006/relationships" r:id="Rbd038379c299430a"/>
  </p:notesMasterIdLst>
  <p:sldIdLst>
    <p:sldId xmlns:r="http://schemas.openxmlformats.org/officeDocument/2006/relationships" id="256" r:id="R4b90150fb3fb4d28"/>
    <p:sldId xmlns:r="http://schemas.openxmlformats.org/officeDocument/2006/relationships" id="257" r:id="R585c05f495da44c6"/>
    <p:sldId xmlns:r="http://schemas.openxmlformats.org/officeDocument/2006/relationships" id="258" r:id="Ra315c2f73a754797"/>
    <p:sldId xmlns:r="http://schemas.openxmlformats.org/officeDocument/2006/relationships" id="259" r:id="Re4cfc8221bec4b18"/>
    <p:sldId xmlns:r="http://schemas.openxmlformats.org/officeDocument/2006/relationships" id="260" r:id="R2a19d0b458524b16"/>
    <p:sldId xmlns:r="http://schemas.openxmlformats.org/officeDocument/2006/relationships" id="261" r:id="Rc1b2d9d0867744e7"/>
    <p:sldId xmlns:r="http://schemas.openxmlformats.org/officeDocument/2006/relationships" id="262" r:id="R025f7de47eca4615"/>
    <p:sldId xmlns:r="http://schemas.openxmlformats.org/officeDocument/2006/relationships" id="263" r:id="Rfb69712974d34523"/>
    <p:sldId xmlns:r="http://schemas.openxmlformats.org/officeDocument/2006/relationships" id="264" r:id="R4efba5a4f2d148d0"/>
    <p:sldId xmlns:r="http://schemas.openxmlformats.org/officeDocument/2006/relationships" id="265" r:id="Rff523b4417a54aba"/>
    <p:sldId xmlns:r="http://schemas.openxmlformats.org/officeDocument/2006/relationships" id="266" r:id="R5dcd4d0fa0f64791"/>
    <p:sldId xmlns:r="http://schemas.openxmlformats.org/officeDocument/2006/relationships" id="267" r:id="R123803a86c9544af"/>
    <p:sldId xmlns:r="http://schemas.openxmlformats.org/officeDocument/2006/relationships" id="268" r:id="R80f80cfe60b0490e"/>
    <p:sldId xmlns:r="http://schemas.openxmlformats.org/officeDocument/2006/relationships" id="269" r:id="R7c75703c166940d4"/>
    <p:sldId xmlns:r="http://schemas.openxmlformats.org/officeDocument/2006/relationships" id="270" r:id="R55db0c1761c747df"/>
    <p:sldId xmlns:r="http://schemas.openxmlformats.org/officeDocument/2006/relationships" id="271" r:id="Re3d11c6f6cd24632"/>
    <p:sldId xmlns:r="http://schemas.openxmlformats.org/officeDocument/2006/relationships" id="272" r:id="Ra65727af9df54647"/>
    <p:sldId xmlns:r="http://schemas.openxmlformats.org/officeDocument/2006/relationships" id="273" r:id="R7651882801844230"/>
    <p:sldId xmlns:r="http://schemas.openxmlformats.org/officeDocument/2006/relationships" id="274" r:id="R391d6e926ebc4791"/>
    <p:sldId xmlns:r="http://schemas.openxmlformats.org/officeDocument/2006/relationships" id="275" r:id="R5f53b62030234590"/>
    <p:sldId xmlns:r="http://schemas.openxmlformats.org/officeDocument/2006/relationships" id="276" r:id="R55a87b0c470847e3"/>
    <p:sldId xmlns:r="http://schemas.openxmlformats.org/officeDocument/2006/relationships" id="277" r:id="Red232df66f524635"/>
    <p:sldId xmlns:r="http://schemas.openxmlformats.org/officeDocument/2006/relationships" id="278" r:id="Rc3cd8d0c9dae4ae3"/>
    <p:sldId xmlns:r="http://schemas.openxmlformats.org/officeDocument/2006/relationships" id="279" r:id="R1b41c26164e8424f"/>
    <p:sldId xmlns:r="http://schemas.openxmlformats.org/officeDocument/2006/relationships" id="280" r:id="Rbfd3deb16ee249b6"/>
    <p:sldId xmlns:r="http://schemas.openxmlformats.org/officeDocument/2006/relationships" id="281" r:id="Rbd1f7845e62a4a8d"/>
    <p:sldId xmlns:r="http://schemas.openxmlformats.org/officeDocument/2006/relationships" id="282" r:id="R08e467f3629a4f67"/>
    <p:sldId xmlns:r="http://schemas.openxmlformats.org/officeDocument/2006/relationships" id="283" r:id="R83f3b7e623be47cd"/>
    <p:sldId xmlns:r="http://schemas.openxmlformats.org/officeDocument/2006/relationships" id="284" r:id="R34ae3c87e3094c4e"/>
    <p:sldId xmlns:r="http://schemas.openxmlformats.org/officeDocument/2006/relationships" id="285" r:id="R42aec23d854247ae"/>
    <p:sldId xmlns:r="http://schemas.openxmlformats.org/officeDocument/2006/relationships" id="286" r:id="Rcca03f9baabc423b"/>
    <p:sldId xmlns:r="http://schemas.openxmlformats.org/officeDocument/2006/relationships" id="287" r:id="R985ceabc48b345e0"/>
    <p:sldId xmlns:r="http://schemas.openxmlformats.org/officeDocument/2006/relationships" id="288" r:id="Rc1ff8da6f74d40c5"/>
    <p:sldId xmlns:r="http://schemas.openxmlformats.org/officeDocument/2006/relationships" id="289" r:id="R6d117cbab2ac484d"/>
    <p:sldId xmlns:r="http://schemas.openxmlformats.org/officeDocument/2006/relationships" id="290" r:id="Re6d75fa80838456e"/>
    <p:sldId xmlns:r="http://schemas.openxmlformats.org/officeDocument/2006/relationships" id="291" r:id="Re37949b0463b48be"/>
    <p:sldId xmlns:r="http://schemas.openxmlformats.org/officeDocument/2006/relationships" id="292" r:id="Rfa2947f4019e43ff"/>
    <p:sldId xmlns:r="http://schemas.openxmlformats.org/officeDocument/2006/relationships" id="293" r:id="Rf4c0076402494db9"/>
    <p:sldId xmlns:r="http://schemas.openxmlformats.org/officeDocument/2006/relationships" id="294" r:id="Rbd0349e4a2b34b7c"/>
    <p:sldId xmlns:r="http://schemas.openxmlformats.org/officeDocument/2006/relationships" id="295" r:id="Rc1b4b022128a41b3"/>
    <p:sldId xmlns:r="http://schemas.openxmlformats.org/officeDocument/2006/relationships" id="296" r:id="Re62e64072dc14b93"/>
    <p:sldId xmlns:r="http://schemas.openxmlformats.org/officeDocument/2006/relationships" id="297" r:id="Rd66e78f51e7b4aa2"/>
    <p:sldId xmlns:r="http://schemas.openxmlformats.org/officeDocument/2006/relationships" id="298" r:id="Rc2a7aa2acfed476a"/>
    <p:sldId xmlns:r="http://schemas.openxmlformats.org/officeDocument/2006/relationships" id="299" r:id="R0c367f95dd524d35"/>
    <p:sldId xmlns:r="http://schemas.openxmlformats.org/officeDocument/2006/relationships" id="300" r:id="R5ce7331ef8734cdc"/>
    <p:sldId xmlns:r="http://schemas.openxmlformats.org/officeDocument/2006/relationships" id="301" r:id="R42bb0b99d69d4b23"/>
    <p:sldId xmlns:r="http://schemas.openxmlformats.org/officeDocument/2006/relationships" id="302" r:id="R7cba41924d1347db"/>
    <p:sldId xmlns:r="http://schemas.openxmlformats.org/officeDocument/2006/relationships" id="303" r:id="R37139838eb104fbb"/>
    <p:sldId xmlns:r="http://schemas.openxmlformats.org/officeDocument/2006/relationships" id="304" r:id="R9fa09fcbbd734f59"/>
    <p:sldId xmlns:r="http://schemas.openxmlformats.org/officeDocument/2006/relationships" id="305" r:id="R371da9ca7a6c4347"/>
    <p:sldId xmlns:r="http://schemas.openxmlformats.org/officeDocument/2006/relationships" id="306" r:id="Re53224b247254f27"/>
    <p:sldId xmlns:r="http://schemas.openxmlformats.org/officeDocument/2006/relationships" id="307" r:id="R394de0c4149e4781"/>
    <p:sldId xmlns:r="http://schemas.openxmlformats.org/officeDocument/2006/relationships" id="308" r:id="R487c30ac871b4267"/>
    <p:sldId xmlns:r="http://schemas.openxmlformats.org/officeDocument/2006/relationships" id="309" r:id="R19002b05db674e20"/>
    <p:sldId xmlns:r="http://schemas.openxmlformats.org/officeDocument/2006/relationships" id="310" r:id="R2130cce16a7c4552"/>
    <p:sldId xmlns:r="http://schemas.openxmlformats.org/officeDocument/2006/relationships" id="311" r:id="R27f52137933b44cb"/>
    <p:sldId xmlns:r="http://schemas.openxmlformats.org/officeDocument/2006/relationships" id="312" r:id="R0410e973bb1e4c38"/>
    <p:sldId xmlns:r="http://schemas.openxmlformats.org/officeDocument/2006/relationships" id="313" r:id="R7fede44dcdda4863"/>
    <p:sldId xmlns:r="http://schemas.openxmlformats.org/officeDocument/2006/relationships" id="314" r:id="R0d96c9cde192430b"/>
    <p:sldId xmlns:r="http://schemas.openxmlformats.org/officeDocument/2006/relationships" id="315" r:id="R195273b178534596"/>
    <p:sldId xmlns:r="http://schemas.openxmlformats.org/officeDocument/2006/relationships" id="316" r:id="R995fbe1f1e14420d"/>
    <p:sldId xmlns:r="http://schemas.openxmlformats.org/officeDocument/2006/relationships" id="317" r:id="Rfcc45f4053de4f8f"/>
    <p:sldId xmlns:r="http://schemas.openxmlformats.org/officeDocument/2006/relationships" id="318" r:id="R787de9b4fd7f4b5e"/>
    <p:sldId xmlns:r="http://schemas.openxmlformats.org/officeDocument/2006/relationships" id="319" r:id="Rb1e0bf5416884b11"/>
    <p:sldId xmlns:r="http://schemas.openxmlformats.org/officeDocument/2006/relationships" id="320" r:id="Rce9a370e929846bd"/>
    <p:sldId xmlns:r="http://schemas.openxmlformats.org/officeDocument/2006/relationships" id="321" r:id="R5a31be88feed4834"/>
    <p:sldId xmlns:r="http://schemas.openxmlformats.org/officeDocument/2006/relationships" id="322" r:id="Rb81b183d256d41c8"/>
    <p:sldId xmlns:r="http://schemas.openxmlformats.org/officeDocument/2006/relationships" id="323" r:id="Rec630e9f5f684a10"/>
    <p:sldId xmlns:r="http://schemas.openxmlformats.org/officeDocument/2006/relationships" id="324" r:id="R8547bd9e8024437a"/>
    <p:sldId xmlns:r="http://schemas.openxmlformats.org/officeDocument/2006/relationships" id="325" r:id="R28929f3d6d634e7c"/>
    <p:sldId xmlns:r="http://schemas.openxmlformats.org/officeDocument/2006/relationships" id="326" r:id="R759e0ab1ceac49d6"/>
    <p:sldId xmlns:r="http://schemas.openxmlformats.org/officeDocument/2006/relationships" id="327" r:id="R2e63bc963ed74801"/>
    <p:sldId xmlns:r="http://schemas.openxmlformats.org/officeDocument/2006/relationships" id="328" r:id="R19bc5ec5f5c4450e"/>
    <p:sldId xmlns:r="http://schemas.openxmlformats.org/officeDocument/2006/relationships" id="329" r:id="R7d7d843af19447ba"/>
    <p:sldId xmlns:r="http://schemas.openxmlformats.org/officeDocument/2006/relationships" id="330" r:id="Rf0b286102aab473f"/>
    <p:sldId xmlns:r="http://schemas.openxmlformats.org/officeDocument/2006/relationships" id="331" r:id="R8fb1186873bd490f"/>
    <p:sldId xmlns:r="http://schemas.openxmlformats.org/officeDocument/2006/relationships" id="332" r:id="R0678dd0cd6594cc9"/>
    <p:sldId xmlns:r="http://schemas.openxmlformats.org/officeDocument/2006/relationships" id="333" r:id="R735a92e889df4a67"/>
    <p:sldId xmlns:r="http://schemas.openxmlformats.org/officeDocument/2006/relationships" id="334" r:id="Rc16d9071b99048bc"/>
    <p:sldId xmlns:r="http://schemas.openxmlformats.org/officeDocument/2006/relationships" id="335" r:id="R796ed997f1cf4335"/>
    <p:sldId xmlns:r="http://schemas.openxmlformats.org/officeDocument/2006/relationships" id="336" r:id="R05a0a4c3cd7c4da3"/>
    <p:sldId xmlns:r="http://schemas.openxmlformats.org/officeDocument/2006/relationships" id="337" r:id="R5988e889f9ea4946"/>
    <p:sldId xmlns:r="http://schemas.openxmlformats.org/officeDocument/2006/relationships" id="338" r:id="Rdd50c629c66f4f38"/>
    <p:sldId xmlns:r="http://schemas.openxmlformats.org/officeDocument/2006/relationships" id="339" r:id="R06213dd516254e84"/>
    <p:sldId xmlns:r="http://schemas.openxmlformats.org/officeDocument/2006/relationships" id="340" r:id="R20e55c4d20ea4e7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345049608d74fcd" /><Relationship Type="http://schemas.openxmlformats.org/officeDocument/2006/relationships/slideMaster" Target="/ppt/slideMasters/slideMaster1.xml" Id="Rfcdb05084f1d4a2a" /><Relationship Type="http://schemas.openxmlformats.org/officeDocument/2006/relationships/notesMaster" Target="/ppt/notesMasters/notesMaster1.xml" Id="Rbd038379c299430a" /><Relationship Type="http://schemas.openxmlformats.org/officeDocument/2006/relationships/presProps" Target="/ppt/presProps.xml" Id="Rb08f462665b1466f" /><Relationship Type="http://schemas.openxmlformats.org/officeDocument/2006/relationships/tableStyles" Target="/ppt/tableStyles.xml" Id="Rc38557ffdfdc4151" /><Relationship Type="http://schemas.openxmlformats.org/officeDocument/2006/relationships/slide" Target="/ppt/slides/slide1.xml" Id="R4b90150fb3fb4d28" /><Relationship Type="http://schemas.openxmlformats.org/officeDocument/2006/relationships/slide" Target="/ppt/slides/slide2.xml" Id="R585c05f495da44c6" /><Relationship Type="http://schemas.openxmlformats.org/officeDocument/2006/relationships/slide" Target="/ppt/slides/slide3.xml" Id="Ra315c2f73a754797" /><Relationship Type="http://schemas.openxmlformats.org/officeDocument/2006/relationships/slide" Target="/ppt/slides/slide4.xml" Id="Re4cfc8221bec4b18" /><Relationship Type="http://schemas.openxmlformats.org/officeDocument/2006/relationships/slide" Target="/ppt/slides/slide5.xml" Id="R2a19d0b458524b16" /><Relationship Type="http://schemas.openxmlformats.org/officeDocument/2006/relationships/slide" Target="/ppt/slides/slide6.xml" Id="Rc1b2d9d0867744e7" /><Relationship Type="http://schemas.openxmlformats.org/officeDocument/2006/relationships/slide" Target="/ppt/slides/slide7.xml" Id="R025f7de47eca4615" /><Relationship Type="http://schemas.openxmlformats.org/officeDocument/2006/relationships/slide" Target="/ppt/slides/slide8.xml" Id="Rfb69712974d34523" /><Relationship Type="http://schemas.openxmlformats.org/officeDocument/2006/relationships/slide" Target="/ppt/slides/slide9.xml" Id="R4efba5a4f2d148d0" /><Relationship Type="http://schemas.openxmlformats.org/officeDocument/2006/relationships/slide" Target="/ppt/slides/slide10.xml" Id="Rff523b4417a54aba" /><Relationship Type="http://schemas.openxmlformats.org/officeDocument/2006/relationships/slide" Target="/ppt/slides/slide11.xml" Id="R5dcd4d0fa0f64791" /><Relationship Type="http://schemas.openxmlformats.org/officeDocument/2006/relationships/slide" Target="/ppt/slides/slide12.xml" Id="R123803a86c9544af" /><Relationship Type="http://schemas.openxmlformats.org/officeDocument/2006/relationships/slide" Target="/ppt/slides/slide13.xml" Id="R80f80cfe60b0490e" /><Relationship Type="http://schemas.openxmlformats.org/officeDocument/2006/relationships/slide" Target="/ppt/slides/slide14.xml" Id="R7c75703c166940d4" /><Relationship Type="http://schemas.openxmlformats.org/officeDocument/2006/relationships/slide" Target="/ppt/slides/slide15.xml" Id="R55db0c1761c747df" /><Relationship Type="http://schemas.openxmlformats.org/officeDocument/2006/relationships/slide" Target="/ppt/slides/slide16.xml" Id="Re3d11c6f6cd24632" /><Relationship Type="http://schemas.openxmlformats.org/officeDocument/2006/relationships/slide" Target="/ppt/slides/slide17.xml" Id="Ra65727af9df54647" /><Relationship Type="http://schemas.openxmlformats.org/officeDocument/2006/relationships/slide" Target="/ppt/slides/slide18.xml" Id="R7651882801844230" /><Relationship Type="http://schemas.openxmlformats.org/officeDocument/2006/relationships/slide" Target="/ppt/slides/slide19.xml" Id="R391d6e926ebc4791" /><Relationship Type="http://schemas.openxmlformats.org/officeDocument/2006/relationships/slide" Target="/ppt/slides/slide20.xml" Id="R5f53b62030234590" /><Relationship Type="http://schemas.openxmlformats.org/officeDocument/2006/relationships/slide" Target="/ppt/slides/slide21.xml" Id="R55a87b0c470847e3" /><Relationship Type="http://schemas.openxmlformats.org/officeDocument/2006/relationships/slide" Target="/ppt/slides/slide22.xml" Id="Red232df66f524635" /><Relationship Type="http://schemas.openxmlformats.org/officeDocument/2006/relationships/slide" Target="/ppt/slides/slide23.xml" Id="Rc3cd8d0c9dae4ae3" /><Relationship Type="http://schemas.openxmlformats.org/officeDocument/2006/relationships/slide" Target="/ppt/slides/slide24.xml" Id="R1b41c26164e8424f" /><Relationship Type="http://schemas.openxmlformats.org/officeDocument/2006/relationships/slide" Target="/ppt/slides/slide25.xml" Id="Rbfd3deb16ee249b6" /><Relationship Type="http://schemas.openxmlformats.org/officeDocument/2006/relationships/slide" Target="/ppt/slides/slide26.xml" Id="Rbd1f7845e62a4a8d" /><Relationship Type="http://schemas.openxmlformats.org/officeDocument/2006/relationships/slide" Target="/ppt/slides/slide27.xml" Id="R08e467f3629a4f67" /><Relationship Type="http://schemas.openxmlformats.org/officeDocument/2006/relationships/slide" Target="/ppt/slides/slide28.xml" Id="R83f3b7e623be47cd" /><Relationship Type="http://schemas.openxmlformats.org/officeDocument/2006/relationships/slide" Target="/ppt/slides/slide29.xml" Id="R34ae3c87e3094c4e" /><Relationship Type="http://schemas.openxmlformats.org/officeDocument/2006/relationships/slide" Target="/ppt/slides/slide30.xml" Id="R42aec23d854247ae" /><Relationship Type="http://schemas.openxmlformats.org/officeDocument/2006/relationships/slide" Target="/ppt/slides/slide31.xml" Id="Rcca03f9baabc423b" /><Relationship Type="http://schemas.openxmlformats.org/officeDocument/2006/relationships/slide" Target="/ppt/slides/slide32.xml" Id="R985ceabc48b345e0" /><Relationship Type="http://schemas.openxmlformats.org/officeDocument/2006/relationships/slide" Target="/ppt/slides/slide33.xml" Id="Rc1ff8da6f74d40c5" /><Relationship Type="http://schemas.openxmlformats.org/officeDocument/2006/relationships/slide" Target="/ppt/slides/slide34.xml" Id="R6d117cbab2ac484d" /><Relationship Type="http://schemas.openxmlformats.org/officeDocument/2006/relationships/slide" Target="/ppt/slides/slide35.xml" Id="Re6d75fa80838456e" /><Relationship Type="http://schemas.openxmlformats.org/officeDocument/2006/relationships/slide" Target="/ppt/slides/slide36.xml" Id="Re37949b0463b48be" /><Relationship Type="http://schemas.openxmlformats.org/officeDocument/2006/relationships/slide" Target="/ppt/slides/slide37.xml" Id="Rfa2947f4019e43ff" /><Relationship Type="http://schemas.openxmlformats.org/officeDocument/2006/relationships/slide" Target="/ppt/slides/slide38.xml" Id="Rf4c0076402494db9" /><Relationship Type="http://schemas.openxmlformats.org/officeDocument/2006/relationships/slide" Target="/ppt/slides/slide39.xml" Id="Rbd0349e4a2b34b7c" /><Relationship Type="http://schemas.openxmlformats.org/officeDocument/2006/relationships/slide" Target="/ppt/slides/slide40.xml" Id="Rc1b4b022128a41b3" /><Relationship Type="http://schemas.openxmlformats.org/officeDocument/2006/relationships/slide" Target="/ppt/slides/slide41.xml" Id="Re62e64072dc14b93" /><Relationship Type="http://schemas.openxmlformats.org/officeDocument/2006/relationships/slide" Target="/ppt/slides/slide42.xml" Id="Rd66e78f51e7b4aa2" /><Relationship Type="http://schemas.openxmlformats.org/officeDocument/2006/relationships/slide" Target="/ppt/slides/slide43.xml" Id="Rc2a7aa2acfed476a" /><Relationship Type="http://schemas.openxmlformats.org/officeDocument/2006/relationships/slide" Target="/ppt/slides/slide44.xml" Id="R0c367f95dd524d35" /><Relationship Type="http://schemas.openxmlformats.org/officeDocument/2006/relationships/slide" Target="/ppt/slides/slide45.xml" Id="R5ce7331ef8734cdc" /><Relationship Type="http://schemas.openxmlformats.org/officeDocument/2006/relationships/slide" Target="/ppt/slides/slide46.xml" Id="R42bb0b99d69d4b23" /><Relationship Type="http://schemas.openxmlformats.org/officeDocument/2006/relationships/slide" Target="/ppt/slides/slide47.xml" Id="R7cba41924d1347db" /><Relationship Type="http://schemas.openxmlformats.org/officeDocument/2006/relationships/slide" Target="/ppt/slides/slide48.xml" Id="R37139838eb104fbb" /><Relationship Type="http://schemas.openxmlformats.org/officeDocument/2006/relationships/slide" Target="/ppt/slides/slide49.xml" Id="R9fa09fcbbd734f59" /><Relationship Type="http://schemas.openxmlformats.org/officeDocument/2006/relationships/slide" Target="/ppt/slides/slide50.xml" Id="R371da9ca7a6c4347" /><Relationship Type="http://schemas.openxmlformats.org/officeDocument/2006/relationships/slide" Target="/ppt/slides/slide51.xml" Id="Re53224b247254f27" /><Relationship Type="http://schemas.openxmlformats.org/officeDocument/2006/relationships/slide" Target="/ppt/slides/slide52.xml" Id="R394de0c4149e4781" /><Relationship Type="http://schemas.openxmlformats.org/officeDocument/2006/relationships/slide" Target="/ppt/slides/slide53.xml" Id="R487c30ac871b4267" /><Relationship Type="http://schemas.openxmlformats.org/officeDocument/2006/relationships/slide" Target="/ppt/slides/slide54.xml" Id="R19002b05db674e20" /><Relationship Type="http://schemas.openxmlformats.org/officeDocument/2006/relationships/slide" Target="/ppt/slides/slide55.xml" Id="R2130cce16a7c4552" /><Relationship Type="http://schemas.openxmlformats.org/officeDocument/2006/relationships/slide" Target="/ppt/slides/slide56.xml" Id="R27f52137933b44cb" /><Relationship Type="http://schemas.openxmlformats.org/officeDocument/2006/relationships/slide" Target="/ppt/slides/slide57.xml" Id="R0410e973bb1e4c38" /><Relationship Type="http://schemas.openxmlformats.org/officeDocument/2006/relationships/slide" Target="/ppt/slides/slide58.xml" Id="R7fede44dcdda4863" /><Relationship Type="http://schemas.openxmlformats.org/officeDocument/2006/relationships/slide" Target="/ppt/slides/slide59.xml" Id="R0d96c9cde192430b" /><Relationship Type="http://schemas.openxmlformats.org/officeDocument/2006/relationships/slide" Target="/ppt/slides/slide60.xml" Id="R195273b178534596" /><Relationship Type="http://schemas.openxmlformats.org/officeDocument/2006/relationships/slide" Target="/ppt/slides/slide61.xml" Id="R995fbe1f1e14420d" /><Relationship Type="http://schemas.openxmlformats.org/officeDocument/2006/relationships/slide" Target="/ppt/slides/slide62.xml" Id="Rfcc45f4053de4f8f" /><Relationship Type="http://schemas.openxmlformats.org/officeDocument/2006/relationships/slide" Target="/ppt/slides/slide63.xml" Id="R787de9b4fd7f4b5e" /><Relationship Type="http://schemas.openxmlformats.org/officeDocument/2006/relationships/slide" Target="/ppt/slides/slide64.xml" Id="Rb1e0bf5416884b11" /><Relationship Type="http://schemas.openxmlformats.org/officeDocument/2006/relationships/slide" Target="/ppt/slides/slide65.xml" Id="Rce9a370e929846bd" /><Relationship Type="http://schemas.openxmlformats.org/officeDocument/2006/relationships/slide" Target="/ppt/slides/slide66.xml" Id="R5a31be88feed4834" /><Relationship Type="http://schemas.openxmlformats.org/officeDocument/2006/relationships/slide" Target="/ppt/slides/slide67.xml" Id="Rb81b183d256d41c8" /><Relationship Type="http://schemas.openxmlformats.org/officeDocument/2006/relationships/slide" Target="/ppt/slides/slide68.xml" Id="Rec630e9f5f684a10" /><Relationship Type="http://schemas.openxmlformats.org/officeDocument/2006/relationships/slide" Target="/ppt/slides/slide69.xml" Id="R8547bd9e8024437a" /><Relationship Type="http://schemas.openxmlformats.org/officeDocument/2006/relationships/slide" Target="/ppt/slides/slide70.xml" Id="R28929f3d6d634e7c" /><Relationship Type="http://schemas.openxmlformats.org/officeDocument/2006/relationships/slide" Target="/ppt/slides/slide71.xml" Id="R759e0ab1ceac49d6" /><Relationship Type="http://schemas.openxmlformats.org/officeDocument/2006/relationships/slide" Target="/ppt/slides/slide72.xml" Id="R2e63bc963ed74801" /><Relationship Type="http://schemas.openxmlformats.org/officeDocument/2006/relationships/slide" Target="/ppt/slides/slide73.xml" Id="R19bc5ec5f5c4450e" /><Relationship Type="http://schemas.openxmlformats.org/officeDocument/2006/relationships/slide" Target="/ppt/slides/slide74.xml" Id="R7d7d843af19447ba" /><Relationship Type="http://schemas.openxmlformats.org/officeDocument/2006/relationships/slide" Target="/ppt/slides/slide75.xml" Id="Rf0b286102aab473f" /><Relationship Type="http://schemas.openxmlformats.org/officeDocument/2006/relationships/slide" Target="/ppt/slides/slide76.xml" Id="R8fb1186873bd490f" /><Relationship Type="http://schemas.openxmlformats.org/officeDocument/2006/relationships/slide" Target="/ppt/slides/slide77.xml" Id="R0678dd0cd6594cc9" /><Relationship Type="http://schemas.openxmlformats.org/officeDocument/2006/relationships/slide" Target="/ppt/slides/slide78.xml" Id="R735a92e889df4a67" /><Relationship Type="http://schemas.openxmlformats.org/officeDocument/2006/relationships/slide" Target="/ppt/slides/slide79.xml" Id="Rc16d9071b99048bc" /><Relationship Type="http://schemas.openxmlformats.org/officeDocument/2006/relationships/slide" Target="/ppt/slides/slide80.xml" Id="R796ed997f1cf4335" /><Relationship Type="http://schemas.openxmlformats.org/officeDocument/2006/relationships/slide" Target="/ppt/slides/slide81.xml" Id="R05a0a4c3cd7c4da3" /><Relationship Type="http://schemas.openxmlformats.org/officeDocument/2006/relationships/slide" Target="/ppt/slides/slide82.xml" Id="R5988e889f9ea4946" /><Relationship Type="http://schemas.openxmlformats.org/officeDocument/2006/relationships/slide" Target="/ppt/slides/slide83.xml" Id="Rdd50c629c66f4f38" /><Relationship Type="http://schemas.openxmlformats.org/officeDocument/2006/relationships/slide" Target="/ppt/slides/slide84.xml" Id="R06213dd516254e84" /><Relationship Type="http://schemas.openxmlformats.org/officeDocument/2006/relationships/slide" Target="/ppt/slides/slide85.xml" Id="R20e55c4d20ea4e7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8877dbbd5eb4aa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e01c2a223d14541" /><Relationship Type="http://schemas.openxmlformats.org/officeDocument/2006/relationships/notesMaster" Target="/ppt/notesMasters/notesMaster1.xml" Id="R946dc14defa8451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a20b27845d44a66" /><Relationship Type="http://schemas.openxmlformats.org/officeDocument/2006/relationships/notesMaster" Target="/ppt/notesMasters/notesMaster1.xml" Id="Rb08c81a23b534d37" /></Relationships>
</file>

<file path=ppt/notesSlides/_rels/notesSlide3.xml.rels>&#65279;<?xml version="1.0" encoding="utf-8"?><Relationships xmlns="http://schemas.openxmlformats.org/package/2006/relationships"><Relationship Type="http://schemas.openxmlformats.org/officeDocument/2006/relationships/slide" Target="/ppt/slides/slide3.xml" Id="R644c8349d9be4400" /><Relationship Type="http://schemas.openxmlformats.org/officeDocument/2006/relationships/notesMaster" Target="/ppt/notesMasters/notesMaster1.xml" Id="R92cd1f20edbc48a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fbba0492c9a4775" /><Relationship Type="http://schemas.openxmlformats.org/officeDocument/2006/relationships/notesMaster" Target="/ppt/notesMasters/notesMaster1.xml" Id="R4b8f46029b614f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9af7b9adc1dd4ff5" /><Relationship Type="http://schemas.openxmlformats.org/officeDocument/2006/relationships/notesMaster" Target="/ppt/notesMasters/notesMaster1.xml" Id="R3c5200d070634496" /></Relationships>
</file>

<file path=ppt/notesSlides/_rels/notesSlide6.xml.rels>&#65279;<?xml version="1.0" encoding="utf-8"?><Relationships xmlns="http://schemas.openxmlformats.org/package/2006/relationships"><Relationship Type="http://schemas.openxmlformats.org/officeDocument/2006/relationships/slide" Target="/ppt/slides/slide6.xml" Id="Rdbce241a4fb24288" /><Relationship Type="http://schemas.openxmlformats.org/officeDocument/2006/relationships/notesMaster" Target="/ppt/notesMasters/notesMaster1.xml" Id="Rc991138e0cac4a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f645691c7c594aa8" /><Relationship Type="http://schemas.openxmlformats.org/officeDocument/2006/relationships/notesMaster" Target="/ppt/notesMasters/notesMaster1.xml" Id="Re49a726abb184d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e665ac5bbf4cf5" /><Relationship Type="http://schemas.openxmlformats.org/officeDocument/2006/relationships/notesMaster" Target="/ppt/notesMasters/notesMaster1.xml" Id="R385a1d4cf63a4b0a"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c7449279634ccc" /><Relationship Type="http://schemas.openxmlformats.org/officeDocument/2006/relationships/notesMaster" Target="/ppt/notesMasters/notesMaster1.xml" Id="Rf0fd7b78f5554fc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12566780fc94b32" /><Relationship Type="http://schemas.openxmlformats.org/officeDocument/2006/relationships/notesMaster" Target="/ppt/notesMasters/notesMaster1.xml" Id="Rb21bf898921d4e0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05a4542a94b4981" /><Relationship Type="http://schemas.openxmlformats.org/officeDocument/2006/relationships/notesMaster" Target="/ppt/notesMasters/notesMaster1.xml" Id="R4b143aba3b4f474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d45089e84c6420f" /><Relationship Type="http://schemas.openxmlformats.org/officeDocument/2006/relationships/notesMaster" Target="/ppt/notesMasters/notesMaster1.xml" Id="R6b415083ebf34f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b87bea4a72744ef" /><Relationship Type="http://schemas.openxmlformats.org/officeDocument/2006/relationships/notesMaster" Target="/ppt/notesMasters/notesMaster1.xml" Id="R7d50c5ced84b4f1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61c44562c44319" /><Relationship Type="http://schemas.openxmlformats.org/officeDocument/2006/relationships/notesMaster" Target="/ppt/notesMasters/notesMaster1.xml" Id="Rdb3d5fc7ebc7456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a9991c0c2ee4bf4" /><Relationship Type="http://schemas.openxmlformats.org/officeDocument/2006/relationships/notesMaster" Target="/ppt/notesMasters/notesMaster1.xml" Id="R46496576f41f412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afd3b82f43b4a21" /><Relationship Type="http://schemas.openxmlformats.org/officeDocument/2006/relationships/notesMaster" Target="/ppt/notesMasters/notesMaster1.xml" Id="R4d461711d7d2413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989bffe43614160" /><Relationship Type="http://schemas.openxmlformats.org/officeDocument/2006/relationships/notesMaster" Target="/ppt/notesMasters/notesMaster1.xml" Id="R6b813a2124df49a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629160b2c2942e5" /><Relationship Type="http://schemas.openxmlformats.org/officeDocument/2006/relationships/notesMaster" Target="/ppt/notesMasters/notesMaster1.xml" Id="R3bfed8d911514dc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3f0e9dcc1604081" /><Relationship Type="http://schemas.openxmlformats.org/officeDocument/2006/relationships/notesMaster" Target="/ppt/notesMasters/notesMaster1.xml" Id="R1f972fb4fb10448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db75fbea56646c6" /><Relationship Type="http://schemas.openxmlformats.org/officeDocument/2006/relationships/notesMaster" Target="/ppt/notesMasters/notesMaster1.xml" Id="Ra0f4b2cec75e4eb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f04df5a6b2a432f" /><Relationship Type="http://schemas.openxmlformats.org/officeDocument/2006/relationships/notesMaster" Target="/ppt/notesMasters/notesMaster1.xml" Id="R06f1c26e6d0948a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aacec24e6d74386" /><Relationship Type="http://schemas.openxmlformats.org/officeDocument/2006/relationships/notesMaster" Target="/ppt/notesMasters/notesMaster1.xml" Id="Rd32f77bf55664c3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4cea861c4ef45d2" /><Relationship Type="http://schemas.openxmlformats.org/officeDocument/2006/relationships/notesMaster" Target="/ppt/notesMasters/notesMaster1.xml" Id="R95e4a4f58d09499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ad9fa476f5a4d84" /><Relationship Type="http://schemas.openxmlformats.org/officeDocument/2006/relationships/notesMaster" Target="/ppt/notesMasters/notesMaster1.xml" Id="R8185725ae105479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6b9425ba40c4390" /><Relationship Type="http://schemas.openxmlformats.org/officeDocument/2006/relationships/notesMaster" Target="/ppt/notesMasters/notesMaster1.xml" Id="R71ffc946a6fd44c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407b10596cd4620" /><Relationship Type="http://schemas.openxmlformats.org/officeDocument/2006/relationships/notesMaster" Target="/ppt/notesMasters/notesMaster1.xml" Id="Rbebdc2f00978457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ffb4863e7c640ea" /><Relationship Type="http://schemas.openxmlformats.org/officeDocument/2006/relationships/notesMaster" Target="/ppt/notesMasters/notesMaster1.xml" Id="R6fa461888aaf40e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59e51bfb5f24b41" /><Relationship Type="http://schemas.openxmlformats.org/officeDocument/2006/relationships/notesMaster" Target="/ppt/notesMasters/notesMaster1.xml" Id="R82b856e5155e47f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db6fc71f35246d5" /><Relationship Type="http://schemas.openxmlformats.org/officeDocument/2006/relationships/notesMaster" Target="/ppt/notesMasters/notesMaster1.xml" Id="Rbb9eefdfbfbc453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93aa6a44e144a82" /><Relationship Type="http://schemas.openxmlformats.org/officeDocument/2006/relationships/notesMaster" Target="/ppt/notesMasters/notesMaster1.xml" Id="R509f8856fbc64e5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554a62f668c4eae" /><Relationship Type="http://schemas.openxmlformats.org/officeDocument/2006/relationships/notesMaster" Target="/ppt/notesMasters/notesMaster1.xml" Id="R042a6b91c03f489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69ff992cdad4fc0" /><Relationship Type="http://schemas.openxmlformats.org/officeDocument/2006/relationships/notesMaster" Target="/ppt/notesMasters/notesMaster1.xml" Id="R41636b0b827f472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706029c791448a0" /><Relationship Type="http://schemas.openxmlformats.org/officeDocument/2006/relationships/notesMaster" Target="/ppt/notesMasters/notesMaster1.xml" Id="R3d1b4bee100b4e1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b56655d25894dad" /><Relationship Type="http://schemas.openxmlformats.org/officeDocument/2006/relationships/notesMaster" Target="/ppt/notesMasters/notesMaster1.xml" Id="R7b44b35486804914"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a8e0db36f6e447f" /><Relationship Type="http://schemas.openxmlformats.org/officeDocument/2006/relationships/notesMaster" Target="/ppt/notesMasters/notesMaster1.xml" Id="R0da6aa8e35944cb4"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b4de35a996043f8" /><Relationship Type="http://schemas.openxmlformats.org/officeDocument/2006/relationships/notesMaster" Target="/ppt/notesMasters/notesMaster1.xml" Id="R9e7f3e683a58418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28c6608f0a145f8" /><Relationship Type="http://schemas.openxmlformats.org/officeDocument/2006/relationships/notesMaster" Target="/ppt/notesMasters/notesMaster1.xml" Id="R0bc0d7cd17754b7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9e38b5a762d45d4" /><Relationship Type="http://schemas.openxmlformats.org/officeDocument/2006/relationships/notesMaster" Target="/ppt/notesMasters/notesMaster1.xml" Id="Rbd2639c09c0b459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c374765bbe0454a" /><Relationship Type="http://schemas.openxmlformats.org/officeDocument/2006/relationships/notesMaster" Target="/ppt/notesMasters/notesMaster1.xml" Id="Rc835a914f630415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c89e177197d64ddb" /><Relationship Type="http://schemas.openxmlformats.org/officeDocument/2006/relationships/notesMaster" Target="/ppt/notesMasters/notesMaster1.xml" Id="R2ed3a15791424052"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e70125208bb4bbb" /><Relationship Type="http://schemas.openxmlformats.org/officeDocument/2006/relationships/notesMaster" Target="/ppt/notesMasters/notesMaster1.xml" Id="Rb0a179b6de144745"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01a0b36f6fa641ce" /><Relationship Type="http://schemas.openxmlformats.org/officeDocument/2006/relationships/notesMaster" Target="/ppt/notesMasters/notesMaster1.xml" Id="Re1c7ad39dac34752"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7fc90aefb8864693" /><Relationship Type="http://schemas.openxmlformats.org/officeDocument/2006/relationships/notesMaster" Target="/ppt/notesMasters/notesMaster1.xml" Id="R1d3def5af588410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6096413b9014be8" /><Relationship Type="http://schemas.openxmlformats.org/officeDocument/2006/relationships/notesMaster" Target="/ppt/notesMasters/notesMaster1.xml" Id="Rfac35cf4caf146b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13743b71916422d" /><Relationship Type="http://schemas.openxmlformats.org/officeDocument/2006/relationships/notesMaster" Target="/ppt/notesMasters/notesMaster1.xml" Id="R9d2380675b2d4da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92bb0d7b2f634782" /><Relationship Type="http://schemas.openxmlformats.org/officeDocument/2006/relationships/notesMaster" Target="/ppt/notesMasters/notesMaster1.xml" Id="Rb31cb453074e4be7"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16a6fb8c12944e69" /><Relationship Type="http://schemas.openxmlformats.org/officeDocument/2006/relationships/notesMaster" Target="/ppt/notesMasters/notesMaster1.xml" Id="R79b8e1098d2c4209"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bf245008c36541d0" /><Relationship Type="http://schemas.openxmlformats.org/officeDocument/2006/relationships/notesMaster" Target="/ppt/notesMasters/notesMaster1.xml" Id="R5409d17b95654bbf"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88059935e3f41db" /><Relationship Type="http://schemas.openxmlformats.org/officeDocument/2006/relationships/notesMaster" Target="/ppt/notesMasters/notesMaster1.xml" Id="R65a86dea4d4a4d34"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a46cb7e431bb4cda" /><Relationship Type="http://schemas.openxmlformats.org/officeDocument/2006/relationships/notesMaster" Target="/ppt/notesMasters/notesMaster1.xml" Id="R425620001e674887"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27989c4d36a440f" /><Relationship Type="http://schemas.openxmlformats.org/officeDocument/2006/relationships/notesMaster" Target="/ppt/notesMasters/notesMaster1.xml" Id="R413947dab16243dc"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29ad70ebe95c49f7" /><Relationship Type="http://schemas.openxmlformats.org/officeDocument/2006/relationships/notesMaster" Target="/ppt/notesMasters/notesMaster1.xml" Id="R3979eb39628c417f"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ce92b4fee98941b2" /><Relationship Type="http://schemas.openxmlformats.org/officeDocument/2006/relationships/notesMaster" Target="/ppt/notesMasters/notesMaster1.xml" Id="Rf97bea10abb84134"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69e3fb63c5a542f8" /><Relationship Type="http://schemas.openxmlformats.org/officeDocument/2006/relationships/notesMaster" Target="/ppt/notesMasters/notesMaster1.xml" Id="Rae2beb1fcdb243a4"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16103162fd7d451e" /><Relationship Type="http://schemas.openxmlformats.org/officeDocument/2006/relationships/notesMaster" Target="/ppt/notesMasters/notesMaster1.xml" Id="R7387835d46b147b3"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f0a105d2955c43f8" /><Relationship Type="http://schemas.openxmlformats.org/officeDocument/2006/relationships/notesMaster" Target="/ppt/notesMasters/notesMaster1.xml" Id="R610d0c5c39b64c65"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c54476a4703441f4" /><Relationship Type="http://schemas.openxmlformats.org/officeDocument/2006/relationships/notesMaster" Target="/ppt/notesMasters/notesMaster1.xml" Id="R400de9a49e784f50"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41512fed8293411a" /><Relationship Type="http://schemas.openxmlformats.org/officeDocument/2006/relationships/notesMaster" Target="/ppt/notesMasters/notesMaster1.xml" Id="Rd9eb50766102465c"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0ee637e6d89b485a" /><Relationship Type="http://schemas.openxmlformats.org/officeDocument/2006/relationships/notesMaster" Target="/ppt/notesMasters/notesMaster1.xml" Id="Ra64decd8abb64efc"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10b6cf350ec941d4" /><Relationship Type="http://schemas.openxmlformats.org/officeDocument/2006/relationships/notesMaster" Target="/ppt/notesMasters/notesMaster1.xml" Id="R70c13d9a285c4297"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db292e448eaf4a6a" /><Relationship Type="http://schemas.openxmlformats.org/officeDocument/2006/relationships/notesMaster" Target="/ppt/notesMasters/notesMaster1.xml" Id="R065a00815d6b4700"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e7f459ba6a474cbf" /><Relationship Type="http://schemas.openxmlformats.org/officeDocument/2006/relationships/notesMaster" Target="/ppt/notesMasters/notesMaster1.xml" Id="Rc4de5a05f5d74ced"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ab3adb8b7f58400d" /><Relationship Type="http://schemas.openxmlformats.org/officeDocument/2006/relationships/notesMaster" Target="/ppt/notesMasters/notesMaster1.xml" Id="R016807962115434d"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3312382d95b94f26" /><Relationship Type="http://schemas.openxmlformats.org/officeDocument/2006/relationships/notesMaster" Target="/ppt/notesMasters/notesMaster1.xml" Id="R721b2eefdfce4b50"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e84499d3a91d4520" /><Relationship Type="http://schemas.openxmlformats.org/officeDocument/2006/relationships/notesMaster" Target="/ppt/notesMasters/notesMaster1.xml" Id="Re13d45e2562a482e"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d02851ea181e4804" /><Relationship Type="http://schemas.openxmlformats.org/officeDocument/2006/relationships/notesMaster" Target="/ppt/notesMasters/notesMaster1.xml" Id="Rf46dfea27d94492e"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5de6677c330f4d74" /><Relationship Type="http://schemas.openxmlformats.org/officeDocument/2006/relationships/notesMaster" Target="/ppt/notesMasters/notesMaster1.xml" Id="Re090b1865df34ba2"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b9fb2aea69504fc3" /><Relationship Type="http://schemas.openxmlformats.org/officeDocument/2006/relationships/notesMaster" Target="/ppt/notesMasters/notesMaster1.xml" Id="R1c5605db524c4f95"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3422d8d378994758" /><Relationship Type="http://schemas.openxmlformats.org/officeDocument/2006/relationships/notesMaster" Target="/ppt/notesMasters/notesMaster1.xml" Id="R2b35d12f61724a04"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514f942619d143c4" /><Relationship Type="http://schemas.openxmlformats.org/officeDocument/2006/relationships/notesMaster" Target="/ppt/notesMasters/notesMaster1.xml" Id="Re69eb9168242418c"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7c882baa7cf64b29" /><Relationship Type="http://schemas.openxmlformats.org/officeDocument/2006/relationships/notesMaster" Target="/ppt/notesMasters/notesMaster1.xml" Id="Re47bcd104ef04883"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41075d9401c84b54" /><Relationship Type="http://schemas.openxmlformats.org/officeDocument/2006/relationships/notesMaster" Target="/ppt/notesMasters/notesMaster1.xml" Id="R6b5d2ec146034b6c"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74ffcbf9007f4e6f" /><Relationship Type="http://schemas.openxmlformats.org/officeDocument/2006/relationships/notesMaster" Target="/ppt/notesMasters/notesMaster1.xml" Id="R02c93c898f0d471c"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be9261e74a3645b0" /><Relationship Type="http://schemas.openxmlformats.org/officeDocument/2006/relationships/notesMaster" Target="/ppt/notesMasters/notesMaster1.xml" Id="R657ee65a10fc47a5"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ec51fa757aaf4708" /><Relationship Type="http://schemas.openxmlformats.org/officeDocument/2006/relationships/notesMaster" Target="/ppt/notesMasters/notesMaster1.xml" Id="R8c1e1c5039e04df8"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6b211968518c476a" /><Relationship Type="http://schemas.openxmlformats.org/officeDocument/2006/relationships/notesMaster" Target="/ppt/notesMasters/notesMaster1.xml" Id="R3edf456b04144544"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dc67dfe1db7c4997" /><Relationship Type="http://schemas.openxmlformats.org/officeDocument/2006/relationships/notesMaster" Target="/ppt/notesMasters/notesMaster1.xml" Id="R4cfb3ad89a324007"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1128c7d0dae24fda" /><Relationship Type="http://schemas.openxmlformats.org/officeDocument/2006/relationships/notesMaster" Target="/ppt/notesMasters/notesMaster1.xml" Id="Rea21c502713e48af"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90a3ca0e2b024c03" /><Relationship Type="http://schemas.openxmlformats.org/officeDocument/2006/relationships/notesMaster" Target="/ppt/notesMasters/notesMaster1.xml" Id="Rdc2d5e4ed3e44651"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074ae6df9d3242dd" /><Relationship Type="http://schemas.openxmlformats.org/officeDocument/2006/relationships/notesMaster" Target="/ppt/notesMasters/notesMaster1.xml" Id="R63bd870da97b4abf"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06a9c706d38a4664" /><Relationship Type="http://schemas.openxmlformats.org/officeDocument/2006/relationships/notesMaster" Target="/ppt/notesMasters/notesMaster1.xml" Id="Re3710679f3e74c46"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082cff648ac345a3" /><Relationship Type="http://schemas.openxmlformats.org/officeDocument/2006/relationships/notesMaster" Target="/ppt/notesMasters/notesMaster1.xml" Id="R1c4f618ae5794f44"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d3c13a11682a48fc" /><Relationship Type="http://schemas.openxmlformats.org/officeDocument/2006/relationships/notesMaster" Target="/ppt/notesMasters/notesMaster1.xml" Id="Re4fd8710638049c7"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c4b6a4368a9c4e6d" /><Relationship Type="http://schemas.openxmlformats.org/officeDocument/2006/relationships/notesMaster" Target="/ppt/notesMasters/notesMaster1.xml" Id="Rd12aebfadc3d4927"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960c2a153d2a4b54" /><Relationship Type="http://schemas.openxmlformats.org/officeDocument/2006/relationships/notesMaster" Target="/ppt/notesMasters/notesMaster1.xml" Id="R83f35fd1ca6841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across multiple lessons following the chapter route. Invite predictions before showing worked reasoning. The chapter PDF contains the complete student handout.</a:t>
            </a:r>
          </a:p>
          <a:p xmlns:a="http://schemas.openxmlformats.org/drawingml/2006/main">
            <a:r>
              <a:t>E:\teaching\output\pdf\Rebuilt_Chapter_Notes\12_Magnetism_and_Electromagnetism_Notes.pdf</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Teaching order follows the original notes.</a:t>
            </a:r>
          </a:p>
          <a:p xmlns:a="http://schemas.openxmlformats.org/drawingml/2006/main">
            <a:r>
              <a:t>E:\teaching\output\pdf\Rebuilt_Chapter_Notes\12_Magnetism_and_Electromagnetism_Notes.pdf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a:t>
            </a:r>
          </a:p>
          <a:p xmlns:a="http://schemas.openxmlformats.org/drawingml/2006/main">
            <a:r>
              <a:t>Original source: N06 pp.1-2</a:t>
            </a:r>
          </a:p>
          <a:p xmlns:a="http://schemas.openxmlformats.org/drawingml/2006/main">
            <a:r>
              <a:t>CED: 12.1</a:t>
            </a:r>
          </a:p>
          <a:p xmlns:a="http://schemas.openxmlformats.org/drawingml/2006/main">
            <a:r>
              <a:t/>
            </a:r>
          </a:p>
          <a:p xmlns:a="http://schemas.openxmlformats.org/drawingml/2006/main">
            <a:r>
              <a:t>A compass aligns with the local magnetic field; its north-seeking end points along B. Outside a bar magnet, field lines run from north to south, and inside they continue from south to north, forming closed loops. Cutting a magnet produces smaller dipoles rather than isolated north and south poles. Like poles repel and unlike poles attract.</a:t>
            </a:r>
          </a:p>
          <a:p xmlns:a="http://schemas.openxmlformats.org/drawingml/2006/main">
            <a:r>
              <a:t/>
            </a:r>
          </a:p>
          <a:p xmlns:a="http://schemas.openxmlformats.org/drawingml/2006/main">
            <a:r>
              <a:t>bar_magnet The exterior field-line segments point from N to S and do not intersect. Their continuation through the magnet is omitted; the white arrow gives the internal direction from S to N.</a:t>
            </a:r>
          </a:p>
          <a:p xmlns:a="http://schemas.openxmlformats.org/drawingml/2006/main">
            <a:r>
              <a:t/>
            </a:r>
          </a:p>
          <a:p xmlns:a="http://schemas.openxmlformats.org/drawingml/2006/main">
            <a:r>
              <a:t>Magnetism originates in moving charge and intrinsic magnetic properties of particles. In a ferromagnetic material, many microscopic magnetic moments can align within domains. An unmagnetized sample has domains whose contributions largely cancel. An applied field can align domains and magnetize it. Some materials retain much of that alignment after the external field is removed.</a:t>
            </a:r>
          </a:p>
          <a:p xmlns:a="http://schemas.openxmlformats.org/drawingml/2006/main">
            <a:r>
              <a:t/>
            </a:r>
          </a:p>
          <a:p xmlns:a="http://schemas.openxmlformats.org/drawingml/2006/main">
            <a:r>
              <a:t>Magnetic field B is measured in teslas: 1 T = 1 N/(A·m).</a:t>
            </a:r>
          </a:p>
          <a:p xmlns:a="http://schemas.openxmlformats.org/drawingml/2006/main">
            <a:r>
              <a:t>Permeability μ characterizes magnetic response. In air/vacuum classroom problems, μ ≈ μ₀ ≈ 4π × 10⁻⁷ T·m/A.</a:t>
            </a:r>
          </a:p>
          <a:p xmlns:a="http://schemas.openxmlformats.org/drawingml/2006/main">
            <a:r>
              <a:t/>
            </a:r>
          </a:p>
          <a:p xmlns:a="http://schemas.openxmlformats.org/drawingml/2006/main">
            <a:r>
              <a:t>Superpose magnetic fields as vectors. A zero net field can occur where two nonzero contributions cancel. Magnetic field lines are a representation, not physical threads. The density of drawn lines communicates relative strength only when the drawing uses a consistent convention.</a:t>
            </a:r>
          </a:p>
          <a:p xmlns:a="http://schemas.openxmlformats.org/drawingml/2006/main">
            <a:r>
              <a:t/>
            </a:r>
          </a:p>
          <a:p xmlns:a="http://schemas.openxmlformats.org/drawingml/2006/main">
            <a:r>
              <a:t>Checkpoint An iron nail attracted by either pole of a magnet need not have been a permanent magnet initially. Induced domain alignment can produce attraction. Magnetic attraction alone does not identify a permanent pole.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a:t>
            </a:r>
          </a:p>
          <a:p xmlns:a="http://schemas.openxmlformats.org/drawingml/2006/main">
            <a:r>
              <a:t>Original source: N06 pp.1-2</a:t>
            </a:r>
          </a:p>
          <a:p xmlns:a="http://schemas.openxmlformats.org/drawingml/2006/main">
            <a:r>
              <a:t>CED: 12.1</a:t>
            </a:r>
          </a:p>
          <a:p xmlns:a="http://schemas.openxmlformats.org/drawingml/2006/main">
            <a:r>
              <a:t/>
            </a:r>
          </a:p>
          <a:p xmlns:a="http://schemas.openxmlformats.org/drawingml/2006/main">
            <a:r>
              <a:t>A compass aligns with the local magnetic field; its north-seeking end points along B. Outside a bar magnet, field lines run from north to south, and inside they continue from south to north, forming closed loops. Cutting a magnet produces smaller dipoles rather than isolated north and south poles. Like poles repel and unlike poles attract.</a:t>
            </a:r>
          </a:p>
          <a:p xmlns:a="http://schemas.openxmlformats.org/drawingml/2006/main">
            <a:r>
              <a:t/>
            </a:r>
          </a:p>
          <a:p xmlns:a="http://schemas.openxmlformats.org/drawingml/2006/main">
            <a:r>
              <a:t>bar_magnet The exterior field-line segments point from N to S and do not intersect. Their continuation through the magnet is omitted; the white arrow gives the internal direction from S to N.</a:t>
            </a:r>
          </a:p>
          <a:p xmlns:a="http://schemas.openxmlformats.org/drawingml/2006/main">
            <a:r>
              <a:t/>
            </a:r>
          </a:p>
          <a:p xmlns:a="http://schemas.openxmlformats.org/drawingml/2006/main">
            <a:r>
              <a:t>Magnetism originates in moving charge and intrinsic magnetic properties of particles. In a ferromagnetic material, many microscopic magnetic moments can align within domains. An unmagnetized sample has domains whose contributions largely cancel. An applied field can align domains and magnetize it. Some materials retain much of that alignment after the external field is removed.</a:t>
            </a:r>
          </a:p>
          <a:p xmlns:a="http://schemas.openxmlformats.org/drawingml/2006/main">
            <a:r>
              <a:t/>
            </a:r>
          </a:p>
          <a:p xmlns:a="http://schemas.openxmlformats.org/drawingml/2006/main">
            <a:r>
              <a:t>Magnetic field B is measured in teslas: 1 T = 1 N/(A·m).</a:t>
            </a:r>
          </a:p>
          <a:p xmlns:a="http://schemas.openxmlformats.org/drawingml/2006/main">
            <a:r>
              <a:t>Permeability μ characterizes magnetic response. In air/vacuum classroom problems, μ ≈ μ₀ ≈ 4π × 10⁻⁷ T·m/A.</a:t>
            </a:r>
          </a:p>
          <a:p xmlns:a="http://schemas.openxmlformats.org/drawingml/2006/main">
            <a:r>
              <a:t/>
            </a:r>
          </a:p>
          <a:p xmlns:a="http://schemas.openxmlformats.org/drawingml/2006/main">
            <a:r>
              <a:t>Superpose magnetic fields as vectors. A zero net field can occur where two nonzero contributions cancel. Magnetic field lines are a representation, not physical threads. The density of drawn lines communicates relative strength only when the drawing uses a consistent convention.</a:t>
            </a:r>
          </a:p>
          <a:p xmlns:a="http://schemas.openxmlformats.org/drawingml/2006/main">
            <a:r>
              <a:t/>
            </a:r>
          </a:p>
          <a:p xmlns:a="http://schemas.openxmlformats.org/drawingml/2006/main">
            <a:r>
              <a:t>Checkpoint An iron nail attracted by either pole of a magnet need not have been a permanent magnet initially. Induced domain alignment can produce attraction. Magnetic attraction alone does not identify a permanent pole.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a:t>
            </a:r>
          </a:p>
          <a:p xmlns:a="http://schemas.openxmlformats.org/drawingml/2006/main">
            <a:r>
              <a:t>Original source: N06 pp.1-2</a:t>
            </a:r>
          </a:p>
          <a:p xmlns:a="http://schemas.openxmlformats.org/drawingml/2006/main">
            <a:r>
              <a:t>CED: 12.1</a:t>
            </a:r>
          </a:p>
          <a:p xmlns:a="http://schemas.openxmlformats.org/drawingml/2006/main">
            <a:r>
              <a:t/>
            </a:r>
          </a:p>
          <a:p xmlns:a="http://schemas.openxmlformats.org/drawingml/2006/main">
            <a:r>
              <a:t>A compass aligns with the local magnetic field; its north-seeking end points along B. Outside a bar magnet, field lines run from north to south, and inside they continue from south to north, forming closed loops. Cutting a magnet produces smaller dipoles rather than isolated north and south poles. Like poles repel and unlike poles attract.</a:t>
            </a:r>
          </a:p>
          <a:p xmlns:a="http://schemas.openxmlformats.org/drawingml/2006/main">
            <a:r>
              <a:t/>
            </a:r>
          </a:p>
          <a:p xmlns:a="http://schemas.openxmlformats.org/drawingml/2006/main">
            <a:r>
              <a:t>bar_magnet The exterior field-line segments point from N to S and do not intersect. Their continuation through the magnet is omitted; the white arrow gives the internal direction from S to N.</a:t>
            </a:r>
          </a:p>
          <a:p xmlns:a="http://schemas.openxmlformats.org/drawingml/2006/main">
            <a:r>
              <a:t/>
            </a:r>
          </a:p>
          <a:p xmlns:a="http://schemas.openxmlformats.org/drawingml/2006/main">
            <a:r>
              <a:t>Magnetism originates in moving charge and intrinsic magnetic properties of particles. In a ferromagnetic material, many microscopic magnetic moments can align within domains. An unmagnetized sample has domains whose contributions largely cancel. An applied field can align domains and magnetize it. Some materials retain much of that alignment after the external field is removed.</a:t>
            </a:r>
          </a:p>
          <a:p xmlns:a="http://schemas.openxmlformats.org/drawingml/2006/main">
            <a:r>
              <a:t/>
            </a:r>
          </a:p>
          <a:p xmlns:a="http://schemas.openxmlformats.org/drawingml/2006/main">
            <a:r>
              <a:t>Magnetic field B is measured in teslas: 1 T = 1 N/(A·m).</a:t>
            </a:r>
          </a:p>
          <a:p xmlns:a="http://schemas.openxmlformats.org/drawingml/2006/main">
            <a:r>
              <a:t>Permeability μ characterizes magnetic response. In air/vacuum classroom problems, μ ≈ μ₀ ≈ 4π × 10⁻⁷ T·m/A.</a:t>
            </a:r>
          </a:p>
          <a:p xmlns:a="http://schemas.openxmlformats.org/drawingml/2006/main">
            <a:r>
              <a:t/>
            </a:r>
          </a:p>
          <a:p xmlns:a="http://schemas.openxmlformats.org/drawingml/2006/main">
            <a:r>
              <a:t>Superpose magnetic fields as vectors. A zero net field can occur where two nonzero contributions cancel. Magnetic field lines are a representation, not physical threads. The density of drawn lines communicates relative strength only when the drawing uses a consistent convention.</a:t>
            </a:r>
          </a:p>
          <a:p xmlns:a="http://schemas.openxmlformats.org/drawingml/2006/main">
            <a:r>
              <a:t/>
            </a:r>
          </a:p>
          <a:p xmlns:a="http://schemas.openxmlformats.org/drawingml/2006/main">
            <a:r>
              <a:t>Checkpoint An iron nail attracted by either pole of a magnet need not have been a permanent magnet initially. Induced domain alignment can produce attraction. Magnetic attraction alone does not identify a permanent pole.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a:t>
            </a:r>
          </a:p>
          <a:p xmlns:a="http://schemas.openxmlformats.org/drawingml/2006/main">
            <a:r>
              <a:t>Original source: N06 pp.1-2</a:t>
            </a:r>
          </a:p>
          <a:p xmlns:a="http://schemas.openxmlformats.org/drawingml/2006/main">
            <a:r>
              <a:t>CED: 12.1</a:t>
            </a:r>
          </a:p>
          <a:p xmlns:a="http://schemas.openxmlformats.org/drawingml/2006/main">
            <a:r>
              <a:t/>
            </a:r>
          </a:p>
          <a:p xmlns:a="http://schemas.openxmlformats.org/drawingml/2006/main">
            <a:r>
              <a:t>A compass aligns with the local magnetic field; its north-seeking end points along B. Outside a bar magnet, field lines run from north to south, and inside they continue from south to north, forming closed loops. Cutting a magnet produces smaller dipoles rather than isolated north and south poles. Like poles repel and unlike poles attract.</a:t>
            </a:r>
          </a:p>
          <a:p xmlns:a="http://schemas.openxmlformats.org/drawingml/2006/main">
            <a:r>
              <a:t/>
            </a:r>
          </a:p>
          <a:p xmlns:a="http://schemas.openxmlformats.org/drawingml/2006/main">
            <a:r>
              <a:t>bar_magnet The exterior field-line segments point from N to S and do not intersect. Their continuation through the magnet is omitted; the white arrow gives the internal direction from S to N.</a:t>
            </a:r>
          </a:p>
          <a:p xmlns:a="http://schemas.openxmlformats.org/drawingml/2006/main">
            <a:r>
              <a:t/>
            </a:r>
          </a:p>
          <a:p xmlns:a="http://schemas.openxmlformats.org/drawingml/2006/main">
            <a:r>
              <a:t>Magnetism originates in moving charge and intrinsic magnetic properties of particles. In a ferromagnetic material, many microscopic magnetic moments can align within domains. An unmagnetized sample has domains whose contributions largely cancel. An applied field can align domains and magnetize it. Some materials retain much of that alignment after the external field is removed.</a:t>
            </a:r>
          </a:p>
          <a:p xmlns:a="http://schemas.openxmlformats.org/drawingml/2006/main">
            <a:r>
              <a:t/>
            </a:r>
          </a:p>
          <a:p xmlns:a="http://schemas.openxmlformats.org/drawingml/2006/main">
            <a:r>
              <a:t>Magnetic field B is measured in teslas: 1 T = 1 N/(A·m).</a:t>
            </a:r>
          </a:p>
          <a:p xmlns:a="http://schemas.openxmlformats.org/drawingml/2006/main">
            <a:r>
              <a:t>Permeability μ characterizes magnetic response. In air/vacuum classroom problems, μ ≈ μ₀ ≈ 4π × 10⁻⁷ T·m/A.</a:t>
            </a:r>
          </a:p>
          <a:p xmlns:a="http://schemas.openxmlformats.org/drawingml/2006/main">
            <a:r>
              <a:t/>
            </a:r>
          </a:p>
          <a:p xmlns:a="http://schemas.openxmlformats.org/drawingml/2006/main">
            <a:r>
              <a:t>Superpose magnetic fields as vectors. A zero net field can occur where two nonzero contributions cancel. Magnetic field lines are a representation, not physical threads. The density of drawn lines communicates relative strength only when the drawing uses a consistent convention.</a:t>
            </a:r>
          </a:p>
          <a:p xmlns:a="http://schemas.openxmlformats.org/drawingml/2006/main">
            <a:r>
              <a:t/>
            </a:r>
          </a:p>
          <a:p xmlns:a="http://schemas.openxmlformats.org/drawingml/2006/main">
            <a:r>
              <a:t>Checkpoint An iron nail attracted by either pole of a magnet need not have been a permanent magnet initially. Induced domain alignment can produce attraction. Magnetic attraction alone does not identify a permanent pole.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a:t>
            </a:r>
          </a:p>
          <a:p xmlns:a="http://schemas.openxmlformats.org/drawingml/2006/main">
            <a:r>
              <a:t>Original source: N06 pp.1-2</a:t>
            </a:r>
          </a:p>
          <a:p xmlns:a="http://schemas.openxmlformats.org/drawingml/2006/main">
            <a:r>
              <a:t>CED: 12.1</a:t>
            </a:r>
          </a:p>
          <a:p xmlns:a="http://schemas.openxmlformats.org/drawingml/2006/main">
            <a:r>
              <a:t/>
            </a:r>
          </a:p>
          <a:p xmlns:a="http://schemas.openxmlformats.org/drawingml/2006/main">
            <a:r>
              <a:t>A compass aligns with the local magnetic field; its north-seeking end points along B. Outside a bar magnet, field lines run from north to south, and inside they continue from south to north, forming closed loops. Cutting a magnet produces smaller dipoles rather than isolated north and south poles. Like poles repel and unlike poles attract.</a:t>
            </a:r>
          </a:p>
          <a:p xmlns:a="http://schemas.openxmlformats.org/drawingml/2006/main">
            <a:r>
              <a:t/>
            </a:r>
          </a:p>
          <a:p xmlns:a="http://schemas.openxmlformats.org/drawingml/2006/main">
            <a:r>
              <a:t>bar_magnet The exterior field-line segments point from N to S and do not intersect. Their continuation through the magnet is omitted; the white arrow gives the internal direction from S to N.</a:t>
            </a:r>
          </a:p>
          <a:p xmlns:a="http://schemas.openxmlformats.org/drawingml/2006/main">
            <a:r>
              <a:t/>
            </a:r>
          </a:p>
          <a:p xmlns:a="http://schemas.openxmlformats.org/drawingml/2006/main">
            <a:r>
              <a:t>Magnetism originates in moving charge and intrinsic magnetic properties of particles. In a ferromagnetic material, many microscopic magnetic moments can align within domains. An unmagnetized sample has domains whose contributions largely cancel. An applied field can align domains and magnetize it. Some materials retain much of that alignment after the external field is removed.</a:t>
            </a:r>
          </a:p>
          <a:p xmlns:a="http://schemas.openxmlformats.org/drawingml/2006/main">
            <a:r>
              <a:t/>
            </a:r>
          </a:p>
          <a:p xmlns:a="http://schemas.openxmlformats.org/drawingml/2006/main">
            <a:r>
              <a:t>Magnetic field B is measured in teslas: 1 T = 1 N/(A·m).</a:t>
            </a:r>
          </a:p>
          <a:p xmlns:a="http://schemas.openxmlformats.org/drawingml/2006/main">
            <a:r>
              <a:t>Permeability μ characterizes magnetic response. In air/vacuum classroom problems, μ ≈ μ₀ ≈ 4π × 10⁻⁷ T·m/A.</a:t>
            </a:r>
          </a:p>
          <a:p xmlns:a="http://schemas.openxmlformats.org/drawingml/2006/main">
            <a:r>
              <a:t/>
            </a:r>
          </a:p>
          <a:p xmlns:a="http://schemas.openxmlformats.org/drawingml/2006/main">
            <a:r>
              <a:t>Superpose magnetic fields as vectors. A zero net field can occur where two nonzero contributions cancel. Magnetic field lines are a representation, not physical threads. The density of drawn lines communicates relative strength only when the drawing uses a consistent convention.</a:t>
            </a:r>
          </a:p>
          <a:p xmlns:a="http://schemas.openxmlformats.org/drawingml/2006/main">
            <a:r>
              <a:t/>
            </a:r>
          </a:p>
          <a:p xmlns:a="http://schemas.openxmlformats.org/drawingml/2006/main">
            <a:r>
              <a:t>Checkpoint An iron nail attracted by either pole of a magnet need not have been a permanent magnet initially. Induced domain alignment can produce attraction. Magnetic attraction alone does not identify a permanent pole. True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3.</a:t>
            </a:r>
          </a:p>
          <a:p xmlns:a="http://schemas.openxmlformats.org/drawingml/2006/main">
            <a:r>
              <a:t>Original source: N06 pp.3-5; N10 p.2</a:t>
            </a:r>
          </a:p>
          <a:p xmlns:a="http://schemas.openxmlformats.org/drawingml/2006/main">
            <a:r>
              <a:t>CED: 12.3</a:t>
            </a:r>
          </a:p>
          <a:p xmlns:a="http://schemas.openxmlformats.org/drawingml/2006/main">
            <a:r>
              <a:t/>
            </a:r>
          </a:p>
          <a:p xmlns:a="http://schemas.openxmlformats.org/drawingml/2006/main">
            <a:r>
              <a:t>Long straight wire: B = μ₀I/(2πr)</a:t>
            </a:r>
          </a:p>
          <a:p xmlns:a="http://schemas.openxmlformats.org/drawingml/2006/main">
            <a:r>
              <a:t>r is the perpendicular distance from the wire; the wire is long compared with r.</a:t>
            </a:r>
          </a:p>
          <a:p xmlns:a="http://schemas.openxmlformats.org/drawingml/2006/main">
            <a:r>
              <a:t/>
            </a:r>
          </a:p>
          <a:p xmlns:a="http://schemas.openxmlformats.org/drawingml/2006/main">
            <a:r>
              <a:t>Point the right thumb along conventional current; curled fingers give the circulating B direction. For a loop, curl fingers with current and the thumb gives the field direction through the center. A solenoid combines the fields of many turns, producing an approximately uniform interior field in a long-coil model. Its ends behave like north and south poles.</a:t>
            </a:r>
          </a:p>
          <a:p xmlns:a="http://schemas.openxmlformats.org/drawingml/2006/main">
            <a:r>
              <a:t/>
            </a:r>
          </a:p>
          <a:p xmlns:a="http://schemas.openxmlformats.org/drawingml/2006/main">
            <a:r>
              <a:t>wire_fields Look directly along the wire: a dot is current toward you; a cross is current away from you.</a:t>
            </a:r>
          </a:p>
          <a:p xmlns:a="http://schemas.openxmlformats.org/drawingml/2006/main">
            <a:r>
              <a:t/>
            </a:r>
          </a:p>
          <a:p xmlns:a="http://schemas.openxmlformats.org/drawingml/2006/main">
            <a:r>
              <a:t>Worked example: field cancellation Two long parallel wires carry equal 4.0 A currents upward and are 0.10 m apart. At their midpoint, each field magnitude is μ₀(4.0)/(2π·0.050) = 1.60 × 10⁻⁵ T. The directions oppose, so B_net = 0. If one current reverses, the fields add to 3.20 × 10⁻⁵ T.</a:t>
            </a:r>
          </a:p>
          <a:p xmlns:a="http://schemas.openxmlformats.org/drawingml/2006/main">
            <a:r>
              <a:t/>
            </a:r>
          </a:p>
          <a:p xmlns:a="http://schemas.openxmlformats.org/drawingml/2006/main">
            <a:r>
              <a:t>For unequal same-direction currents, the cancellation point lies between the wires and closer to the weaker-current wire. Solve I₁/r₁ = I₂/r₂, with r₁ + r₂ equal to the separation. For opposite currents, fields between the wires add rather than cancel.</a:t>
            </a:r>
          </a:p>
          <a:p xmlns:a="http://schemas.openxmlformats.org/drawingml/2006/main">
            <a:r>
              <a:t/>
            </a:r>
          </a:p>
          <a:p xmlns:a="http://schemas.openxmlformats.org/drawingml/2006/main">
            <a:r>
              <a:t>Extension: a long air-core solenoid has B ≈ μ₀nI, where n is turns per length. Use this only when the long-solenoid approximation is appropriate; the CED emphasizes field directions and the long straight-wire relation.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3.</a:t>
            </a:r>
          </a:p>
          <a:p xmlns:a="http://schemas.openxmlformats.org/drawingml/2006/main">
            <a:r>
              <a:t>Original source: N06 pp.3-5; N10 p.2</a:t>
            </a:r>
          </a:p>
          <a:p xmlns:a="http://schemas.openxmlformats.org/drawingml/2006/main">
            <a:r>
              <a:t>CED: 12.3</a:t>
            </a:r>
          </a:p>
          <a:p xmlns:a="http://schemas.openxmlformats.org/drawingml/2006/main">
            <a:r>
              <a:t/>
            </a:r>
          </a:p>
          <a:p xmlns:a="http://schemas.openxmlformats.org/drawingml/2006/main">
            <a:r>
              <a:t>Long straight wire: B = μ₀I/(2πr)</a:t>
            </a:r>
          </a:p>
          <a:p xmlns:a="http://schemas.openxmlformats.org/drawingml/2006/main">
            <a:r>
              <a:t>r is the perpendicular distance from the wire; the wire is long compared with r.</a:t>
            </a:r>
          </a:p>
          <a:p xmlns:a="http://schemas.openxmlformats.org/drawingml/2006/main">
            <a:r>
              <a:t/>
            </a:r>
          </a:p>
          <a:p xmlns:a="http://schemas.openxmlformats.org/drawingml/2006/main">
            <a:r>
              <a:t>Point the right thumb along conventional current; curled fingers give the circulating B direction. For a loop, curl fingers with current and the thumb gives the field direction through the center. A solenoid combines the fields of many turns, producing an approximately uniform interior field in a long-coil model. Its ends behave like north and south poles.</a:t>
            </a:r>
          </a:p>
          <a:p xmlns:a="http://schemas.openxmlformats.org/drawingml/2006/main">
            <a:r>
              <a:t/>
            </a:r>
          </a:p>
          <a:p xmlns:a="http://schemas.openxmlformats.org/drawingml/2006/main">
            <a:r>
              <a:t>wire_fields Look directly along the wire: a dot is current toward you; a cross is current away from you.</a:t>
            </a:r>
          </a:p>
          <a:p xmlns:a="http://schemas.openxmlformats.org/drawingml/2006/main">
            <a:r>
              <a:t/>
            </a:r>
          </a:p>
          <a:p xmlns:a="http://schemas.openxmlformats.org/drawingml/2006/main">
            <a:r>
              <a:t>Worked example: field cancellation Two long parallel wires carry equal 4.0 A currents upward and are 0.10 m apart. At their midpoint, each field magnitude is μ₀(4.0)/(2π·0.050) = 1.60 × 10⁻⁵ T. The directions oppose, so B_net = 0. If one current reverses, the fields add to 3.20 × 10⁻⁵ T.</a:t>
            </a:r>
          </a:p>
          <a:p xmlns:a="http://schemas.openxmlformats.org/drawingml/2006/main">
            <a:r>
              <a:t/>
            </a:r>
          </a:p>
          <a:p xmlns:a="http://schemas.openxmlformats.org/drawingml/2006/main">
            <a:r>
              <a:t>For unequal same-direction currents, the cancellation point lies between the wires and closer to the weaker-current wire. Solve I₁/r₁ = I₂/r₂, with r₁ + r₂ equal to the separation. For opposite currents, fields between the wires add rather than cancel.</a:t>
            </a:r>
          </a:p>
          <a:p xmlns:a="http://schemas.openxmlformats.org/drawingml/2006/main">
            <a:r>
              <a:t/>
            </a:r>
          </a:p>
          <a:p xmlns:a="http://schemas.openxmlformats.org/drawingml/2006/main">
            <a:r>
              <a:t>Extension: a long air-core solenoid has B ≈ μ₀nI, where n is turns per length. Use this only when the long-solenoid approximation is appropriate; the CED emphasizes field directions and the long straight-wire relation.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3.</a:t>
            </a:r>
          </a:p>
          <a:p xmlns:a="http://schemas.openxmlformats.org/drawingml/2006/main">
            <a:r>
              <a:t>Original source: N06 pp.3-5; N10 p.2</a:t>
            </a:r>
          </a:p>
          <a:p xmlns:a="http://schemas.openxmlformats.org/drawingml/2006/main">
            <a:r>
              <a:t>CED: 12.3</a:t>
            </a:r>
          </a:p>
          <a:p xmlns:a="http://schemas.openxmlformats.org/drawingml/2006/main">
            <a:r>
              <a:t/>
            </a:r>
          </a:p>
          <a:p xmlns:a="http://schemas.openxmlformats.org/drawingml/2006/main">
            <a:r>
              <a:t>Long straight wire: B = μ₀I/(2πr)</a:t>
            </a:r>
          </a:p>
          <a:p xmlns:a="http://schemas.openxmlformats.org/drawingml/2006/main">
            <a:r>
              <a:t>r is the perpendicular distance from the wire; the wire is long compared with r.</a:t>
            </a:r>
          </a:p>
          <a:p xmlns:a="http://schemas.openxmlformats.org/drawingml/2006/main">
            <a:r>
              <a:t/>
            </a:r>
          </a:p>
          <a:p xmlns:a="http://schemas.openxmlformats.org/drawingml/2006/main">
            <a:r>
              <a:t>Point the right thumb along conventional current; curled fingers give the circulating B direction. For a loop, curl fingers with current and the thumb gives the field direction through the center. A solenoid combines the fields of many turns, producing an approximately uniform interior field in a long-coil model. Its ends behave like north and south poles.</a:t>
            </a:r>
          </a:p>
          <a:p xmlns:a="http://schemas.openxmlformats.org/drawingml/2006/main">
            <a:r>
              <a:t/>
            </a:r>
          </a:p>
          <a:p xmlns:a="http://schemas.openxmlformats.org/drawingml/2006/main">
            <a:r>
              <a:t>wire_fields Look directly along the wire: a dot is current toward you; a cross is current away from you.</a:t>
            </a:r>
          </a:p>
          <a:p xmlns:a="http://schemas.openxmlformats.org/drawingml/2006/main">
            <a:r>
              <a:t/>
            </a:r>
          </a:p>
          <a:p xmlns:a="http://schemas.openxmlformats.org/drawingml/2006/main">
            <a:r>
              <a:t>Worked example: field cancellation Two long parallel wires carry equal 4.0 A currents upward and are 0.10 m apart. At their midpoint, each field magnitude is μ₀(4.0)/(2π·0.050) = 1.60 × 10⁻⁵ T. The directions oppose, so B_net = 0. If one current reverses, the fields add to 3.20 × 10⁻⁵ T.</a:t>
            </a:r>
          </a:p>
          <a:p xmlns:a="http://schemas.openxmlformats.org/drawingml/2006/main">
            <a:r>
              <a:t/>
            </a:r>
          </a:p>
          <a:p xmlns:a="http://schemas.openxmlformats.org/drawingml/2006/main">
            <a:r>
              <a:t>For unequal same-direction currents, the cancellation point lies between the wires and closer to the weaker-current wire. Solve I₁/r₁ = I₂/r₂, with r₁ + r₂ equal to the separation. For opposite currents, fields between the wires add rather than cancel.</a:t>
            </a:r>
          </a:p>
          <a:p xmlns:a="http://schemas.openxmlformats.org/drawingml/2006/main">
            <a:r>
              <a:t/>
            </a:r>
          </a:p>
          <a:p xmlns:a="http://schemas.openxmlformats.org/drawingml/2006/main">
            <a:r>
              <a:t>Extension: a long air-core solenoid has B ≈ μ₀nI, where n is turns per length. Use this only when the long-solenoid approximation is appropriate; the CED emphasizes field directions and the long straight-wire relation.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4.</a:t>
            </a:r>
          </a:p>
          <a:p xmlns:a="http://schemas.openxmlformats.org/drawingml/2006/main">
            <a:r>
              <a:t>Original source: N06 p.5; N10 p.2</a:t>
            </a:r>
          </a:p>
          <a:p xmlns:a="http://schemas.openxmlformats.org/drawingml/2006/main">
            <a:r>
              <a:t>CED: 12.1, 12.3</a:t>
            </a:r>
          </a:p>
          <a:p xmlns:a="http://schemas.openxmlformats.org/drawingml/2006/main">
            <a:r>
              <a:t/>
            </a:r>
          </a:p>
          <a:p xmlns:a="http://schemas.openxmlformats.org/drawingml/2006/main">
            <a:r>
              <a:t>solenoid Curl the right fingers with conventional current around the turns. The thumb points along the interior field and toward the north end.</a:t>
            </a:r>
          </a:p>
          <a:p xmlns:a="http://schemas.openxmlformats.org/drawingml/2006/main">
            <a:r>
              <a:t/>
            </a:r>
          </a:p>
          <a:p xmlns:a="http://schemas.openxmlformats.org/drawingml/2006/main">
            <a:r>
              <a:t>The field contributions of neighboring turns reinforce inside a long coil. Outside, the field returns from the north end to the south end. A compass aligns with the local field rather than pointing toward every nearby north pole.</a:t>
            </a:r>
          </a:p>
          <a:p xmlns:a="http://schemas.openxmlformats.org/drawingml/2006/main">
            <a:r>
              <a:t/>
            </a:r>
          </a:p>
          <a:p xmlns:a="http://schemas.openxmlformats.org/drawingml/2006/main">
            <a:r>
              <a:t>Long-solenoid extension: B ≈ μ₀nI, where n = N/L</a:t>
            </a:r>
          </a:p>
          <a:p xmlns:a="http://schemas.openxmlformats.org/drawingml/2006/main">
            <a:r>
              <a:t>N is total turns; n is turns per unit length.</a:t>
            </a:r>
          </a:p>
          <a:p xmlns:a="http://schemas.openxmlformats.org/drawingml/2006/main">
            <a:r>
              <a:t/>
            </a:r>
          </a:p>
          <a:p xmlns:a="http://schemas.openxmlformats.org/drawingml/2006/main">
            <a:r>
              <a:t>With N and I fixed, stretching the coil to twice its length approximately halves its interior field in the long-coil model. Doubling both N and L leaves n unchanged. Adding an iron core can strengthen the field by aligning magnetic domains, though real core response is not simply a universal constant.</a:t>
            </a:r>
          </a:p>
          <a:p xmlns:a="http://schemas.openxmlformats.org/drawingml/2006/main">
            <a:r>
              <a:t/>
            </a:r>
          </a:p>
          <a:p xmlns:a="http://schemas.openxmlformats.org/drawingml/2006/main">
            <a:r>
              <a:t>PAUSE AND EXPLAIN A student knows the coil current but looks from the opposite end. Does the north end change? No. The words clockwise and counterclockwise change with viewpoint; the physical field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4.</a:t>
            </a:r>
          </a:p>
          <a:p xmlns:a="http://schemas.openxmlformats.org/drawingml/2006/main">
            <a:r>
              <a:t>Original source: N06 p.5; N10 p.2</a:t>
            </a:r>
          </a:p>
          <a:p xmlns:a="http://schemas.openxmlformats.org/drawingml/2006/main">
            <a:r>
              <a:t>CED: 12.1, 12.3</a:t>
            </a:r>
          </a:p>
          <a:p xmlns:a="http://schemas.openxmlformats.org/drawingml/2006/main">
            <a:r>
              <a:t/>
            </a:r>
          </a:p>
          <a:p xmlns:a="http://schemas.openxmlformats.org/drawingml/2006/main">
            <a:r>
              <a:t>solenoid Curl the right fingers with conventional current around the turns. The thumb points along the interior field and toward the north end.</a:t>
            </a:r>
          </a:p>
          <a:p xmlns:a="http://schemas.openxmlformats.org/drawingml/2006/main">
            <a:r>
              <a:t/>
            </a:r>
          </a:p>
          <a:p xmlns:a="http://schemas.openxmlformats.org/drawingml/2006/main">
            <a:r>
              <a:t>The field contributions of neighboring turns reinforce inside a long coil. Outside, the field returns from the north end to the south end. A compass aligns with the local field rather than pointing toward every nearby north pole.</a:t>
            </a:r>
          </a:p>
          <a:p xmlns:a="http://schemas.openxmlformats.org/drawingml/2006/main">
            <a:r>
              <a:t/>
            </a:r>
          </a:p>
          <a:p xmlns:a="http://schemas.openxmlformats.org/drawingml/2006/main">
            <a:r>
              <a:t>Long-solenoid extension: B ≈ μ₀nI, where n = N/L</a:t>
            </a:r>
          </a:p>
          <a:p xmlns:a="http://schemas.openxmlformats.org/drawingml/2006/main">
            <a:r>
              <a:t>N is total turns; n is turns per unit length.</a:t>
            </a:r>
          </a:p>
          <a:p xmlns:a="http://schemas.openxmlformats.org/drawingml/2006/main">
            <a:r>
              <a:t/>
            </a:r>
          </a:p>
          <a:p xmlns:a="http://schemas.openxmlformats.org/drawingml/2006/main">
            <a:r>
              <a:t>With N and I fixed, stretching the coil to twice its length approximately halves its interior field in the long-coil model. Doubling both N and L leaves n unchanged. Adding an iron core can strengthen the field by aligning magnetic domains, though real core response is not simply a universal constant.</a:t>
            </a:r>
          </a:p>
          <a:p xmlns:a="http://schemas.openxmlformats.org/drawingml/2006/main">
            <a:r>
              <a:t/>
            </a:r>
          </a:p>
          <a:p xmlns:a="http://schemas.openxmlformats.org/drawingml/2006/main">
            <a:r>
              <a:t>PAUSE AND EXPLAIN A student knows the coil current but looks from the opposite end. Does the north end change? No. The words clockwise and counterclockwise change with viewpoint; the physical field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4.</a:t>
            </a:r>
          </a:p>
          <a:p xmlns:a="http://schemas.openxmlformats.org/drawingml/2006/main">
            <a:r>
              <a:t>Original source: N06 p.5; N10 p.2</a:t>
            </a:r>
          </a:p>
          <a:p xmlns:a="http://schemas.openxmlformats.org/drawingml/2006/main">
            <a:r>
              <a:t>CED: 12.1, 12.3</a:t>
            </a:r>
          </a:p>
          <a:p xmlns:a="http://schemas.openxmlformats.org/drawingml/2006/main">
            <a:r>
              <a:t/>
            </a:r>
          </a:p>
          <a:p xmlns:a="http://schemas.openxmlformats.org/drawingml/2006/main">
            <a:r>
              <a:t>solenoid Curl the right fingers with conventional current around the turns. The thumb points along the interior field and toward the north end.</a:t>
            </a:r>
          </a:p>
          <a:p xmlns:a="http://schemas.openxmlformats.org/drawingml/2006/main">
            <a:r>
              <a:t/>
            </a:r>
          </a:p>
          <a:p xmlns:a="http://schemas.openxmlformats.org/drawingml/2006/main">
            <a:r>
              <a:t>The field contributions of neighboring turns reinforce inside a long coil. Outside, the field returns from the north end to the south end. A compass aligns with the local field rather than pointing toward every nearby north pole.</a:t>
            </a:r>
          </a:p>
          <a:p xmlns:a="http://schemas.openxmlformats.org/drawingml/2006/main">
            <a:r>
              <a:t/>
            </a:r>
          </a:p>
          <a:p xmlns:a="http://schemas.openxmlformats.org/drawingml/2006/main">
            <a:r>
              <a:t>Long-solenoid extension: B ≈ μ₀nI, where n = N/L</a:t>
            </a:r>
          </a:p>
          <a:p xmlns:a="http://schemas.openxmlformats.org/drawingml/2006/main">
            <a:r>
              <a:t>N is total turns; n is turns per unit length.</a:t>
            </a:r>
          </a:p>
          <a:p xmlns:a="http://schemas.openxmlformats.org/drawingml/2006/main">
            <a:r>
              <a:t/>
            </a:r>
          </a:p>
          <a:p xmlns:a="http://schemas.openxmlformats.org/drawingml/2006/main">
            <a:r>
              <a:t>With N and I fixed, stretching the coil to twice its length approximately halves its interior field in the long-coil model. Doubling both N and L leaves n unchanged. Adding an iron core can strengthen the field by aligning magnetic domains, though real core response is not simply a universal constant.</a:t>
            </a:r>
          </a:p>
          <a:p xmlns:a="http://schemas.openxmlformats.org/drawingml/2006/main">
            <a:r>
              <a:t/>
            </a:r>
          </a:p>
          <a:p xmlns:a="http://schemas.openxmlformats.org/drawingml/2006/main">
            <a:r>
              <a:t>PAUSE AND EXPLAIN A student knows the coil current but looks from the opposite end. Does the north end change? No. The words clockwise and counterclockwise change with viewpoint; the physical field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4.</a:t>
            </a:r>
          </a:p>
          <a:p xmlns:a="http://schemas.openxmlformats.org/drawingml/2006/main">
            <a:r>
              <a:t>Original source: N06 p.5; N10 p.2</a:t>
            </a:r>
          </a:p>
          <a:p xmlns:a="http://schemas.openxmlformats.org/drawingml/2006/main">
            <a:r>
              <a:t>CED: 12.1, 12.3</a:t>
            </a:r>
          </a:p>
          <a:p xmlns:a="http://schemas.openxmlformats.org/drawingml/2006/main">
            <a:r>
              <a:t/>
            </a:r>
          </a:p>
          <a:p xmlns:a="http://schemas.openxmlformats.org/drawingml/2006/main">
            <a:r>
              <a:t>solenoid Curl the right fingers with conventional current around the turns. The thumb points along the interior field and toward the north end.</a:t>
            </a:r>
          </a:p>
          <a:p xmlns:a="http://schemas.openxmlformats.org/drawingml/2006/main">
            <a:r>
              <a:t/>
            </a:r>
          </a:p>
          <a:p xmlns:a="http://schemas.openxmlformats.org/drawingml/2006/main">
            <a:r>
              <a:t>The field contributions of neighboring turns reinforce inside a long coil. Outside, the field returns from the north end to the south end. A compass aligns with the local field rather than pointing toward every nearby north pole.</a:t>
            </a:r>
          </a:p>
          <a:p xmlns:a="http://schemas.openxmlformats.org/drawingml/2006/main">
            <a:r>
              <a:t/>
            </a:r>
          </a:p>
          <a:p xmlns:a="http://schemas.openxmlformats.org/drawingml/2006/main">
            <a:r>
              <a:t>Long-solenoid extension: B ≈ μ₀nI, where n = N/L</a:t>
            </a:r>
          </a:p>
          <a:p xmlns:a="http://schemas.openxmlformats.org/drawingml/2006/main">
            <a:r>
              <a:t>N is total turns; n is turns per unit length.</a:t>
            </a:r>
          </a:p>
          <a:p xmlns:a="http://schemas.openxmlformats.org/drawingml/2006/main">
            <a:r>
              <a:t/>
            </a:r>
          </a:p>
          <a:p xmlns:a="http://schemas.openxmlformats.org/drawingml/2006/main">
            <a:r>
              <a:t>With N and I fixed, stretching the coil to twice its length approximately halves its interior field in the long-coil model. Doubling both N and L leaves n unchanged. Adding an iron core can strengthen the field by aligning magnetic domains, though real core response is not simply a universal constant.</a:t>
            </a:r>
          </a:p>
          <a:p xmlns:a="http://schemas.openxmlformats.org/drawingml/2006/main">
            <a:r>
              <a:t/>
            </a:r>
          </a:p>
          <a:p xmlns:a="http://schemas.openxmlformats.org/drawingml/2006/main">
            <a:r>
              <a:t>PAUSE AND EXPLAIN A student knows the coil current but looks from the opposite end. Does the north end change? No. The words clockwise and counterclockwise change with viewpoint; the physical field does not.</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5.</a:t>
            </a:r>
          </a:p>
          <a:p xmlns:a="http://schemas.openxmlformats.org/drawingml/2006/main">
            <a:r>
              <a:t>Original source: N06 pp.1-5; CED 12.1 completion</a:t>
            </a:r>
          </a:p>
          <a:p xmlns:a="http://schemas.openxmlformats.org/drawingml/2006/main">
            <a:r>
              <a:t>CED: 12.1</a:t>
            </a:r>
          </a:p>
          <a:p xmlns:a="http://schemas.openxmlformats.org/drawingml/2006/main">
            <a:r>
              <a:t/>
            </a:r>
          </a:p>
          <a:p xmlns:a="http://schemas.openxmlformats.org/drawingml/2006/main">
            <a:r>
              <a:t>[['Response', 'Microscopic explanation', 'After the field is removed'], ['Ferromagnetic', 'Groups of aligned moments form domains; an applied field changes their collective alignment. Iron, nickel and cobalt are examples.', 'Substantial magnetization can remain.'], ['Paramagnetic', 'Existing atomic moments align weakly with an applied field; thermal motion competes with alignment. Aluminum is an example.', 'Alignment is not retained in the simple model.'], ['Diamagnetic', 'The applied field induces a weak response opposing it. This contribution occurs in all matter, but stronger responses can mask it.', 'The induced response disappears.']]</a:t>
            </a:r>
          </a:p>
          <a:p xmlns:a="http://schemas.openxmlformats.org/drawingml/2006/main">
            <a:r>
              <a:t/>
            </a:r>
          </a:p>
          <a:p xmlns:a="http://schemas.openxmlformats.org/drawingml/2006/main">
            <a:r>
              <a:t>Magnetic permeability describes the material’s magnetic response. It depends on composition and can vary with temperature, field strength and orientation; it is not generally one fixed number for every condition. Treat a stated constant permeability as a model valid over the specified range.</a:t>
            </a:r>
          </a:p>
          <a:p xmlns:a="http://schemas.openxmlformats.org/drawingml/2006/main">
            <a:r>
              <a:t/>
            </a:r>
          </a:p>
          <a:p xmlns:a="http://schemas.openxmlformats.org/drawingml/2006/main">
            <a:r>
              <a:t>Earth and the dipole model</a:t>
            </a:r>
          </a:p>
          <a:p xmlns:a="http://schemas.openxmlformats.org/drawingml/2006/main">
            <a:r>
              <a:t/>
            </a:r>
          </a:p>
          <a:p xmlns:a="http://schemas.openxmlformats.org/drawingml/2006/main">
            <a:r>
              <a:t>Earth’s large-scale field is approximately dipolar. A compass aligns with the local field, so its north-seeking tip points toward the geographically northern region, which acts roughly like a magnetic south pole. Geographic and magnetic axes are not identical. A dipole field becomes weaker farther from its source.</a:t>
            </a:r>
          </a:p>
          <a:p xmlns:a="http://schemas.openxmlformats.org/drawingml/2006/main">
            <a:r>
              <a:t/>
            </a:r>
          </a:p>
          <a:p xmlns:a="http://schemas.openxmlformats.org/drawingml/2006/main">
            <a:r>
              <a:t>Compare three ideas A permanent magnet retains alignment; induced magnetization is created by an applied field; permeability describes the response of the material. None of these means that an isolated north or south magnetic pole has been produced.</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5.</a:t>
            </a:r>
          </a:p>
          <a:p xmlns:a="http://schemas.openxmlformats.org/drawingml/2006/main">
            <a:r>
              <a:t>Original source: N06 pp.1-5; CED 12.1 completion</a:t>
            </a:r>
          </a:p>
          <a:p xmlns:a="http://schemas.openxmlformats.org/drawingml/2006/main">
            <a:r>
              <a:t>CED: 12.1</a:t>
            </a:r>
          </a:p>
          <a:p xmlns:a="http://schemas.openxmlformats.org/drawingml/2006/main">
            <a:r>
              <a:t/>
            </a:r>
          </a:p>
          <a:p xmlns:a="http://schemas.openxmlformats.org/drawingml/2006/main">
            <a:r>
              <a:t>[['Response', 'Microscopic explanation', 'After the field is removed'], ['Ferromagnetic', 'Groups of aligned moments form domains; an applied field changes their collective alignment. Iron, nickel and cobalt are examples.', 'Substantial magnetization can remain.'], ['Paramagnetic', 'Existing atomic moments align weakly with an applied field; thermal motion competes with alignment. Aluminum is an example.', 'Alignment is not retained in the simple model.'], ['Diamagnetic', 'The applied field induces a weak response opposing it. This contribution occurs in all matter, but stronger responses can mask it.', 'The induced response disappears.']]</a:t>
            </a:r>
          </a:p>
          <a:p xmlns:a="http://schemas.openxmlformats.org/drawingml/2006/main">
            <a:r>
              <a:t/>
            </a:r>
          </a:p>
          <a:p xmlns:a="http://schemas.openxmlformats.org/drawingml/2006/main">
            <a:r>
              <a:t>Magnetic permeability describes the material’s magnetic response. It depends on composition and can vary with temperature, field strength and orientation; it is not generally one fixed number for every condition. Treat a stated constant permeability as a model valid over the specified range.</a:t>
            </a:r>
          </a:p>
          <a:p xmlns:a="http://schemas.openxmlformats.org/drawingml/2006/main">
            <a:r>
              <a:t/>
            </a:r>
          </a:p>
          <a:p xmlns:a="http://schemas.openxmlformats.org/drawingml/2006/main">
            <a:r>
              <a:t>Earth and the dipole model</a:t>
            </a:r>
          </a:p>
          <a:p xmlns:a="http://schemas.openxmlformats.org/drawingml/2006/main">
            <a:r>
              <a:t/>
            </a:r>
          </a:p>
          <a:p xmlns:a="http://schemas.openxmlformats.org/drawingml/2006/main">
            <a:r>
              <a:t>Earth’s large-scale field is approximately dipolar. A compass aligns with the local field, so its north-seeking tip points toward the geographically northern region, which acts roughly like a magnetic south pole. Geographic and magnetic axes are not identical. A dipole field becomes weaker farther from its source.</a:t>
            </a:r>
          </a:p>
          <a:p xmlns:a="http://schemas.openxmlformats.org/drawingml/2006/main">
            <a:r>
              <a:t/>
            </a:r>
          </a:p>
          <a:p xmlns:a="http://schemas.openxmlformats.org/drawingml/2006/main">
            <a:r>
              <a:t>Compare three ideas A permanent magnet retains alignment; induced magnetization is created by an applied field; permeability describes the response of the material. None of these means that an isolated north or south magnetic pole has been produced.</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5.</a:t>
            </a:r>
          </a:p>
          <a:p xmlns:a="http://schemas.openxmlformats.org/drawingml/2006/main">
            <a:r>
              <a:t>Original source: N06 pp.1-5; CED 12.1 completion</a:t>
            </a:r>
          </a:p>
          <a:p xmlns:a="http://schemas.openxmlformats.org/drawingml/2006/main">
            <a:r>
              <a:t>CED: 12.1</a:t>
            </a:r>
          </a:p>
          <a:p xmlns:a="http://schemas.openxmlformats.org/drawingml/2006/main">
            <a:r>
              <a:t/>
            </a:r>
          </a:p>
          <a:p xmlns:a="http://schemas.openxmlformats.org/drawingml/2006/main">
            <a:r>
              <a:t>[['Response', 'Microscopic explanation', 'After the field is removed'], ['Ferromagnetic', 'Groups of aligned moments form domains; an applied field changes their collective alignment. Iron, nickel and cobalt are examples.', 'Substantial magnetization can remain.'], ['Paramagnetic', 'Existing atomic moments align weakly with an applied field; thermal motion competes with alignment. Aluminum is an example.', 'Alignment is not retained in the simple model.'], ['Diamagnetic', 'The applied field induces a weak response opposing it. This contribution occurs in all matter, but stronger responses can mask it.', 'The induced response disappears.']]</a:t>
            </a:r>
          </a:p>
          <a:p xmlns:a="http://schemas.openxmlformats.org/drawingml/2006/main">
            <a:r>
              <a:t/>
            </a:r>
          </a:p>
          <a:p xmlns:a="http://schemas.openxmlformats.org/drawingml/2006/main">
            <a:r>
              <a:t>Magnetic permeability describes the material’s magnetic response. It depends on composition and can vary with temperature, field strength and orientation; it is not generally one fixed number for every condition. Treat a stated constant permeability as a model valid over the specified range.</a:t>
            </a:r>
          </a:p>
          <a:p xmlns:a="http://schemas.openxmlformats.org/drawingml/2006/main">
            <a:r>
              <a:t/>
            </a:r>
          </a:p>
          <a:p xmlns:a="http://schemas.openxmlformats.org/drawingml/2006/main">
            <a:r>
              <a:t>Earth and the dipole model</a:t>
            </a:r>
          </a:p>
          <a:p xmlns:a="http://schemas.openxmlformats.org/drawingml/2006/main">
            <a:r>
              <a:t/>
            </a:r>
          </a:p>
          <a:p xmlns:a="http://schemas.openxmlformats.org/drawingml/2006/main">
            <a:r>
              <a:t>Earth’s large-scale field is approximately dipolar. A compass aligns with the local field, so its north-seeking tip points toward the geographically northern region, which acts roughly like a magnetic south pole. Geographic and magnetic axes are not identical. A dipole field becomes weaker farther from its source.</a:t>
            </a:r>
          </a:p>
          <a:p xmlns:a="http://schemas.openxmlformats.org/drawingml/2006/main">
            <a:r>
              <a:t/>
            </a:r>
          </a:p>
          <a:p xmlns:a="http://schemas.openxmlformats.org/drawingml/2006/main">
            <a:r>
              <a:t>Compare three ideas A permanent magnet retains alignment; induced magnetization is created by an applied field; permeability describes the response of the material. None of these means that an isolated north or south magnetic pole has been produced.</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5.</a:t>
            </a:r>
          </a:p>
          <a:p xmlns:a="http://schemas.openxmlformats.org/drawingml/2006/main">
            <a:r>
              <a:t>Original source: N06 pp.1-5; CED 12.1 completion</a:t>
            </a:r>
          </a:p>
          <a:p xmlns:a="http://schemas.openxmlformats.org/drawingml/2006/main">
            <a:r>
              <a:t>CED: 12.1</a:t>
            </a:r>
          </a:p>
          <a:p xmlns:a="http://schemas.openxmlformats.org/drawingml/2006/main">
            <a:r>
              <a:t/>
            </a:r>
          </a:p>
          <a:p xmlns:a="http://schemas.openxmlformats.org/drawingml/2006/main">
            <a:r>
              <a:t>[['Response', 'Microscopic explanation', 'After the field is removed'], ['Ferromagnetic', 'Groups of aligned moments form domains; an applied field changes their collective alignment. Iron, nickel and cobalt are examples.', 'Substantial magnetization can remain.'], ['Paramagnetic', 'Existing atomic moments align weakly with an applied field; thermal motion competes with alignment. Aluminum is an example.', 'Alignment is not retained in the simple model.'], ['Diamagnetic', 'The applied field induces a weak response opposing it. This contribution occurs in all matter, but stronger responses can mask it.', 'The induced response disappears.']]</a:t>
            </a:r>
          </a:p>
          <a:p xmlns:a="http://schemas.openxmlformats.org/drawingml/2006/main">
            <a:r>
              <a:t/>
            </a:r>
          </a:p>
          <a:p xmlns:a="http://schemas.openxmlformats.org/drawingml/2006/main">
            <a:r>
              <a:t>Magnetic permeability describes the material’s magnetic response. It depends on composition and can vary with temperature, field strength and orientation; it is not generally one fixed number for every condition. Treat a stated constant permeability as a model valid over the specified range.</a:t>
            </a:r>
          </a:p>
          <a:p xmlns:a="http://schemas.openxmlformats.org/drawingml/2006/main">
            <a:r>
              <a:t/>
            </a:r>
          </a:p>
          <a:p xmlns:a="http://schemas.openxmlformats.org/drawingml/2006/main">
            <a:r>
              <a:t>Earth and the dipole model</a:t>
            </a:r>
          </a:p>
          <a:p xmlns:a="http://schemas.openxmlformats.org/drawingml/2006/main">
            <a:r>
              <a:t/>
            </a:r>
          </a:p>
          <a:p xmlns:a="http://schemas.openxmlformats.org/drawingml/2006/main">
            <a:r>
              <a:t>Earth’s large-scale field is approximately dipolar. A compass aligns with the local field, so its north-seeking tip points toward the geographically northern region, which acts roughly like a magnetic south pole. Geographic and magnetic axes are not identical. A dipole field becomes weaker farther from its source.</a:t>
            </a:r>
          </a:p>
          <a:p xmlns:a="http://schemas.openxmlformats.org/drawingml/2006/main">
            <a:r>
              <a:t/>
            </a:r>
          </a:p>
          <a:p xmlns:a="http://schemas.openxmlformats.org/drawingml/2006/main">
            <a:r>
              <a:t>Compare three ideas A permanent magnet retains alignment; induced magnetization is created by an applied field; permeability describes the response of the material. None of these means that an isolated north or south magnetic pole has been produced.</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6.</a:t>
            </a:r>
          </a:p>
          <a:p xmlns:a="http://schemas.openxmlformats.org/drawingml/2006/main">
            <a:r>
              <a:t>Original source: N06 pp.6-7</a:t>
            </a:r>
          </a:p>
          <a:p xmlns:a="http://schemas.openxmlformats.org/drawingml/2006/main">
            <a:r>
              <a:t>CED: 12.3</a:t>
            </a:r>
          </a:p>
          <a:p xmlns:a="http://schemas.openxmlformats.org/drawingml/2006/main">
            <a:r>
              <a:t/>
            </a:r>
          </a:p>
          <a:p xmlns:a="http://schemas.openxmlformats.org/drawingml/2006/main">
            <a:r>
              <a:t>F = ILB sin θ; use the wire length actually inside the field.</a:t>
            </a:r>
          </a:p>
          <a:p xmlns:a="http://schemas.openxmlformats.org/drawingml/2006/main">
            <a:r>
              <a:t/>
            </a:r>
          </a:p>
          <a:p xmlns:a="http://schemas.openxmlformats.org/drawingml/2006/main">
            <a:r>
              <a:t>The force on a wire results from magnetic forces on its moving charge carriers transmitted to the material. Use the field created by other sources, not the wire’s own field in the simple straight-wire force equation. The direction follows the cross product of conventional current direction with B.</a:t>
            </a:r>
          </a:p>
          <a:p xmlns:a="http://schemas.openxmlformats.org/drawingml/2006/main">
            <a:r>
              <a:t/>
            </a:r>
          </a:p>
          <a:p xmlns:a="http://schemas.openxmlformats.org/drawingml/2006/main">
            <a:r>
              <a:t>THE ORIGINAL LEFT-HAND MNEMONIC Fleming’s left-hand motor rule: first finger points along B, second finger along conventional I, and thumb along force. It gives the same result as the right-hand cross product I × B. Keep it distinct from the right-hand curl rule used to find the field around a current.</a:t>
            </a:r>
          </a:p>
          <a:p xmlns:a="http://schemas.openxmlformats.org/drawingml/2006/main">
            <a:r>
              <a:t/>
            </a:r>
          </a:p>
          <a:p xmlns:a="http://schemas.openxmlformats.org/drawingml/2006/main">
            <a:r>
              <a:t>Worked example A horizontal wire of length 0.20 m carries 3.0 A to the right in a uniform 0.50 T field into the page. Its force is 0.30 N upward. If it supports a mass at equilibrium with no other vertical forces, m = F/g = 0.0306 kg. Reversing the current reverses the magnetic force.</a:t>
            </a:r>
          </a:p>
          <a:p xmlns:a="http://schemas.openxmlformats.org/drawingml/2006/main">
            <a:r>
              <a:t/>
            </a:r>
          </a:p>
          <a:p xmlns:a="http://schemas.openxmlformats.org/drawingml/2006/main">
            <a:r>
              <a:t>A current loop in a uniform magnetic field can experience a torque even if its net force is zero. Forces on opposite sides can cancel as vectors while forming a turning pair. This supplies useful physical intuition for motors without requiring advanced torque formulas here.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6.</a:t>
            </a:r>
          </a:p>
          <a:p xmlns:a="http://schemas.openxmlformats.org/drawingml/2006/main">
            <a:r>
              <a:t>Original source: N06 pp.6-7</a:t>
            </a:r>
          </a:p>
          <a:p xmlns:a="http://schemas.openxmlformats.org/drawingml/2006/main">
            <a:r>
              <a:t>CED: 12.3</a:t>
            </a:r>
          </a:p>
          <a:p xmlns:a="http://schemas.openxmlformats.org/drawingml/2006/main">
            <a:r>
              <a:t/>
            </a:r>
          </a:p>
          <a:p xmlns:a="http://schemas.openxmlformats.org/drawingml/2006/main">
            <a:r>
              <a:t>F = ILB sin θ; use the wire length actually inside the field.</a:t>
            </a:r>
          </a:p>
          <a:p xmlns:a="http://schemas.openxmlformats.org/drawingml/2006/main">
            <a:r>
              <a:t/>
            </a:r>
          </a:p>
          <a:p xmlns:a="http://schemas.openxmlformats.org/drawingml/2006/main">
            <a:r>
              <a:t>The force on a wire results from magnetic forces on its moving charge carriers transmitted to the material. Use the field created by other sources, not the wire’s own field in the simple straight-wire force equation. The direction follows the cross product of conventional current direction with B.</a:t>
            </a:r>
          </a:p>
          <a:p xmlns:a="http://schemas.openxmlformats.org/drawingml/2006/main">
            <a:r>
              <a:t/>
            </a:r>
          </a:p>
          <a:p xmlns:a="http://schemas.openxmlformats.org/drawingml/2006/main">
            <a:r>
              <a:t>THE ORIGINAL LEFT-HAND MNEMONIC Fleming’s left-hand motor rule: first finger points along B, second finger along conventional I, and thumb along force. It gives the same result as the right-hand cross product I × B. Keep it distinct from the right-hand curl rule used to find the field around a current.</a:t>
            </a:r>
          </a:p>
          <a:p xmlns:a="http://schemas.openxmlformats.org/drawingml/2006/main">
            <a:r>
              <a:t/>
            </a:r>
          </a:p>
          <a:p xmlns:a="http://schemas.openxmlformats.org/drawingml/2006/main">
            <a:r>
              <a:t>Worked example A horizontal wire of length 0.20 m carries 3.0 A to the right in a uniform 0.50 T field into the page. Its force is 0.30 N upward. If it supports a mass at equilibrium with no other vertical forces, m = F/g = 0.0306 kg. Reversing the current reverses the magnetic force.</a:t>
            </a:r>
          </a:p>
          <a:p xmlns:a="http://schemas.openxmlformats.org/drawingml/2006/main">
            <a:r>
              <a:t/>
            </a:r>
          </a:p>
          <a:p xmlns:a="http://schemas.openxmlformats.org/drawingml/2006/main">
            <a:r>
              <a:t>A current loop in a uniform magnetic field can experience a torque even if its net force is zero. Forces on opposite sides can cancel as vectors while forming a turning pair. This supplies useful physical intuition for motors without requiring advanced torque formulas here.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7.</a:t>
            </a:r>
          </a:p>
          <a:p xmlns:a="http://schemas.openxmlformats.org/drawingml/2006/main">
            <a:r>
              <a:t>Original source: N06 pp.8-9; N10 pp.2-3</a:t>
            </a:r>
          </a:p>
          <a:p xmlns:a="http://schemas.openxmlformats.org/drawingml/2006/main">
            <a:r>
              <a:t>CED: 12.2</a:t>
            </a:r>
          </a:p>
          <a:p xmlns:a="http://schemas.openxmlformats.org/drawingml/2006/main">
            <a:r>
              <a:t/>
            </a:r>
          </a:p>
          <a:p xmlns:a="http://schemas.openxmlformats.org/drawingml/2006/main">
            <a:r>
              <a:t>F_B = |q|vB sin θ; direction from q(v × B)</a:t>
            </a:r>
          </a:p>
          <a:p xmlns:a="http://schemas.openxmlformats.org/drawingml/2006/main">
            <a:r>
              <a:t>θ is the angle between velocity and field. For q &gt; 0 use the right-hand cross-product direction; reverse it for q &lt; 0.</a:t>
            </a:r>
          </a:p>
          <a:p xmlns:a="http://schemas.openxmlformats.org/drawingml/2006/main">
            <a:r>
              <a:t/>
            </a:r>
          </a:p>
          <a:p xmlns:a="http://schemas.openxmlformats.org/drawingml/2006/main">
            <a:r>
              <a:t>The force is perpendicular to both velocity and magnetic field. It vanishes for a stationary charge and for motion parallel or antiparallel to B. The magnetic part of the force does no work on a point charge: it can change the direction of velocity without changing speed or kinetic energy. An electric field, including an induced electric field, can change kinetic energy.</a:t>
            </a:r>
          </a:p>
          <a:p xmlns:a="http://schemas.openxmlformats.org/drawingml/2006/main">
            <a:r>
              <a:t/>
            </a:r>
          </a:p>
          <a:p xmlns:a="http://schemas.openxmlformats.org/drawingml/2006/main">
            <a:r>
              <a:t>[['Velocity and B', 'Positive charge force', 'Negative charge force'], ['v right, B into page', 'Up', 'Down'], ['v up, B right', 'Into page', 'Out of page'], ['v parallel to B', 'Zero', 'Zero']]</a:t>
            </a:r>
          </a:p>
          <a:p xmlns:a="http://schemas.openxmlformats.org/drawingml/2006/main">
            <a:r>
              <a:t/>
            </a:r>
          </a:p>
          <a:p xmlns:a="http://schemas.openxmlformats.org/drawingml/2006/main">
            <a:r>
              <a:t>Worked example A proton moves at 2.0 × 10⁶ m/s perpendicular to B = 0.20 T. F = (1.60 × 10⁻¹⁹)(2.0 × 10⁶)(0.20) = 6.40 × 10⁻¹⁴ N. Extension: if the angle becomes 30°, the force is 3.20 × 10⁻¹⁴ N. Doubling mass alone would not change magnetic force for the same q, v, B and angle.</a:t>
            </a:r>
          </a:p>
          <a:p xmlns:a="http://schemas.openxmlformats.org/drawingml/2006/main">
            <a:r>
              <a:t/>
            </a:r>
          </a:p>
          <a:p xmlns:a="http://schemas.openxmlformats.org/drawingml/2006/main">
            <a:r>
              <a:t>Crossed electric and magnetic fields</a:t>
            </a:r>
          </a:p>
          <a:p xmlns:a="http://schemas.openxmlformats.org/drawingml/2006/main">
            <a:r>
              <a:t/>
            </a:r>
          </a:p>
          <a:p xmlns:a="http://schemas.openxmlformats.org/drawingml/2006/main">
            <a:r>
              <a:t>A particle passes undeflected if the electric and magnetic forces are equal and opposite. With mutually perpendicular fields and velocity, |q|E = |q|vB gives v = E/B. The speed condition does not by itself guarantee cancellation: first check the directions of both forces. Reversing the charge reverses both forces, so the same selected velocity can still be undeflected.</a:t>
            </a:r>
          </a:p>
          <a:p xmlns:a="http://schemas.openxmlformats.org/drawingml/2006/main">
            <a:r>
              <a:t/>
            </a:r>
          </a:p>
          <a:p xmlns:a="http://schemas.openxmlformats.org/drawingml/2006/main">
            <a:r>
              <a:t>CED boundary: numerical magnetic-force questions on moving charges are restricted to 0°, 90° and 180°. Other angles are treated qualitatively; numerical 30° examples here are labeled extensions.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7.</a:t>
            </a:r>
          </a:p>
          <a:p xmlns:a="http://schemas.openxmlformats.org/drawingml/2006/main">
            <a:r>
              <a:t>Original source: N06 pp.8-9; N10 pp.2-3</a:t>
            </a:r>
          </a:p>
          <a:p xmlns:a="http://schemas.openxmlformats.org/drawingml/2006/main">
            <a:r>
              <a:t>CED: 12.2</a:t>
            </a:r>
          </a:p>
          <a:p xmlns:a="http://schemas.openxmlformats.org/drawingml/2006/main">
            <a:r>
              <a:t/>
            </a:r>
          </a:p>
          <a:p xmlns:a="http://schemas.openxmlformats.org/drawingml/2006/main">
            <a:r>
              <a:t>F_B = |q|vB sin θ; direction from q(v × B)</a:t>
            </a:r>
          </a:p>
          <a:p xmlns:a="http://schemas.openxmlformats.org/drawingml/2006/main">
            <a:r>
              <a:t>θ is the angle between velocity and field. For q &gt; 0 use the right-hand cross-product direction; reverse it for q &lt; 0.</a:t>
            </a:r>
          </a:p>
          <a:p xmlns:a="http://schemas.openxmlformats.org/drawingml/2006/main">
            <a:r>
              <a:t/>
            </a:r>
          </a:p>
          <a:p xmlns:a="http://schemas.openxmlformats.org/drawingml/2006/main">
            <a:r>
              <a:t>The force is perpendicular to both velocity and magnetic field. It vanishes for a stationary charge and for motion parallel or antiparallel to B. The magnetic part of the force does no work on a point charge: it can change the direction of velocity without changing speed or kinetic energy. An electric field, including an induced electric field, can change kinetic energy.</a:t>
            </a:r>
          </a:p>
          <a:p xmlns:a="http://schemas.openxmlformats.org/drawingml/2006/main">
            <a:r>
              <a:t/>
            </a:r>
          </a:p>
          <a:p xmlns:a="http://schemas.openxmlformats.org/drawingml/2006/main">
            <a:r>
              <a:t>[['Velocity and B', 'Positive charge force', 'Negative charge force'], ['v right, B into page', 'Up', 'Down'], ['v up, B right', 'Into page', 'Out of page'], ['v parallel to B', 'Zero', 'Zero']]</a:t>
            </a:r>
          </a:p>
          <a:p xmlns:a="http://schemas.openxmlformats.org/drawingml/2006/main">
            <a:r>
              <a:t/>
            </a:r>
          </a:p>
          <a:p xmlns:a="http://schemas.openxmlformats.org/drawingml/2006/main">
            <a:r>
              <a:t>Worked example A proton moves at 2.0 × 10⁶ m/s perpendicular to B = 0.20 T. F = (1.60 × 10⁻¹⁹)(2.0 × 10⁶)(0.20) = 6.40 × 10⁻¹⁴ N. Extension: if the angle becomes 30°, the force is 3.20 × 10⁻¹⁴ N. Doubling mass alone would not change magnetic force for the same q, v, B and angle.</a:t>
            </a:r>
          </a:p>
          <a:p xmlns:a="http://schemas.openxmlformats.org/drawingml/2006/main">
            <a:r>
              <a:t/>
            </a:r>
          </a:p>
          <a:p xmlns:a="http://schemas.openxmlformats.org/drawingml/2006/main">
            <a:r>
              <a:t>Crossed electric and magnetic fields</a:t>
            </a:r>
          </a:p>
          <a:p xmlns:a="http://schemas.openxmlformats.org/drawingml/2006/main">
            <a:r>
              <a:t/>
            </a:r>
          </a:p>
          <a:p xmlns:a="http://schemas.openxmlformats.org/drawingml/2006/main">
            <a:r>
              <a:t>A particle passes undeflected if the electric and magnetic forces are equal and opposite. With mutually perpendicular fields and velocity, |q|E = |q|vB gives v = E/B. The speed condition does not by itself guarantee cancellation: first check the directions of both forces. Reversing the charge reverses both forces, so the same selected velocity can still be undeflected.</a:t>
            </a:r>
          </a:p>
          <a:p xmlns:a="http://schemas.openxmlformats.org/drawingml/2006/main">
            <a:r>
              <a:t/>
            </a:r>
          </a:p>
          <a:p xmlns:a="http://schemas.openxmlformats.org/drawingml/2006/main">
            <a:r>
              <a:t>CED boundary: numerical magnetic-force questions on moving charges are restricted to 0°, 90° and 180°. Other angles are treated qualitatively; numerical 30° examples here are labeled extensions.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7.</a:t>
            </a:r>
          </a:p>
          <a:p xmlns:a="http://schemas.openxmlformats.org/drawingml/2006/main">
            <a:r>
              <a:t>Original source: N06 pp.8-9; N10 pp.2-3</a:t>
            </a:r>
          </a:p>
          <a:p xmlns:a="http://schemas.openxmlformats.org/drawingml/2006/main">
            <a:r>
              <a:t>CED: 12.2</a:t>
            </a:r>
          </a:p>
          <a:p xmlns:a="http://schemas.openxmlformats.org/drawingml/2006/main">
            <a:r>
              <a:t/>
            </a:r>
          </a:p>
          <a:p xmlns:a="http://schemas.openxmlformats.org/drawingml/2006/main">
            <a:r>
              <a:t>F_B = |q|vB sin θ; direction from q(v × B)</a:t>
            </a:r>
          </a:p>
          <a:p xmlns:a="http://schemas.openxmlformats.org/drawingml/2006/main">
            <a:r>
              <a:t>θ is the angle between velocity and field. For q &gt; 0 use the right-hand cross-product direction; reverse it for q &lt; 0.</a:t>
            </a:r>
          </a:p>
          <a:p xmlns:a="http://schemas.openxmlformats.org/drawingml/2006/main">
            <a:r>
              <a:t/>
            </a:r>
          </a:p>
          <a:p xmlns:a="http://schemas.openxmlformats.org/drawingml/2006/main">
            <a:r>
              <a:t>The force is perpendicular to both velocity and magnetic field. It vanishes for a stationary charge and for motion parallel or antiparallel to B. The magnetic part of the force does no work on a point charge: it can change the direction of velocity without changing speed or kinetic energy. An electric field, including an induced electric field, can change kinetic energy.</a:t>
            </a:r>
          </a:p>
          <a:p xmlns:a="http://schemas.openxmlformats.org/drawingml/2006/main">
            <a:r>
              <a:t/>
            </a:r>
          </a:p>
          <a:p xmlns:a="http://schemas.openxmlformats.org/drawingml/2006/main">
            <a:r>
              <a:t>[['Velocity and B', 'Positive charge force', 'Negative charge force'], ['v right, B into page', 'Up', 'Down'], ['v up, B right', 'Into page', 'Out of page'], ['v parallel to B', 'Zero', 'Zero']]</a:t>
            </a:r>
          </a:p>
          <a:p xmlns:a="http://schemas.openxmlformats.org/drawingml/2006/main">
            <a:r>
              <a:t/>
            </a:r>
          </a:p>
          <a:p xmlns:a="http://schemas.openxmlformats.org/drawingml/2006/main">
            <a:r>
              <a:t>Worked example A proton moves at 2.0 × 10⁶ m/s perpendicular to B = 0.20 T. F = (1.60 × 10⁻¹⁹)(2.0 × 10⁶)(0.20) = 6.40 × 10⁻¹⁴ N. Extension: if the angle becomes 30°, the force is 3.20 × 10⁻¹⁴ N. Doubling mass alone would not change magnetic force for the same q, v, B and angle.</a:t>
            </a:r>
          </a:p>
          <a:p xmlns:a="http://schemas.openxmlformats.org/drawingml/2006/main">
            <a:r>
              <a:t/>
            </a:r>
          </a:p>
          <a:p xmlns:a="http://schemas.openxmlformats.org/drawingml/2006/main">
            <a:r>
              <a:t>Crossed electric and magnetic fields</a:t>
            </a:r>
          </a:p>
          <a:p xmlns:a="http://schemas.openxmlformats.org/drawingml/2006/main">
            <a:r>
              <a:t/>
            </a:r>
          </a:p>
          <a:p xmlns:a="http://schemas.openxmlformats.org/drawingml/2006/main">
            <a:r>
              <a:t>A particle passes undeflected if the electric and magnetic forces are equal and opposite. With mutually perpendicular fields and velocity, |q|E = |q|vB gives v = E/B. The speed condition does not by itself guarantee cancellation: first check the directions of both forces. Reversing the charge reverses both forces, so the same selected velocity can still be undeflected.</a:t>
            </a:r>
          </a:p>
          <a:p xmlns:a="http://schemas.openxmlformats.org/drawingml/2006/main">
            <a:r>
              <a:t/>
            </a:r>
          </a:p>
          <a:p xmlns:a="http://schemas.openxmlformats.org/drawingml/2006/main">
            <a:r>
              <a:t>CED boundary: numerical magnetic-force questions on moving charges are restricted to 0°, 90° and 180°. Other angles are treated qualitatively; numerical 30° examples here are labeled extensions.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7.</a:t>
            </a:r>
          </a:p>
          <a:p xmlns:a="http://schemas.openxmlformats.org/drawingml/2006/main">
            <a:r>
              <a:t>Original source: N06 pp.8-9; N10 pp.2-3</a:t>
            </a:r>
          </a:p>
          <a:p xmlns:a="http://schemas.openxmlformats.org/drawingml/2006/main">
            <a:r>
              <a:t>CED: 12.2</a:t>
            </a:r>
          </a:p>
          <a:p xmlns:a="http://schemas.openxmlformats.org/drawingml/2006/main">
            <a:r>
              <a:t/>
            </a:r>
          </a:p>
          <a:p xmlns:a="http://schemas.openxmlformats.org/drawingml/2006/main">
            <a:r>
              <a:t>F_B = |q|vB sin θ; direction from q(v × B)</a:t>
            </a:r>
          </a:p>
          <a:p xmlns:a="http://schemas.openxmlformats.org/drawingml/2006/main">
            <a:r>
              <a:t>θ is the angle between velocity and field. For q &gt; 0 use the right-hand cross-product direction; reverse it for q &lt; 0.</a:t>
            </a:r>
          </a:p>
          <a:p xmlns:a="http://schemas.openxmlformats.org/drawingml/2006/main">
            <a:r>
              <a:t/>
            </a:r>
          </a:p>
          <a:p xmlns:a="http://schemas.openxmlformats.org/drawingml/2006/main">
            <a:r>
              <a:t>The force is perpendicular to both velocity and magnetic field. It vanishes for a stationary charge and for motion parallel or antiparallel to B. The magnetic part of the force does no work on a point charge: it can change the direction of velocity without changing speed or kinetic energy. An electric field, including an induced electric field, can change kinetic energy.</a:t>
            </a:r>
          </a:p>
          <a:p xmlns:a="http://schemas.openxmlformats.org/drawingml/2006/main">
            <a:r>
              <a:t/>
            </a:r>
          </a:p>
          <a:p xmlns:a="http://schemas.openxmlformats.org/drawingml/2006/main">
            <a:r>
              <a:t>[['Velocity and B', 'Positive charge force', 'Negative charge force'], ['v right, B into page', 'Up', 'Down'], ['v up, B right', 'Into page', 'Out of page'], ['v parallel to B', 'Zero', 'Zero']]</a:t>
            </a:r>
          </a:p>
          <a:p xmlns:a="http://schemas.openxmlformats.org/drawingml/2006/main">
            <a:r>
              <a:t/>
            </a:r>
          </a:p>
          <a:p xmlns:a="http://schemas.openxmlformats.org/drawingml/2006/main">
            <a:r>
              <a:t>Worked example A proton moves at 2.0 × 10⁶ m/s perpendicular to B = 0.20 T. F = (1.60 × 10⁻¹⁹)(2.0 × 10⁶)(0.20) = 6.40 × 10⁻¹⁴ N. Extension: if the angle becomes 30°, the force is 3.20 × 10⁻¹⁴ N. Doubling mass alone would not change magnetic force for the same q, v, B and angle.</a:t>
            </a:r>
          </a:p>
          <a:p xmlns:a="http://schemas.openxmlformats.org/drawingml/2006/main">
            <a:r>
              <a:t/>
            </a:r>
          </a:p>
          <a:p xmlns:a="http://schemas.openxmlformats.org/drawingml/2006/main">
            <a:r>
              <a:t>Crossed electric and magnetic fields</a:t>
            </a:r>
          </a:p>
          <a:p xmlns:a="http://schemas.openxmlformats.org/drawingml/2006/main">
            <a:r>
              <a:t/>
            </a:r>
          </a:p>
          <a:p xmlns:a="http://schemas.openxmlformats.org/drawingml/2006/main">
            <a:r>
              <a:t>A particle passes undeflected if the electric and magnetic forces are equal and opposite. With mutually perpendicular fields and velocity, |q|E = |q|vB gives v = E/B. The speed condition does not by itself guarantee cancellation: first check the directions of both forces. Reversing the charge reverses both forces, so the same selected velocity can still be undeflected.</a:t>
            </a:r>
          </a:p>
          <a:p xmlns:a="http://schemas.openxmlformats.org/drawingml/2006/main">
            <a:r>
              <a:t/>
            </a:r>
          </a:p>
          <a:p xmlns:a="http://schemas.openxmlformats.org/drawingml/2006/main">
            <a:r>
              <a:t>CED boundary: numerical magnetic-force questions on moving charges are restricted to 0°, 90° and 180°. Other angles are treated qualitatively; numerical 30° examples here are labeled extensions.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8.</a:t>
            </a:r>
          </a:p>
          <a:p xmlns:a="http://schemas.openxmlformats.org/drawingml/2006/main">
            <a:r>
              <a:t>Original source: N06 pp.3-8; N10 p.2</a:t>
            </a:r>
          </a:p>
          <a:p xmlns:a="http://schemas.openxmlformats.org/drawingml/2006/main">
            <a:r>
              <a:t>CED: 12.2-12.3</a:t>
            </a:r>
          </a:p>
          <a:p xmlns:a="http://schemas.openxmlformats.org/drawingml/2006/main">
            <a:r>
              <a:t/>
            </a:r>
          </a:p>
          <a:p xmlns:a="http://schemas.openxmlformats.org/drawingml/2006/main">
            <a:r>
              <a:t>force_comparison With velocity right and B into the page, a positive charge feels force upward and a negative charge downward.</a:t>
            </a:r>
          </a:p>
          <a:p xmlns:a="http://schemas.openxmlformats.org/drawingml/2006/main">
            <a:r>
              <a:t/>
            </a:r>
          </a:p>
          <a:p xmlns:a="http://schemas.openxmlformats.org/drawingml/2006/main">
            <a:r>
              <a:t>[['Question', 'Inputs', 'Procedure'], ['What B does this current produce?', 'Current and observation point', 'Right thumb along I; curled fingers follow B'], ['What force does an existing B produce?', 'Charge sign, velocity and B', 'Use q(v × B); reverse for negative q'], ['What force acts on this wire?', 'Conventional current and external B', 'Use I × B, or the equivalent left-hand motor rule']] [160, 148, 203] 9</a:t>
            </a:r>
          </a:p>
          <a:p xmlns:a="http://schemas.openxmlformats.org/drawingml/2006/main">
            <a:r>
              <a:t/>
            </a:r>
          </a:p>
          <a:p xmlns:a="http://schemas.openxmlformats.org/drawingml/2006/main">
            <a:r>
              <a:t>THE ZERO-FORCE CHECK A charge can be in a nonzero magnetic field and feel zero magnetic force if it is stationary or moves parallel to B. Unlike electric force qE, magnetic force depends on velocity.</a:t>
            </a:r>
          </a:p>
          <a:p xmlns:a="http://schemas.openxmlformats.org/drawingml/2006/main">
            <a:r>
              <a:t/>
            </a:r>
          </a:p>
          <a:p xmlns:a="http://schemas.openxmlformats.org/drawingml/2006/main">
            <a:r>
              <a:t>Class question: reverse both the charge sign and velocity while keeping B fixed. The two reversals cancel: the magnetic force points in the same direction as before.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8.</a:t>
            </a:r>
          </a:p>
          <a:p xmlns:a="http://schemas.openxmlformats.org/drawingml/2006/main">
            <a:r>
              <a:t>Original source: N06 pp.3-8; N10 p.2</a:t>
            </a:r>
          </a:p>
          <a:p xmlns:a="http://schemas.openxmlformats.org/drawingml/2006/main">
            <a:r>
              <a:t>CED: 12.2-12.3</a:t>
            </a:r>
          </a:p>
          <a:p xmlns:a="http://schemas.openxmlformats.org/drawingml/2006/main">
            <a:r>
              <a:t/>
            </a:r>
          </a:p>
          <a:p xmlns:a="http://schemas.openxmlformats.org/drawingml/2006/main">
            <a:r>
              <a:t>force_comparison With velocity right and B into the page, a positive charge feels force upward and a negative charge downward.</a:t>
            </a:r>
          </a:p>
          <a:p xmlns:a="http://schemas.openxmlformats.org/drawingml/2006/main">
            <a:r>
              <a:t/>
            </a:r>
          </a:p>
          <a:p xmlns:a="http://schemas.openxmlformats.org/drawingml/2006/main">
            <a:r>
              <a:t>[['Question', 'Inputs', 'Procedure'], ['What B does this current produce?', 'Current and observation point', 'Right thumb along I; curled fingers follow B'], ['What force does an existing B produce?', 'Charge sign, velocity and B', 'Use q(v × B); reverse for negative q'], ['What force acts on this wire?', 'Conventional current and external B', 'Use I × B, or the equivalent left-hand motor rule']] [160, 148, 203] 9</a:t>
            </a:r>
          </a:p>
          <a:p xmlns:a="http://schemas.openxmlformats.org/drawingml/2006/main">
            <a:r>
              <a:t/>
            </a:r>
          </a:p>
          <a:p xmlns:a="http://schemas.openxmlformats.org/drawingml/2006/main">
            <a:r>
              <a:t>THE ZERO-FORCE CHECK A charge can be in a nonzero magnetic field and feel zero magnetic force if it is stationary or moves parallel to B. Unlike electric force qE, magnetic force depends on velocity.</a:t>
            </a:r>
          </a:p>
          <a:p xmlns:a="http://schemas.openxmlformats.org/drawingml/2006/main">
            <a:r>
              <a:t/>
            </a:r>
          </a:p>
          <a:p xmlns:a="http://schemas.openxmlformats.org/drawingml/2006/main">
            <a:r>
              <a:t>Class question: reverse both the charge sign and velocity while keeping B fixed. The two reversals cancel: the magnetic force points in the same direction as before.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8.</a:t>
            </a:r>
          </a:p>
          <a:p xmlns:a="http://schemas.openxmlformats.org/drawingml/2006/main">
            <a:r>
              <a:t>Original source: N06 pp.3-8; N10 p.2</a:t>
            </a:r>
          </a:p>
          <a:p xmlns:a="http://schemas.openxmlformats.org/drawingml/2006/main">
            <a:r>
              <a:t>CED: 12.2-12.3</a:t>
            </a:r>
          </a:p>
          <a:p xmlns:a="http://schemas.openxmlformats.org/drawingml/2006/main">
            <a:r>
              <a:t/>
            </a:r>
          </a:p>
          <a:p xmlns:a="http://schemas.openxmlformats.org/drawingml/2006/main">
            <a:r>
              <a:t>force_comparison With velocity right and B into the page, a positive charge feels force upward and a negative charge downward.</a:t>
            </a:r>
          </a:p>
          <a:p xmlns:a="http://schemas.openxmlformats.org/drawingml/2006/main">
            <a:r>
              <a:t/>
            </a:r>
          </a:p>
          <a:p xmlns:a="http://schemas.openxmlformats.org/drawingml/2006/main">
            <a:r>
              <a:t>[['Question', 'Inputs', 'Procedure'], ['What B does this current produce?', 'Current and observation point', 'Right thumb along I; curled fingers follow B'], ['What force does an existing B produce?', 'Charge sign, velocity and B', 'Use q(v × B); reverse for negative q'], ['What force acts on this wire?', 'Conventional current and external B', 'Use I × B, or the equivalent left-hand motor rule']] [160, 148, 203] 9</a:t>
            </a:r>
          </a:p>
          <a:p xmlns:a="http://schemas.openxmlformats.org/drawingml/2006/main">
            <a:r>
              <a:t/>
            </a:r>
          </a:p>
          <a:p xmlns:a="http://schemas.openxmlformats.org/drawingml/2006/main">
            <a:r>
              <a:t>THE ZERO-FORCE CHECK A charge can be in a nonzero magnetic field and feel zero magnetic force if it is stationary or moves parallel to B. Unlike electric force qE, magnetic force depends on velocity.</a:t>
            </a:r>
          </a:p>
          <a:p xmlns:a="http://schemas.openxmlformats.org/drawingml/2006/main">
            <a:r>
              <a:t/>
            </a:r>
          </a:p>
          <a:p xmlns:a="http://schemas.openxmlformats.org/drawingml/2006/main">
            <a:r>
              <a:t>Class question: reverse both the charge sign and velocity while keeping B fixed. The two reversals cancel: the magnetic force points in the same direction as before.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9.</a:t>
            </a:r>
          </a:p>
          <a:p xmlns:a="http://schemas.openxmlformats.org/drawingml/2006/main">
            <a:r>
              <a:t>Original source: N06 pp.8-9; N10 p.3; N07-N08 practice</a:t>
            </a:r>
          </a:p>
          <a:p xmlns:a="http://schemas.openxmlformats.org/drawingml/2006/main">
            <a:r>
              <a:t>CED: 12.2</a:t>
            </a:r>
          </a:p>
          <a:p xmlns:a="http://schemas.openxmlformats.org/drawingml/2006/main">
            <a:r>
              <a:t/>
            </a:r>
          </a:p>
          <a:p xmlns:a="http://schemas.openxmlformats.org/drawingml/2006/main">
            <a:r>
              <a:t>|q|vB = mv²/r → r = mv/(|q|B)</a:t>
            </a:r>
          </a:p>
          <a:p xmlns:a="http://schemas.openxmlformats.org/drawingml/2006/main">
            <a:r>
              <a:t>Period T = 2πm/(|q|B), for uniform perpendicular motion at nonrelativistic speed.</a:t>
            </a:r>
          </a:p>
          <a:p xmlns:a="http://schemas.openxmlformats.org/drawingml/2006/main">
            <a:r>
              <a:t/>
            </a:r>
          </a:p>
          <a:p xmlns:a="http://schemas.openxmlformats.org/drawingml/2006/main">
            <a:r>
              <a:t>orbit A positive charge moves counterclockwise in a field into the page. At the rightmost point its velocity is upward and the force is leftward, toward the center.</a:t>
            </a:r>
          </a:p>
          <a:p xmlns:a="http://schemas.openxmlformats.org/drawingml/2006/main">
            <a:r>
              <a:t/>
            </a:r>
          </a:p>
          <a:p xmlns:a="http://schemas.openxmlformats.org/drawingml/2006/main">
            <a:r>
              <a:t>The centripetal force is not an extra force: it is the inward net force, supplied here by the magnetic interaction. At fixed B, a larger momentum produces a larger radius. At fixed speed and field, a larger mass gives a larger radius, while a larger charge magnitude gives a smaller radius. The direction of curvature identifies the sign of charge only when the velocity and B direction are known.</a:t>
            </a:r>
          </a:p>
          <a:p xmlns:a="http://schemas.openxmlformats.org/drawingml/2006/main">
            <a:r>
              <a:t/>
            </a:r>
          </a:p>
          <a:p xmlns:a="http://schemas.openxmlformats.org/drawingml/2006/main">
            <a:r>
              <a:t>Worked example For the proton in the preceding example, r = (1.67 × 10⁻²⁷)(2.0 × 10⁶)/[(1.60 × 10⁻¹⁹)(0.20)] = 0.104 m. The period is 3.28 × 10⁻⁷ s. Doubling its speed doubles r but leaves the nonrelativistic period unchanged.</a:t>
            </a:r>
          </a:p>
          <a:p xmlns:a="http://schemas.openxmlformats.org/drawingml/2006/main">
            <a:r>
              <a:t/>
            </a:r>
          </a:p>
          <a:p xmlns:a="http://schemas.openxmlformats.org/drawingml/2006/main">
            <a:r>
              <a:t>If the velocity has a component parallel to B, that component remains constant while the perpendicular component rotates, giving a helical path. Use v_perpendicular in the radius formula. Relativistic corrections are beyond this chapter’s ordinary charged-particle examples.</a:t>
            </a:r>
          </a:p>
          <a:p xmlns:a="http://schemas.openxmlformats.org/drawingml/2006/main">
            <a:r>
              <a:t/>
            </a:r>
          </a:p>
          <a:p xmlns:a="http://schemas.openxmlformats.org/drawingml/2006/main">
            <a:r>
              <a:t>Accelerate from rest through voltage magnitude V, then bend in B:</a:t>
            </a:r>
          </a:p>
          <a:p xmlns:a="http://schemas.openxmlformats.org/drawingml/2006/main">
            <a:r>
              <a:t>|q|V = ½mv² and r = mv/(|q|B) → m/|q| = B²r²/(2V).</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9.</a:t>
            </a:r>
          </a:p>
          <a:p xmlns:a="http://schemas.openxmlformats.org/drawingml/2006/main">
            <a:r>
              <a:t>Original source: N06 pp.8-9; N10 p.3; N07-N08 practice</a:t>
            </a:r>
          </a:p>
          <a:p xmlns:a="http://schemas.openxmlformats.org/drawingml/2006/main">
            <a:r>
              <a:t>CED: 12.2</a:t>
            </a:r>
          </a:p>
          <a:p xmlns:a="http://schemas.openxmlformats.org/drawingml/2006/main">
            <a:r>
              <a:t/>
            </a:r>
          </a:p>
          <a:p xmlns:a="http://schemas.openxmlformats.org/drawingml/2006/main">
            <a:r>
              <a:t>|q|vB = mv²/r → r = mv/(|q|B)</a:t>
            </a:r>
          </a:p>
          <a:p xmlns:a="http://schemas.openxmlformats.org/drawingml/2006/main">
            <a:r>
              <a:t>Period T = 2πm/(|q|B), for uniform perpendicular motion at nonrelativistic speed.</a:t>
            </a:r>
          </a:p>
          <a:p xmlns:a="http://schemas.openxmlformats.org/drawingml/2006/main">
            <a:r>
              <a:t/>
            </a:r>
          </a:p>
          <a:p xmlns:a="http://schemas.openxmlformats.org/drawingml/2006/main">
            <a:r>
              <a:t>orbit A positive charge moves counterclockwise in a field into the page. At the rightmost point its velocity is upward and the force is leftward, toward the center.</a:t>
            </a:r>
          </a:p>
          <a:p xmlns:a="http://schemas.openxmlformats.org/drawingml/2006/main">
            <a:r>
              <a:t/>
            </a:r>
          </a:p>
          <a:p xmlns:a="http://schemas.openxmlformats.org/drawingml/2006/main">
            <a:r>
              <a:t>The centripetal force is not an extra force: it is the inward net force, supplied here by the magnetic interaction. At fixed B, a larger momentum produces a larger radius. At fixed speed and field, a larger mass gives a larger radius, while a larger charge magnitude gives a smaller radius. The direction of curvature identifies the sign of charge only when the velocity and B direction are known.</a:t>
            </a:r>
          </a:p>
          <a:p xmlns:a="http://schemas.openxmlformats.org/drawingml/2006/main">
            <a:r>
              <a:t/>
            </a:r>
          </a:p>
          <a:p xmlns:a="http://schemas.openxmlformats.org/drawingml/2006/main">
            <a:r>
              <a:t>Worked example For the proton in the preceding example, r = (1.67 × 10⁻²⁷)(2.0 × 10⁶)/[(1.60 × 10⁻¹⁹)(0.20)] = 0.104 m. The period is 3.28 × 10⁻⁷ s. Doubling its speed doubles r but leaves the nonrelativistic period unchanged.</a:t>
            </a:r>
          </a:p>
          <a:p xmlns:a="http://schemas.openxmlformats.org/drawingml/2006/main">
            <a:r>
              <a:t/>
            </a:r>
          </a:p>
          <a:p xmlns:a="http://schemas.openxmlformats.org/drawingml/2006/main">
            <a:r>
              <a:t>If the velocity has a component parallel to B, that component remains constant while the perpendicular component rotates, giving a helical path. Use v_perpendicular in the radius formula. Relativistic corrections are beyond this chapter’s ordinary charged-particle examples.</a:t>
            </a:r>
          </a:p>
          <a:p xmlns:a="http://schemas.openxmlformats.org/drawingml/2006/main">
            <a:r>
              <a:t/>
            </a:r>
          </a:p>
          <a:p xmlns:a="http://schemas.openxmlformats.org/drawingml/2006/main">
            <a:r>
              <a:t>Accelerate from rest through voltage magnitude V, then bend in B:</a:t>
            </a:r>
          </a:p>
          <a:p xmlns:a="http://schemas.openxmlformats.org/drawingml/2006/main">
            <a:r>
              <a:t>|q|V = ½mv² and r = mv/(|q|B) → m/|q| = B²r²/(2V).</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9.</a:t>
            </a:r>
          </a:p>
          <a:p xmlns:a="http://schemas.openxmlformats.org/drawingml/2006/main">
            <a:r>
              <a:t>Original source: N06 pp.8-9; N10 p.3; N07-N08 practice</a:t>
            </a:r>
          </a:p>
          <a:p xmlns:a="http://schemas.openxmlformats.org/drawingml/2006/main">
            <a:r>
              <a:t>CED: 12.2</a:t>
            </a:r>
          </a:p>
          <a:p xmlns:a="http://schemas.openxmlformats.org/drawingml/2006/main">
            <a:r>
              <a:t/>
            </a:r>
          </a:p>
          <a:p xmlns:a="http://schemas.openxmlformats.org/drawingml/2006/main">
            <a:r>
              <a:t>|q|vB = mv²/r → r = mv/(|q|B)</a:t>
            </a:r>
          </a:p>
          <a:p xmlns:a="http://schemas.openxmlformats.org/drawingml/2006/main">
            <a:r>
              <a:t>Period T = 2πm/(|q|B), for uniform perpendicular motion at nonrelativistic speed.</a:t>
            </a:r>
          </a:p>
          <a:p xmlns:a="http://schemas.openxmlformats.org/drawingml/2006/main">
            <a:r>
              <a:t/>
            </a:r>
          </a:p>
          <a:p xmlns:a="http://schemas.openxmlformats.org/drawingml/2006/main">
            <a:r>
              <a:t>orbit A positive charge moves counterclockwise in a field into the page. At the rightmost point its velocity is upward and the force is leftward, toward the center.</a:t>
            </a:r>
          </a:p>
          <a:p xmlns:a="http://schemas.openxmlformats.org/drawingml/2006/main">
            <a:r>
              <a:t/>
            </a:r>
          </a:p>
          <a:p xmlns:a="http://schemas.openxmlformats.org/drawingml/2006/main">
            <a:r>
              <a:t>The centripetal force is not an extra force: it is the inward net force, supplied here by the magnetic interaction. At fixed B, a larger momentum produces a larger radius. At fixed speed and field, a larger mass gives a larger radius, while a larger charge magnitude gives a smaller radius. The direction of curvature identifies the sign of charge only when the velocity and B direction are known.</a:t>
            </a:r>
          </a:p>
          <a:p xmlns:a="http://schemas.openxmlformats.org/drawingml/2006/main">
            <a:r>
              <a:t/>
            </a:r>
          </a:p>
          <a:p xmlns:a="http://schemas.openxmlformats.org/drawingml/2006/main">
            <a:r>
              <a:t>Worked example For the proton in the preceding example, r = (1.67 × 10⁻²⁷)(2.0 × 10⁶)/[(1.60 × 10⁻¹⁹)(0.20)] = 0.104 m. The period is 3.28 × 10⁻⁷ s. Doubling its speed doubles r but leaves the nonrelativistic period unchanged.</a:t>
            </a:r>
          </a:p>
          <a:p xmlns:a="http://schemas.openxmlformats.org/drawingml/2006/main">
            <a:r>
              <a:t/>
            </a:r>
          </a:p>
          <a:p xmlns:a="http://schemas.openxmlformats.org/drawingml/2006/main">
            <a:r>
              <a:t>If the velocity has a component parallel to B, that component remains constant while the perpendicular component rotates, giving a helical path. Use v_perpendicular in the radius formula. Relativistic corrections are beyond this chapter’s ordinary charged-particle examples.</a:t>
            </a:r>
          </a:p>
          <a:p xmlns:a="http://schemas.openxmlformats.org/drawingml/2006/main">
            <a:r>
              <a:t/>
            </a:r>
          </a:p>
          <a:p xmlns:a="http://schemas.openxmlformats.org/drawingml/2006/main">
            <a:r>
              <a:t>Accelerate from rest through voltage magnitude V, then bend in B:</a:t>
            </a:r>
          </a:p>
          <a:p xmlns:a="http://schemas.openxmlformats.org/drawingml/2006/main">
            <a:r>
              <a:t>|q|V = ½mv² and r = mv/(|q|B) → m/|q| = B²r²/(2V).</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9.</a:t>
            </a:r>
          </a:p>
          <a:p xmlns:a="http://schemas.openxmlformats.org/drawingml/2006/main">
            <a:r>
              <a:t>Original source: N06 pp.8-9; N10 p.3; N07-N08 practice</a:t>
            </a:r>
          </a:p>
          <a:p xmlns:a="http://schemas.openxmlformats.org/drawingml/2006/main">
            <a:r>
              <a:t>CED: 12.2</a:t>
            </a:r>
          </a:p>
          <a:p xmlns:a="http://schemas.openxmlformats.org/drawingml/2006/main">
            <a:r>
              <a:t/>
            </a:r>
          </a:p>
          <a:p xmlns:a="http://schemas.openxmlformats.org/drawingml/2006/main">
            <a:r>
              <a:t>|q|vB = mv²/r → r = mv/(|q|B)</a:t>
            </a:r>
          </a:p>
          <a:p xmlns:a="http://schemas.openxmlformats.org/drawingml/2006/main">
            <a:r>
              <a:t>Period T = 2πm/(|q|B), for uniform perpendicular motion at nonrelativistic speed.</a:t>
            </a:r>
          </a:p>
          <a:p xmlns:a="http://schemas.openxmlformats.org/drawingml/2006/main">
            <a:r>
              <a:t/>
            </a:r>
          </a:p>
          <a:p xmlns:a="http://schemas.openxmlformats.org/drawingml/2006/main">
            <a:r>
              <a:t>orbit A positive charge moves counterclockwise in a field into the page. At the rightmost point its velocity is upward and the force is leftward, toward the center.</a:t>
            </a:r>
          </a:p>
          <a:p xmlns:a="http://schemas.openxmlformats.org/drawingml/2006/main">
            <a:r>
              <a:t/>
            </a:r>
          </a:p>
          <a:p xmlns:a="http://schemas.openxmlformats.org/drawingml/2006/main">
            <a:r>
              <a:t>The centripetal force is not an extra force: it is the inward net force, supplied here by the magnetic interaction. At fixed B, a larger momentum produces a larger radius. At fixed speed and field, a larger mass gives a larger radius, while a larger charge magnitude gives a smaller radius. The direction of curvature identifies the sign of charge only when the velocity and B direction are known.</a:t>
            </a:r>
          </a:p>
          <a:p xmlns:a="http://schemas.openxmlformats.org/drawingml/2006/main">
            <a:r>
              <a:t/>
            </a:r>
          </a:p>
          <a:p xmlns:a="http://schemas.openxmlformats.org/drawingml/2006/main">
            <a:r>
              <a:t>Worked example For the proton in the preceding example, r = (1.67 × 10⁻²⁷)(2.0 × 10⁶)/[(1.60 × 10⁻¹⁹)(0.20)] = 0.104 m. The period is 3.28 × 10⁻⁷ s. Doubling its speed doubles r but leaves the nonrelativistic period unchanged.</a:t>
            </a:r>
          </a:p>
          <a:p xmlns:a="http://schemas.openxmlformats.org/drawingml/2006/main">
            <a:r>
              <a:t/>
            </a:r>
          </a:p>
          <a:p xmlns:a="http://schemas.openxmlformats.org/drawingml/2006/main">
            <a:r>
              <a:t>If the velocity has a component parallel to B, that component remains constant while the perpendicular component rotates, giving a helical path. Use v_perpendicular in the radius formula. Relativistic corrections are beyond this chapter’s ordinary charged-particle examples.</a:t>
            </a:r>
          </a:p>
          <a:p xmlns:a="http://schemas.openxmlformats.org/drawingml/2006/main">
            <a:r>
              <a:t/>
            </a:r>
          </a:p>
          <a:p xmlns:a="http://schemas.openxmlformats.org/drawingml/2006/main">
            <a:r>
              <a:t>Accelerate from rest through voltage magnitude V, then bend in B:</a:t>
            </a:r>
          </a:p>
          <a:p xmlns:a="http://schemas.openxmlformats.org/drawingml/2006/main">
            <a:r>
              <a:t>|q|V = ½mv² and r = mv/(|q|B) → m/|q| = B²r²/(2V).</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9.</a:t>
            </a:r>
          </a:p>
          <a:p xmlns:a="http://schemas.openxmlformats.org/drawingml/2006/main">
            <a:r>
              <a:t>Original source: N06 pp.8-9; N10 p.3; N07-N08 practice</a:t>
            </a:r>
          </a:p>
          <a:p xmlns:a="http://schemas.openxmlformats.org/drawingml/2006/main">
            <a:r>
              <a:t>CED: 12.2</a:t>
            </a:r>
          </a:p>
          <a:p xmlns:a="http://schemas.openxmlformats.org/drawingml/2006/main">
            <a:r>
              <a:t/>
            </a:r>
          </a:p>
          <a:p xmlns:a="http://schemas.openxmlformats.org/drawingml/2006/main">
            <a:r>
              <a:t>|q|vB = mv²/r → r = mv/(|q|B)</a:t>
            </a:r>
          </a:p>
          <a:p xmlns:a="http://schemas.openxmlformats.org/drawingml/2006/main">
            <a:r>
              <a:t>Period T = 2πm/(|q|B), for uniform perpendicular motion at nonrelativistic speed.</a:t>
            </a:r>
          </a:p>
          <a:p xmlns:a="http://schemas.openxmlformats.org/drawingml/2006/main">
            <a:r>
              <a:t/>
            </a:r>
          </a:p>
          <a:p xmlns:a="http://schemas.openxmlformats.org/drawingml/2006/main">
            <a:r>
              <a:t>orbit A positive charge moves counterclockwise in a field into the page. At the rightmost point its velocity is upward and the force is leftward, toward the center.</a:t>
            </a:r>
          </a:p>
          <a:p xmlns:a="http://schemas.openxmlformats.org/drawingml/2006/main">
            <a:r>
              <a:t/>
            </a:r>
          </a:p>
          <a:p xmlns:a="http://schemas.openxmlformats.org/drawingml/2006/main">
            <a:r>
              <a:t>The centripetal force is not an extra force: it is the inward net force, supplied here by the magnetic interaction. At fixed B, a larger momentum produces a larger radius. At fixed speed and field, a larger mass gives a larger radius, while a larger charge magnitude gives a smaller radius. The direction of curvature identifies the sign of charge only when the velocity and B direction are known.</a:t>
            </a:r>
          </a:p>
          <a:p xmlns:a="http://schemas.openxmlformats.org/drawingml/2006/main">
            <a:r>
              <a:t/>
            </a:r>
          </a:p>
          <a:p xmlns:a="http://schemas.openxmlformats.org/drawingml/2006/main">
            <a:r>
              <a:t>Worked example For the proton in the preceding example, r = (1.67 × 10⁻²⁷)(2.0 × 10⁶)/[(1.60 × 10⁻¹⁹)(0.20)] = 0.104 m. The period is 3.28 × 10⁻⁷ s. Doubling its speed doubles r but leaves the nonrelativistic period unchanged.</a:t>
            </a:r>
          </a:p>
          <a:p xmlns:a="http://schemas.openxmlformats.org/drawingml/2006/main">
            <a:r>
              <a:t/>
            </a:r>
          </a:p>
          <a:p xmlns:a="http://schemas.openxmlformats.org/drawingml/2006/main">
            <a:r>
              <a:t>If the velocity has a component parallel to B, that component remains constant while the perpendicular component rotates, giving a helical path. Use v_perpendicular in the radius formula. Relativistic corrections are beyond this chapter’s ordinary charged-particle examples.</a:t>
            </a:r>
          </a:p>
          <a:p xmlns:a="http://schemas.openxmlformats.org/drawingml/2006/main">
            <a:r>
              <a:t/>
            </a:r>
          </a:p>
          <a:p xmlns:a="http://schemas.openxmlformats.org/drawingml/2006/main">
            <a:r>
              <a:t>Accelerate from rest through voltage magnitude V, then bend in B:</a:t>
            </a:r>
          </a:p>
          <a:p xmlns:a="http://schemas.openxmlformats.org/drawingml/2006/main">
            <a:r>
              <a:t>|q|V = ½mv² and r = mv/(|q|B) → m/|q| = B²r²/(2V).</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10.</a:t>
            </a:r>
          </a:p>
          <a:p xmlns:a="http://schemas.openxmlformats.org/drawingml/2006/main">
            <a:r>
              <a:t>Original source: N06 p.9; N09 p.1</a:t>
            </a:r>
          </a:p>
          <a:p xmlns:a="http://schemas.openxmlformats.org/drawingml/2006/main">
            <a:r>
              <a:t>CED: 12.3</a:t>
            </a:r>
          </a:p>
          <a:p xmlns:a="http://schemas.openxmlformats.org/drawingml/2006/main">
            <a:r>
              <a:t/>
            </a:r>
          </a:p>
          <a:p xmlns:a="http://schemas.openxmlformats.org/drawingml/2006/main">
            <a:r>
              <a:t>Straight wire segment in uniform external B: F = ILB sin θ</a:t>
            </a:r>
          </a:p>
          <a:p xmlns:a="http://schemas.openxmlformats.org/drawingml/2006/main">
            <a:r>
              <a:t>Two long parallel wires: F/L = μ₀I₁I₂/(2πd).</a:t>
            </a:r>
          </a:p>
          <a:p xmlns:a="http://schemas.openxmlformats.org/drawingml/2006/main">
            <a:r>
              <a:t/>
            </a:r>
          </a:p>
          <a:p xmlns:a="http://schemas.openxmlformats.org/drawingml/2006/main">
            <a:r>
              <a:t>parallel_wires Each wire feels the field produced by the other wire. Same-direction currents attract; opposite-direction currents repel.</a:t>
            </a:r>
          </a:p>
          <a:p xmlns:a="http://schemas.openxmlformats.org/drawingml/2006/main">
            <a:r>
              <a:t/>
            </a:r>
          </a:p>
          <a:p xmlns:a="http://schemas.openxmlformats.org/drawingml/2006/main">
            <a:r>
              <a:t>Parallel currents in the same direction attract; currents in opposite directions repel. Derive this in two stages: first find the field of wire 1 at wire 2 using the curl rule, then find the force on wire 2 using I × B. The forces on the wires have equal magnitude and opposite direction even when the currents differ.</a:t>
            </a:r>
          </a:p>
          <a:p xmlns:a="http://schemas.openxmlformats.org/drawingml/2006/main">
            <a:r>
              <a:t/>
            </a:r>
          </a:p>
          <a:p xmlns:a="http://schemas.openxmlformats.org/drawingml/2006/main">
            <a:r>
              <a:t>Worked example: interacting wires I₁ = 2.0 A and I₂ = 5.0 A flow in the same direction, d = 0.040 m. F/L = (2 × 10⁻⁷)(2)(5)/0.040 = 5.0 × 10⁻⁵ N/m, attractive. Increasing both currents by a factor of two multiplies the force per length by four.</a:t>
            </a:r>
          </a:p>
          <a:p xmlns:a="http://schemas.openxmlformats.org/drawingml/2006/main">
            <a:r>
              <a:t/>
            </a:r>
          </a:p>
          <a:p xmlns:a="http://schemas.openxmlformats.org/drawingml/2006/main">
            <a:r>
              <a:t>UNEQUAL CURRENTS, EQUAL INTERACTION FORCES The original comparison uses 1 A and 3 A. Wire 2 feels B1 ∝ I1 but its own current is I2; wire 1 feels B2 ∝ I2 but its own current is I1. Both force magnitudes contain the same product I1I2. A stronger field at one wire does not mean a larger interaction force on that wire.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10.</a:t>
            </a:r>
          </a:p>
          <a:p xmlns:a="http://schemas.openxmlformats.org/drawingml/2006/main">
            <a:r>
              <a:t>Original source: N06 p.9; N09 p.1</a:t>
            </a:r>
          </a:p>
          <a:p xmlns:a="http://schemas.openxmlformats.org/drawingml/2006/main">
            <a:r>
              <a:t>CED: 12.3</a:t>
            </a:r>
          </a:p>
          <a:p xmlns:a="http://schemas.openxmlformats.org/drawingml/2006/main">
            <a:r>
              <a:t/>
            </a:r>
          </a:p>
          <a:p xmlns:a="http://schemas.openxmlformats.org/drawingml/2006/main">
            <a:r>
              <a:t>Straight wire segment in uniform external B: F = ILB sin θ</a:t>
            </a:r>
          </a:p>
          <a:p xmlns:a="http://schemas.openxmlformats.org/drawingml/2006/main">
            <a:r>
              <a:t>Two long parallel wires: F/L = μ₀I₁I₂/(2πd).</a:t>
            </a:r>
          </a:p>
          <a:p xmlns:a="http://schemas.openxmlformats.org/drawingml/2006/main">
            <a:r>
              <a:t/>
            </a:r>
          </a:p>
          <a:p xmlns:a="http://schemas.openxmlformats.org/drawingml/2006/main">
            <a:r>
              <a:t>parallel_wires Each wire feels the field produced by the other wire. Same-direction currents attract; opposite-direction currents repel.</a:t>
            </a:r>
          </a:p>
          <a:p xmlns:a="http://schemas.openxmlformats.org/drawingml/2006/main">
            <a:r>
              <a:t/>
            </a:r>
          </a:p>
          <a:p xmlns:a="http://schemas.openxmlformats.org/drawingml/2006/main">
            <a:r>
              <a:t>Parallel currents in the same direction attract; currents in opposite directions repel. Derive this in two stages: first find the field of wire 1 at wire 2 using the curl rule, then find the force on wire 2 using I × B. The forces on the wires have equal magnitude and opposite direction even when the currents differ.</a:t>
            </a:r>
          </a:p>
          <a:p xmlns:a="http://schemas.openxmlformats.org/drawingml/2006/main">
            <a:r>
              <a:t/>
            </a:r>
          </a:p>
          <a:p xmlns:a="http://schemas.openxmlformats.org/drawingml/2006/main">
            <a:r>
              <a:t>Worked example: interacting wires I₁ = 2.0 A and I₂ = 5.0 A flow in the same direction, d = 0.040 m. F/L = (2 × 10⁻⁷)(2)(5)/0.040 = 5.0 × 10⁻⁵ N/m, attractive. Increasing both currents by a factor of two multiplies the force per length by four.</a:t>
            </a:r>
          </a:p>
          <a:p xmlns:a="http://schemas.openxmlformats.org/drawingml/2006/main">
            <a:r>
              <a:t/>
            </a:r>
          </a:p>
          <a:p xmlns:a="http://schemas.openxmlformats.org/drawingml/2006/main">
            <a:r>
              <a:t>UNEQUAL CURRENTS, EQUAL INTERACTION FORCES The original comparison uses 1 A and 3 A. Wire 2 feels B1 ∝ I1 but its own current is I2; wire 1 feels B2 ∝ I2 but its own current is I1. Both force magnitudes contain the same product I1I2. A stronger field at one wire does not mean a larger interaction force on that wire.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10.</a:t>
            </a:r>
          </a:p>
          <a:p xmlns:a="http://schemas.openxmlformats.org/drawingml/2006/main">
            <a:r>
              <a:t>Original source: N06 p.9; N09 p.1</a:t>
            </a:r>
          </a:p>
          <a:p xmlns:a="http://schemas.openxmlformats.org/drawingml/2006/main">
            <a:r>
              <a:t>CED: 12.3</a:t>
            </a:r>
          </a:p>
          <a:p xmlns:a="http://schemas.openxmlformats.org/drawingml/2006/main">
            <a:r>
              <a:t/>
            </a:r>
          </a:p>
          <a:p xmlns:a="http://schemas.openxmlformats.org/drawingml/2006/main">
            <a:r>
              <a:t>Straight wire segment in uniform external B: F = ILB sin θ</a:t>
            </a:r>
          </a:p>
          <a:p xmlns:a="http://schemas.openxmlformats.org/drawingml/2006/main">
            <a:r>
              <a:t>Two long parallel wires: F/L = μ₀I₁I₂/(2πd).</a:t>
            </a:r>
          </a:p>
          <a:p xmlns:a="http://schemas.openxmlformats.org/drawingml/2006/main">
            <a:r>
              <a:t/>
            </a:r>
          </a:p>
          <a:p xmlns:a="http://schemas.openxmlformats.org/drawingml/2006/main">
            <a:r>
              <a:t>parallel_wires Each wire feels the field produced by the other wire. Same-direction currents attract; opposite-direction currents repel.</a:t>
            </a:r>
          </a:p>
          <a:p xmlns:a="http://schemas.openxmlformats.org/drawingml/2006/main">
            <a:r>
              <a:t/>
            </a:r>
          </a:p>
          <a:p xmlns:a="http://schemas.openxmlformats.org/drawingml/2006/main">
            <a:r>
              <a:t>Parallel currents in the same direction attract; currents in opposite directions repel. Derive this in two stages: first find the field of wire 1 at wire 2 using the curl rule, then find the force on wire 2 using I × B. The forces on the wires have equal magnitude and opposite direction even when the currents differ.</a:t>
            </a:r>
          </a:p>
          <a:p xmlns:a="http://schemas.openxmlformats.org/drawingml/2006/main">
            <a:r>
              <a:t/>
            </a:r>
          </a:p>
          <a:p xmlns:a="http://schemas.openxmlformats.org/drawingml/2006/main">
            <a:r>
              <a:t>Worked example: interacting wires I₁ = 2.0 A and I₂ = 5.0 A flow in the same direction, d = 0.040 m. F/L = (2 × 10⁻⁷)(2)(5)/0.040 = 5.0 × 10⁻⁵ N/m, attractive. Increasing both currents by a factor of two multiplies the force per length by four.</a:t>
            </a:r>
          </a:p>
          <a:p xmlns:a="http://schemas.openxmlformats.org/drawingml/2006/main">
            <a:r>
              <a:t/>
            </a:r>
          </a:p>
          <a:p xmlns:a="http://schemas.openxmlformats.org/drawingml/2006/main">
            <a:r>
              <a:t>UNEQUAL CURRENTS, EQUAL INTERACTION FORCES The original comparison uses 1 A and 3 A. Wire 2 feels B1 ∝ I1 but its own current is I2; wire 1 feels B2 ∝ I2 but its own current is I1. Both force magnitudes contain the same product I1I2. A stronger field at one wire does not mean a larger interaction force on that wire.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10.</a:t>
            </a:r>
          </a:p>
          <a:p xmlns:a="http://schemas.openxmlformats.org/drawingml/2006/main">
            <a:r>
              <a:t>Original source: N06 p.9; N09 p.1</a:t>
            </a:r>
          </a:p>
          <a:p xmlns:a="http://schemas.openxmlformats.org/drawingml/2006/main">
            <a:r>
              <a:t>CED: 12.3</a:t>
            </a:r>
          </a:p>
          <a:p xmlns:a="http://schemas.openxmlformats.org/drawingml/2006/main">
            <a:r>
              <a:t/>
            </a:r>
          </a:p>
          <a:p xmlns:a="http://schemas.openxmlformats.org/drawingml/2006/main">
            <a:r>
              <a:t>Straight wire segment in uniform external B: F = ILB sin θ</a:t>
            </a:r>
          </a:p>
          <a:p xmlns:a="http://schemas.openxmlformats.org/drawingml/2006/main">
            <a:r>
              <a:t>Two long parallel wires: F/L = μ₀I₁I₂/(2πd).</a:t>
            </a:r>
          </a:p>
          <a:p xmlns:a="http://schemas.openxmlformats.org/drawingml/2006/main">
            <a:r>
              <a:t/>
            </a:r>
          </a:p>
          <a:p xmlns:a="http://schemas.openxmlformats.org/drawingml/2006/main">
            <a:r>
              <a:t>parallel_wires Each wire feels the field produced by the other wire. Same-direction currents attract; opposite-direction currents repel.</a:t>
            </a:r>
          </a:p>
          <a:p xmlns:a="http://schemas.openxmlformats.org/drawingml/2006/main">
            <a:r>
              <a:t/>
            </a:r>
          </a:p>
          <a:p xmlns:a="http://schemas.openxmlformats.org/drawingml/2006/main">
            <a:r>
              <a:t>Parallel currents in the same direction attract; currents in opposite directions repel. Derive this in two stages: first find the field of wire 1 at wire 2 using the curl rule, then find the force on wire 2 using I × B. The forces on the wires have equal magnitude and opposite direction even when the currents differ.</a:t>
            </a:r>
          </a:p>
          <a:p xmlns:a="http://schemas.openxmlformats.org/drawingml/2006/main">
            <a:r>
              <a:t/>
            </a:r>
          </a:p>
          <a:p xmlns:a="http://schemas.openxmlformats.org/drawingml/2006/main">
            <a:r>
              <a:t>Worked example: interacting wires I₁ = 2.0 A and I₂ = 5.0 A flow in the same direction, d = 0.040 m. F/L = (2 × 10⁻⁷)(2)(5)/0.040 = 5.0 × 10⁻⁵ N/m, attractive. Increasing both currents by a factor of two multiplies the force per length by four.</a:t>
            </a:r>
          </a:p>
          <a:p xmlns:a="http://schemas.openxmlformats.org/drawingml/2006/main">
            <a:r>
              <a:t/>
            </a:r>
          </a:p>
          <a:p xmlns:a="http://schemas.openxmlformats.org/drawingml/2006/main">
            <a:r>
              <a:t>UNEQUAL CURRENTS, EQUAL INTERACTION FORCES The original comparison uses 1 A and 3 A. Wire 2 feels B1 ∝ I1 but its own current is I2; wire 1 feels B2 ∝ I2 but its own current is I1. Both force magnitudes contain the same product I1I2. A stronger field at one wire does not mean a larger interaction force on that wire.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11.</a:t>
            </a:r>
          </a:p>
          <a:p xmlns:a="http://schemas.openxmlformats.org/drawingml/2006/main">
            <a:r>
              <a:t>Original source: CED 12.2: moving charges and Hall-effect completion</a:t>
            </a:r>
          </a:p>
          <a:p xmlns:a="http://schemas.openxmlformats.org/drawingml/2006/main">
            <a:r>
              <a:t>CED: 12.2</a:t>
            </a:r>
          </a:p>
          <a:p xmlns:a="http://schemas.openxmlformats.org/drawingml/2006/main">
            <a:r>
              <a:t/>
            </a:r>
          </a:p>
          <a:p xmlns:a="http://schemas.openxmlformats.org/drawingml/2006/main">
            <a:r>
              <a:t>A moving point charge also produces a magnetic field. In the slow-motion model, its direction follows q(v × r), where r points from the charge toward the observation point. The field is perpendicular to both vectors, greatest for perpendicular geometry and zero along the line of motion. At a fixed geometry it grows with speed and weakens with distance. Distinguish the field a charge creates from the force another field exerts on it.</a:t>
            </a:r>
          </a:p>
          <a:p xmlns:a="http://schemas.openxmlformats.org/drawingml/2006/main">
            <a:r>
              <a:t/>
            </a:r>
          </a:p>
          <a:p xmlns:a="http://schemas.openxmlformats.org/drawingml/2006/main">
            <a:r>
              <a:t>hall Electron carriers drift left while conventional current is right. With B into the page, electrons accumulate at the top edge. The resulting Hall field points upward; its force on electrons is downward.</a:t>
            </a:r>
          </a:p>
          <a:p xmlns:a="http://schemas.openxmlformats.org/drawingml/2006/main">
            <a:r>
              <a:t/>
            </a:r>
          </a:p>
          <a:p xmlns:a="http://schemas.openxmlformats.org/drawingml/2006/main">
            <a:r>
              <a:t>The Hall effect is a transverse potential difference across a current-carrying conductor in a perpendicular magnetic field. Charge separation builds an electric force that eventually balances the sideways magnetic force. In this diagram the top edge is negative and at lower electric potential than the bottom edge.</a:t>
            </a:r>
          </a:p>
          <a:p xmlns:a="http://schemas.openxmlformats.org/drawingml/2006/main">
            <a:r>
              <a:t/>
            </a:r>
          </a:p>
          <a:p xmlns:a="http://schemas.openxmlformats.org/drawingml/2006/main">
            <a:r>
              <a:t>At transverse equilibrium in the simple model: |q|E = |q|v_dB.</a:t>
            </a:r>
          </a:p>
          <a:p xmlns:a="http://schemas.openxmlformats.org/drawingml/2006/main">
            <a:r>
              <a:t>Thus E = v_dB. Across width w, |V_H| = Ew = v_dBw.</a:t>
            </a:r>
          </a:p>
          <a:p xmlns:a="http://schemas.openxmlformats.org/drawingml/2006/main">
            <a:r>
              <a:t/>
            </a:r>
          </a:p>
          <a:p xmlns:a="http://schemas.openxmlformats.org/drawingml/2006/main">
            <a:r>
              <a:t>The Hall-voltage polarity, together with known current and magnetic-field directions, can identify the carrier sign. Reversing current or magnetic field reverses the polarity. The core requirement is explaining the charge separation; the voltage expression follows directly from electric and magnetic force balance.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11.</a:t>
            </a:r>
          </a:p>
          <a:p xmlns:a="http://schemas.openxmlformats.org/drawingml/2006/main">
            <a:r>
              <a:t>Original source: CED 12.2: moving charges and Hall-effect completion</a:t>
            </a:r>
          </a:p>
          <a:p xmlns:a="http://schemas.openxmlformats.org/drawingml/2006/main">
            <a:r>
              <a:t>CED: 12.2</a:t>
            </a:r>
          </a:p>
          <a:p xmlns:a="http://schemas.openxmlformats.org/drawingml/2006/main">
            <a:r>
              <a:t/>
            </a:r>
          </a:p>
          <a:p xmlns:a="http://schemas.openxmlformats.org/drawingml/2006/main">
            <a:r>
              <a:t>A moving point charge also produces a magnetic field. In the slow-motion model, its direction follows q(v × r), where r points from the charge toward the observation point. The field is perpendicular to both vectors, greatest for perpendicular geometry and zero along the line of motion. At a fixed geometry it grows with speed and weakens with distance. Distinguish the field a charge creates from the force another field exerts on it.</a:t>
            </a:r>
          </a:p>
          <a:p xmlns:a="http://schemas.openxmlformats.org/drawingml/2006/main">
            <a:r>
              <a:t/>
            </a:r>
          </a:p>
          <a:p xmlns:a="http://schemas.openxmlformats.org/drawingml/2006/main">
            <a:r>
              <a:t>hall Electron carriers drift left while conventional current is right. With B into the page, electrons accumulate at the top edge. The resulting Hall field points upward; its force on electrons is downward.</a:t>
            </a:r>
          </a:p>
          <a:p xmlns:a="http://schemas.openxmlformats.org/drawingml/2006/main">
            <a:r>
              <a:t/>
            </a:r>
          </a:p>
          <a:p xmlns:a="http://schemas.openxmlformats.org/drawingml/2006/main">
            <a:r>
              <a:t>The Hall effect is a transverse potential difference across a current-carrying conductor in a perpendicular magnetic field. Charge separation builds an electric force that eventually balances the sideways magnetic force. In this diagram the top edge is negative and at lower electric potential than the bottom edge.</a:t>
            </a:r>
          </a:p>
          <a:p xmlns:a="http://schemas.openxmlformats.org/drawingml/2006/main">
            <a:r>
              <a:t/>
            </a:r>
          </a:p>
          <a:p xmlns:a="http://schemas.openxmlformats.org/drawingml/2006/main">
            <a:r>
              <a:t>At transverse equilibrium in the simple model: |q|E = |q|v_dB.</a:t>
            </a:r>
          </a:p>
          <a:p xmlns:a="http://schemas.openxmlformats.org/drawingml/2006/main">
            <a:r>
              <a:t>Thus E = v_dB. Across width w, |V_H| = Ew = v_dBw.</a:t>
            </a:r>
          </a:p>
          <a:p xmlns:a="http://schemas.openxmlformats.org/drawingml/2006/main">
            <a:r>
              <a:t/>
            </a:r>
          </a:p>
          <a:p xmlns:a="http://schemas.openxmlformats.org/drawingml/2006/main">
            <a:r>
              <a:t>The Hall-voltage polarity, together with known current and magnetic-field directions, can identify the carrier sign. Reversing current or magnetic field reverses the polarity. The core requirement is explaining the charge separation; the voltage expression follows directly from electric and magnetic force balance.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11.</a:t>
            </a:r>
          </a:p>
          <a:p xmlns:a="http://schemas.openxmlformats.org/drawingml/2006/main">
            <a:r>
              <a:t>Original source: CED 12.2: moving charges and Hall-effect completion</a:t>
            </a:r>
          </a:p>
          <a:p xmlns:a="http://schemas.openxmlformats.org/drawingml/2006/main">
            <a:r>
              <a:t>CED: 12.2</a:t>
            </a:r>
          </a:p>
          <a:p xmlns:a="http://schemas.openxmlformats.org/drawingml/2006/main">
            <a:r>
              <a:t/>
            </a:r>
          </a:p>
          <a:p xmlns:a="http://schemas.openxmlformats.org/drawingml/2006/main">
            <a:r>
              <a:t>A moving point charge also produces a magnetic field. In the slow-motion model, its direction follows q(v × r), where r points from the charge toward the observation point. The field is perpendicular to both vectors, greatest for perpendicular geometry and zero along the line of motion. At a fixed geometry it grows with speed and weakens with distance. Distinguish the field a charge creates from the force another field exerts on it.</a:t>
            </a:r>
          </a:p>
          <a:p xmlns:a="http://schemas.openxmlformats.org/drawingml/2006/main">
            <a:r>
              <a:t/>
            </a:r>
          </a:p>
          <a:p xmlns:a="http://schemas.openxmlformats.org/drawingml/2006/main">
            <a:r>
              <a:t>hall Electron carriers drift left while conventional current is right. With B into the page, electrons accumulate at the top edge. The resulting Hall field points upward; its force on electrons is downward.</a:t>
            </a:r>
          </a:p>
          <a:p xmlns:a="http://schemas.openxmlformats.org/drawingml/2006/main">
            <a:r>
              <a:t/>
            </a:r>
          </a:p>
          <a:p xmlns:a="http://schemas.openxmlformats.org/drawingml/2006/main">
            <a:r>
              <a:t>The Hall effect is a transverse potential difference across a current-carrying conductor in a perpendicular magnetic field. Charge separation builds an electric force that eventually balances the sideways magnetic force. In this diagram the top edge is negative and at lower electric potential than the bottom edge.</a:t>
            </a:r>
          </a:p>
          <a:p xmlns:a="http://schemas.openxmlformats.org/drawingml/2006/main">
            <a:r>
              <a:t/>
            </a:r>
          </a:p>
          <a:p xmlns:a="http://schemas.openxmlformats.org/drawingml/2006/main">
            <a:r>
              <a:t>At transverse equilibrium in the simple model: |q|E = |q|v_dB.</a:t>
            </a:r>
          </a:p>
          <a:p xmlns:a="http://schemas.openxmlformats.org/drawingml/2006/main">
            <a:r>
              <a:t>Thus E = v_dB. Across width w, |V_H| = Ew = v_dBw.</a:t>
            </a:r>
          </a:p>
          <a:p xmlns:a="http://schemas.openxmlformats.org/drawingml/2006/main">
            <a:r>
              <a:t/>
            </a:r>
          </a:p>
          <a:p xmlns:a="http://schemas.openxmlformats.org/drawingml/2006/main">
            <a:r>
              <a:t>The Hall-voltage polarity, together with known current and magnetic-field directions, can identify the carrier sign. Reversing current or magnetic field reverses the polarity. The core requirement is explaining the charge separation; the voltage expression follows directly from electric and magnetic force balance.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11.</a:t>
            </a:r>
          </a:p>
          <a:p xmlns:a="http://schemas.openxmlformats.org/drawingml/2006/main">
            <a:r>
              <a:t>Original source: CED 12.2: moving charges and Hall-effect completion</a:t>
            </a:r>
          </a:p>
          <a:p xmlns:a="http://schemas.openxmlformats.org/drawingml/2006/main">
            <a:r>
              <a:t>CED: 12.2</a:t>
            </a:r>
          </a:p>
          <a:p xmlns:a="http://schemas.openxmlformats.org/drawingml/2006/main">
            <a:r>
              <a:t/>
            </a:r>
          </a:p>
          <a:p xmlns:a="http://schemas.openxmlformats.org/drawingml/2006/main">
            <a:r>
              <a:t>A moving point charge also produces a magnetic field. In the slow-motion model, its direction follows q(v × r), where r points from the charge toward the observation point. The field is perpendicular to both vectors, greatest for perpendicular geometry and zero along the line of motion. At a fixed geometry it grows with speed and weakens with distance. Distinguish the field a charge creates from the force another field exerts on it.</a:t>
            </a:r>
          </a:p>
          <a:p xmlns:a="http://schemas.openxmlformats.org/drawingml/2006/main">
            <a:r>
              <a:t/>
            </a:r>
          </a:p>
          <a:p xmlns:a="http://schemas.openxmlformats.org/drawingml/2006/main">
            <a:r>
              <a:t>hall Electron carriers drift left while conventional current is right. With B into the page, electrons accumulate at the top edge. The resulting Hall field points upward; its force on electrons is downward.</a:t>
            </a:r>
          </a:p>
          <a:p xmlns:a="http://schemas.openxmlformats.org/drawingml/2006/main">
            <a:r>
              <a:t/>
            </a:r>
          </a:p>
          <a:p xmlns:a="http://schemas.openxmlformats.org/drawingml/2006/main">
            <a:r>
              <a:t>The Hall effect is a transverse potential difference across a current-carrying conductor in a perpendicular magnetic field. Charge separation builds an electric force that eventually balances the sideways magnetic force. In this diagram the top edge is negative and at lower electric potential than the bottom edge.</a:t>
            </a:r>
          </a:p>
          <a:p xmlns:a="http://schemas.openxmlformats.org/drawingml/2006/main">
            <a:r>
              <a:t/>
            </a:r>
          </a:p>
          <a:p xmlns:a="http://schemas.openxmlformats.org/drawingml/2006/main">
            <a:r>
              <a:t>At transverse equilibrium in the simple model: |q|E = |q|v_dB.</a:t>
            </a:r>
          </a:p>
          <a:p xmlns:a="http://schemas.openxmlformats.org/drawingml/2006/main">
            <a:r>
              <a:t>Thus E = v_dB. Across width w, |V_H| = Ew = v_dBw.</a:t>
            </a:r>
          </a:p>
          <a:p xmlns:a="http://schemas.openxmlformats.org/drawingml/2006/main">
            <a:r>
              <a:t/>
            </a:r>
          </a:p>
          <a:p xmlns:a="http://schemas.openxmlformats.org/drawingml/2006/main">
            <a:r>
              <a:t>The Hall-voltage polarity, together with known current and magnetic-field directions, can identify the carrier sign. Reversing current or magnetic field reverses the polarity. The core requirement is explaining the charge separation; the voltage expression follows directly from electric and magnetic force balance.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12.</a:t>
            </a:r>
          </a:p>
          <a:p xmlns:a="http://schemas.openxmlformats.org/drawingml/2006/main">
            <a:r>
              <a:t>Original source: N09 pp.2,7,10; N10 p.4</a:t>
            </a:r>
          </a:p>
          <a:p xmlns:a="http://schemas.openxmlformats.org/drawingml/2006/main">
            <a:r>
              <a:t>CED: 12.4</a:t>
            </a:r>
          </a:p>
          <a:p xmlns:a="http://schemas.openxmlformats.org/drawingml/2006/main">
            <a:r>
              <a:t/>
            </a:r>
          </a:p>
          <a:p xmlns:a="http://schemas.openxmlformats.org/drawingml/2006/main">
            <a:r>
              <a:t>Rod moving perpendicular to B and its length: |ε| = BLv</a:t>
            </a:r>
          </a:p>
          <a:p xmlns:a="http://schemas.openxmlformats.org/drawingml/2006/main">
            <a:r>
              <a:t>Closed circuit: I = BLv/R; F_drag = BIL = B²L²v/R</a:t>
            </a:r>
          </a:p>
          <a:p xmlns:a="http://schemas.openxmlformats.org/drawingml/2006/main">
            <a:r>
              <a:t>At constant speed: P_external = Fv = I²R.</a:t>
            </a:r>
          </a:p>
          <a:p xmlns:a="http://schemas.openxmlformats.org/drawingml/2006/main">
            <a:r>
              <a:t/>
            </a:r>
          </a:p>
          <a:p xmlns:a="http://schemas.openxmlformats.org/drawingml/2006/main">
            <a:r>
              <a:t>rod A rod moving right through a field into the page separates charge and drives current upward in the rod. Its magnetic force is leftward, opposing the imposed motion.</a:t>
            </a:r>
          </a:p>
          <a:p xmlns:a="http://schemas.openxmlformats.org/drawingml/2006/main">
            <a:r>
              <a:t/>
            </a:r>
          </a:p>
          <a:p xmlns:a="http://schemas.openxmlformats.org/drawingml/2006/main">
            <a:r>
              <a:t>Worked example Let B = 0.40 T, L = 0.25 m, v = 3.0 m/s and total R = 2.0 Ω. Emf = 0.30 V; I = 0.15 A; drag = 0.015 N; external power = 0.045 W. Check: I²R = (0.15)²(2) = 0.045 W.</a:t>
            </a:r>
          </a:p>
          <a:p xmlns:a="http://schemas.openxmlformats.org/drawingml/2006/main">
            <a:r>
              <a:t/>
            </a:r>
          </a:p>
          <a:p xmlns:a="http://schemas.openxmlformats.org/drawingml/2006/main">
            <a:r>
              <a:t>For an isolated moving rod, charges redistribute until the electric force balances magnetic deflection along the rod. A voltage develops but no sustained circuit current flows without a return path. In the closed circuit, the external pulling agent supplies the energy dissipated as heat. This does not contradict the fact that the magnetic force on an individual charge does no work.</a:t>
            </a:r>
          </a:p>
          <a:p xmlns:a="http://schemas.openxmlformats.org/drawingml/2006/main">
            <a:r>
              <a:t/>
            </a:r>
          </a:p>
          <a:p xmlns:a="http://schemas.openxmlformats.org/drawingml/2006/main">
            <a:r>
              <a:t>The simple BLv expression assumes mutually perpendicular rod length, motion and field and a uniform field over the rod. For a rotating loop use changing flux; do not insert an arbitrary perimeter into BLv. With nonuniform fields, reason about the changing area and field contribution carefully.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12.</a:t>
            </a:r>
          </a:p>
          <a:p xmlns:a="http://schemas.openxmlformats.org/drawingml/2006/main">
            <a:r>
              <a:t>Original source: N09 pp.2,7,10; N10 p.4</a:t>
            </a:r>
          </a:p>
          <a:p xmlns:a="http://schemas.openxmlformats.org/drawingml/2006/main">
            <a:r>
              <a:t>CED: 12.4</a:t>
            </a:r>
          </a:p>
          <a:p xmlns:a="http://schemas.openxmlformats.org/drawingml/2006/main">
            <a:r>
              <a:t/>
            </a:r>
          </a:p>
          <a:p xmlns:a="http://schemas.openxmlformats.org/drawingml/2006/main">
            <a:r>
              <a:t>Rod moving perpendicular to B and its length: |ε| = BLv</a:t>
            </a:r>
          </a:p>
          <a:p xmlns:a="http://schemas.openxmlformats.org/drawingml/2006/main">
            <a:r>
              <a:t>Closed circuit: I = BLv/R; F_drag = BIL = B²L²v/R</a:t>
            </a:r>
          </a:p>
          <a:p xmlns:a="http://schemas.openxmlformats.org/drawingml/2006/main">
            <a:r>
              <a:t>At constant speed: P_external = Fv = I²R.</a:t>
            </a:r>
          </a:p>
          <a:p xmlns:a="http://schemas.openxmlformats.org/drawingml/2006/main">
            <a:r>
              <a:t/>
            </a:r>
          </a:p>
          <a:p xmlns:a="http://schemas.openxmlformats.org/drawingml/2006/main">
            <a:r>
              <a:t>rod A rod moving right through a field into the page separates charge and drives current upward in the rod. Its magnetic force is leftward, opposing the imposed motion.</a:t>
            </a:r>
          </a:p>
          <a:p xmlns:a="http://schemas.openxmlformats.org/drawingml/2006/main">
            <a:r>
              <a:t/>
            </a:r>
          </a:p>
          <a:p xmlns:a="http://schemas.openxmlformats.org/drawingml/2006/main">
            <a:r>
              <a:t>Worked example Let B = 0.40 T, L = 0.25 m, v = 3.0 m/s and total R = 2.0 Ω. Emf = 0.30 V; I = 0.15 A; drag = 0.015 N; external power = 0.045 W. Check: I²R = (0.15)²(2) = 0.045 W.</a:t>
            </a:r>
          </a:p>
          <a:p xmlns:a="http://schemas.openxmlformats.org/drawingml/2006/main">
            <a:r>
              <a:t/>
            </a:r>
          </a:p>
          <a:p xmlns:a="http://schemas.openxmlformats.org/drawingml/2006/main">
            <a:r>
              <a:t>For an isolated moving rod, charges redistribute until the electric force balances magnetic deflection along the rod. A voltage develops but no sustained circuit current flows without a return path. In the closed circuit, the external pulling agent supplies the energy dissipated as heat. This does not contradict the fact that the magnetic force on an individual charge does no work.</a:t>
            </a:r>
          </a:p>
          <a:p xmlns:a="http://schemas.openxmlformats.org/drawingml/2006/main">
            <a:r>
              <a:t/>
            </a:r>
          </a:p>
          <a:p xmlns:a="http://schemas.openxmlformats.org/drawingml/2006/main">
            <a:r>
              <a:t>The simple BLv expression assumes mutually perpendicular rod length, motion and field and a uniform field over the rod. For a rotating loop use changing flux; do not insert an arbitrary perimeter into BLv. With nonuniform fields, reason about the changing area and field contribution carefully.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12.</a:t>
            </a:r>
          </a:p>
          <a:p xmlns:a="http://schemas.openxmlformats.org/drawingml/2006/main">
            <a:r>
              <a:t>Original source: N09 pp.2,7,10; N10 p.4</a:t>
            </a:r>
          </a:p>
          <a:p xmlns:a="http://schemas.openxmlformats.org/drawingml/2006/main">
            <a:r>
              <a:t>CED: 12.4</a:t>
            </a:r>
          </a:p>
          <a:p xmlns:a="http://schemas.openxmlformats.org/drawingml/2006/main">
            <a:r>
              <a:t/>
            </a:r>
          </a:p>
          <a:p xmlns:a="http://schemas.openxmlformats.org/drawingml/2006/main">
            <a:r>
              <a:t>Rod moving perpendicular to B and its length: |ε| = BLv</a:t>
            </a:r>
          </a:p>
          <a:p xmlns:a="http://schemas.openxmlformats.org/drawingml/2006/main">
            <a:r>
              <a:t>Closed circuit: I = BLv/R; F_drag = BIL = B²L²v/R</a:t>
            </a:r>
          </a:p>
          <a:p xmlns:a="http://schemas.openxmlformats.org/drawingml/2006/main">
            <a:r>
              <a:t>At constant speed: P_external = Fv = I²R.</a:t>
            </a:r>
          </a:p>
          <a:p xmlns:a="http://schemas.openxmlformats.org/drawingml/2006/main">
            <a:r>
              <a:t/>
            </a:r>
          </a:p>
          <a:p xmlns:a="http://schemas.openxmlformats.org/drawingml/2006/main">
            <a:r>
              <a:t>rod A rod moving right through a field into the page separates charge and drives current upward in the rod. Its magnetic force is leftward, opposing the imposed motion.</a:t>
            </a:r>
          </a:p>
          <a:p xmlns:a="http://schemas.openxmlformats.org/drawingml/2006/main">
            <a:r>
              <a:t/>
            </a:r>
          </a:p>
          <a:p xmlns:a="http://schemas.openxmlformats.org/drawingml/2006/main">
            <a:r>
              <a:t>Worked example Let B = 0.40 T, L = 0.25 m, v = 3.0 m/s and total R = 2.0 Ω. Emf = 0.30 V; I = 0.15 A; drag = 0.015 N; external power = 0.045 W. Check: I²R = (0.15)²(2) = 0.045 W.</a:t>
            </a:r>
          </a:p>
          <a:p xmlns:a="http://schemas.openxmlformats.org/drawingml/2006/main">
            <a:r>
              <a:t/>
            </a:r>
          </a:p>
          <a:p xmlns:a="http://schemas.openxmlformats.org/drawingml/2006/main">
            <a:r>
              <a:t>For an isolated moving rod, charges redistribute until the electric force balances magnetic deflection along the rod. A voltage develops but no sustained circuit current flows without a return path. In the closed circuit, the external pulling agent supplies the energy dissipated as heat. This does not contradict the fact that the magnetic force on an individual charge does no work.</a:t>
            </a:r>
          </a:p>
          <a:p xmlns:a="http://schemas.openxmlformats.org/drawingml/2006/main">
            <a:r>
              <a:t/>
            </a:r>
          </a:p>
          <a:p xmlns:a="http://schemas.openxmlformats.org/drawingml/2006/main">
            <a:r>
              <a:t>The simple BLv expression assumes mutually perpendicular rod length, motion and field and a uniform field over the rod. For a rotating loop use changing flux; do not insert an arbitrary perimeter into BLv. With nonuniform fields, reason about the changing area and field contribution carefully.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12.</a:t>
            </a:r>
          </a:p>
          <a:p xmlns:a="http://schemas.openxmlformats.org/drawingml/2006/main">
            <a:r>
              <a:t>Original source: N09 pp.2,7,10; N10 p.4</a:t>
            </a:r>
          </a:p>
          <a:p xmlns:a="http://schemas.openxmlformats.org/drawingml/2006/main">
            <a:r>
              <a:t>CED: 12.4</a:t>
            </a:r>
          </a:p>
          <a:p xmlns:a="http://schemas.openxmlformats.org/drawingml/2006/main">
            <a:r>
              <a:t/>
            </a:r>
          </a:p>
          <a:p xmlns:a="http://schemas.openxmlformats.org/drawingml/2006/main">
            <a:r>
              <a:t>Rod moving perpendicular to B and its length: |ε| = BLv</a:t>
            </a:r>
          </a:p>
          <a:p xmlns:a="http://schemas.openxmlformats.org/drawingml/2006/main">
            <a:r>
              <a:t>Closed circuit: I = BLv/R; F_drag = BIL = B²L²v/R</a:t>
            </a:r>
          </a:p>
          <a:p xmlns:a="http://schemas.openxmlformats.org/drawingml/2006/main">
            <a:r>
              <a:t>At constant speed: P_external = Fv = I²R.</a:t>
            </a:r>
          </a:p>
          <a:p xmlns:a="http://schemas.openxmlformats.org/drawingml/2006/main">
            <a:r>
              <a:t/>
            </a:r>
          </a:p>
          <a:p xmlns:a="http://schemas.openxmlformats.org/drawingml/2006/main">
            <a:r>
              <a:t>rod A rod moving right through a field into the page separates charge and drives current upward in the rod. Its magnetic force is leftward, opposing the imposed motion.</a:t>
            </a:r>
          </a:p>
          <a:p xmlns:a="http://schemas.openxmlformats.org/drawingml/2006/main">
            <a:r>
              <a:t/>
            </a:r>
          </a:p>
          <a:p xmlns:a="http://schemas.openxmlformats.org/drawingml/2006/main">
            <a:r>
              <a:t>Worked example Let B = 0.40 T, L = 0.25 m, v = 3.0 m/s and total R = 2.0 Ω. Emf = 0.30 V; I = 0.15 A; drag = 0.015 N; external power = 0.045 W. Check: I²R = (0.15)²(2) = 0.045 W.</a:t>
            </a:r>
          </a:p>
          <a:p xmlns:a="http://schemas.openxmlformats.org/drawingml/2006/main">
            <a:r>
              <a:t/>
            </a:r>
          </a:p>
          <a:p xmlns:a="http://schemas.openxmlformats.org/drawingml/2006/main">
            <a:r>
              <a:t>For an isolated moving rod, charges redistribute until the electric force balances magnetic deflection along the rod. A voltage develops but no sustained circuit current flows without a return path. In the closed circuit, the external pulling agent supplies the energy dissipated as heat. This does not contradict the fact that the magnetic force on an individual charge does no work.</a:t>
            </a:r>
          </a:p>
          <a:p xmlns:a="http://schemas.openxmlformats.org/drawingml/2006/main">
            <a:r>
              <a:t/>
            </a:r>
          </a:p>
          <a:p xmlns:a="http://schemas.openxmlformats.org/drawingml/2006/main">
            <a:r>
              <a:t>The simple BLv expression assumes mutually perpendicular rod length, motion and field and a uniform field over the rod. For a rotating loop use changing flux; do not insert an arbitrary perimeter into BLv. With nonuniform fields, reason about the changing area and field contribution carefully.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13.</a:t>
            </a:r>
          </a:p>
          <a:p xmlns:a="http://schemas.openxmlformats.org/drawingml/2006/main">
            <a:r>
              <a:t>Original source: N09 pp.3-5</a:t>
            </a:r>
          </a:p>
          <a:p xmlns:a="http://schemas.openxmlformats.org/drawingml/2006/main">
            <a:r>
              <a:t>CED: 12.4</a:t>
            </a:r>
          </a:p>
          <a:p xmlns:a="http://schemas.openxmlformats.org/drawingml/2006/main">
            <a:r>
              <a:t/>
            </a:r>
          </a:p>
          <a:p xmlns:a="http://schemas.openxmlformats.org/drawingml/2006/main">
            <a:r>
              <a:t>water_flux A tilted opening presents a smaller effective area to the stream. Replace flow speed with B to build the magnetic-flux analogy.</a:t>
            </a:r>
          </a:p>
          <a:p xmlns:a="http://schemas.openxmlformats.org/drawingml/2006/main">
            <a:r>
              <a:t/>
            </a:r>
          </a:p>
          <a:p xmlns:a="http://schemas.openxmlformats.org/drawingml/2006/main">
            <a:r>
              <a:t>Imagine uniform water moving at speed v through an area A. In time Δt, water travels a distance vΔt. If the opening faces the flow, the volume crossing it is A(vΔt), so the volume flow rate is vA. Tilting the opening reduces its projected area to A cos θ, with θ measured from the normal.</a:t>
            </a:r>
          </a:p>
          <a:p xmlns:a="http://schemas.openxmlformats.org/drawingml/2006/main">
            <a:r>
              <a:t/>
            </a:r>
          </a:p>
          <a:p xmlns:a="http://schemas.openxmlformats.org/drawingml/2006/main">
            <a:r>
              <a:t>Water volume flow rate: ΔV_water/Δt = vA cos θ</a:t>
            </a:r>
          </a:p>
          <a:p xmlns:a="http://schemas.openxmlformats.org/drawingml/2006/main">
            <a:r>
              <a:t>Magnetic flux: Φ_B = BA cos θ</a:t>
            </a:r>
          </a:p>
          <a:p xmlns:a="http://schemas.openxmlformats.org/drawingml/2006/main">
            <a:r>
              <a:t/>
            </a:r>
          </a:p>
          <a:p xmlns:a="http://schemas.openxmlformats.org/drawingml/2006/main">
            <a:r>
              <a:t>The analogy explains the projection and the angle. Magnetic flux is not a volume of magnetic material moving through the surface. It is a signed measure of the field through a chosen area. For a flat open loop, choose either normal and keep that choice consistent.</a:t>
            </a:r>
          </a:p>
          <a:p xmlns:a="http://schemas.openxmlformats.org/drawingml/2006/main">
            <a:r>
              <a:t/>
            </a:r>
          </a:p>
          <a:p xmlns:a="http://schemas.openxmlformats.org/drawingml/2006/main">
            <a:r>
              <a:t>[['Orientation relative to the chosen normal', 'Flux'], ['B parallel to the normal', '+BA'], ['B parallel to the plane', '0'], ['B opposite the normal', '-BA'], ['Flip from +BA to -BA', 'ΔΦ = -2BA, not zero']] [310, 201] 9</a:t>
            </a:r>
          </a:p>
          <a:p xmlns:a="http://schemas.openxmlformats.org/drawingml/2006/main">
            <a:r>
              <a:t/>
            </a:r>
          </a:p>
          <a:p xmlns:a="http://schemas.openxmlformats.org/drawingml/2006/main">
            <a:r>
              <a:t>ANGLE CHECK If α is given between the field and the plane, Φ = BA sin α with the appropriate sign. The cosine formula uses the angle from the normal.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13.</a:t>
            </a:r>
          </a:p>
          <a:p xmlns:a="http://schemas.openxmlformats.org/drawingml/2006/main">
            <a:r>
              <a:t>Original source: N09 pp.3-5</a:t>
            </a:r>
          </a:p>
          <a:p xmlns:a="http://schemas.openxmlformats.org/drawingml/2006/main">
            <a:r>
              <a:t>CED: 12.4</a:t>
            </a:r>
          </a:p>
          <a:p xmlns:a="http://schemas.openxmlformats.org/drawingml/2006/main">
            <a:r>
              <a:t/>
            </a:r>
          </a:p>
          <a:p xmlns:a="http://schemas.openxmlformats.org/drawingml/2006/main">
            <a:r>
              <a:t>water_flux A tilted opening presents a smaller effective area to the stream. Replace flow speed with B to build the magnetic-flux analogy.</a:t>
            </a:r>
          </a:p>
          <a:p xmlns:a="http://schemas.openxmlformats.org/drawingml/2006/main">
            <a:r>
              <a:t/>
            </a:r>
          </a:p>
          <a:p xmlns:a="http://schemas.openxmlformats.org/drawingml/2006/main">
            <a:r>
              <a:t>Imagine uniform water moving at speed v through an area A. In time Δt, water travels a distance vΔt. If the opening faces the flow, the volume crossing it is A(vΔt), so the volume flow rate is vA. Tilting the opening reduces its projected area to A cos θ, with θ measured from the normal.</a:t>
            </a:r>
          </a:p>
          <a:p xmlns:a="http://schemas.openxmlformats.org/drawingml/2006/main">
            <a:r>
              <a:t/>
            </a:r>
          </a:p>
          <a:p xmlns:a="http://schemas.openxmlformats.org/drawingml/2006/main">
            <a:r>
              <a:t>Water volume flow rate: ΔV_water/Δt = vA cos θ</a:t>
            </a:r>
          </a:p>
          <a:p xmlns:a="http://schemas.openxmlformats.org/drawingml/2006/main">
            <a:r>
              <a:t>Magnetic flux: Φ_B = BA cos θ</a:t>
            </a:r>
          </a:p>
          <a:p xmlns:a="http://schemas.openxmlformats.org/drawingml/2006/main">
            <a:r>
              <a:t/>
            </a:r>
          </a:p>
          <a:p xmlns:a="http://schemas.openxmlformats.org/drawingml/2006/main">
            <a:r>
              <a:t>The analogy explains the projection and the angle. Magnetic flux is not a volume of magnetic material moving through the surface. It is a signed measure of the field through a chosen area. For a flat open loop, choose either normal and keep that choice consistent.</a:t>
            </a:r>
          </a:p>
          <a:p xmlns:a="http://schemas.openxmlformats.org/drawingml/2006/main">
            <a:r>
              <a:t/>
            </a:r>
          </a:p>
          <a:p xmlns:a="http://schemas.openxmlformats.org/drawingml/2006/main">
            <a:r>
              <a:t>[['Orientation relative to the chosen normal', 'Flux'], ['B parallel to the normal', '+BA'], ['B parallel to the plane', '0'], ['B opposite the normal', '-BA'], ['Flip from +BA to -BA', 'ΔΦ = -2BA, not zero']] [310, 201] 9</a:t>
            </a:r>
          </a:p>
          <a:p xmlns:a="http://schemas.openxmlformats.org/drawingml/2006/main">
            <a:r>
              <a:t/>
            </a:r>
          </a:p>
          <a:p xmlns:a="http://schemas.openxmlformats.org/drawingml/2006/main">
            <a:r>
              <a:t>ANGLE CHECK If α is given between the field and the plane, Φ = BA sin α with the appropriate sign. The cosine formula uses the angle from the normal.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13.</a:t>
            </a:r>
          </a:p>
          <a:p xmlns:a="http://schemas.openxmlformats.org/drawingml/2006/main">
            <a:r>
              <a:t>Original source: N09 pp.3-5</a:t>
            </a:r>
          </a:p>
          <a:p xmlns:a="http://schemas.openxmlformats.org/drawingml/2006/main">
            <a:r>
              <a:t>CED: 12.4</a:t>
            </a:r>
          </a:p>
          <a:p xmlns:a="http://schemas.openxmlformats.org/drawingml/2006/main">
            <a:r>
              <a:t/>
            </a:r>
          </a:p>
          <a:p xmlns:a="http://schemas.openxmlformats.org/drawingml/2006/main">
            <a:r>
              <a:t>water_flux A tilted opening presents a smaller effective area to the stream. Replace flow speed with B to build the magnetic-flux analogy.</a:t>
            </a:r>
          </a:p>
          <a:p xmlns:a="http://schemas.openxmlformats.org/drawingml/2006/main">
            <a:r>
              <a:t/>
            </a:r>
          </a:p>
          <a:p xmlns:a="http://schemas.openxmlformats.org/drawingml/2006/main">
            <a:r>
              <a:t>Imagine uniform water moving at speed v through an area A. In time Δt, water travels a distance vΔt. If the opening faces the flow, the volume crossing it is A(vΔt), so the volume flow rate is vA. Tilting the opening reduces its projected area to A cos θ, with θ measured from the normal.</a:t>
            </a:r>
          </a:p>
          <a:p xmlns:a="http://schemas.openxmlformats.org/drawingml/2006/main">
            <a:r>
              <a:t/>
            </a:r>
          </a:p>
          <a:p xmlns:a="http://schemas.openxmlformats.org/drawingml/2006/main">
            <a:r>
              <a:t>Water volume flow rate: ΔV_water/Δt = vA cos θ</a:t>
            </a:r>
          </a:p>
          <a:p xmlns:a="http://schemas.openxmlformats.org/drawingml/2006/main">
            <a:r>
              <a:t>Magnetic flux: Φ_B = BA cos θ</a:t>
            </a:r>
          </a:p>
          <a:p xmlns:a="http://schemas.openxmlformats.org/drawingml/2006/main">
            <a:r>
              <a:t/>
            </a:r>
          </a:p>
          <a:p xmlns:a="http://schemas.openxmlformats.org/drawingml/2006/main">
            <a:r>
              <a:t>The analogy explains the projection and the angle. Magnetic flux is not a volume of magnetic material moving through the surface. It is a signed measure of the field through a chosen area. For a flat open loop, choose either normal and keep that choice consistent.</a:t>
            </a:r>
          </a:p>
          <a:p xmlns:a="http://schemas.openxmlformats.org/drawingml/2006/main">
            <a:r>
              <a:t/>
            </a:r>
          </a:p>
          <a:p xmlns:a="http://schemas.openxmlformats.org/drawingml/2006/main">
            <a:r>
              <a:t>[['Orientation relative to the chosen normal', 'Flux'], ['B parallel to the normal', '+BA'], ['B parallel to the plane', '0'], ['B opposite the normal', '-BA'], ['Flip from +BA to -BA', 'ΔΦ = -2BA, not zero']] [310, 201] 9</a:t>
            </a:r>
          </a:p>
          <a:p xmlns:a="http://schemas.openxmlformats.org/drawingml/2006/main">
            <a:r>
              <a:t/>
            </a:r>
          </a:p>
          <a:p xmlns:a="http://schemas.openxmlformats.org/drawingml/2006/main">
            <a:r>
              <a:t>ANGLE CHECK If α is given between the field and the plane, Φ = BA sin α with the appropriate sign. The cosine formula uses the angle from the normal.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13.</a:t>
            </a:r>
          </a:p>
          <a:p xmlns:a="http://schemas.openxmlformats.org/drawingml/2006/main">
            <a:r>
              <a:t>Original source: N09 pp.3-5</a:t>
            </a:r>
          </a:p>
          <a:p xmlns:a="http://schemas.openxmlformats.org/drawingml/2006/main">
            <a:r>
              <a:t>CED: 12.4</a:t>
            </a:r>
          </a:p>
          <a:p xmlns:a="http://schemas.openxmlformats.org/drawingml/2006/main">
            <a:r>
              <a:t/>
            </a:r>
          </a:p>
          <a:p xmlns:a="http://schemas.openxmlformats.org/drawingml/2006/main">
            <a:r>
              <a:t>water_flux A tilted opening presents a smaller effective area to the stream. Replace flow speed with B to build the magnetic-flux analogy.</a:t>
            </a:r>
          </a:p>
          <a:p xmlns:a="http://schemas.openxmlformats.org/drawingml/2006/main">
            <a:r>
              <a:t/>
            </a:r>
          </a:p>
          <a:p xmlns:a="http://schemas.openxmlformats.org/drawingml/2006/main">
            <a:r>
              <a:t>Imagine uniform water moving at speed v through an area A. In time Δt, water travels a distance vΔt. If the opening faces the flow, the volume crossing it is A(vΔt), so the volume flow rate is vA. Tilting the opening reduces its projected area to A cos θ, with θ measured from the normal.</a:t>
            </a:r>
          </a:p>
          <a:p xmlns:a="http://schemas.openxmlformats.org/drawingml/2006/main">
            <a:r>
              <a:t/>
            </a:r>
          </a:p>
          <a:p xmlns:a="http://schemas.openxmlformats.org/drawingml/2006/main">
            <a:r>
              <a:t>Water volume flow rate: ΔV_water/Δt = vA cos θ</a:t>
            </a:r>
          </a:p>
          <a:p xmlns:a="http://schemas.openxmlformats.org/drawingml/2006/main">
            <a:r>
              <a:t>Magnetic flux: Φ_B = BA cos θ</a:t>
            </a:r>
          </a:p>
          <a:p xmlns:a="http://schemas.openxmlformats.org/drawingml/2006/main">
            <a:r>
              <a:t/>
            </a:r>
          </a:p>
          <a:p xmlns:a="http://schemas.openxmlformats.org/drawingml/2006/main">
            <a:r>
              <a:t>The analogy explains the projection and the angle. Magnetic flux is not a volume of magnetic material moving through the surface. It is a signed measure of the field through a chosen area. For a flat open loop, choose either normal and keep that choice consistent.</a:t>
            </a:r>
          </a:p>
          <a:p xmlns:a="http://schemas.openxmlformats.org/drawingml/2006/main">
            <a:r>
              <a:t/>
            </a:r>
          </a:p>
          <a:p xmlns:a="http://schemas.openxmlformats.org/drawingml/2006/main">
            <a:r>
              <a:t>[['Orientation relative to the chosen normal', 'Flux'], ['B parallel to the normal', '+BA'], ['B parallel to the plane', '0'], ['B opposite the normal', '-BA'], ['Flip from +BA to -BA', 'ΔΦ = -2BA, not zero']] [310, 201] 9</a:t>
            </a:r>
          </a:p>
          <a:p xmlns:a="http://schemas.openxmlformats.org/drawingml/2006/main">
            <a:r>
              <a:t/>
            </a:r>
          </a:p>
          <a:p xmlns:a="http://schemas.openxmlformats.org/drawingml/2006/main">
            <a:r>
              <a:t>ANGLE CHECK If α is given between the field and the plane, Φ = BA sin α with the appropriate sign. The cosine formula uses the angle from the normal.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14.</a:t>
            </a:r>
          </a:p>
          <a:p xmlns:a="http://schemas.openxmlformats.org/drawingml/2006/main">
            <a:r>
              <a:t>Original source: N09 pp.4-7; N10 pp.4-5</a:t>
            </a:r>
          </a:p>
          <a:p xmlns:a="http://schemas.openxmlformats.org/drawingml/2006/main">
            <a:r>
              <a:t>CED: 12.4</a:t>
            </a:r>
          </a:p>
          <a:p xmlns:a="http://schemas.openxmlformats.org/drawingml/2006/main">
            <a:r>
              <a:t/>
            </a:r>
          </a:p>
          <a:p xmlns:a="http://schemas.openxmlformats.org/drawingml/2006/main">
            <a:r>
              <a:t>Uniform field through a flat area: Φ_B = BA cos θ</a:t>
            </a:r>
          </a:p>
          <a:p xmlns:a="http://schemas.openxmlformats.org/drawingml/2006/main">
            <a:r>
              <a:t>Average induced emf: ε_avg = -NΔΦ_B/Δt; 1 Wb = 1 T·m² = 1 V·s.</a:t>
            </a:r>
          </a:p>
          <a:p xmlns:a="http://schemas.openxmlformats.org/drawingml/2006/main">
            <a:r>
              <a:t/>
            </a:r>
          </a:p>
          <a:p xmlns:a="http://schemas.openxmlformats.org/drawingml/2006/main">
            <a:r>
              <a:t>flux The relevant angle is between B and the surface normal. If an angle is given relative to the plane, use its complement.</a:t>
            </a:r>
          </a:p>
          <a:p xmlns:a="http://schemas.openxmlformats.org/drawingml/2006/main">
            <a:r>
              <a:t/>
            </a:r>
          </a:p>
          <a:p xmlns:a="http://schemas.openxmlformats.org/drawingml/2006/main">
            <a:r>
              <a:t>A loop can have magnetic flux without an induced emf. Induction requires a change in flux: B can change, the loop area can change, or the orientation can change. A loop moving entirely within a uniform steady field without changing shape or orientation has constant flux and no net loop emf. Emf can exist in an open conducting path, while a sustained circuit current requires a closed conducting path.</a:t>
            </a:r>
          </a:p>
          <a:p xmlns:a="http://schemas.openxmlformats.org/drawingml/2006/main">
            <a:r>
              <a:t/>
            </a:r>
          </a:p>
          <a:p xmlns:a="http://schemas.openxmlformats.org/drawingml/2006/main">
            <a:r>
              <a:t>Worked example A 50-turn coil has area 0.010 m² with its normal parallel to B. The field increases uniformly from 0.10 T to 0.30 T in 0.20 s. |ε| = 50(0.010)(0.20)/0.20 = 0.50 V. If total resistance is 5.0 Ω, the induced-current magnitude is 0.10 A.</a:t>
            </a:r>
          </a:p>
          <a:p xmlns:a="http://schemas.openxmlformats.org/drawingml/2006/main">
            <a:r>
              <a:t/>
            </a:r>
          </a:p>
          <a:p xmlns:a="http://schemas.openxmlformats.org/drawingml/2006/main">
            <a:r>
              <a:t>On a flux-versus-time graph, emf is proportional to the negative slope. A horizontal segment gives zero emf. A steep straight segment gives a larger constant emf; a slope reversal reverses polarity. The minus sign expresses Lenz’s law when area orientation and positive circulation are defined consistently.</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14.</a:t>
            </a:r>
          </a:p>
          <a:p xmlns:a="http://schemas.openxmlformats.org/drawingml/2006/main">
            <a:r>
              <a:t>Original source: N09 pp.4-7; N10 pp.4-5</a:t>
            </a:r>
          </a:p>
          <a:p xmlns:a="http://schemas.openxmlformats.org/drawingml/2006/main">
            <a:r>
              <a:t>CED: 12.4</a:t>
            </a:r>
          </a:p>
          <a:p xmlns:a="http://schemas.openxmlformats.org/drawingml/2006/main">
            <a:r>
              <a:t/>
            </a:r>
          </a:p>
          <a:p xmlns:a="http://schemas.openxmlformats.org/drawingml/2006/main">
            <a:r>
              <a:t>Uniform field through a flat area: Φ_B = BA cos θ</a:t>
            </a:r>
          </a:p>
          <a:p xmlns:a="http://schemas.openxmlformats.org/drawingml/2006/main">
            <a:r>
              <a:t>Average induced emf: ε_avg = -NΔΦ_B/Δt; 1 Wb = 1 T·m² = 1 V·s.</a:t>
            </a:r>
          </a:p>
          <a:p xmlns:a="http://schemas.openxmlformats.org/drawingml/2006/main">
            <a:r>
              <a:t/>
            </a:r>
          </a:p>
          <a:p xmlns:a="http://schemas.openxmlformats.org/drawingml/2006/main">
            <a:r>
              <a:t>flux The relevant angle is between B and the surface normal. If an angle is given relative to the plane, use its complement.</a:t>
            </a:r>
          </a:p>
          <a:p xmlns:a="http://schemas.openxmlformats.org/drawingml/2006/main">
            <a:r>
              <a:t/>
            </a:r>
          </a:p>
          <a:p xmlns:a="http://schemas.openxmlformats.org/drawingml/2006/main">
            <a:r>
              <a:t>A loop can have magnetic flux without an induced emf. Induction requires a change in flux: B can change, the loop area can change, or the orientation can change. A loop moving entirely within a uniform steady field without changing shape or orientation has constant flux and no net loop emf. Emf can exist in an open conducting path, while a sustained circuit current requires a closed conducting path.</a:t>
            </a:r>
          </a:p>
          <a:p xmlns:a="http://schemas.openxmlformats.org/drawingml/2006/main">
            <a:r>
              <a:t/>
            </a:r>
          </a:p>
          <a:p xmlns:a="http://schemas.openxmlformats.org/drawingml/2006/main">
            <a:r>
              <a:t>Worked example A 50-turn coil has area 0.010 m² with its normal parallel to B. The field increases uniformly from 0.10 T to 0.30 T in 0.20 s. |ε| = 50(0.010)(0.20)/0.20 = 0.50 V. If total resistance is 5.0 Ω, the induced-current magnitude is 0.10 A.</a:t>
            </a:r>
          </a:p>
          <a:p xmlns:a="http://schemas.openxmlformats.org/drawingml/2006/main">
            <a:r>
              <a:t/>
            </a:r>
          </a:p>
          <a:p xmlns:a="http://schemas.openxmlformats.org/drawingml/2006/main">
            <a:r>
              <a:t>On a flux-versus-time graph, emf is proportional to the negative slope. A horizontal segment gives zero emf. A steep straight segment gives a larger constant emf; a slope reversal reverses polarity. The minus sign expresses Lenz’s law when area orientation and positive circulation are defined consistently.</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14.</a:t>
            </a:r>
          </a:p>
          <a:p xmlns:a="http://schemas.openxmlformats.org/drawingml/2006/main">
            <a:r>
              <a:t>Original source: N09 pp.4-7; N10 pp.4-5</a:t>
            </a:r>
          </a:p>
          <a:p xmlns:a="http://schemas.openxmlformats.org/drawingml/2006/main">
            <a:r>
              <a:t>CED: 12.4</a:t>
            </a:r>
          </a:p>
          <a:p xmlns:a="http://schemas.openxmlformats.org/drawingml/2006/main">
            <a:r>
              <a:t/>
            </a:r>
          </a:p>
          <a:p xmlns:a="http://schemas.openxmlformats.org/drawingml/2006/main">
            <a:r>
              <a:t>Uniform field through a flat area: Φ_B = BA cos θ</a:t>
            </a:r>
          </a:p>
          <a:p xmlns:a="http://schemas.openxmlformats.org/drawingml/2006/main">
            <a:r>
              <a:t>Average induced emf: ε_avg = -NΔΦ_B/Δt; 1 Wb = 1 T·m² = 1 V·s.</a:t>
            </a:r>
          </a:p>
          <a:p xmlns:a="http://schemas.openxmlformats.org/drawingml/2006/main">
            <a:r>
              <a:t/>
            </a:r>
          </a:p>
          <a:p xmlns:a="http://schemas.openxmlformats.org/drawingml/2006/main">
            <a:r>
              <a:t>flux The relevant angle is between B and the surface normal. If an angle is given relative to the plane, use its complement.</a:t>
            </a:r>
          </a:p>
          <a:p xmlns:a="http://schemas.openxmlformats.org/drawingml/2006/main">
            <a:r>
              <a:t/>
            </a:r>
          </a:p>
          <a:p xmlns:a="http://schemas.openxmlformats.org/drawingml/2006/main">
            <a:r>
              <a:t>A loop can have magnetic flux without an induced emf. Induction requires a change in flux: B can change, the loop area can change, or the orientation can change. A loop moving entirely within a uniform steady field without changing shape or orientation has constant flux and no net loop emf. Emf can exist in an open conducting path, while a sustained circuit current requires a closed conducting path.</a:t>
            </a:r>
          </a:p>
          <a:p xmlns:a="http://schemas.openxmlformats.org/drawingml/2006/main">
            <a:r>
              <a:t/>
            </a:r>
          </a:p>
          <a:p xmlns:a="http://schemas.openxmlformats.org/drawingml/2006/main">
            <a:r>
              <a:t>Worked example A 50-turn coil has area 0.010 m² with its normal parallel to B. The field increases uniformly from 0.10 T to 0.30 T in 0.20 s. |ε| = 50(0.010)(0.20)/0.20 = 0.50 V. If total resistance is 5.0 Ω, the induced-current magnitude is 0.10 A.</a:t>
            </a:r>
          </a:p>
          <a:p xmlns:a="http://schemas.openxmlformats.org/drawingml/2006/main">
            <a:r>
              <a:t/>
            </a:r>
          </a:p>
          <a:p xmlns:a="http://schemas.openxmlformats.org/drawingml/2006/main">
            <a:r>
              <a:t>On a flux-versus-time graph, emf is proportional to the negative slope. A horizontal segment gives zero emf. A steep straight segment gives a larger constant emf; a slope reversal reverses polarity. The minus sign expresses Lenz’s law when area orientation and positive circulation are defined consistently.</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14.</a:t>
            </a:r>
          </a:p>
          <a:p xmlns:a="http://schemas.openxmlformats.org/drawingml/2006/main">
            <a:r>
              <a:t>Original source: N09 pp.4-7; N10 pp.4-5</a:t>
            </a:r>
          </a:p>
          <a:p xmlns:a="http://schemas.openxmlformats.org/drawingml/2006/main">
            <a:r>
              <a:t>CED: 12.4</a:t>
            </a:r>
          </a:p>
          <a:p xmlns:a="http://schemas.openxmlformats.org/drawingml/2006/main">
            <a:r>
              <a:t/>
            </a:r>
          </a:p>
          <a:p xmlns:a="http://schemas.openxmlformats.org/drawingml/2006/main">
            <a:r>
              <a:t>Uniform field through a flat area: Φ_B = BA cos θ</a:t>
            </a:r>
          </a:p>
          <a:p xmlns:a="http://schemas.openxmlformats.org/drawingml/2006/main">
            <a:r>
              <a:t>Average induced emf: ε_avg = -NΔΦ_B/Δt; 1 Wb = 1 T·m² = 1 V·s.</a:t>
            </a:r>
          </a:p>
          <a:p xmlns:a="http://schemas.openxmlformats.org/drawingml/2006/main">
            <a:r>
              <a:t/>
            </a:r>
          </a:p>
          <a:p xmlns:a="http://schemas.openxmlformats.org/drawingml/2006/main">
            <a:r>
              <a:t>flux The relevant angle is between B and the surface normal. If an angle is given relative to the plane, use its complement.</a:t>
            </a:r>
          </a:p>
          <a:p xmlns:a="http://schemas.openxmlformats.org/drawingml/2006/main">
            <a:r>
              <a:t/>
            </a:r>
          </a:p>
          <a:p xmlns:a="http://schemas.openxmlformats.org/drawingml/2006/main">
            <a:r>
              <a:t>A loop can have magnetic flux without an induced emf. Induction requires a change in flux: B can change, the loop area can change, or the orientation can change. A loop moving entirely within a uniform steady field without changing shape or orientation has constant flux and no net loop emf. Emf can exist in an open conducting path, while a sustained circuit current requires a closed conducting path.</a:t>
            </a:r>
          </a:p>
          <a:p xmlns:a="http://schemas.openxmlformats.org/drawingml/2006/main">
            <a:r>
              <a:t/>
            </a:r>
          </a:p>
          <a:p xmlns:a="http://schemas.openxmlformats.org/drawingml/2006/main">
            <a:r>
              <a:t>Worked example A 50-turn coil has area 0.010 m² with its normal parallel to B. The field increases uniformly from 0.10 T to 0.30 T in 0.20 s. |ε| = 50(0.010)(0.20)/0.20 = 0.50 V. If total resistance is 5.0 Ω, the induced-current magnitude is 0.10 A.</a:t>
            </a:r>
          </a:p>
          <a:p xmlns:a="http://schemas.openxmlformats.org/drawingml/2006/main">
            <a:r>
              <a:t/>
            </a:r>
          </a:p>
          <a:p xmlns:a="http://schemas.openxmlformats.org/drawingml/2006/main">
            <a:r>
              <a:t>On a flux-versus-time graph, emf is proportional to the negative slope. A horizontal segment gives zero emf. A steep straight segment gives a larger constant emf; a slope reversal reverses polarity. The minus sign expresses Lenz’s law when area orientation and positive circulation are defined consistently.</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14.</a:t>
            </a:r>
          </a:p>
          <a:p xmlns:a="http://schemas.openxmlformats.org/drawingml/2006/main">
            <a:r>
              <a:t>Original source: N09 pp.4-7; N10 pp.4-5</a:t>
            </a:r>
          </a:p>
          <a:p xmlns:a="http://schemas.openxmlformats.org/drawingml/2006/main">
            <a:r>
              <a:t>CED: 12.4</a:t>
            </a:r>
          </a:p>
          <a:p xmlns:a="http://schemas.openxmlformats.org/drawingml/2006/main">
            <a:r>
              <a:t/>
            </a:r>
          </a:p>
          <a:p xmlns:a="http://schemas.openxmlformats.org/drawingml/2006/main">
            <a:r>
              <a:t>Uniform field through a flat area: Φ_B = BA cos θ</a:t>
            </a:r>
          </a:p>
          <a:p xmlns:a="http://schemas.openxmlformats.org/drawingml/2006/main">
            <a:r>
              <a:t>Average induced emf: ε_avg = -NΔΦ_B/Δt; 1 Wb = 1 T·m² = 1 V·s.</a:t>
            </a:r>
          </a:p>
          <a:p xmlns:a="http://schemas.openxmlformats.org/drawingml/2006/main">
            <a:r>
              <a:t/>
            </a:r>
          </a:p>
          <a:p xmlns:a="http://schemas.openxmlformats.org/drawingml/2006/main">
            <a:r>
              <a:t>flux The relevant angle is between B and the surface normal. If an angle is given relative to the plane, use its complement.</a:t>
            </a:r>
          </a:p>
          <a:p xmlns:a="http://schemas.openxmlformats.org/drawingml/2006/main">
            <a:r>
              <a:t/>
            </a:r>
          </a:p>
          <a:p xmlns:a="http://schemas.openxmlformats.org/drawingml/2006/main">
            <a:r>
              <a:t>A loop can have magnetic flux without an induced emf. Induction requires a change in flux: B can change, the loop area can change, or the orientation can change. A loop moving entirely within a uniform steady field without changing shape or orientation has constant flux and no net loop emf. Emf can exist in an open conducting path, while a sustained circuit current requires a closed conducting path.</a:t>
            </a:r>
          </a:p>
          <a:p xmlns:a="http://schemas.openxmlformats.org/drawingml/2006/main">
            <a:r>
              <a:t/>
            </a:r>
          </a:p>
          <a:p xmlns:a="http://schemas.openxmlformats.org/drawingml/2006/main">
            <a:r>
              <a:t>Worked example A 50-turn coil has area 0.010 m² with its normal parallel to B. The field increases uniformly from 0.10 T to 0.30 T in 0.20 s. |ε| = 50(0.010)(0.20)/0.20 = 0.50 V. If total resistance is 5.0 Ω, the induced-current magnitude is 0.10 A.</a:t>
            </a:r>
          </a:p>
          <a:p xmlns:a="http://schemas.openxmlformats.org/drawingml/2006/main">
            <a:r>
              <a:t/>
            </a:r>
          </a:p>
          <a:p xmlns:a="http://schemas.openxmlformats.org/drawingml/2006/main">
            <a:r>
              <a:t>On a flux-versus-time graph, emf is proportional to the negative slope. A horizontal segment gives zero emf. A steep straight segment gives a larger constant emf; a slope reversal reverses polarity. The minus sign expresses Lenz’s law when area orientation and positive circulation are defined consistently.</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15.</a:t>
            </a:r>
          </a:p>
          <a:p xmlns:a="http://schemas.openxmlformats.org/drawingml/2006/main">
            <a:r>
              <a:t>Original source: N09 p.7</a:t>
            </a:r>
          </a:p>
          <a:p xmlns:a="http://schemas.openxmlformats.org/drawingml/2006/main">
            <a:r>
              <a:t>CED: 12.4</a:t>
            </a:r>
          </a:p>
          <a:p xmlns:a="http://schemas.openxmlformats.org/drawingml/2006/main">
            <a:r>
              <a:t/>
            </a:r>
          </a:p>
          <a:p xmlns:a="http://schemas.openxmlformats.org/drawingml/2006/main">
            <a:r>
              <a:t>rod The swept area in time Δt is L v Δt. This connects the earlier force-balance derivation to Faraday’s law.</a:t>
            </a:r>
          </a:p>
          <a:p xmlns:a="http://schemas.openxmlformats.org/drawingml/2006/main">
            <a:r>
              <a:t/>
            </a:r>
          </a:p>
          <a:p xmlns:a="http://schemas.openxmlformats.org/drawingml/2006/main">
            <a:r>
              <a:t>|ΔΦ| = BΔA = BLvΔt</a:t>
            </a:r>
          </a:p>
          <a:p xmlns:a="http://schemas.openxmlformats.org/drawingml/2006/main">
            <a:r>
              <a:t>|ε| = |ΔΦ|/Δt = BLv</a:t>
            </a:r>
          </a:p>
          <a:p xmlns:a="http://schemas.openxmlformats.org/drawingml/2006/main">
            <a:r>
              <a:t/>
            </a:r>
          </a:p>
          <a:p xmlns:a="http://schemas.openxmlformats.org/drawingml/2006/main">
            <a:r>
              <a:t>The earlier argument used charge separation in the rod: |q|E = |q|vB and ΔV = EL. The new argument uses changing magnetic flux. Both predict the same emf in the stated perpendicular geometry. This is the point of introducing motional emf before the general flux law.</a:t>
            </a:r>
          </a:p>
          <a:p xmlns:a="http://schemas.openxmlformats.org/drawingml/2006/main">
            <a:r>
              <a:t/>
            </a:r>
          </a:p>
          <a:p xmlns:a="http://schemas.openxmlformats.org/drawingml/2006/main">
            <a:r>
              <a:t>PAUSE AND EXPLAIN A loop slides through a uniform field while remaining completely inside it. Each moving segment may experience magnetic forces on charges, but the net emf around the rigid loop is zero because its total flux stays fixed.</a:t>
            </a:r>
          </a:p>
          <a:p xmlns:a="http://schemas.openxmlformats.org/drawingml/2006/main">
            <a:r>
              <a:t/>
            </a:r>
          </a:p>
          <a:p xmlns:a="http://schemas.openxmlformats.org/drawingml/2006/main">
            <a:r>
              <a:t>If the rod moves twice as fast in the same closed circuit, emf and current double, magnetic drag doubles, and resistor power quadruples. The external pulling agent must supply that larger power.</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15.</a:t>
            </a:r>
          </a:p>
          <a:p xmlns:a="http://schemas.openxmlformats.org/drawingml/2006/main">
            <a:r>
              <a:t>Original source: N09 p.7</a:t>
            </a:r>
          </a:p>
          <a:p xmlns:a="http://schemas.openxmlformats.org/drawingml/2006/main">
            <a:r>
              <a:t>CED: 12.4</a:t>
            </a:r>
          </a:p>
          <a:p xmlns:a="http://schemas.openxmlformats.org/drawingml/2006/main">
            <a:r>
              <a:t/>
            </a:r>
          </a:p>
          <a:p xmlns:a="http://schemas.openxmlformats.org/drawingml/2006/main">
            <a:r>
              <a:t>rod The swept area in time Δt is L v Δt. This connects the earlier force-balance derivation to Faraday’s law.</a:t>
            </a:r>
          </a:p>
          <a:p xmlns:a="http://schemas.openxmlformats.org/drawingml/2006/main">
            <a:r>
              <a:t/>
            </a:r>
          </a:p>
          <a:p xmlns:a="http://schemas.openxmlformats.org/drawingml/2006/main">
            <a:r>
              <a:t>|ΔΦ| = BΔA = BLvΔt</a:t>
            </a:r>
          </a:p>
          <a:p xmlns:a="http://schemas.openxmlformats.org/drawingml/2006/main">
            <a:r>
              <a:t>|ε| = |ΔΦ|/Δt = BLv</a:t>
            </a:r>
          </a:p>
          <a:p xmlns:a="http://schemas.openxmlformats.org/drawingml/2006/main">
            <a:r>
              <a:t/>
            </a:r>
          </a:p>
          <a:p xmlns:a="http://schemas.openxmlformats.org/drawingml/2006/main">
            <a:r>
              <a:t>The earlier argument used charge separation in the rod: |q|E = |q|vB and ΔV = EL. The new argument uses changing magnetic flux. Both predict the same emf in the stated perpendicular geometry. This is the point of introducing motional emf before the general flux law.</a:t>
            </a:r>
          </a:p>
          <a:p xmlns:a="http://schemas.openxmlformats.org/drawingml/2006/main">
            <a:r>
              <a:t/>
            </a:r>
          </a:p>
          <a:p xmlns:a="http://schemas.openxmlformats.org/drawingml/2006/main">
            <a:r>
              <a:t>PAUSE AND EXPLAIN A loop slides through a uniform field while remaining completely inside it. Each moving segment may experience magnetic forces on charges, but the net emf around the rigid loop is zero because its total flux stays fixed.</a:t>
            </a:r>
          </a:p>
          <a:p xmlns:a="http://schemas.openxmlformats.org/drawingml/2006/main">
            <a:r>
              <a:t/>
            </a:r>
          </a:p>
          <a:p xmlns:a="http://schemas.openxmlformats.org/drawingml/2006/main">
            <a:r>
              <a:t>If the rod moves twice as fast in the same closed circuit, emf and current double, magnetic drag doubles, and resistor power quadruples. The external pulling agent must supply that larger power.</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15.</a:t>
            </a:r>
          </a:p>
          <a:p xmlns:a="http://schemas.openxmlformats.org/drawingml/2006/main">
            <a:r>
              <a:t>Original source: N09 p.7</a:t>
            </a:r>
          </a:p>
          <a:p xmlns:a="http://schemas.openxmlformats.org/drawingml/2006/main">
            <a:r>
              <a:t>CED: 12.4</a:t>
            </a:r>
          </a:p>
          <a:p xmlns:a="http://schemas.openxmlformats.org/drawingml/2006/main">
            <a:r>
              <a:t/>
            </a:r>
          </a:p>
          <a:p xmlns:a="http://schemas.openxmlformats.org/drawingml/2006/main">
            <a:r>
              <a:t>rod The swept area in time Δt is L v Δt. This connects the earlier force-balance derivation to Faraday’s law.</a:t>
            </a:r>
          </a:p>
          <a:p xmlns:a="http://schemas.openxmlformats.org/drawingml/2006/main">
            <a:r>
              <a:t/>
            </a:r>
          </a:p>
          <a:p xmlns:a="http://schemas.openxmlformats.org/drawingml/2006/main">
            <a:r>
              <a:t>|ΔΦ| = BΔA = BLvΔt</a:t>
            </a:r>
          </a:p>
          <a:p xmlns:a="http://schemas.openxmlformats.org/drawingml/2006/main">
            <a:r>
              <a:t>|ε| = |ΔΦ|/Δt = BLv</a:t>
            </a:r>
          </a:p>
          <a:p xmlns:a="http://schemas.openxmlformats.org/drawingml/2006/main">
            <a:r>
              <a:t/>
            </a:r>
          </a:p>
          <a:p xmlns:a="http://schemas.openxmlformats.org/drawingml/2006/main">
            <a:r>
              <a:t>The earlier argument used charge separation in the rod: |q|E = |q|vB and ΔV = EL. The new argument uses changing magnetic flux. Both predict the same emf in the stated perpendicular geometry. This is the point of introducing motional emf before the general flux law.</a:t>
            </a:r>
          </a:p>
          <a:p xmlns:a="http://schemas.openxmlformats.org/drawingml/2006/main">
            <a:r>
              <a:t/>
            </a:r>
          </a:p>
          <a:p xmlns:a="http://schemas.openxmlformats.org/drawingml/2006/main">
            <a:r>
              <a:t>PAUSE AND EXPLAIN A loop slides through a uniform field while remaining completely inside it. Each moving segment may experience magnetic forces on charges, but the net emf around the rigid loop is zero because its total flux stays fixed.</a:t>
            </a:r>
          </a:p>
          <a:p xmlns:a="http://schemas.openxmlformats.org/drawingml/2006/main">
            <a:r>
              <a:t/>
            </a:r>
          </a:p>
          <a:p xmlns:a="http://schemas.openxmlformats.org/drawingml/2006/main">
            <a:r>
              <a:t>If the rod moves twice as fast in the same closed circuit, emf and current double, magnetic drag doubles, and resistor power quadruples. The external pulling agent must supply that larger power.</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15.</a:t>
            </a:r>
          </a:p>
          <a:p xmlns:a="http://schemas.openxmlformats.org/drawingml/2006/main">
            <a:r>
              <a:t>Original source: N09 p.7</a:t>
            </a:r>
          </a:p>
          <a:p xmlns:a="http://schemas.openxmlformats.org/drawingml/2006/main">
            <a:r>
              <a:t>CED: 12.4</a:t>
            </a:r>
          </a:p>
          <a:p xmlns:a="http://schemas.openxmlformats.org/drawingml/2006/main">
            <a:r>
              <a:t/>
            </a:r>
          </a:p>
          <a:p xmlns:a="http://schemas.openxmlformats.org/drawingml/2006/main">
            <a:r>
              <a:t>rod The swept area in time Δt is L v Δt. This connects the earlier force-balance derivation to Faraday’s law.</a:t>
            </a:r>
          </a:p>
          <a:p xmlns:a="http://schemas.openxmlformats.org/drawingml/2006/main">
            <a:r>
              <a:t/>
            </a:r>
          </a:p>
          <a:p xmlns:a="http://schemas.openxmlformats.org/drawingml/2006/main">
            <a:r>
              <a:t>|ΔΦ| = BΔA = BLvΔt</a:t>
            </a:r>
          </a:p>
          <a:p xmlns:a="http://schemas.openxmlformats.org/drawingml/2006/main">
            <a:r>
              <a:t>|ε| = |ΔΦ|/Δt = BLv</a:t>
            </a:r>
          </a:p>
          <a:p xmlns:a="http://schemas.openxmlformats.org/drawingml/2006/main">
            <a:r>
              <a:t/>
            </a:r>
          </a:p>
          <a:p xmlns:a="http://schemas.openxmlformats.org/drawingml/2006/main">
            <a:r>
              <a:t>The earlier argument used charge separation in the rod: |q|E = |q|vB and ΔV = EL. The new argument uses changing magnetic flux. Both predict the same emf in the stated perpendicular geometry. This is the point of introducing motional emf before the general flux law.</a:t>
            </a:r>
          </a:p>
          <a:p xmlns:a="http://schemas.openxmlformats.org/drawingml/2006/main">
            <a:r>
              <a:t/>
            </a:r>
          </a:p>
          <a:p xmlns:a="http://schemas.openxmlformats.org/drawingml/2006/main">
            <a:r>
              <a:t>PAUSE AND EXPLAIN A loop slides through a uniform field while remaining completely inside it. Each moving segment may experience magnetic forces on charges, but the net emf around the rigid loop is zero because its total flux stays fixed.</a:t>
            </a:r>
          </a:p>
          <a:p xmlns:a="http://schemas.openxmlformats.org/drawingml/2006/main">
            <a:r>
              <a:t/>
            </a:r>
          </a:p>
          <a:p xmlns:a="http://schemas.openxmlformats.org/drawingml/2006/main">
            <a:r>
              <a:t>If the rod moves twice as fast in the same closed circuit, emf and current double, magnetic drag doubles, and resistor power quadruples. The external pulling agent must supply that larger power.</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16.</a:t>
            </a:r>
          </a:p>
          <a:p xmlns:a="http://schemas.openxmlformats.org/drawingml/2006/main">
            <a:r>
              <a:t>Original source: N09 pp.8-11; N10 p.6</a:t>
            </a:r>
          </a:p>
          <a:p xmlns:a="http://schemas.openxmlformats.org/drawingml/2006/main">
            <a:r>
              <a:t>CED: 12.4</a:t>
            </a:r>
          </a:p>
          <a:p xmlns:a="http://schemas.openxmlformats.org/drawingml/2006/main">
            <a:r>
              <a:t/>
            </a:r>
          </a:p>
          <a:p xmlns:a="http://schemas.openxmlformats.org/drawingml/2006/main">
            <a:r>
              <a:t>The induced current produces a magnetic field that opposes the change in magnetic flux responsible for it. It does not always oppose the original magnetic field. If the original out-of-page flux is decreasing, the induced field points out of the page to oppose that decrease.</a:t>
            </a:r>
          </a:p>
          <a:p xmlns:a="http://schemas.openxmlformats.org/drawingml/2006/main">
            <a:r>
              <a:t/>
            </a:r>
          </a:p>
          <a:p xmlns:a="http://schemas.openxmlformats.org/drawingml/2006/main">
            <a:r>
              <a:t>[['External flux through loop', 'Induced field', 'Current viewed on page'], ['Out of page, increasing', 'Into page', 'Clockwise'], ['Out of page, decreasing', 'Out of page', 'Counterclockwise'], ['Into page, increasing', 'Out of page', 'Counterclockwise'], ['Into page, decreasing', 'Into page', 'Clockwise']]</a:t>
            </a:r>
          </a:p>
          <a:p xmlns:a="http://schemas.openxmlformats.org/drawingml/2006/main">
            <a:r>
              <a:t/>
            </a:r>
          </a:p>
          <a:p xmlns:a="http://schemas.openxmlformats.org/drawingml/2006/main">
            <a:r>
              <a:t>Four decisions, in order</a:t>
            </a:r>
          </a:p>
          <a:p xmlns:a="http://schemas.openxmlformats.org/drawingml/2006/main">
            <a:r>
              <a:t/>
            </a:r>
          </a:p>
          <a:p xmlns:a="http://schemas.openxmlformats.org/drawingml/2006/main">
            <a:r>
              <a:t>1. Determine the external flux direction.</a:t>
            </a:r>
          </a:p>
          <a:p xmlns:a="http://schemas.openxmlformats.org/drawingml/2006/main">
            <a:r>
              <a:t>2. Determine whether its magnitude is increasing or decreasing.</a:t>
            </a:r>
          </a:p>
          <a:p xmlns:a="http://schemas.openxmlformats.org/drawingml/2006/main">
            <a:r>
              <a:t>3. Choose an induced field opposing that change.</a:t>
            </a:r>
          </a:p>
          <a:p xmlns:a="http://schemas.openxmlformats.org/drawingml/2006/main">
            <a:r>
              <a:t>4. Curl the right-hand fingers to find the conventional current producing that induced field.</a:t>
            </a:r>
          </a:p>
          <a:p xmlns:a="http://schemas.openxmlformats.org/drawingml/2006/main">
            <a:r>
              <a:t/>
            </a:r>
          </a:p>
          <a:p xmlns:a="http://schemas.openxmlformats.org/drawingml/2006/main">
            <a:r>
              <a:t>An entering and leaving loop A loop moves right into a region of B into the page. During entry, inward flux increases: current is counterclockwise. When fully inside a uniform region, flux is constant: zero induced current. During exit, inward flux decreases: current is clockwise. Induced magnetic forces oppose the motion during entry and exit.</a:t>
            </a:r>
          </a:p>
          <a:p xmlns:a="http://schemas.openxmlformats.org/drawingml/2006/main">
            <a:r>
              <a:t/>
            </a:r>
          </a:p>
          <a:p xmlns:a="http://schemas.openxmlformats.org/drawingml/2006/main">
            <a:r>
              <a:t>The opposition to change is required by energy conservation. If induced forces amplified the motion without an external energy supply, a passive system could produce ever-increasing mechanical and electrical energy. In a generator, an external agent must do work against the electromagnetic reaction.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16.</a:t>
            </a:r>
          </a:p>
          <a:p xmlns:a="http://schemas.openxmlformats.org/drawingml/2006/main">
            <a:r>
              <a:t>Original source: N09 pp.8-11; N10 p.6</a:t>
            </a:r>
          </a:p>
          <a:p xmlns:a="http://schemas.openxmlformats.org/drawingml/2006/main">
            <a:r>
              <a:t>CED: 12.4</a:t>
            </a:r>
          </a:p>
          <a:p xmlns:a="http://schemas.openxmlformats.org/drawingml/2006/main">
            <a:r>
              <a:t/>
            </a:r>
          </a:p>
          <a:p xmlns:a="http://schemas.openxmlformats.org/drawingml/2006/main">
            <a:r>
              <a:t>The induced current produces a magnetic field that opposes the change in magnetic flux responsible for it. It does not always oppose the original magnetic field. If the original out-of-page flux is decreasing, the induced field points out of the page to oppose that decrease.</a:t>
            </a:r>
          </a:p>
          <a:p xmlns:a="http://schemas.openxmlformats.org/drawingml/2006/main">
            <a:r>
              <a:t/>
            </a:r>
          </a:p>
          <a:p xmlns:a="http://schemas.openxmlformats.org/drawingml/2006/main">
            <a:r>
              <a:t>[['External flux through loop', 'Induced field', 'Current viewed on page'], ['Out of page, increasing', 'Into page', 'Clockwise'], ['Out of page, decreasing', 'Out of page', 'Counterclockwise'], ['Into page, increasing', 'Out of page', 'Counterclockwise'], ['Into page, decreasing', 'Into page', 'Clockwise']]</a:t>
            </a:r>
          </a:p>
          <a:p xmlns:a="http://schemas.openxmlformats.org/drawingml/2006/main">
            <a:r>
              <a:t/>
            </a:r>
          </a:p>
          <a:p xmlns:a="http://schemas.openxmlformats.org/drawingml/2006/main">
            <a:r>
              <a:t>Four decisions, in order</a:t>
            </a:r>
          </a:p>
          <a:p xmlns:a="http://schemas.openxmlformats.org/drawingml/2006/main">
            <a:r>
              <a:t/>
            </a:r>
          </a:p>
          <a:p xmlns:a="http://schemas.openxmlformats.org/drawingml/2006/main">
            <a:r>
              <a:t>1. Determine the external flux direction.</a:t>
            </a:r>
          </a:p>
          <a:p xmlns:a="http://schemas.openxmlformats.org/drawingml/2006/main">
            <a:r>
              <a:t>2. Determine whether its magnitude is increasing or decreasing.</a:t>
            </a:r>
          </a:p>
          <a:p xmlns:a="http://schemas.openxmlformats.org/drawingml/2006/main">
            <a:r>
              <a:t>3. Choose an induced field opposing that change.</a:t>
            </a:r>
          </a:p>
          <a:p xmlns:a="http://schemas.openxmlformats.org/drawingml/2006/main">
            <a:r>
              <a:t>4. Curl the right-hand fingers to find the conventional current producing that induced field.</a:t>
            </a:r>
          </a:p>
          <a:p xmlns:a="http://schemas.openxmlformats.org/drawingml/2006/main">
            <a:r>
              <a:t/>
            </a:r>
          </a:p>
          <a:p xmlns:a="http://schemas.openxmlformats.org/drawingml/2006/main">
            <a:r>
              <a:t>An entering and leaving loop A loop moves right into a region of B into the page. During entry, inward flux increases: current is counterclockwise. When fully inside a uniform region, flux is constant: zero induced current. During exit, inward flux decreases: current is clockwise. Induced magnetic forces oppose the motion during entry and exit.</a:t>
            </a:r>
          </a:p>
          <a:p xmlns:a="http://schemas.openxmlformats.org/drawingml/2006/main">
            <a:r>
              <a:t/>
            </a:r>
          </a:p>
          <a:p xmlns:a="http://schemas.openxmlformats.org/drawingml/2006/main">
            <a:r>
              <a:t>The opposition to change is required by energy conservation. If induced forces amplified the motion without an external energy supply, a passive system could produce ever-increasing mechanical and electrical energy. In a generator, an external agent must do work against the electromagnetic reaction.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16.</a:t>
            </a:r>
          </a:p>
          <a:p xmlns:a="http://schemas.openxmlformats.org/drawingml/2006/main">
            <a:r>
              <a:t>Original source: N09 pp.8-11; N10 p.6</a:t>
            </a:r>
          </a:p>
          <a:p xmlns:a="http://schemas.openxmlformats.org/drawingml/2006/main">
            <a:r>
              <a:t>CED: 12.4</a:t>
            </a:r>
          </a:p>
          <a:p xmlns:a="http://schemas.openxmlformats.org/drawingml/2006/main">
            <a:r>
              <a:t/>
            </a:r>
          </a:p>
          <a:p xmlns:a="http://schemas.openxmlformats.org/drawingml/2006/main">
            <a:r>
              <a:t>The induced current produces a magnetic field that opposes the change in magnetic flux responsible for it. It does not always oppose the original magnetic field. If the original out-of-page flux is decreasing, the induced field points out of the page to oppose that decrease.</a:t>
            </a:r>
          </a:p>
          <a:p xmlns:a="http://schemas.openxmlformats.org/drawingml/2006/main">
            <a:r>
              <a:t/>
            </a:r>
          </a:p>
          <a:p xmlns:a="http://schemas.openxmlformats.org/drawingml/2006/main">
            <a:r>
              <a:t>[['External flux through loop', 'Induced field', 'Current viewed on page'], ['Out of page, increasing', 'Into page', 'Clockwise'], ['Out of page, decreasing', 'Out of page', 'Counterclockwise'], ['Into page, increasing', 'Out of page', 'Counterclockwise'], ['Into page, decreasing', 'Into page', 'Clockwise']]</a:t>
            </a:r>
          </a:p>
          <a:p xmlns:a="http://schemas.openxmlformats.org/drawingml/2006/main">
            <a:r>
              <a:t/>
            </a:r>
          </a:p>
          <a:p xmlns:a="http://schemas.openxmlformats.org/drawingml/2006/main">
            <a:r>
              <a:t>Four decisions, in order</a:t>
            </a:r>
          </a:p>
          <a:p xmlns:a="http://schemas.openxmlformats.org/drawingml/2006/main">
            <a:r>
              <a:t/>
            </a:r>
          </a:p>
          <a:p xmlns:a="http://schemas.openxmlformats.org/drawingml/2006/main">
            <a:r>
              <a:t>1. Determine the external flux direction.</a:t>
            </a:r>
          </a:p>
          <a:p xmlns:a="http://schemas.openxmlformats.org/drawingml/2006/main">
            <a:r>
              <a:t>2. Determine whether its magnitude is increasing or decreasing.</a:t>
            </a:r>
          </a:p>
          <a:p xmlns:a="http://schemas.openxmlformats.org/drawingml/2006/main">
            <a:r>
              <a:t>3. Choose an induced field opposing that change.</a:t>
            </a:r>
          </a:p>
          <a:p xmlns:a="http://schemas.openxmlformats.org/drawingml/2006/main">
            <a:r>
              <a:t>4. Curl the right-hand fingers to find the conventional current producing that induced field.</a:t>
            </a:r>
          </a:p>
          <a:p xmlns:a="http://schemas.openxmlformats.org/drawingml/2006/main">
            <a:r>
              <a:t/>
            </a:r>
          </a:p>
          <a:p xmlns:a="http://schemas.openxmlformats.org/drawingml/2006/main">
            <a:r>
              <a:t>An entering and leaving loop A loop moves right into a region of B into the page. During entry, inward flux increases: current is counterclockwise. When fully inside a uniform region, flux is constant: zero induced current. During exit, inward flux decreases: current is clockwise. Induced magnetic forces oppose the motion during entry and exit.</a:t>
            </a:r>
          </a:p>
          <a:p xmlns:a="http://schemas.openxmlformats.org/drawingml/2006/main">
            <a:r>
              <a:t/>
            </a:r>
          </a:p>
          <a:p xmlns:a="http://schemas.openxmlformats.org/drawingml/2006/main">
            <a:r>
              <a:t>The opposition to change is required by energy conservation. If induced forces amplified the motion without an external energy supply, a passive system could produce ever-increasing mechanical and electrical energy. In a generator, an external agent must do work against the electromagnetic reaction.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16.</a:t>
            </a:r>
          </a:p>
          <a:p xmlns:a="http://schemas.openxmlformats.org/drawingml/2006/main">
            <a:r>
              <a:t>Original source: N09 pp.8-11; N10 p.6</a:t>
            </a:r>
          </a:p>
          <a:p xmlns:a="http://schemas.openxmlformats.org/drawingml/2006/main">
            <a:r>
              <a:t>CED: 12.4</a:t>
            </a:r>
          </a:p>
          <a:p xmlns:a="http://schemas.openxmlformats.org/drawingml/2006/main">
            <a:r>
              <a:t/>
            </a:r>
          </a:p>
          <a:p xmlns:a="http://schemas.openxmlformats.org/drawingml/2006/main">
            <a:r>
              <a:t>The induced current produces a magnetic field that opposes the change in magnetic flux responsible for it. It does not always oppose the original magnetic field. If the original out-of-page flux is decreasing, the induced field points out of the page to oppose that decrease.</a:t>
            </a:r>
          </a:p>
          <a:p xmlns:a="http://schemas.openxmlformats.org/drawingml/2006/main">
            <a:r>
              <a:t/>
            </a:r>
          </a:p>
          <a:p xmlns:a="http://schemas.openxmlformats.org/drawingml/2006/main">
            <a:r>
              <a:t>[['External flux through loop', 'Induced field', 'Current viewed on page'], ['Out of page, increasing', 'Into page', 'Clockwise'], ['Out of page, decreasing', 'Out of page', 'Counterclockwise'], ['Into page, increasing', 'Out of page', 'Counterclockwise'], ['Into page, decreasing', 'Into page', 'Clockwise']]</a:t>
            </a:r>
          </a:p>
          <a:p xmlns:a="http://schemas.openxmlformats.org/drawingml/2006/main">
            <a:r>
              <a:t/>
            </a:r>
          </a:p>
          <a:p xmlns:a="http://schemas.openxmlformats.org/drawingml/2006/main">
            <a:r>
              <a:t>Four decisions, in order</a:t>
            </a:r>
          </a:p>
          <a:p xmlns:a="http://schemas.openxmlformats.org/drawingml/2006/main">
            <a:r>
              <a:t/>
            </a:r>
          </a:p>
          <a:p xmlns:a="http://schemas.openxmlformats.org/drawingml/2006/main">
            <a:r>
              <a:t>1. Determine the external flux direction.</a:t>
            </a:r>
          </a:p>
          <a:p xmlns:a="http://schemas.openxmlformats.org/drawingml/2006/main">
            <a:r>
              <a:t>2. Determine whether its magnitude is increasing or decreasing.</a:t>
            </a:r>
          </a:p>
          <a:p xmlns:a="http://schemas.openxmlformats.org/drawingml/2006/main">
            <a:r>
              <a:t>3. Choose an induced field opposing that change.</a:t>
            </a:r>
          </a:p>
          <a:p xmlns:a="http://schemas.openxmlformats.org/drawingml/2006/main">
            <a:r>
              <a:t>4. Curl the right-hand fingers to find the conventional current producing that induced field.</a:t>
            </a:r>
          </a:p>
          <a:p xmlns:a="http://schemas.openxmlformats.org/drawingml/2006/main">
            <a:r>
              <a:t/>
            </a:r>
          </a:p>
          <a:p xmlns:a="http://schemas.openxmlformats.org/drawingml/2006/main">
            <a:r>
              <a:t>An entering and leaving loop A loop moves right into a region of B into the page. During entry, inward flux increases: current is counterclockwise. When fully inside a uniform region, flux is constant: zero induced current. During exit, inward flux decreases: current is clockwise. Induced magnetic forces oppose the motion during entry and exit.</a:t>
            </a:r>
          </a:p>
          <a:p xmlns:a="http://schemas.openxmlformats.org/drawingml/2006/main">
            <a:r>
              <a:t/>
            </a:r>
          </a:p>
          <a:p xmlns:a="http://schemas.openxmlformats.org/drawingml/2006/main">
            <a:r>
              <a:t>The opposition to change is required by energy conservation. If induced forces amplified the motion without an external energy supply, a passive system could produce ever-increasing mechanical and electrical energy. In a generator, an external agent must do work against the electromagnetic reaction.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16.</a:t>
            </a:r>
          </a:p>
          <a:p xmlns:a="http://schemas.openxmlformats.org/drawingml/2006/main">
            <a:r>
              <a:t>Original source: N09 pp.8-11; N10 p.6</a:t>
            </a:r>
          </a:p>
          <a:p xmlns:a="http://schemas.openxmlformats.org/drawingml/2006/main">
            <a:r>
              <a:t>CED: 12.4</a:t>
            </a:r>
          </a:p>
          <a:p xmlns:a="http://schemas.openxmlformats.org/drawingml/2006/main">
            <a:r>
              <a:t/>
            </a:r>
          </a:p>
          <a:p xmlns:a="http://schemas.openxmlformats.org/drawingml/2006/main">
            <a:r>
              <a:t>The induced current produces a magnetic field that opposes the change in magnetic flux responsible for it. It does not always oppose the original magnetic field. If the original out-of-page flux is decreasing, the induced field points out of the page to oppose that decrease.</a:t>
            </a:r>
          </a:p>
          <a:p xmlns:a="http://schemas.openxmlformats.org/drawingml/2006/main">
            <a:r>
              <a:t/>
            </a:r>
          </a:p>
          <a:p xmlns:a="http://schemas.openxmlformats.org/drawingml/2006/main">
            <a:r>
              <a:t>[['External flux through loop', 'Induced field', 'Current viewed on page'], ['Out of page, increasing', 'Into page', 'Clockwise'], ['Out of page, decreasing', 'Out of page', 'Counterclockwise'], ['Into page, increasing', 'Out of page', 'Counterclockwise'], ['Into page, decreasing', 'Into page', 'Clockwise']]</a:t>
            </a:r>
          </a:p>
          <a:p xmlns:a="http://schemas.openxmlformats.org/drawingml/2006/main">
            <a:r>
              <a:t/>
            </a:r>
          </a:p>
          <a:p xmlns:a="http://schemas.openxmlformats.org/drawingml/2006/main">
            <a:r>
              <a:t>Four decisions, in order</a:t>
            </a:r>
          </a:p>
          <a:p xmlns:a="http://schemas.openxmlformats.org/drawingml/2006/main">
            <a:r>
              <a:t/>
            </a:r>
          </a:p>
          <a:p xmlns:a="http://schemas.openxmlformats.org/drawingml/2006/main">
            <a:r>
              <a:t>1. Determine the external flux direction.</a:t>
            </a:r>
          </a:p>
          <a:p xmlns:a="http://schemas.openxmlformats.org/drawingml/2006/main">
            <a:r>
              <a:t>2. Determine whether its magnitude is increasing or decreasing.</a:t>
            </a:r>
          </a:p>
          <a:p xmlns:a="http://schemas.openxmlformats.org/drawingml/2006/main">
            <a:r>
              <a:t>3. Choose an induced field opposing that change.</a:t>
            </a:r>
          </a:p>
          <a:p xmlns:a="http://schemas.openxmlformats.org/drawingml/2006/main">
            <a:r>
              <a:t>4. Curl the right-hand fingers to find the conventional current producing that induced field.</a:t>
            </a:r>
          </a:p>
          <a:p xmlns:a="http://schemas.openxmlformats.org/drawingml/2006/main">
            <a:r>
              <a:t/>
            </a:r>
          </a:p>
          <a:p xmlns:a="http://schemas.openxmlformats.org/drawingml/2006/main">
            <a:r>
              <a:t>An entering and leaving loop A loop moves right into a region of B into the page. During entry, inward flux increases: current is counterclockwise. When fully inside a uniform region, flux is constant: zero induced current. During exit, inward flux decreases: current is clockwise. Induced magnetic forces oppose the motion during entry and exit.</a:t>
            </a:r>
          </a:p>
          <a:p xmlns:a="http://schemas.openxmlformats.org/drawingml/2006/main">
            <a:r>
              <a:t/>
            </a:r>
          </a:p>
          <a:p xmlns:a="http://schemas.openxmlformats.org/drawingml/2006/main">
            <a:r>
              <a:t>The opposition to change is required by energy conservation. If induced forces amplified the motion without an external energy supply, a passive system could produce ever-increasing mechanical and electrical energy. In a generator, an external agent must do work against the electromagnetic reaction.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17.</a:t>
            </a:r>
          </a:p>
          <a:p xmlns:a="http://schemas.openxmlformats.org/drawingml/2006/main">
            <a:r>
              <a:t>Original source: N09 p.11; N10 p.6</a:t>
            </a:r>
          </a:p>
          <a:p xmlns:a="http://schemas.openxmlformats.org/drawingml/2006/main">
            <a:r>
              <a:t>CED: 12.4</a:t>
            </a:r>
          </a:p>
          <a:p xmlns:a="http://schemas.openxmlformats.org/drawingml/2006/main">
            <a:r>
              <a:t/>
            </a:r>
          </a:p>
          <a:p xmlns:a="http://schemas.openxmlformats.org/drawingml/2006/main">
            <a:r>
              <a:t>loop_entry A rectangular loop moves right at constant speed through a finite region of field into the page. Take counterclockwise current as positive. The current graph below takes counterclockwise as positive and assumes constant speed and a field region wider than the loop.</a:t>
            </a:r>
          </a:p>
          <a:p xmlns:a="http://schemas.openxmlformats.org/drawingml/2006/main">
            <a:r>
              <a:t/>
            </a:r>
          </a:p>
          <a:p xmlns:a="http://schemas.openxmlformats.org/drawingml/2006/main">
            <a:r>
              <a:t>[['Stage', 'Inward flux magnitude', 'Induced current'], ['Entering', 'Increases at constant rate', 'Positive constant: counterclockwise'], ['Fully inside', 'Constant', 'Zero'], ['Leaving', 'Decreases at constant rate', 'Negative constant: clockwise']] [135, 198, 178] 9</a:t>
            </a:r>
          </a:p>
          <a:p xmlns:a="http://schemas.openxmlformats.org/drawingml/2006/main">
            <a:r>
              <a:t/>
            </a:r>
          </a:p>
          <a:p xmlns:a="http://schemas.openxmlformats.org/drawingml/2006/main">
            <a:r>
              <a:t>For sharp boundaries, constant v and B, identical entry/exit geometry and constant loop resistance, the two current pulses have equal magnitude and opposite sign. Their duration is the loop width along the motion divided by v. Reversing the direction of travel reverses the order of the pulse signs.</a:t>
            </a:r>
          </a:p>
          <a:p xmlns:a="http://schemas.openxmlformats.org/drawingml/2006/main">
            <a:r>
              <a:t/>
            </a:r>
          </a:p>
          <a:p xmlns:a="http://schemas.openxmlformats.org/drawingml/2006/main">
            <a:r>
              <a:t>SOURCE GRAPH CHECK The handwritten sketch communicates opposite pulses. Under the ideal equal-speed geometry, draw them equally high in magnitude. A different height requires a stated difference in speed, field, geometry or resistance.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17.</a:t>
            </a:r>
          </a:p>
          <a:p xmlns:a="http://schemas.openxmlformats.org/drawingml/2006/main">
            <a:r>
              <a:t>Original source: N09 p.11; N10 p.6</a:t>
            </a:r>
          </a:p>
          <a:p xmlns:a="http://schemas.openxmlformats.org/drawingml/2006/main">
            <a:r>
              <a:t>CED: 12.4</a:t>
            </a:r>
          </a:p>
          <a:p xmlns:a="http://schemas.openxmlformats.org/drawingml/2006/main">
            <a:r>
              <a:t/>
            </a:r>
          </a:p>
          <a:p xmlns:a="http://schemas.openxmlformats.org/drawingml/2006/main">
            <a:r>
              <a:t>loop_entry A rectangular loop moves right at constant speed through a finite region of field into the page. Take counterclockwise current as positive. The current graph below takes counterclockwise as positive and assumes constant speed and a field region wider than the loop.</a:t>
            </a:r>
          </a:p>
          <a:p xmlns:a="http://schemas.openxmlformats.org/drawingml/2006/main">
            <a:r>
              <a:t/>
            </a:r>
          </a:p>
          <a:p xmlns:a="http://schemas.openxmlformats.org/drawingml/2006/main">
            <a:r>
              <a:t>[['Stage', 'Inward flux magnitude', 'Induced current'], ['Entering', 'Increases at constant rate', 'Positive constant: counterclockwise'], ['Fully inside', 'Constant', 'Zero'], ['Leaving', 'Decreases at constant rate', 'Negative constant: clockwise']] [135, 198, 178] 9</a:t>
            </a:r>
          </a:p>
          <a:p xmlns:a="http://schemas.openxmlformats.org/drawingml/2006/main">
            <a:r>
              <a:t/>
            </a:r>
          </a:p>
          <a:p xmlns:a="http://schemas.openxmlformats.org/drawingml/2006/main">
            <a:r>
              <a:t>For sharp boundaries, constant v and B, identical entry/exit geometry and constant loop resistance, the two current pulses have equal magnitude and opposite sign. Their duration is the loop width along the motion divided by v. Reversing the direction of travel reverses the order of the pulse signs.</a:t>
            </a:r>
          </a:p>
          <a:p xmlns:a="http://schemas.openxmlformats.org/drawingml/2006/main">
            <a:r>
              <a:t/>
            </a:r>
          </a:p>
          <a:p xmlns:a="http://schemas.openxmlformats.org/drawingml/2006/main">
            <a:r>
              <a:t>SOURCE GRAPH CHECK The handwritten sketch communicates opposite pulses. Under the ideal equal-speed geometry, draw them equally high in magnitude. A different height requires a stated difference in speed, field, geometry or resistance.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17.</a:t>
            </a:r>
          </a:p>
          <a:p xmlns:a="http://schemas.openxmlformats.org/drawingml/2006/main">
            <a:r>
              <a:t>Original source: N09 p.11; N10 p.6</a:t>
            </a:r>
          </a:p>
          <a:p xmlns:a="http://schemas.openxmlformats.org/drawingml/2006/main">
            <a:r>
              <a:t>CED: 12.4</a:t>
            </a:r>
          </a:p>
          <a:p xmlns:a="http://schemas.openxmlformats.org/drawingml/2006/main">
            <a:r>
              <a:t/>
            </a:r>
          </a:p>
          <a:p xmlns:a="http://schemas.openxmlformats.org/drawingml/2006/main">
            <a:r>
              <a:t>loop_entry A rectangular loop moves right at constant speed through a finite region of field into the page. Take counterclockwise current as positive. The current graph below takes counterclockwise as positive and assumes constant speed and a field region wider than the loop.</a:t>
            </a:r>
          </a:p>
          <a:p xmlns:a="http://schemas.openxmlformats.org/drawingml/2006/main">
            <a:r>
              <a:t/>
            </a:r>
          </a:p>
          <a:p xmlns:a="http://schemas.openxmlformats.org/drawingml/2006/main">
            <a:r>
              <a:t>[['Stage', 'Inward flux magnitude', 'Induced current'], ['Entering', 'Increases at constant rate', 'Positive constant: counterclockwise'], ['Fully inside', 'Constant', 'Zero'], ['Leaving', 'Decreases at constant rate', 'Negative constant: clockwise']] [135, 198, 178] 9</a:t>
            </a:r>
          </a:p>
          <a:p xmlns:a="http://schemas.openxmlformats.org/drawingml/2006/main">
            <a:r>
              <a:t/>
            </a:r>
          </a:p>
          <a:p xmlns:a="http://schemas.openxmlformats.org/drawingml/2006/main">
            <a:r>
              <a:t>For sharp boundaries, constant v and B, identical entry/exit geometry and constant loop resistance, the two current pulses have equal magnitude and opposite sign. Their duration is the loop width along the motion divided by v. Reversing the direction of travel reverses the order of the pulse signs.</a:t>
            </a:r>
          </a:p>
          <a:p xmlns:a="http://schemas.openxmlformats.org/drawingml/2006/main">
            <a:r>
              <a:t/>
            </a:r>
          </a:p>
          <a:p xmlns:a="http://schemas.openxmlformats.org/drawingml/2006/main">
            <a:r>
              <a:t>SOURCE GRAPH CHECK The handwritten sketch communicates opposite pulses. Under the ideal equal-speed geometry, draw them equally high in magnitude. A different height requires a stated difference in speed, field, geometry or resistance.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18.</a:t>
            </a:r>
          </a:p>
          <a:p xmlns:a="http://schemas.openxmlformats.org/drawingml/2006/main">
            <a:r>
              <a:t>Original source: N10 pp.7-9: annotated 2021 AP Physics 2 FRQ 3</a:t>
            </a:r>
          </a:p>
          <a:p xmlns:a="http://schemas.openxmlformats.org/drawingml/2006/main">
            <a:r>
              <a:t>CED: 12.4 + 11.4</a:t>
            </a:r>
          </a:p>
          <a:p xmlns:a="http://schemas.openxmlformats.org/drawingml/2006/main">
            <a:r>
              <a:t/>
            </a:r>
          </a:p>
          <a:p xmlns:a="http://schemas.openxmlformats.org/drawingml/2006/main">
            <a:r>
              <a:t>induction_energy A constant slope of B(t) produces constant emf, constant power and a straight rising cumulative-energy graph.</a:t>
            </a:r>
          </a:p>
          <a:p xmlns:a="http://schemas.openxmlformats.org/drawingml/2006/main">
            <a:r>
              <a:t/>
            </a:r>
          </a:p>
          <a:p xmlns:a="http://schemas.openxmlformats.org/drawingml/2006/main">
            <a:r>
              <a:t>|ε| = A|ΔB/Δt|; P = ε²/R</a:t>
            </a:r>
          </a:p>
          <a:p xmlns:a="http://schemas.openxmlformats.org/drawingml/2006/main">
            <a:r>
              <a:t>For a linear sweep from +B₀ to -B₀ over Δt:</a:t>
            </a:r>
          </a:p>
          <a:p xmlns:a="http://schemas.openxmlformats.org/drawingml/2006/main">
            <a:r>
              <a:t>E_dissipated = 4A²B₀²/(RΔt)</a:t>
            </a:r>
          </a:p>
          <a:p xmlns:a="http://schemas.openxmlformats.org/drawingml/2006/main">
            <a:r>
              <a:t/>
            </a:r>
          </a:p>
          <a:p xmlns:a="http://schemas.openxmlformats.org/drawingml/2006/main">
            <a:r>
              <a:t>Before and after the sweep, B is constant: emf and power vanish, and accumulated energy is flat. During the sweep, a constant field slope gives a constant energy-graph slope. Passing through B = 0 does not stop the heating: dB/dt remains nonzero.</a:t>
            </a:r>
          </a:p>
          <a:p xmlns:a="http://schemas.openxmlformats.org/drawingml/2006/main">
            <a:r>
              <a:t/>
            </a:r>
          </a:p>
          <a:p xmlns:a="http://schemas.openxmlformats.org/drawingml/2006/main">
            <a:r>
              <a:t>[['Change', 'Effect on emf', 'Effect on power / energy slope'], ['Increase R, same B(t)', 'Unchanged', 'Decreases as 1/R'], ['Double all B values, same times', 'Doubles', 'Quadruples'], ['Same field change in half the time', 'Doubles', 'Quadruples; total energy doubles']] None 9</a:t>
            </a:r>
          </a:p>
          <a:p xmlns:a="http://schemas.openxmlformats.org/drawingml/2006/main">
            <a:r>
              <a:t/>
            </a:r>
          </a:p>
          <a:p xmlns:a="http://schemas.openxmlformats.org/drawingml/2006/main">
            <a:r>
              <a:t>A PRODUCTIVE ERROR CHECK An energy expression proportional to R would predict more energy for a larger resistance at the same induced emf. Use P = ε²/R, dimensions, and the graph slope to reject that expression.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18.</a:t>
            </a:r>
          </a:p>
          <a:p xmlns:a="http://schemas.openxmlformats.org/drawingml/2006/main">
            <a:r>
              <a:t>Original source: N10 pp.7-9: annotated 2021 AP Physics 2 FRQ 3</a:t>
            </a:r>
          </a:p>
          <a:p xmlns:a="http://schemas.openxmlformats.org/drawingml/2006/main">
            <a:r>
              <a:t>CED: 12.4 + 11.4</a:t>
            </a:r>
          </a:p>
          <a:p xmlns:a="http://schemas.openxmlformats.org/drawingml/2006/main">
            <a:r>
              <a:t/>
            </a:r>
          </a:p>
          <a:p xmlns:a="http://schemas.openxmlformats.org/drawingml/2006/main">
            <a:r>
              <a:t>induction_energy A constant slope of B(t) produces constant emf, constant power and a straight rising cumulative-energy graph.</a:t>
            </a:r>
          </a:p>
          <a:p xmlns:a="http://schemas.openxmlformats.org/drawingml/2006/main">
            <a:r>
              <a:t/>
            </a:r>
          </a:p>
          <a:p xmlns:a="http://schemas.openxmlformats.org/drawingml/2006/main">
            <a:r>
              <a:t>|ε| = A|ΔB/Δt|; P = ε²/R</a:t>
            </a:r>
          </a:p>
          <a:p xmlns:a="http://schemas.openxmlformats.org/drawingml/2006/main">
            <a:r>
              <a:t>For a linear sweep from +B₀ to -B₀ over Δt:</a:t>
            </a:r>
          </a:p>
          <a:p xmlns:a="http://schemas.openxmlformats.org/drawingml/2006/main">
            <a:r>
              <a:t>E_dissipated = 4A²B₀²/(RΔt)</a:t>
            </a:r>
          </a:p>
          <a:p xmlns:a="http://schemas.openxmlformats.org/drawingml/2006/main">
            <a:r>
              <a:t/>
            </a:r>
          </a:p>
          <a:p xmlns:a="http://schemas.openxmlformats.org/drawingml/2006/main">
            <a:r>
              <a:t>Before and after the sweep, B is constant: emf and power vanish, and accumulated energy is flat. During the sweep, a constant field slope gives a constant energy-graph slope. Passing through B = 0 does not stop the heating: dB/dt remains nonzero.</a:t>
            </a:r>
          </a:p>
          <a:p xmlns:a="http://schemas.openxmlformats.org/drawingml/2006/main">
            <a:r>
              <a:t/>
            </a:r>
          </a:p>
          <a:p xmlns:a="http://schemas.openxmlformats.org/drawingml/2006/main">
            <a:r>
              <a:t>[['Change', 'Effect on emf', 'Effect on power / energy slope'], ['Increase R, same B(t)', 'Unchanged', 'Decreases as 1/R'], ['Double all B values, same times', 'Doubles', 'Quadruples'], ['Same field change in half the time', 'Doubles', 'Quadruples; total energy doubles']] None 9</a:t>
            </a:r>
          </a:p>
          <a:p xmlns:a="http://schemas.openxmlformats.org/drawingml/2006/main">
            <a:r>
              <a:t/>
            </a:r>
          </a:p>
          <a:p xmlns:a="http://schemas.openxmlformats.org/drawingml/2006/main">
            <a:r>
              <a:t>A PRODUCTIVE ERROR CHECK An energy expression proportional to R would predict more energy for a larger resistance at the same induced emf. Use P = ε²/R, dimensions, and the graph slope to reject that expression.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18.</a:t>
            </a:r>
          </a:p>
          <a:p xmlns:a="http://schemas.openxmlformats.org/drawingml/2006/main">
            <a:r>
              <a:t>Original source: N10 pp.7-9: annotated 2021 AP Physics 2 FRQ 3</a:t>
            </a:r>
          </a:p>
          <a:p xmlns:a="http://schemas.openxmlformats.org/drawingml/2006/main">
            <a:r>
              <a:t>CED: 12.4 + 11.4</a:t>
            </a:r>
          </a:p>
          <a:p xmlns:a="http://schemas.openxmlformats.org/drawingml/2006/main">
            <a:r>
              <a:t/>
            </a:r>
          </a:p>
          <a:p xmlns:a="http://schemas.openxmlformats.org/drawingml/2006/main">
            <a:r>
              <a:t>induction_energy A constant slope of B(t) produces constant emf, constant power and a straight rising cumulative-energy graph.</a:t>
            </a:r>
          </a:p>
          <a:p xmlns:a="http://schemas.openxmlformats.org/drawingml/2006/main">
            <a:r>
              <a:t/>
            </a:r>
          </a:p>
          <a:p xmlns:a="http://schemas.openxmlformats.org/drawingml/2006/main">
            <a:r>
              <a:t>|ε| = A|ΔB/Δt|; P = ε²/R</a:t>
            </a:r>
          </a:p>
          <a:p xmlns:a="http://schemas.openxmlformats.org/drawingml/2006/main">
            <a:r>
              <a:t>For a linear sweep from +B₀ to -B₀ over Δt:</a:t>
            </a:r>
          </a:p>
          <a:p xmlns:a="http://schemas.openxmlformats.org/drawingml/2006/main">
            <a:r>
              <a:t>E_dissipated = 4A²B₀²/(RΔt)</a:t>
            </a:r>
          </a:p>
          <a:p xmlns:a="http://schemas.openxmlformats.org/drawingml/2006/main">
            <a:r>
              <a:t/>
            </a:r>
          </a:p>
          <a:p xmlns:a="http://schemas.openxmlformats.org/drawingml/2006/main">
            <a:r>
              <a:t>Before and after the sweep, B is constant: emf and power vanish, and accumulated energy is flat. During the sweep, a constant field slope gives a constant energy-graph slope. Passing through B = 0 does not stop the heating: dB/dt remains nonzero.</a:t>
            </a:r>
          </a:p>
          <a:p xmlns:a="http://schemas.openxmlformats.org/drawingml/2006/main">
            <a:r>
              <a:t/>
            </a:r>
          </a:p>
          <a:p xmlns:a="http://schemas.openxmlformats.org/drawingml/2006/main">
            <a:r>
              <a:t>[['Change', 'Effect on emf', 'Effect on power / energy slope'], ['Increase R, same B(t)', 'Unchanged', 'Decreases as 1/R'], ['Double all B values, same times', 'Doubles', 'Quadruples'], ['Same field change in half the time', 'Doubles', 'Quadruples; total energy doubles']] None 9</a:t>
            </a:r>
          </a:p>
          <a:p xmlns:a="http://schemas.openxmlformats.org/drawingml/2006/main">
            <a:r>
              <a:t/>
            </a:r>
          </a:p>
          <a:p xmlns:a="http://schemas.openxmlformats.org/drawingml/2006/main">
            <a:r>
              <a:t>A PRODUCTIVE ERROR CHECK An energy expression proportional to R would predict more energy for a larger resistance at the same induced emf. Use P = ε²/R, dimensions, and the graph slope to reject that expression.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18.</a:t>
            </a:r>
          </a:p>
          <a:p xmlns:a="http://schemas.openxmlformats.org/drawingml/2006/main">
            <a:r>
              <a:t>Original source: N10 pp.7-9: annotated 2021 AP Physics 2 FRQ 3</a:t>
            </a:r>
          </a:p>
          <a:p xmlns:a="http://schemas.openxmlformats.org/drawingml/2006/main">
            <a:r>
              <a:t>CED: 12.4 + 11.4</a:t>
            </a:r>
          </a:p>
          <a:p xmlns:a="http://schemas.openxmlformats.org/drawingml/2006/main">
            <a:r>
              <a:t/>
            </a:r>
          </a:p>
          <a:p xmlns:a="http://schemas.openxmlformats.org/drawingml/2006/main">
            <a:r>
              <a:t>induction_energy A constant slope of B(t) produces constant emf, constant power and a straight rising cumulative-energy graph.</a:t>
            </a:r>
          </a:p>
          <a:p xmlns:a="http://schemas.openxmlformats.org/drawingml/2006/main">
            <a:r>
              <a:t/>
            </a:r>
          </a:p>
          <a:p xmlns:a="http://schemas.openxmlformats.org/drawingml/2006/main">
            <a:r>
              <a:t>|ε| = A|ΔB/Δt|; P = ε²/R</a:t>
            </a:r>
          </a:p>
          <a:p xmlns:a="http://schemas.openxmlformats.org/drawingml/2006/main">
            <a:r>
              <a:t>For a linear sweep from +B₀ to -B₀ over Δt:</a:t>
            </a:r>
          </a:p>
          <a:p xmlns:a="http://schemas.openxmlformats.org/drawingml/2006/main">
            <a:r>
              <a:t>E_dissipated = 4A²B₀²/(RΔt)</a:t>
            </a:r>
          </a:p>
          <a:p xmlns:a="http://schemas.openxmlformats.org/drawingml/2006/main">
            <a:r>
              <a:t/>
            </a:r>
          </a:p>
          <a:p xmlns:a="http://schemas.openxmlformats.org/drawingml/2006/main">
            <a:r>
              <a:t>Before and after the sweep, B is constant: emf and power vanish, and accumulated energy is flat. During the sweep, a constant field slope gives a constant energy-graph slope. Passing through B = 0 does not stop the heating: dB/dt remains nonzero.</a:t>
            </a:r>
          </a:p>
          <a:p xmlns:a="http://schemas.openxmlformats.org/drawingml/2006/main">
            <a:r>
              <a:t/>
            </a:r>
          </a:p>
          <a:p xmlns:a="http://schemas.openxmlformats.org/drawingml/2006/main">
            <a:r>
              <a:t>[['Change', 'Effect on emf', 'Effect on power / energy slope'], ['Increase R, same B(t)', 'Unchanged', 'Decreases as 1/R'], ['Double all B values, same times', 'Doubles', 'Quadruples'], ['Same field change in half the time', 'Doubles', 'Quadruples; total energy doubles']] None 9</a:t>
            </a:r>
          </a:p>
          <a:p xmlns:a="http://schemas.openxmlformats.org/drawingml/2006/main">
            <a:r>
              <a:t/>
            </a:r>
          </a:p>
          <a:p xmlns:a="http://schemas.openxmlformats.org/drawingml/2006/main">
            <a:r>
              <a:t>A PRODUCTIVE ERROR CHECK An energy expression proportional to R would predict more energy for a larger resistance at the same induced emf. Use P = ε²/R, dimensions, and the graph slope to reject that expression.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19.</a:t>
            </a:r>
          </a:p>
          <a:p xmlns:a="http://schemas.openxmlformats.org/drawingml/2006/main">
            <a:r>
              <a:t>Original source: CED science practices; N09-N10 graph reasoning</a:t>
            </a:r>
          </a:p>
          <a:p xmlns:a="http://schemas.openxmlformats.org/drawingml/2006/main">
            <a:r>
              <a:t>CED: Science practices</a:t>
            </a:r>
          </a:p>
          <a:p xmlns:a="http://schemas.openxmlformats.org/drawingml/2006/main">
            <a:r>
              <a:t/>
            </a:r>
          </a:p>
          <a:p xmlns:a="http://schemas.openxmlformats.org/drawingml/2006/main">
            <a:r>
              <a:t>A: Field of a straight wire</a:t>
            </a:r>
          </a:p>
          <a:p xmlns:a="http://schemas.openxmlformats.org/drawingml/2006/main">
            <a:r>
              <a:t/>
            </a:r>
          </a:p>
          <a:p xmlns:a="http://schemas.openxmlformats.org/drawingml/2006/main">
            <a:r>
              <a:t>Use a low-voltage current supply, a long straight wire, a magnetic-field sensor and a distance scale. Hold current fixed and measure the appropriate B component at several perpendicular distances. Measure the ambient-field baseline with current off and subtract it. Plot B against 1/r: slope should be μ₀I/(2π). Reverse current to help separate the wire contribution from a background field.</a:t>
            </a:r>
          </a:p>
          <a:p xmlns:a="http://schemas.openxmlformats.org/drawingml/2006/main">
            <a:r>
              <a:t/>
            </a:r>
          </a:p>
          <a:p xmlns:a="http://schemas.openxmlformats.org/drawingml/2006/main">
            <a:r>
              <a:t>Keep the sensor orientation fixed, measure distance to the wire’s center and use r small compared with the wire length. A position offset causes curvature in the intended linear plot. Nearby return wires and metal objects can add fields; reposition them or include their effects in the model.</a:t>
            </a:r>
          </a:p>
          <a:p xmlns:a="http://schemas.openxmlformats.org/drawingml/2006/main">
            <a:r>
              <a:t/>
            </a:r>
          </a:p>
          <a:p xmlns:a="http://schemas.openxmlformats.org/drawingml/2006/main">
            <a:r>
              <a:t>B: Compare induced pulses</a:t>
            </a:r>
          </a:p>
          <a:p xmlns:a="http://schemas.openxmlformats.org/drawingml/2006/main">
            <a:r>
              <a:t/>
            </a:r>
          </a:p>
          <a:p xmlns:a="http://schemas.openxmlformats.org/drawingml/2006/main">
            <a:r>
              <a:t>Move the same magnet through the same coil at different controlled speeds and record induced voltage versus time. A faster passage gives larger peak magnitude and a shorter pulse. Reversing motion reverses the relevant pulse polarity. Keep coil orientation, magnet trajectory and starting/ending positions the same.</a:t>
            </a:r>
          </a:p>
          <a:p xmlns:a="http://schemas.openxmlformats.org/drawingml/2006/main">
            <a:r>
              <a:t/>
            </a:r>
          </a:p>
          <a:p xmlns:a="http://schemas.openxmlformats.org/drawingml/2006/main">
            <a:r>
              <a:t>Area versus height For equal endpoints, the signed area under ε(t) is -NΔΦ. Faster motion changes pulse shape and peak magnitude, but the signed area for the same flux change is unchanged. A full passage beginning and ending far away has approximately zero net signed area, though both individual pulses can be nonzero.</a:t>
            </a:r>
          </a:p>
          <a:p xmlns:a="http://schemas.openxmlformats.org/drawingml/2006/main">
            <a:r>
              <a:t/>
            </a:r>
          </a:p>
          <a:p xmlns:a="http://schemas.openxmlformats.org/drawingml/2006/main">
            <a:r>
              <a:t>To test the energy model, compare the mechanical resistance felt during a magnet’s motion with an open versus closed coil circuit. Closing the circuit permits induced current and a stronger electromagnetic opposition. A voltage sensor alone can still detect emf in an effectively open circuit.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19.</a:t>
            </a:r>
          </a:p>
          <a:p xmlns:a="http://schemas.openxmlformats.org/drawingml/2006/main">
            <a:r>
              <a:t>Original source: CED science practices; N09-N10 graph reasoning</a:t>
            </a:r>
          </a:p>
          <a:p xmlns:a="http://schemas.openxmlformats.org/drawingml/2006/main">
            <a:r>
              <a:t>CED: Science practices</a:t>
            </a:r>
          </a:p>
          <a:p xmlns:a="http://schemas.openxmlformats.org/drawingml/2006/main">
            <a:r>
              <a:t/>
            </a:r>
          </a:p>
          <a:p xmlns:a="http://schemas.openxmlformats.org/drawingml/2006/main">
            <a:r>
              <a:t>A: Field of a straight wire</a:t>
            </a:r>
          </a:p>
          <a:p xmlns:a="http://schemas.openxmlformats.org/drawingml/2006/main">
            <a:r>
              <a:t/>
            </a:r>
          </a:p>
          <a:p xmlns:a="http://schemas.openxmlformats.org/drawingml/2006/main">
            <a:r>
              <a:t>Use a low-voltage current supply, a long straight wire, a magnetic-field sensor and a distance scale. Hold current fixed and measure the appropriate B component at several perpendicular distances. Measure the ambient-field baseline with current off and subtract it. Plot B against 1/r: slope should be μ₀I/(2π). Reverse current to help separate the wire contribution from a background field.</a:t>
            </a:r>
          </a:p>
          <a:p xmlns:a="http://schemas.openxmlformats.org/drawingml/2006/main">
            <a:r>
              <a:t/>
            </a:r>
          </a:p>
          <a:p xmlns:a="http://schemas.openxmlformats.org/drawingml/2006/main">
            <a:r>
              <a:t>Keep the sensor orientation fixed, measure distance to the wire’s center and use r small compared with the wire length. A position offset causes curvature in the intended linear plot. Nearby return wires and metal objects can add fields; reposition them or include their effects in the model.</a:t>
            </a:r>
          </a:p>
          <a:p xmlns:a="http://schemas.openxmlformats.org/drawingml/2006/main">
            <a:r>
              <a:t/>
            </a:r>
          </a:p>
          <a:p xmlns:a="http://schemas.openxmlformats.org/drawingml/2006/main">
            <a:r>
              <a:t>B: Compare induced pulses</a:t>
            </a:r>
          </a:p>
          <a:p xmlns:a="http://schemas.openxmlformats.org/drawingml/2006/main">
            <a:r>
              <a:t/>
            </a:r>
          </a:p>
          <a:p xmlns:a="http://schemas.openxmlformats.org/drawingml/2006/main">
            <a:r>
              <a:t>Move the same magnet through the same coil at different controlled speeds and record induced voltage versus time. A faster passage gives larger peak magnitude and a shorter pulse. Reversing motion reverses the relevant pulse polarity. Keep coil orientation, magnet trajectory and starting/ending positions the same.</a:t>
            </a:r>
          </a:p>
          <a:p xmlns:a="http://schemas.openxmlformats.org/drawingml/2006/main">
            <a:r>
              <a:t/>
            </a:r>
          </a:p>
          <a:p xmlns:a="http://schemas.openxmlformats.org/drawingml/2006/main">
            <a:r>
              <a:t>Area versus height For equal endpoints, the signed area under ε(t) is -NΔΦ. Faster motion changes pulse shape and peak magnitude, but the signed area for the same flux change is unchanged. A full passage beginning and ending far away has approximately zero net signed area, though both individual pulses can be nonzero.</a:t>
            </a:r>
          </a:p>
          <a:p xmlns:a="http://schemas.openxmlformats.org/drawingml/2006/main">
            <a:r>
              <a:t/>
            </a:r>
          </a:p>
          <a:p xmlns:a="http://schemas.openxmlformats.org/drawingml/2006/main">
            <a:r>
              <a:t>To test the energy model, compare the mechanical resistance felt during a magnet’s motion with an open versus closed coil circuit. Closing the circuit permits induced current and a stronger electromagnetic opposition. A voltage sensor alone can still detect emf in an effectively open circuit.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19.</a:t>
            </a:r>
          </a:p>
          <a:p xmlns:a="http://schemas.openxmlformats.org/drawingml/2006/main">
            <a:r>
              <a:t>Original source: CED science practices; N09-N10 graph reasoning</a:t>
            </a:r>
          </a:p>
          <a:p xmlns:a="http://schemas.openxmlformats.org/drawingml/2006/main">
            <a:r>
              <a:t>CED: Science practices</a:t>
            </a:r>
          </a:p>
          <a:p xmlns:a="http://schemas.openxmlformats.org/drawingml/2006/main">
            <a:r>
              <a:t/>
            </a:r>
          </a:p>
          <a:p xmlns:a="http://schemas.openxmlformats.org/drawingml/2006/main">
            <a:r>
              <a:t>A: Field of a straight wire</a:t>
            </a:r>
          </a:p>
          <a:p xmlns:a="http://schemas.openxmlformats.org/drawingml/2006/main">
            <a:r>
              <a:t/>
            </a:r>
          </a:p>
          <a:p xmlns:a="http://schemas.openxmlformats.org/drawingml/2006/main">
            <a:r>
              <a:t>Use a low-voltage current supply, a long straight wire, a magnetic-field sensor and a distance scale. Hold current fixed and measure the appropriate B component at several perpendicular distances. Measure the ambient-field baseline with current off and subtract it. Plot B against 1/r: slope should be μ₀I/(2π). Reverse current to help separate the wire contribution from a background field.</a:t>
            </a:r>
          </a:p>
          <a:p xmlns:a="http://schemas.openxmlformats.org/drawingml/2006/main">
            <a:r>
              <a:t/>
            </a:r>
          </a:p>
          <a:p xmlns:a="http://schemas.openxmlformats.org/drawingml/2006/main">
            <a:r>
              <a:t>Keep the sensor orientation fixed, measure distance to the wire’s center and use r small compared with the wire length. A position offset causes curvature in the intended linear plot. Nearby return wires and metal objects can add fields; reposition them or include their effects in the model.</a:t>
            </a:r>
          </a:p>
          <a:p xmlns:a="http://schemas.openxmlformats.org/drawingml/2006/main">
            <a:r>
              <a:t/>
            </a:r>
          </a:p>
          <a:p xmlns:a="http://schemas.openxmlformats.org/drawingml/2006/main">
            <a:r>
              <a:t>B: Compare induced pulses</a:t>
            </a:r>
          </a:p>
          <a:p xmlns:a="http://schemas.openxmlformats.org/drawingml/2006/main">
            <a:r>
              <a:t/>
            </a:r>
          </a:p>
          <a:p xmlns:a="http://schemas.openxmlformats.org/drawingml/2006/main">
            <a:r>
              <a:t>Move the same magnet through the same coil at different controlled speeds and record induced voltage versus time. A faster passage gives larger peak magnitude and a shorter pulse. Reversing motion reverses the relevant pulse polarity. Keep coil orientation, magnet trajectory and starting/ending positions the same.</a:t>
            </a:r>
          </a:p>
          <a:p xmlns:a="http://schemas.openxmlformats.org/drawingml/2006/main">
            <a:r>
              <a:t/>
            </a:r>
          </a:p>
          <a:p xmlns:a="http://schemas.openxmlformats.org/drawingml/2006/main">
            <a:r>
              <a:t>Area versus height For equal endpoints, the signed area under ε(t) is -NΔΦ. Faster motion changes pulse shape and peak magnitude, but the signed area for the same flux change is unchanged. A full passage beginning and ending far away has approximately zero net signed area, though both individual pulses can be nonzero.</a:t>
            </a:r>
          </a:p>
          <a:p xmlns:a="http://schemas.openxmlformats.org/drawingml/2006/main">
            <a:r>
              <a:t/>
            </a:r>
          </a:p>
          <a:p xmlns:a="http://schemas.openxmlformats.org/drawingml/2006/main">
            <a:r>
              <a:t>To test the energy model, compare the mechanical resistance felt during a magnet’s motion with an open versus closed coil circuit. Closing the circuit permits induced current and a stronger electromagnetic opposition. A voltage sensor alone can still detect emf in an effectively open circuit.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19.</a:t>
            </a:r>
          </a:p>
          <a:p xmlns:a="http://schemas.openxmlformats.org/drawingml/2006/main">
            <a:r>
              <a:t>Original source: CED science practices; N09-N10 graph reasoning</a:t>
            </a:r>
          </a:p>
          <a:p xmlns:a="http://schemas.openxmlformats.org/drawingml/2006/main">
            <a:r>
              <a:t>CED: Science practices</a:t>
            </a:r>
          </a:p>
          <a:p xmlns:a="http://schemas.openxmlformats.org/drawingml/2006/main">
            <a:r>
              <a:t/>
            </a:r>
          </a:p>
          <a:p xmlns:a="http://schemas.openxmlformats.org/drawingml/2006/main">
            <a:r>
              <a:t>A: Field of a straight wire</a:t>
            </a:r>
          </a:p>
          <a:p xmlns:a="http://schemas.openxmlformats.org/drawingml/2006/main">
            <a:r>
              <a:t/>
            </a:r>
          </a:p>
          <a:p xmlns:a="http://schemas.openxmlformats.org/drawingml/2006/main">
            <a:r>
              <a:t>Use a low-voltage current supply, a long straight wire, a magnetic-field sensor and a distance scale. Hold current fixed and measure the appropriate B component at several perpendicular distances. Measure the ambient-field baseline with current off and subtract it. Plot B against 1/r: slope should be μ₀I/(2π). Reverse current to help separate the wire contribution from a background field.</a:t>
            </a:r>
          </a:p>
          <a:p xmlns:a="http://schemas.openxmlformats.org/drawingml/2006/main">
            <a:r>
              <a:t/>
            </a:r>
          </a:p>
          <a:p xmlns:a="http://schemas.openxmlformats.org/drawingml/2006/main">
            <a:r>
              <a:t>Keep the sensor orientation fixed, measure distance to the wire’s center and use r small compared with the wire length. A position offset causes curvature in the intended linear plot. Nearby return wires and metal objects can add fields; reposition them or include their effects in the model.</a:t>
            </a:r>
          </a:p>
          <a:p xmlns:a="http://schemas.openxmlformats.org/drawingml/2006/main">
            <a:r>
              <a:t/>
            </a:r>
          </a:p>
          <a:p xmlns:a="http://schemas.openxmlformats.org/drawingml/2006/main">
            <a:r>
              <a:t>B: Compare induced pulses</a:t>
            </a:r>
          </a:p>
          <a:p xmlns:a="http://schemas.openxmlformats.org/drawingml/2006/main">
            <a:r>
              <a:t/>
            </a:r>
          </a:p>
          <a:p xmlns:a="http://schemas.openxmlformats.org/drawingml/2006/main">
            <a:r>
              <a:t>Move the same magnet through the same coil at different controlled speeds and record induced voltage versus time. A faster passage gives larger peak magnitude and a shorter pulse. Reversing motion reverses the relevant pulse polarity. Keep coil orientation, magnet trajectory and starting/ending positions the same.</a:t>
            </a:r>
          </a:p>
          <a:p xmlns:a="http://schemas.openxmlformats.org/drawingml/2006/main">
            <a:r>
              <a:t/>
            </a:r>
          </a:p>
          <a:p xmlns:a="http://schemas.openxmlformats.org/drawingml/2006/main">
            <a:r>
              <a:t>Area versus height For equal endpoints, the signed area under ε(t) is -NΔΦ. Faster motion changes pulse shape and peak magnitude, but the signed area for the same flux change is unchanged. A full passage beginning and ending far away has approximately zero net signed area, though both individual pulses can be nonzero.</a:t>
            </a:r>
          </a:p>
          <a:p xmlns:a="http://schemas.openxmlformats.org/drawingml/2006/main">
            <a:r>
              <a:t/>
            </a:r>
          </a:p>
          <a:p xmlns:a="http://schemas.openxmlformats.org/drawingml/2006/main">
            <a:r>
              <a:t>To test the energy model, compare the mechanical resistance felt during a magnet’s motion with an open versus closed coil circuit. Closing the circuit permits induced current and a stronger electromagnetic opposition. A voltage sensor alone can still detect emf in an effectively open circuit. small</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20.</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1. An electron moves right through a magnetic field out of the page. Give the force direction and state whether its speed changes under magnetic force alone.</a:t>
            </a:r>
          </a:p>
          <a:p xmlns:a="http://schemas.openxmlformats.org/drawingml/2006/main">
            <a:r>
              <a:t/>
            </a:r>
          </a:p>
          <a:p xmlns:a="http://schemas.openxmlformats.org/drawingml/2006/main">
            <a:r>
              <a:t>2. Extension: A +2.0 μC charge moves at 3.0 × 10⁴ m/s at 30° to a 0.40 T field. Find the force magnitude.</a:t>
            </a:r>
          </a:p>
          <a:p xmlns:a="http://schemas.openxmlformats.org/drawingml/2006/main">
            <a:r>
              <a:t/>
            </a:r>
          </a:p>
          <a:p xmlns:a="http://schemas.openxmlformats.org/drawingml/2006/main">
            <a:r>
              <a:t>3. A proton moves at 1.0 × 10⁶ m/s perpendicular to a 0.10 T field. Find its orbit radius.</a:t>
            </a:r>
          </a:p>
          <a:p xmlns:a="http://schemas.openxmlformats.org/drawingml/2006/main">
            <a:r>
              <a:t/>
            </a:r>
          </a:p>
          <a:p xmlns:a="http://schemas.openxmlformats.org/drawingml/2006/main">
            <a:r>
              <a:t>4. A long wire carries 6.0 A. Find B at r = 0.030 m.</a:t>
            </a:r>
          </a:p>
          <a:p xmlns:a="http://schemas.openxmlformats.org/drawingml/2006/main">
            <a:r>
              <a:t/>
            </a:r>
          </a:p>
          <a:p xmlns:a="http://schemas.openxmlformats.org/drawingml/2006/main">
            <a:r>
              <a:t>5. Two wires 0.050 m apart carry 3.0 A each in opposite directions. Find force per length and attraction/repulsion.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20.</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1. An electron moves right through a magnetic field out of the page. Give the force direction and state whether its speed changes under magnetic force alone.</a:t>
            </a:r>
          </a:p>
          <a:p xmlns:a="http://schemas.openxmlformats.org/drawingml/2006/main">
            <a:r>
              <a:t/>
            </a:r>
          </a:p>
          <a:p xmlns:a="http://schemas.openxmlformats.org/drawingml/2006/main">
            <a:r>
              <a:t>2. Extension: A +2.0 μC charge moves at 3.0 × 10⁴ m/s at 30° to a 0.40 T field. Find the force magnitude.</a:t>
            </a:r>
          </a:p>
          <a:p xmlns:a="http://schemas.openxmlformats.org/drawingml/2006/main">
            <a:r>
              <a:t/>
            </a:r>
          </a:p>
          <a:p xmlns:a="http://schemas.openxmlformats.org/drawingml/2006/main">
            <a:r>
              <a:t>3. A proton moves at 1.0 × 10⁶ m/s perpendicular to a 0.10 T field. Find its orbit radius.</a:t>
            </a:r>
          </a:p>
          <a:p xmlns:a="http://schemas.openxmlformats.org/drawingml/2006/main">
            <a:r>
              <a:t/>
            </a:r>
          </a:p>
          <a:p xmlns:a="http://schemas.openxmlformats.org/drawingml/2006/main">
            <a:r>
              <a:t>4. A long wire carries 6.0 A. Find B at r = 0.030 m.</a:t>
            </a:r>
          </a:p>
          <a:p xmlns:a="http://schemas.openxmlformats.org/drawingml/2006/main">
            <a:r>
              <a:t/>
            </a:r>
          </a:p>
          <a:p xmlns:a="http://schemas.openxmlformats.org/drawingml/2006/main">
            <a:r>
              <a:t>5. Two wires 0.050 m apart carry 3.0 A each in opposite directions. Find force per length and attraction/repulsion.</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21.</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6. A 20-turn coil of area 0.030 m² is perpendicular to B. B falls from 0.50 T out of page to zero in 0.10 s. Find average emf magnitude and induced-current direction.</a:t>
            </a:r>
          </a:p>
          <a:p xmlns:a="http://schemas.openxmlformats.org/drawingml/2006/main">
            <a:r>
              <a:t/>
            </a:r>
          </a:p>
          <a:p xmlns:a="http://schemas.openxmlformats.org/drawingml/2006/main">
            <a:r>
              <a:t>7. A 0.40 m rod moves at 2.0 m/s perpendicular to B = 0.25 T in a 5.0 Ω closed circuit. Find emf, current and mechanical power needed at constant speed.</a:t>
            </a:r>
          </a:p>
          <a:p xmlns:a="http://schemas.openxmlformats.org/drawingml/2006/main">
            <a:r>
              <a:t/>
            </a:r>
          </a:p>
          <a:p xmlns:a="http://schemas.openxmlformats.org/drawingml/2006/main">
            <a:r>
              <a:t>8. A loop rotates from its normal parallel to B to its normal perpendicular to B. What happens to its flux? Why is the angle convention important?</a:t>
            </a:r>
          </a:p>
          <a:p xmlns:a="http://schemas.openxmlformats.org/drawingml/2006/main">
            <a:r>
              <a:t/>
            </a:r>
          </a:p>
          <a:p xmlns:a="http://schemas.openxmlformats.org/drawingml/2006/main">
            <a:r>
              <a:t>9. A velocity selector has E = 3.0 × 10⁴ V/m and B = 0.20 T. Find the undeflected speed.</a:t>
            </a:r>
          </a:p>
          <a:p xmlns:a="http://schemas.openxmlformats.org/drawingml/2006/main">
            <a:r>
              <a:t/>
            </a:r>
          </a:p>
          <a:p xmlns:a="http://schemas.openxmlformats.org/drawingml/2006/main">
            <a:r>
              <a:t>10. A coil is moved rigidly within a uniform, time-independent field. It stays fully in the field and does not rotate. Is motion alone sufficient to induce net emf?</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21.</a:t>
            </a:r>
          </a:p>
          <a:p xmlns:a="http://schemas.openxmlformats.org/drawingml/2006/main">
            <a:r>
              <a:t>Original source: Chapter review with checked solutions</a:t>
            </a:r>
          </a:p>
          <a:p xmlns:a="http://schemas.openxmlformats.org/drawingml/2006/main">
            <a:r>
              <a:t>CED: Original questions</a:t>
            </a:r>
          </a:p>
          <a:p xmlns:a="http://schemas.openxmlformats.org/drawingml/2006/main">
            <a:r>
              <a:t/>
            </a:r>
          </a:p>
          <a:p xmlns:a="http://schemas.openxmlformats.org/drawingml/2006/main">
            <a:r>
              <a:t>6. A 20-turn coil of area 0.030 m² is perpendicular to B. B falls from 0.50 T out of page to zero in 0.10 s. Find average emf magnitude and induced-current direction.</a:t>
            </a:r>
          </a:p>
          <a:p xmlns:a="http://schemas.openxmlformats.org/drawingml/2006/main">
            <a:r>
              <a:t/>
            </a:r>
          </a:p>
          <a:p xmlns:a="http://schemas.openxmlformats.org/drawingml/2006/main">
            <a:r>
              <a:t>7. A 0.40 m rod moves at 2.0 m/s perpendicular to B = 0.25 T in a 5.0 Ω closed circuit. Find emf, current and mechanical power needed at constant speed.</a:t>
            </a:r>
          </a:p>
          <a:p xmlns:a="http://schemas.openxmlformats.org/drawingml/2006/main">
            <a:r>
              <a:t/>
            </a:r>
          </a:p>
          <a:p xmlns:a="http://schemas.openxmlformats.org/drawingml/2006/main">
            <a:r>
              <a:t>8. A loop rotates from its normal parallel to B to its normal perpendicular to B. What happens to its flux? Why is the angle convention important?</a:t>
            </a:r>
          </a:p>
          <a:p xmlns:a="http://schemas.openxmlformats.org/drawingml/2006/main">
            <a:r>
              <a:t/>
            </a:r>
          </a:p>
          <a:p xmlns:a="http://schemas.openxmlformats.org/drawingml/2006/main">
            <a:r>
              <a:t>9. A velocity selector has E = 3.0 × 10⁴ V/m and B = 0.20 T. Find the undeflected speed.</a:t>
            </a:r>
          </a:p>
          <a:p xmlns:a="http://schemas.openxmlformats.org/drawingml/2006/main">
            <a:r>
              <a:t/>
            </a:r>
          </a:p>
          <a:p xmlns:a="http://schemas.openxmlformats.org/drawingml/2006/main">
            <a:r>
              <a:t>10. A coil is moved rigidly within a uniform, time-independent field. It stays fully in the field and does not rotate. Is motion alone sufficient to induce net emf?</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22.</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1. For a positive charge v × B points down; for an electron it points up. Speed is unchanged by magnetic force alone.</a:t>
            </a:r>
          </a:p>
          <a:p xmlns:a="http://schemas.openxmlformats.org/drawingml/2006/main">
            <a:r>
              <a:t/>
            </a:r>
          </a:p>
          <a:p xmlns:a="http://schemas.openxmlformats.org/drawingml/2006/main">
            <a:r>
              <a:t>2. F = |q|vB sin30° = 0.012 N.</a:t>
            </a:r>
          </a:p>
          <a:p xmlns:a="http://schemas.openxmlformats.org/drawingml/2006/main">
            <a:r>
              <a:t/>
            </a:r>
          </a:p>
          <a:p xmlns:a="http://schemas.openxmlformats.org/drawingml/2006/main">
            <a:r>
              <a:t>3. r = mv/(eB) = 0.104 m.</a:t>
            </a:r>
          </a:p>
          <a:p xmlns:a="http://schemas.openxmlformats.org/drawingml/2006/main">
            <a:r>
              <a:t/>
            </a:r>
          </a:p>
          <a:p xmlns:a="http://schemas.openxmlformats.org/drawingml/2006/main">
            <a:r>
              <a:t>4. B = (2 × 10⁻⁷)(6)/0.030 = 4.0 × 10⁻⁵ T.</a:t>
            </a:r>
          </a:p>
          <a:p xmlns:a="http://schemas.openxmlformats.org/drawingml/2006/main">
            <a:r>
              <a:t/>
            </a:r>
          </a:p>
          <a:p xmlns:a="http://schemas.openxmlformats.org/drawingml/2006/main">
            <a:r>
              <a:t>5. F/L = (2 × 10⁻⁷)(9)/0.050 = 3.6 × 10⁻⁵ N/m, repulsive.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22.</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1. For a positive charge v × B points down; for an electron it points up. Speed is unchanged by magnetic force alone.</a:t>
            </a:r>
          </a:p>
          <a:p xmlns:a="http://schemas.openxmlformats.org/drawingml/2006/main">
            <a:r>
              <a:t/>
            </a:r>
          </a:p>
          <a:p xmlns:a="http://schemas.openxmlformats.org/drawingml/2006/main">
            <a:r>
              <a:t>2. F = |q|vB sin30° = 0.012 N.</a:t>
            </a:r>
          </a:p>
          <a:p xmlns:a="http://schemas.openxmlformats.org/drawingml/2006/main">
            <a:r>
              <a:t/>
            </a:r>
          </a:p>
          <a:p xmlns:a="http://schemas.openxmlformats.org/drawingml/2006/main">
            <a:r>
              <a:t>3. r = mv/(eB) = 0.104 m.</a:t>
            </a:r>
          </a:p>
          <a:p xmlns:a="http://schemas.openxmlformats.org/drawingml/2006/main">
            <a:r>
              <a:t/>
            </a:r>
          </a:p>
          <a:p xmlns:a="http://schemas.openxmlformats.org/drawingml/2006/main">
            <a:r>
              <a:t>4. B = (2 × 10⁻⁷)(6)/0.030 = 4.0 × 10⁻⁵ T.</a:t>
            </a:r>
          </a:p>
          <a:p xmlns:a="http://schemas.openxmlformats.org/drawingml/2006/main">
            <a:r>
              <a:t/>
            </a:r>
          </a:p>
          <a:p xmlns:a="http://schemas.openxmlformats.org/drawingml/2006/main">
            <a:r>
              <a:t>5. F/L = (2 × 10⁻⁷)(9)/0.050 = 3.6 × 10⁻⁵ N/m, repulsive.</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23.</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6. |ε| = 20(0.030)(0.50)/0.10 = 3.0 V. Outward flux decreases; induced field is outward, so current is counterclockwise.</a:t>
            </a:r>
          </a:p>
          <a:p xmlns:a="http://schemas.openxmlformats.org/drawingml/2006/main">
            <a:r>
              <a:t/>
            </a:r>
          </a:p>
          <a:p xmlns:a="http://schemas.openxmlformats.org/drawingml/2006/main">
            <a:r>
              <a:t>7. ε = BLv = 0.20 V; I = ε/R = 0.040 A; P = I²R = 0.0080 W.</a:t>
            </a:r>
          </a:p>
          <a:p xmlns:a="http://schemas.openxmlformats.org/drawingml/2006/main">
            <a:r>
              <a:t/>
            </a:r>
          </a:p>
          <a:p xmlns:a="http://schemas.openxmlformats.org/drawingml/2006/main">
            <a:r>
              <a:t>8. Flux changes from BA to zero. It uses the angle from the normal; angle from the plane would use sine instead.</a:t>
            </a:r>
          </a:p>
          <a:p xmlns:a="http://schemas.openxmlformats.org/drawingml/2006/main">
            <a:r>
              <a:t/>
            </a:r>
          </a:p>
          <a:p xmlns:a="http://schemas.openxmlformats.org/drawingml/2006/main">
            <a:r>
              <a:t>9. v = E/B = 1.5 × 10⁵ m/s, provided force directions oppose.</a:t>
            </a:r>
          </a:p>
          <a:p xmlns:a="http://schemas.openxmlformats.org/drawingml/2006/main">
            <a:r>
              <a:t/>
            </a:r>
          </a:p>
          <a:p xmlns:a="http://schemas.openxmlformats.org/drawingml/2006/main">
            <a:r>
              <a:t>10. No. The flux is constant in the specified situation; the total emf around the rigid loop is zero.</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23.</a:t>
            </a:r>
          </a:p>
          <a:p xmlns:a="http://schemas.openxmlformats.org/drawingml/2006/main">
            <a:r>
              <a:t>Original source: Chapter review with checked solutions</a:t>
            </a:r>
          </a:p>
          <a:p xmlns:a="http://schemas.openxmlformats.org/drawingml/2006/main">
            <a:r>
              <a:t>CED: Answer key</a:t>
            </a:r>
          </a:p>
          <a:p xmlns:a="http://schemas.openxmlformats.org/drawingml/2006/main">
            <a:r>
              <a:t/>
            </a:r>
          </a:p>
          <a:p xmlns:a="http://schemas.openxmlformats.org/drawingml/2006/main">
            <a:r>
              <a:t>6. |ε| = 20(0.030)(0.50)/0.10 = 3.0 V. Outward flux decreases; induced field is outward, so current is counterclockwise.</a:t>
            </a:r>
          </a:p>
          <a:p xmlns:a="http://schemas.openxmlformats.org/drawingml/2006/main">
            <a:r>
              <a:t/>
            </a:r>
          </a:p>
          <a:p xmlns:a="http://schemas.openxmlformats.org/drawingml/2006/main">
            <a:r>
              <a:t>7. ε = BLv = 0.20 V; I = ε/R = 0.040 A; P = I²R = 0.0080 W.</a:t>
            </a:r>
          </a:p>
          <a:p xmlns:a="http://schemas.openxmlformats.org/drawingml/2006/main">
            <a:r>
              <a:t/>
            </a:r>
          </a:p>
          <a:p xmlns:a="http://schemas.openxmlformats.org/drawingml/2006/main">
            <a:r>
              <a:t>8. Flux changes from BA to zero. It uses the angle from the normal; angle from the plane would use sine instead.</a:t>
            </a:r>
          </a:p>
          <a:p xmlns:a="http://schemas.openxmlformats.org/drawingml/2006/main">
            <a:r>
              <a:t/>
            </a:r>
          </a:p>
          <a:p xmlns:a="http://schemas.openxmlformats.org/drawingml/2006/main">
            <a:r>
              <a:t>9. v = E/B = 1.5 × 10⁵ m/s, provided force directions oppose.</a:t>
            </a:r>
          </a:p>
          <a:p xmlns:a="http://schemas.openxmlformats.org/drawingml/2006/main">
            <a:r>
              <a:t/>
            </a:r>
          </a:p>
          <a:p xmlns:a="http://schemas.openxmlformats.org/drawingml/2006/main">
            <a:r>
              <a:t>10. No. The flux is constant in the specified situation; the total emf around the rigid loop is zero.</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26.</a:t>
            </a:r>
          </a:p>
          <a:p xmlns:a="http://schemas.openxmlformats.org/drawingml/2006/main">
            <a:r>
              <a:t>Original source: Consolidated from N06-N10</a:t>
            </a:r>
          </a:p>
          <a:p xmlns:a="http://schemas.openxmlformats.org/drawingml/2006/main">
            <a:r>
              <a:t>CED: 12.1-12.4</a:t>
            </a:r>
          </a:p>
          <a:p xmlns:a="http://schemas.openxmlformats.org/drawingml/2006/main">
            <a:r>
              <a:t/>
            </a:r>
          </a:p>
          <a:p xmlns:a="http://schemas.openxmlformats.org/drawingml/2006/main">
            <a:r>
              <a:t>[['Idea', 'Magnitude / relationship', 'Direction or condition'], ['Field around long wire', 'B = μ0I/(2πr)', 'Right-hand curl; r perpendicular to wire'], ['Force on moving charge', 'F = |q|vB sin θ', 'q(v × B); no magnetic work on a point charge'], ['Force on straight wire', 'F = ILB sin θ', 'I × B; external field and immersed length'], ['Circular path', 'r = mv/(|q|B)', 'Uniform B, v perpendicular, nonrelativistic'], ['Parallel wires', 'F/L = μ0I1I2/(2πd)', 'Same currents attract; opposite currents repel'], ['Flux', 'Φ = BA cos θ', 'θ from area normal; signed quantity'], ['Faraday / Lenz', 'εavg = -NΔΦ/Δt', 'Induced current opposes the flux change'], ['Moving rod', 'ε = BLv; Pexternal = I²R', 'Perpendicular geometry; closed circuit for sustained I']] [167, 256, 335] 9</a:t>
            </a:r>
          </a:p>
          <a:p xmlns:a="http://schemas.openxmlformats.org/drawingml/2006/main">
            <a:r>
              <a:t/>
            </a:r>
          </a:p>
          <a:p xmlns:a="http://schemas.openxmlformats.org/drawingml/2006/main">
            <a:r>
              <a:t>[['Do not confuse', 'What to check'], ['B with Φ or ε', 'B is local field; Φ includes area/orientation; ε requires flux change'], ['Field strength with energy-graph slope', 'Slope of accumulated energy is P = ε²/R'], ['A sign convention with a physical change', 'Reversing a chosen normal changes signs but not measured effects']] [220, 538] 9</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26.</a:t>
            </a:r>
          </a:p>
          <a:p xmlns:a="http://schemas.openxmlformats.org/drawingml/2006/main">
            <a:r>
              <a:t>Original source: Consolidated from N06-N10</a:t>
            </a:r>
          </a:p>
          <a:p xmlns:a="http://schemas.openxmlformats.org/drawingml/2006/main">
            <a:r>
              <a:t>CED: 12.1-12.4</a:t>
            </a:r>
          </a:p>
          <a:p xmlns:a="http://schemas.openxmlformats.org/drawingml/2006/main">
            <a:r>
              <a:t/>
            </a:r>
          </a:p>
          <a:p xmlns:a="http://schemas.openxmlformats.org/drawingml/2006/main">
            <a:r>
              <a:t>[['Idea', 'Magnitude / relationship', 'Direction or condition'], ['Field around long wire', 'B = μ0I/(2πr)', 'Right-hand curl; r perpendicular to wire'], ['Force on moving charge', 'F = |q|vB sin θ', 'q(v × B); no magnetic work on a point charge'], ['Force on straight wire', 'F = ILB sin θ', 'I × B; external field and immersed length'], ['Circular path', 'r = mv/(|q|B)', 'Uniform B, v perpendicular, nonrelativistic'], ['Parallel wires', 'F/L = μ0I1I2/(2πd)', 'Same currents attract; opposite currents repel'], ['Flux', 'Φ = BA cos θ', 'θ from area normal; signed quantity'], ['Faraday / Lenz', 'εavg = -NΔΦ/Δt', 'Induced current opposes the flux change'], ['Moving rod', 'ε = BLv; Pexternal = I²R', 'Perpendicular geometry; closed circuit for sustained I']] [167, 256, 335] 9</a:t>
            </a:r>
          </a:p>
          <a:p xmlns:a="http://schemas.openxmlformats.org/drawingml/2006/main">
            <a:r>
              <a:t/>
            </a:r>
          </a:p>
          <a:p xmlns:a="http://schemas.openxmlformats.org/drawingml/2006/main">
            <a:r>
              <a:t>[['Do not confuse', 'What to check'], ['B with Φ or ε', 'B is local field; Φ includes area/orientation; ε requires flux change'], ['Field strength with energy-graph slope', 'Slope of accumulated energy is P = ε²/R'], ['A sign convention with a physical change', 'Reversing a chosen normal changes signs but not measured effects']] [220, 538] 9</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Accompanying notes: 12_Magnetism_and_Electromagnetism_Notes.pdf, page 26.</a:t>
            </a:r>
          </a:p>
          <a:p xmlns:a="http://schemas.openxmlformats.org/drawingml/2006/main">
            <a:r>
              <a:t>Original source: Consolidated from N06-N10</a:t>
            </a:r>
          </a:p>
          <a:p xmlns:a="http://schemas.openxmlformats.org/drawingml/2006/main">
            <a:r>
              <a:t>CED: 12.1-12.4</a:t>
            </a:r>
          </a:p>
          <a:p xmlns:a="http://schemas.openxmlformats.org/drawingml/2006/main">
            <a:r>
              <a:t/>
            </a:r>
          </a:p>
          <a:p xmlns:a="http://schemas.openxmlformats.org/drawingml/2006/main">
            <a:r>
              <a:t>[['Idea', 'Magnitude / relationship', 'Direction or condition'], ['Field around long wire', 'B = μ0I/(2πr)', 'Right-hand curl; r perpendicular to wire'], ['Force on moving charge', 'F = |q|vB sin θ', 'q(v × B); no magnetic work on a point charge'], ['Force on straight wire', 'F = ILB sin θ', 'I × B; external field and immersed length'], ['Circular path', 'r = mv/(|q|B)', 'Uniform B, v perpendicular, nonrelativistic'], ['Parallel wires', 'F/L = μ0I1I2/(2πd)', 'Same currents attract; opposite currents repel'], ['Flux', 'Φ = BA cos θ', 'θ from area normal; signed quantity'], ['Faraday / Lenz', 'εavg = -NΔΦ/Δt', 'Induced current opposes the flux change'], ['Moving rod', 'ε = BLv; Pexternal = I²R', 'Perpendicular geometry; closed circuit for sustained I']] [167, 256, 335] 9</a:t>
            </a:r>
          </a:p>
          <a:p xmlns:a="http://schemas.openxmlformats.org/drawingml/2006/main">
            <a:r>
              <a:t/>
            </a:r>
          </a:p>
          <a:p xmlns:a="http://schemas.openxmlformats.org/drawingml/2006/main">
            <a:r>
              <a:t>[['Do not confuse', 'What to check'], ['B with Φ or ε', 'B is local field; Φ includes area/orientation; ε requires flux change'], ['Field strength with energy-graph slope', 'Slope of accumulated energy is P = ε²/R'], ['A sign convention with a physical change', 'Reversing a chosen normal changes signs but not measured effects']] [220, 538] 9</a:t>
            </a:r>
          </a:p>
          <a:p xmlns:a="http://schemas.openxmlformats.org/drawingml/2006/main">
            <a:r>
              <a:t/>
            </a:r>
          </a:p>
          <a:p xmlns:a="http://schemas.openxmlformats.org/drawingml/2006/main">
            <a:r>
              <a:t>Independent references:</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E:\teaching\output\pdf\Rebuilt_Chapter_Notes\12_Magnetism_and_Electromagnetism_Notes.pdf</a:t>
            </a:r>
          </a:p>
          <a:p xmlns:a="http://schemas.openxmlformats.org/drawingml/2006/main">
            <a:r>
              <a:t>https://openstax.org/books/university-physics-volume-2/pages/11-2-magnetic-fields-and-lines</a:t>
            </a:r>
          </a:p>
          <a:p xmlns:a="http://schemas.openxmlformats.org/drawingml/2006/main">
            <a:r>
              <a:t>https://openstax.org/books/university-physics-volume-2/pages/13-2-lenzs-law</a:t>
            </a:r>
          </a:p>
          <a:p xmlns:a="http://schemas.openxmlformats.org/drawingml/2006/main">
            <a:r>
              <a:t>https://openstax.org/books/university-physics-volume-2/pages/13-3-motional-emf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a8c870e67a457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83204fdf4a4413e" /><Relationship Type="http://schemas.openxmlformats.org/officeDocument/2006/relationships/slideLayout" Target="/ppt/slideLayouts/slideLayout1.xml" Id="R0c3fb233a86f41e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c3fb233a86f41e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f4b3f3c71b04097" /><Relationship Type="http://schemas.openxmlformats.org/officeDocument/2006/relationships/notesSlide" Target="/ppt/notesSlides/notesSlide1.xml" Id="R4af721ada2a54af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256907fc1ce454c" /><Relationship Type="http://schemas.openxmlformats.org/officeDocument/2006/relationships/notesSlide" Target="/ppt/notesSlides/notesSlide2.xml" Id="R2318cdefb1684fa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8dacec7beba441d9" /><Relationship Type="http://schemas.openxmlformats.org/officeDocument/2006/relationships/notesSlide" Target="/ppt/notesSlides/notesSlide3.xml" Id="Ref39b6333b344e6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91b4cdfa0394054" /><Relationship Type="http://schemas.openxmlformats.org/officeDocument/2006/relationships/image" Target="/ppt/media/image.png" Id="R2433b81d7b344c25" /><Relationship Type="http://schemas.openxmlformats.org/officeDocument/2006/relationships/notesSlide" Target="/ppt/notesSlides/notesSlide4.xml" Id="Rcfd8752af56346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0ef926a433f4c40" /><Relationship Type="http://schemas.openxmlformats.org/officeDocument/2006/relationships/notesSlide" Target="/ppt/notesSlides/notesSlide5.xml" Id="R30945234ee7f4e7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1f64379d3ca467a" /><Relationship Type="http://schemas.openxmlformats.org/officeDocument/2006/relationships/notesSlide" Target="/ppt/notesSlides/notesSlide6.xml" Id="Rd7e2fa4858b04f6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5c827d27ffbb4b01" /><Relationship Type="http://schemas.openxmlformats.org/officeDocument/2006/relationships/notesSlide" Target="/ppt/notesSlides/notesSlide7.xml" Id="Rbb244938fa554f0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2fc3fe250344971" /><Relationship Type="http://schemas.openxmlformats.org/officeDocument/2006/relationships/notesSlide" Target="/ppt/notesSlides/notesSlide8.xml" Id="Rd741e5a4f4154a0a"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c7d886f6c0046fc" /><Relationship Type="http://schemas.openxmlformats.org/officeDocument/2006/relationships/image" Target="/ppt/media/image2.png" Id="R560d6a474dab4c02" /><Relationship Type="http://schemas.openxmlformats.org/officeDocument/2006/relationships/notesSlide" Target="/ppt/notesSlides/notesSlide9.xml" Id="R644c2ef4e6b04a7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1c76a960f024884" /><Relationship Type="http://schemas.openxmlformats.org/officeDocument/2006/relationships/notesSlide" Target="/ppt/notesSlides/notesSlide10.xml" Id="Rbaa617174ade4b8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c04ddaaee7c43ed" /><Relationship Type="http://schemas.openxmlformats.org/officeDocument/2006/relationships/image" Target="/ppt/media/image3.png" Id="Rd933e3ab28a34265" /><Relationship Type="http://schemas.openxmlformats.org/officeDocument/2006/relationships/notesSlide" Target="/ppt/notesSlides/notesSlide11.xml" Id="R6704a9da03e14e4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a75f171873a4770" /><Relationship Type="http://schemas.openxmlformats.org/officeDocument/2006/relationships/notesSlide" Target="/ppt/notesSlides/notesSlide12.xml" Id="R2c85a69c8065449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190efb4c6da4a91" /><Relationship Type="http://schemas.openxmlformats.org/officeDocument/2006/relationships/notesSlide" Target="/ppt/notesSlides/notesSlide13.xml" Id="R866b7499b7da4c5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eb5f4c0d49d456e" /><Relationship Type="http://schemas.openxmlformats.org/officeDocument/2006/relationships/notesSlide" Target="/ppt/notesSlides/notesSlide14.xml" Id="Re11dab29d6e540b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43dbdb2d57241d9" /><Relationship Type="http://schemas.openxmlformats.org/officeDocument/2006/relationships/notesSlide" Target="/ppt/notesSlides/notesSlide15.xml" Id="R45daabca04ad4da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bd674016c1042d5" /><Relationship Type="http://schemas.openxmlformats.org/officeDocument/2006/relationships/notesSlide" Target="/ppt/notesSlides/notesSlide16.xml" Id="R4920b5edb1c6429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2ae132bdd75248d5" /><Relationship Type="http://schemas.openxmlformats.org/officeDocument/2006/relationships/notesSlide" Target="/ppt/notesSlides/notesSlide17.xml" Id="R029c4134066b458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e95dd898d9514fb9" /><Relationship Type="http://schemas.openxmlformats.org/officeDocument/2006/relationships/notesSlide" Target="/ppt/notesSlides/notesSlide18.xml" Id="R6c709d3f14c74ee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fbbad7be07d9427a" /><Relationship Type="http://schemas.openxmlformats.org/officeDocument/2006/relationships/notesSlide" Target="/ppt/notesSlides/notesSlide19.xml" Id="Rdc252fda0177484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b020a7cab6c4426" /><Relationship Type="http://schemas.openxmlformats.org/officeDocument/2006/relationships/notesSlide" Target="/ppt/notesSlides/notesSlide20.xml" Id="R49eb35d8774c49c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fbaa0604fa748ec" /><Relationship Type="http://schemas.openxmlformats.org/officeDocument/2006/relationships/notesSlide" Target="/ppt/notesSlides/notesSlide21.xml" Id="R0e52997288d7498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0044ba29e094e8a" /><Relationship Type="http://schemas.openxmlformats.org/officeDocument/2006/relationships/notesSlide" Target="/ppt/notesSlides/notesSlide22.xml" Id="R9d2f35946d334c7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394dca9cb4544b74" /><Relationship Type="http://schemas.openxmlformats.org/officeDocument/2006/relationships/notesSlide" Target="/ppt/notesSlides/notesSlide23.xml" Id="R02f0be33c2d6458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a429a011e76b4017" /><Relationship Type="http://schemas.openxmlformats.org/officeDocument/2006/relationships/notesSlide" Target="/ppt/notesSlides/notesSlide24.xml" Id="Rd971d66934484d5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59c8ae753ef34dc6" /><Relationship Type="http://schemas.openxmlformats.org/officeDocument/2006/relationships/image" Target="/ppt/media/image4.png" Id="R8ae49293ab0a4e22" /><Relationship Type="http://schemas.openxmlformats.org/officeDocument/2006/relationships/notesSlide" Target="/ppt/notesSlides/notesSlide25.xml" Id="R8bc2e9038480428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80b2d485f0394737" /><Relationship Type="http://schemas.openxmlformats.org/officeDocument/2006/relationships/notesSlide" Target="/ppt/notesSlides/notesSlide26.xml" Id="Rf9fac9a21821473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680a1c67cfc84f0d" /><Relationship Type="http://schemas.openxmlformats.org/officeDocument/2006/relationships/notesSlide" Target="/ppt/notesSlides/notesSlide27.xml" Id="Rac3f9b0581fe4b3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b84485b396c14aa7" /><Relationship Type="http://schemas.openxmlformats.org/officeDocument/2006/relationships/notesSlide" Target="/ppt/notesSlides/notesSlide28.xml" Id="R4442b1a30853492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017e438e2674db3" /><Relationship Type="http://schemas.openxmlformats.org/officeDocument/2006/relationships/image" Target="/ppt/media/image5.png" Id="Ra35d6f40ef1242af" /><Relationship Type="http://schemas.openxmlformats.org/officeDocument/2006/relationships/notesSlide" Target="/ppt/notesSlides/notesSlide29.xml" Id="Rabf928cdace741b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0ada62bc68434ca4" /><Relationship Type="http://schemas.openxmlformats.org/officeDocument/2006/relationships/notesSlide" Target="/ppt/notesSlides/notesSlide30.xml" Id="R4b88d1632803453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18a65147c9574532" /><Relationship Type="http://schemas.openxmlformats.org/officeDocument/2006/relationships/notesSlide" Target="/ppt/notesSlides/notesSlide31.xml" Id="Rd345f6c94f75491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e161fdb8349d4694" /><Relationship Type="http://schemas.openxmlformats.org/officeDocument/2006/relationships/notesSlide" Target="/ppt/notesSlides/notesSlide32.xml" Id="R80de45a32d304822"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a2a4baf59d1f43b6" /><Relationship Type="http://schemas.openxmlformats.org/officeDocument/2006/relationships/notesSlide" Target="/ppt/notesSlides/notesSlide33.xml" Id="R827890242e644c9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aaa1e280472d44ad" /><Relationship Type="http://schemas.openxmlformats.org/officeDocument/2006/relationships/image" Target="/ppt/media/image6.png" Id="Red218b5e91464351" /><Relationship Type="http://schemas.openxmlformats.org/officeDocument/2006/relationships/notesSlide" Target="/ppt/notesSlides/notesSlide34.xml" Id="Re6e41a91cd54488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f662c0b71a4b4090" /><Relationship Type="http://schemas.openxmlformats.org/officeDocument/2006/relationships/notesSlide" Target="/ppt/notesSlides/notesSlide35.xml" Id="Ra2fe8fb5533a4b12"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a13b604280ea4afe" /><Relationship Type="http://schemas.openxmlformats.org/officeDocument/2006/relationships/notesSlide" Target="/ppt/notesSlides/notesSlide36.xml" Id="R770dedd372c2453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8255237ac01d4629" /><Relationship Type="http://schemas.openxmlformats.org/officeDocument/2006/relationships/notesSlide" Target="/ppt/notesSlides/notesSlide37.xml" Id="R290cb60d2cb743d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9abf11d9bf914bcd" /><Relationship Type="http://schemas.openxmlformats.org/officeDocument/2006/relationships/image" Target="/ppt/media/image7.png" Id="R5eecf94eb93d499d" /><Relationship Type="http://schemas.openxmlformats.org/officeDocument/2006/relationships/notesSlide" Target="/ppt/notesSlides/notesSlide38.xml" Id="Rcd6d3ed59469408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08fca3c4ece54fed" /><Relationship Type="http://schemas.openxmlformats.org/officeDocument/2006/relationships/notesSlide" Target="/ppt/notesSlides/notesSlide39.xml" Id="Rfdb8d13d62eb47a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1.xml" Id="Re4af9e8f037a4a84" /><Relationship Type="http://schemas.openxmlformats.org/officeDocument/2006/relationships/notesSlide" Target="/ppt/notesSlides/notesSlide40.xml" Id="Red8757a2f3f44d8a" /></Relationships>
</file>

<file path=ppt/slides/_rels/slide41.xml.rels>&#65279;<?xml version="1.0" encoding="utf-8"?><Relationships xmlns="http://schemas.openxmlformats.org/package/2006/relationships"><Relationship Type="http://schemas.openxmlformats.org/officeDocument/2006/relationships/slideLayout" Target="/ppt/slideLayouts/slideLayout1.xml" Id="R3f3cc1049c20418c" /><Relationship Type="http://schemas.openxmlformats.org/officeDocument/2006/relationships/notesSlide" Target="/ppt/notesSlides/notesSlide41.xml" Id="Rf8e26612ee454ad7" /></Relationships>
</file>

<file path=ppt/slides/_rels/slide42.xml.rels>&#65279;<?xml version="1.0" encoding="utf-8"?><Relationships xmlns="http://schemas.openxmlformats.org/package/2006/relationships"><Relationship Type="http://schemas.openxmlformats.org/officeDocument/2006/relationships/slideLayout" Target="/ppt/slideLayouts/slideLayout1.xml" Id="Rc88c3770e6004456" /><Relationship Type="http://schemas.openxmlformats.org/officeDocument/2006/relationships/image" Target="/ppt/media/image8.png" Id="R332279b5b6b74ab3" /><Relationship Type="http://schemas.openxmlformats.org/officeDocument/2006/relationships/notesSlide" Target="/ppt/notesSlides/notesSlide42.xml" Id="Rcddcfe0568b24c6e" /></Relationships>
</file>

<file path=ppt/slides/_rels/slide43.xml.rels>&#65279;<?xml version="1.0" encoding="utf-8"?><Relationships xmlns="http://schemas.openxmlformats.org/package/2006/relationships"><Relationship Type="http://schemas.openxmlformats.org/officeDocument/2006/relationships/slideLayout" Target="/ppt/slideLayouts/slideLayout1.xml" Id="R911cedce23d14d2d" /><Relationship Type="http://schemas.openxmlformats.org/officeDocument/2006/relationships/notesSlide" Target="/ppt/notesSlides/notesSlide43.xml" Id="Reb1de4cf895e4d23" /></Relationships>
</file>

<file path=ppt/slides/_rels/slide44.xml.rels>&#65279;<?xml version="1.0" encoding="utf-8"?><Relationships xmlns="http://schemas.openxmlformats.org/package/2006/relationships"><Relationship Type="http://schemas.openxmlformats.org/officeDocument/2006/relationships/slideLayout" Target="/ppt/slideLayouts/slideLayout1.xml" Id="R4376ecf390094b1c" /><Relationship Type="http://schemas.openxmlformats.org/officeDocument/2006/relationships/notesSlide" Target="/ppt/notesSlides/notesSlide44.xml" Id="R7771e1b992944611" /></Relationships>
</file>

<file path=ppt/slides/_rels/slide45.xml.rels>&#65279;<?xml version="1.0" encoding="utf-8"?><Relationships xmlns="http://schemas.openxmlformats.org/package/2006/relationships"><Relationship Type="http://schemas.openxmlformats.org/officeDocument/2006/relationships/slideLayout" Target="/ppt/slideLayouts/slideLayout1.xml" Id="Re9b38836aac2425b" /><Relationship Type="http://schemas.openxmlformats.org/officeDocument/2006/relationships/image" Target="/ppt/media/image9.png" Id="Ra4864ed8afac4420" /><Relationship Type="http://schemas.openxmlformats.org/officeDocument/2006/relationships/notesSlide" Target="/ppt/notesSlides/notesSlide45.xml" Id="R627c8b20c7234bf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1.xml" Id="Rca08e833635a4671" /><Relationship Type="http://schemas.openxmlformats.org/officeDocument/2006/relationships/notesSlide" Target="/ppt/notesSlides/notesSlide46.xml" Id="R857df67c99ca46d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1.xml" Id="R4c6b0852f596427e" /><Relationship Type="http://schemas.openxmlformats.org/officeDocument/2006/relationships/notesSlide" Target="/ppt/notesSlides/notesSlide47.xml" Id="Rd04d74522aa14274" /></Relationships>
</file>

<file path=ppt/slides/_rels/slide48.xml.rels>&#65279;<?xml version="1.0" encoding="utf-8"?><Relationships xmlns="http://schemas.openxmlformats.org/package/2006/relationships"><Relationship Type="http://schemas.openxmlformats.org/officeDocument/2006/relationships/slideLayout" Target="/ppt/slideLayouts/slideLayout1.xml" Id="Rc5558871d12f4fdd" /><Relationship Type="http://schemas.openxmlformats.org/officeDocument/2006/relationships/notesSlide" Target="/ppt/notesSlides/notesSlide48.xml" Id="R377e4d5dc9dd417d" /></Relationships>
</file>

<file path=ppt/slides/_rels/slide49.xml.rels>&#65279;<?xml version="1.0" encoding="utf-8"?><Relationships xmlns="http://schemas.openxmlformats.org/package/2006/relationships"><Relationship Type="http://schemas.openxmlformats.org/officeDocument/2006/relationships/slideLayout" Target="/ppt/slideLayouts/slideLayout1.xml" Id="Rcb23192e838a487a" /><Relationship Type="http://schemas.openxmlformats.org/officeDocument/2006/relationships/notesSlide" Target="/ppt/notesSlides/notesSlide49.xml" Id="Rd2630a1214a544f5" /></Relationships>
</file>

<file path=ppt/slides/_rels/slide50.xml.rels>&#65279;<?xml version="1.0" encoding="utf-8"?><Relationships xmlns="http://schemas.openxmlformats.org/package/2006/relationships"><Relationship Type="http://schemas.openxmlformats.org/officeDocument/2006/relationships/slideLayout" Target="/ppt/slideLayouts/slideLayout1.xml" Id="R54204b6e0d7f470e" /><Relationship Type="http://schemas.openxmlformats.org/officeDocument/2006/relationships/image" Target="/ppt/media/image10.png" Id="Rdaa8690a26e54b90" /><Relationship Type="http://schemas.openxmlformats.org/officeDocument/2006/relationships/notesSlide" Target="/ppt/notesSlides/notesSlide50.xml" Id="Rd5e33fc1b3ca406d" /></Relationships>
</file>

<file path=ppt/slides/_rels/slide51.xml.rels>&#65279;<?xml version="1.0" encoding="utf-8"?><Relationships xmlns="http://schemas.openxmlformats.org/package/2006/relationships"><Relationship Type="http://schemas.openxmlformats.org/officeDocument/2006/relationships/slideLayout" Target="/ppt/slideLayouts/slideLayout1.xml" Id="R93744dc8087a4717" /><Relationship Type="http://schemas.openxmlformats.org/officeDocument/2006/relationships/notesSlide" Target="/ppt/notesSlides/notesSlide51.xml" Id="Rda3c0ac744df4e50" /></Relationships>
</file>

<file path=ppt/slides/_rels/slide52.xml.rels>&#65279;<?xml version="1.0" encoding="utf-8"?><Relationships xmlns="http://schemas.openxmlformats.org/package/2006/relationships"><Relationship Type="http://schemas.openxmlformats.org/officeDocument/2006/relationships/slideLayout" Target="/ppt/slideLayouts/slideLayout1.xml" Id="Rf136ea891c1742e6" /><Relationship Type="http://schemas.openxmlformats.org/officeDocument/2006/relationships/notesSlide" Target="/ppt/notesSlides/notesSlide52.xml" Id="Rfa6df4066d3441e6" /></Relationships>
</file>

<file path=ppt/slides/_rels/slide53.xml.rels>&#65279;<?xml version="1.0" encoding="utf-8"?><Relationships xmlns="http://schemas.openxmlformats.org/package/2006/relationships"><Relationship Type="http://schemas.openxmlformats.org/officeDocument/2006/relationships/slideLayout" Target="/ppt/slideLayouts/slideLayout1.xml" Id="R6c51675b34ee4e3c" /><Relationship Type="http://schemas.openxmlformats.org/officeDocument/2006/relationships/notesSlide" Target="/ppt/notesSlides/notesSlide53.xml" Id="R76d086a3cf71406c" /></Relationships>
</file>

<file path=ppt/slides/_rels/slide54.xml.rels>&#65279;<?xml version="1.0" encoding="utf-8"?><Relationships xmlns="http://schemas.openxmlformats.org/package/2006/relationships"><Relationship Type="http://schemas.openxmlformats.org/officeDocument/2006/relationships/slideLayout" Target="/ppt/slideLayouts/slideLayout1.xml" Id="R62da4ce8c84840d5" /><Relationship Type="http://schemas.openxmlformats.org/officeDocument/2006/relationships/image" Target="/ppt/media/image11.png" Id="Rd2d1a568eb6243e7" /><Relationship Type="http://schemas.openxmlformats.org/officeDocument/2006/relationships/notesSlide" Target="/ppt/notesSlides/notesSlide54.xml" Id="Re36ee7a3a75447ce" /></Relationships>
</file>

<file path=ppt/slides/_rels/slide55.xml.rels>&#65279;<?xml version="1.0" encoding="utf-8"?><Relationships xmlns="http://schemas.openxmlformats.org/package/2006/relationships"><Relationship Type="http://schemas.openxmlformats.org/officeDocument/2006/relationships/slideLayout" Target="/ppt/slideLayouts/slideLayout1.xml" Id="R81eb36ed60904f0e" /><Relationship Type="http://schemas.openxmlformats.org/officeDocument/2006/relationships/notesSlide" Target="/ppt/notesSlides/notesSlide55.xml" Id="Ree02f4ab7bea437d" /></Relationships>
</file>

<file path=ppt/slides/_rels/slide56.xml.rels>&#65279;<?xml version="1.0" encoding="utf-8"?><Relationships xmlns="http://schemas.openxmlformats.org/package/2006/relationships"><Relationship Type="http://schemas.openxmlformats.org/officeDocument/2006/relationships/slideLayout" Target="/ppt/slideLayouts/slideLayout1.xml" Id="Ra99a179cb1f24fa2" /><Relationship Type="http://schemas.openxmlformats.org/officeDocument/2006/relationships/notesSlide" Target="/ppt/notesSlides/notesSlide56.xml" Id="R6ba2df09100e4b9c" /></Relationships>
</file>

<file path=ppt/slides/_rels/slide57.xml.rels>&#65279;<?xml version="1.0" encoding="utf-8"?><Relationships xmlns="http://schemas.openxmlformats.org/package/2006/relationships"><Relationship Type="http://schemas.openxmlformats.org/officeDocument/2006/relationships/slideLayout" Target="/ppt/slideLayouts/slideLayout1.xml" Id="Raa41e06f52204aa2" /><Relationship Type="http://schemas.openxmlformats.org/officeDocument/2006/relationships/notesSlide" Target="/ppt/notesSlides/notesSlide57.xml" Id="R988aba549f8944fd" /></Relationships>
</file>

<file path=ppt/slides/_rels/slide58.xml.rels>&#65279;<?xml version="1.0" encoding="utf-8"?><Relationships xmlns="http://schemas.openxmlformats.org/package/2006/relationships"><Relationship Type="http://schemas.openxmlformats.org/officeDocument/2006/relationships/slideLayout" Target="/ppt/slideLayouts/slideLayout1.xml" Id="R0060989cd0014596" /><Relationship Type="http://schemas.openxmlformats.org/officeDocument/2006/relationships/notesSlide" Target="/ppt/notesSlides/notesSlide58.xml" Id="Rbf6e3733f2c346cd" /></Relationships>
</file>

<file path=ppt/slides/_rels/slide59.xml.rels>&#65279;<?xml version="1.0" encoding="utf-8"?><Relationships xmlns="http://schemas.openxmlformats.org/package/2006/relationships"><Relationship Type="http://schemas.openxmlformats.org/officeDocument/2006/relationships/slideLayout" Target="/ppt/slideLayouts/slideLayout1.xml" Id="R21b020878e914e2d" /><Relationship Type="http://schemas.openxmlformats.org/officeDocument/2006/relationships/notesSlide" Target="/ppt/notesSlides/notesSlide59.xml" Id="R279b4da851194980" /></Relationships>
</file>

<file path=ppt/slides/_rels/slide60.xml.rels>&#65279;<?xml version="1.0" encoding="utf-8"?><Relationships xmlns="http://schemas.openxmlformats.org/package/2006/relationships"><Relationship Type="http://schemas.openxmlformats.org/officeDocument/2006/relationships/slideLayout" Target="/ppt/slideLayouts/slideLayout1.xml" Id="R9fffd22ba72f4acf" /><Relationship Type="http://schemas.openxmlformats.org/officeDocument/2006/relationships/notesSlide" Target="/ppt/notesSlides/notesSlide60.xml" Id="R11e780648a564244" /></Relationships>
</file>

<file path=ppt/slides/_rels/slide61.xml.rels>&#65279;<?xml version="1.0" encoding="utf-8"?><Relationships xmlns="http://schemas.openxmlformats.org/package/2006/relationships"><Relationship Type="http://schemas.openxmlformats.org/officeDocument/2006/relationships/slideLayout" Target="/ppt/slideLayouts/slideLayout1.xml" Id="Rc47c287abf4e40e8" /><Relationship Type="http://schemas.openxmlformats.org/officeDocument/2006/relationships/notesSlide" Target="/ppt/notesSlides/notesSlide61.xml" Id="Rb008b4c84d4e49a3" /></Relationships>
</file>

<file path=ppt/slides/_rels/slide62.xml.rels>&#65279;<?xml version="1.0" encoding="utf-8"?><Relationships xmlns="http://schemas.openxmlformats.org/package/2006/relationships"><Relationship Type="http://schemas.openxmlformats.org/officeDocument/2006/relationships/slideLayout" Target="/ppt/slideLayouts/slideLayout1.xml" Id="R8b54811443214893" /><Relationship Type="http://schemas.openxmlformats.org/officeDocument/2006/relationships/notesSlide" Target="/ppt/notesSlides/notesSlide62.xml" Id="R67afa72f97024cf0" /></Relationships>
</file>

<file path=ppt/slides/_rels/slide63.xml.rels>&#65279;<?xml version="1.0" encoding="utf-8"?><Relationships xmlns="http://schemas.openxmlformats.org/package/2006/relationships"><Relationship Type="http://schemas.openxmlformats.org/officeDocument/2006/relationships/slideLayout" Target="/ppt/slideLayouts/slideLayout1.xml" Id="R5e078af6641d4f23" /><Relationship Type="http://schemas.openxmlformats.org/officeDocument/2006/relationships/image" Target="/ppt/media/image12.png" Id="R664b8f08ce2e4238" /><Relationship Type="http://schemas.openxmlformats.org/officeDocument/2006/relationships/notesSlide" Target="/ppt/notesSlides/notesSlide63.xml" Id="R7fe684a5e5f446a2" /></Relationships>
</file>

<file path=ppt/slides/_rels/slide64.xml.rels>&#65279;<?xml version="1.0" encoding="utf-8"?><Relationships xmlns="http://schemas.openxmlformats.org/package/2006/relationships"><Relationship Type="http://schemas.openxmlformats.org/officeDocument/2006/relationships/slideLayout" Target="/ppt/slideLayouts/slideLayout1.xml" Id="R02c7c291397a45eb" /><Relationship Type="http://schemas.openxmlformats.org/officeDocument/2006/relationships/notesSlide" Target="/ppt/notesSlides/notesSlide64.xml" Id="R37e2314bc4614626" /></Relationships>
</file>

<file path=ppt/slides/_rels/slide65.xml.rels>&#65279;<?xml version="1.0" encoding="utf-8"?><Relationships xmlns="http://schemas.openxmlformats.org/package/2006/relationships"><Relationship Type="http://schemas.openxmlformats.org/officeDocument/2006/relationships/slideLayout" Target="/ppt/slideLayouts/slideLayout1.xml" Id="Rad78bc2e38b84709" /><Relationship Type="http://schemas.openxmlformats.org/officeDocument/2006/relationships/notesSlide" Target="/ppt/notesSlides/notesSlide65.xml" Id="R8f029f9e570746e4" /></Relationships>
</file>

<file path=ppt/slides/_rels/slide66.xml.rels>&#65279;<?xml version="1.0" encoding="utf-8"?><Relationships xmlns="http://schemas.openxmlformats.org/package/2006/relationships"><Relationship Type="http://schemas.openxmlformats.org/officeDocument/2006/relationships/slideLayout" Target="/ppt/slideLayouts/slideLayout1.xml" Id="Rdd2c7211769649fd" /><Relationship Type="http://schemas.openxmlformats.org/officeDocument/2006/relationships/image" Target="/ppt/media/image13.png" Id="R9e7abdd132414e36" /><Relationship Type="http://schemas.openxmlformats.org/officeDocument/2006/relationships/notesSlide" Target="/ppt/notesSlides/notesSlide66.xml" Id="R3dd75684b18543ce" /></Relationships>
</file>

<file path=ppt/slides/_rels/slide67.xml.rels>&#65279;<?xml version="1.0" encoding="utf-8"?><Relationships xmlns="http://schemas.openxmlformats.org/package/2006/relationships"><Relationship Type="http://schemas.openxmlformats.org/officeDocument/2006/relationships/slideLayout" Target="/ppt/slideLayouts/slideLayout1.xml" Id="R1b405b0b7df445c6" /><Relationship Type="http://schemas.openxmlformats.org/officeDocument/2006/relationships/notesSlide" Target="/ppt/notesSlides/notesSlide67.xml" Id="Rd98b0a68ff5c4b1f" /></Relationships>
</file>

<file path=ppt/slides/_rels/slide68.xml.rels>&#65279;<?xml version="1.0" encoding="utf-8"?><Relationships xmlns="http://schemas.openxmlformats.org/package/2006/relationships"><Relationship Type="http://schemas.openxmlformats.org/officeDocument/2006/relationships/slideLayout" Target="/ppt/slideLayouts/slideLayout1.xml" Id="R3beb292d58ef45f8" /><Relationship Type="http://schemas.openxmlformats.org/officeDocument/2006/relationships/notesSlide" Target="/ppt/notesSlides/notesSlide68.xml" Id="R4cfa0c2d37fb469f" /></Relationships>
</file>

<file path=ppt/slides/_rels/slide69.xml.rels>&#65279;<?xml version="1.0" encoding="utf-8"?><Relationships xmlns="http://schemas.openxmlformats.org/package/2006/relationships"><Relationship Type="http://schemas.openxmlformats.org/officeDocument/2006/relationships/slideLayout" Target="/ppt/slideLayouts/slideLayout1.xml" Id="R4614a69603f84a71" /><Relationship Type="http://schemas.openxmlformats.org/officeDocument/2006/relationships/notesSlide" Target="/ppt/notesSlides/notesSlide69.xml" Id="Re7be6d78224f40ef" /></Relationships>
</file>

<file path=ppt/slides/_rels/slide70.xml.rels>&#65279;<?xml version="1.0" encoding="utf-8"?><Relationships xmlns="http://schemas.openxmlformats.org/package/2006/relationships"><Relationship Type="http://schemas.openxmlformats.org/officeDocument/2006/relationships/slideLayout" Target="/ppt/slideLayouts/slideLayout1.xml" Id="Ree3fc23076c44c52" /><Relationship Type="http://schemas.openxmlformats.org/officeDocument/2006/relationships/notesSlide" Target="/ppt/notesSlides/notesSlide70.xml" Id="R638be3cb96ca450e" /></Relationships>
</file>

<file path=ppt/slides/_rels/slide71.xml.rels>&#65279;<?xml version="1.0" encoding="utf-8"?><Relationships xmlns="http://schemas.openxmlformats.org/package/2006/relationships"><Relationship Type="http://schemas.openxmlformats.org/officeDocument/2006/relationships/slideLayout" Target="/ppt/slideLayouts/slideLayout1.xml" Id="R78ff2006e39447dd" /><Relationship Type="http://schemas.openxmlformats.org/officeDocument/2006/relationships/notesSlide" Target="/ppt/notesSlides/notesSlide71.xml" Id="R259730fc403442d5" /></Relationships>
</file>

<file path=ppt/slides/_rels/slide72.xml.rels>&#65279;<?xml version="1.0" encoding="utf-8"?><Relationships xmlns="http://schemas.openxmlformats.org/package/2006/relationships"><Relationship Type="http://schemas.openxmlformats.org/officeDocument/2006/relationships/slideLayout" Target="/ppt/slideLayouts/slideLayout1.xml" Id="Ra081477682aa4f4b" /><Relationship Type="http://schemas.openxmlformats.org/officeDocument/2006/relationships/notesSlide" Target="/ppt/notesSlides/notesSlide72.xml" Id="Raca6d8ca4ea54900" /></Relationships>
</file>

<file path=ppt/slides/_rels/slide73.xml.rels>&#65279;<?xml version="1.0" encoding="utf-8"?><Relationships xmlns="http://schemas.openxmlformats.org/package/2006/relationships"><Relationship Type="http://schemas.openxmlformats.org/officeDocument/2006/relationships/slideLayout" Target="/ppt/slideLayouts/slideLayout1.xml" Id="R578dee7ca1114f0f" /><Relationship Type="http://schemas.openxmlformats.org/officeDocument/2006/relationships/notesSlide" Target="/ppt/notesSlides/notesSlide73.xml" Id="Rb4ab876055834d76" /></Relationships>
</file>

<file path=ppt/slides/_rels/slide74.xml.rels>&#65279;<?xml version="1.0" encoding="utf-8"?><Relationships xmlns="http://schemas.openxmlformats.org/package/2006/relationships"><Relationship Type="http://schemas.openxmlformats.org/officeDocument/2006/relationships/slideLayout" Target="/ppt/slideLayouts/slideLayout1.xml" Id="R1a1f6270c48a48f6" /><Relationship Type="http://schemas.openxmlformats.org/officeDocument/2006/relationships/notesSlide" Target="/ppt/notesSlides/notesSlide74.xml" Id="Rbd8e5e120a3c44d7" /></Relationships>
</file>

<file path=ppt/slides/_rels/slide75.xml.rels>&#65279;<?xml version="1.0" encoding="utf-8"?><Relationships xmlns="http://schemas.openxmlformats.org/package/2006/relationships"><Relationship Type="http://schemas.openxmlformats.org/officeDocument/2006/relationships/slideLayout" Target="/ppt/slideLayouts/slideLayout1.xml" Id="R48649d69b85f404e" /><Relationship Type="http://schemas.openxmlformats.org/officeDocument/2006/relationships/notesSlide" Target="/ppt/notesSlides/notesSlide75.xml" Id="Rf9dd24977b7744d6" /></Relationships>
</file>

<file path=ppt/slides/_rels/slide76.xml.rels>&#65279;<?xml version="1.0" encoding="utf-8"?><Relationships xmlns="http://schemas.openxmlformats.org/package/2006/relationships"><Relationship Type="http://schemas.openxmlformats.org/officeDocument/2006/relationships/slideLayout" Target="/ppt/slideLayouts/slideLayout1.xml" Id="R9ec5408238684861" /><Relationship Type="http://schemas.openxmlformats.org/officeDocument/2006/relationships/notesSlide" Target="/ppt/notesSlides/notesSlide76.xml" Id="R0f354eadeda24211" /></Relationships>
</file>

<file path=ppt/slides/_rels/slide77.xml.rels>&#65279;<?xml version="1.0" encoding="utf-8"?><Relationships xmlns="http://schemas.openxmlformats.org/package/2006/relationships"><Relationship Type="http://schemas.openxmlformats.org/officeDocument/2006/relationships/slideLayout" Target="/ppt/slideLayouts/slideLayout1.xml" Id="R03be4dbdda314649" /><Relationship Type="http://schemas.openxmlformats.org/officeDocument/2006/relationships/notesSlide" Target="/ppt/notesSlides/notesSlide77.xml" Id="R35b85f12ec514a47" /></Relationships>
</file>

<file path=ppt/slides/_rels/slide78.xml.rels>&#65279;<?xml version="1.0" encoding="utf-8"?><Relationships xmlns="http://schemas.openxmlformats.org/package/2006/relationships"><Relationship Type="http://schemas.openxmlformats.org/officeDocument/2006/relationships/slideLayout" Target="/ppt/slideLayouts/slideLayout1.xml" Id="R26f7c757fd4d4cc2" /><Relationship Type="http://schemas.openxmlformats.org/officeDocument/2006/relationships/notesSlide" Target="/ppt/notesSlides/notesSlide78.xml" Id="R64437ddd13894a7c" /></Relationships>
</file>

<file path=ppt/slides/_rels/slide79.xml.rels>&#65279;<?xml version="1.0" encoding="utf-8"?><Relationships xmlns="http://schemas.openxmlformats.org/package/2006/relationships"><Relationship Type="http://schemas.openxmlformats.org/officeDocument/2006/relationships/slideLayout" Target="/ppt/slideLayouts/slideLayout1.xml" Id="R4e1c3077ea9a4294" /><Relationship Type="http://schemas.openxmlformats.org/officeDocument/2006/relationships/notesSlide" Target="/ppt/notesSlides/notesSlide79.xml" Id="R10eb3875888e4791" /></Relationships>
</file>

<file path=ppt/slides/_rels/slide80.xml.rels>&#65279;<?xml version="1.0" encoding="utf-8"?><Relationships xmlns="http://schemas.openxmlformats.org/package/2006/relationships"><Relationship Type="http://schemas.openxmlformats.org/officeDocument/2006/relationships/slideLayout" Target="/ppt/slideLayouts/slideLayout1.xml" Id="Rd552447a67b84706" /><Relationship Type="http://schemas.openxmlformats.org/officeDocument/2006/relationships/notesSlide" Target="/ppt/notesSlides/notesSlide80.xml" Id="R7739f1917996483d" /></Relationships>
</file>

<file path=ppt/slides/_rels/slide81.xml.rels>&#65279;<?xml version="1.0" encoding="utf-8"?><Relationships xmlns="http://schemas.openxmlformats.org/package/2006/relationships"><Relationship Type="http://schemas.openxmlformats.org/officeDocument/2006/relationships/slideLayout" Target="/ppt/slideLayouts/slideLayout1.xml" Id="R9e6a37f1a9f1487d" /><Relationship Type="http://schemas.openxmlformats.org/officeDocument/2006/relationships/notesSlide" Target="/ppt/notesSlides/notesSlide81.xml" Id="Rde468497d73e43c2" /></Relationships>
</file>

<file path=ppt/slides/_rels/slide82.xml.rels>&#65279;<?xml version="1.0" encoding="utf-8"?><Relationships xmlns="http://schemas.openxmlformats.org/package/2006/relationships"><Relationship Type="http://schemas.openxmlformats.org/officeDocument/2006/relationships/slideLayout" Target="/ppt/slideLayouts/slideLayout1.xml" Id="R5b3d9810d9cc40ea" /><Relationship Type="http://schemas.openxmlformats.org/officeDocument/2006/relationships/notesSlide" Target="/ppt/notesSlides/notesSlide82.xml" Id="R52ab7907beaf4f9d" /></Relationships>
</file>

<file path=ppt/slides/_rels/slide83.xml.rels>&#65279;<?xml version="1.0" encoding="utf-8"?><Relationships xmlns="http://schemas.openxmlformats.org/package/2006/relationships"><Relationship Type="http://schemas.openxmlformats.org/officeDocument/2006/relationships/slideLayout" Target="/ppt/slideLayouts/slideLayout1.xml" Id="Ra00d0462ec604643" /><Relationship Type="http://schemas.openxmlformats.org/officeDocument/2006/relationships/notesSlide" Target="/ppt/notesSlides/notesSlide83.xml" Id="Rff17aeeb13664161" /></Relationships>
</file>

<file path=ppt/slides/_rels/slide84.xml.rels>&#65279;<?xml version="1.0" encoding="utf-8"?><Relationships xmlns="http://schemas.openxmlformats.org/package/2006/relationships"><Relationship Type="http://schemas.openxmlformats.org/officeDocument/2006/relationships/slideLayout" Target="/ppt/slideLayouts/slideLayout1.xml" Id="R10f236a1e7e74fa1" /><Relationship Type="http://schemas.openxmlformats.org/officeDocument/2006/relationships/notesSlide" Target="/ppt/notesSlides/notesSlide84.xml" Id="Rb32495afa0f147b1" /></Relationships>
</file>

<file path=ppt/slides/_rels/slide85.xml.rels>&#65279;<?xml version="1.0" encoding="utf-8"?><Relationships xmlns="http://schemas.openxmlformats.org/package/2006/relationships"><Relationship Type="http://schemas.openxmlformats.org/officeDocument/2006/relationships/slideLayout" Target="/ppt/slideLayouts/slideLayout1.xml" Id="R36b79953d4c74532" /><Relationship Type="http://schemas.openxmlformats.org/officeDocument/2006/relationships/notesSlide" Target="/ppt/notesSlides/notesSlide85.xml" Id="Rb333716d5826477b" /></Relationships>
</file>

<file path=ppt/slides/slide1.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5" name="course">
            <a:extLst xmlns:a="http://schemas.openxmlformats.org/drawingml/2006/main">
              <a:ext uri="{FF2B5EF4-FFF2-40B4-BE49-F238E27FC236}">
                <a16:creationId xmlns:a16="http://schemas.microsoft.com/office/drawing/2014/main" id="{C38AE2C0-511D-42B1-B0A3-30E4C97E11FE}"/>
              </a:ext>
            </a:extLst>
          </p:cNvPr>
          <p:cNvSpPr>
            <a:spLocks xmlns:a="http://schemas.openxmlformats.org/drawingml/2006/main" noGrp="1"/>
          </p:cNvSpPr>
          <p:nvPr/>
        </p:nvSpPr>
        <p:spPr>
          <a:xfrm xmlns:a="http://schemas.openxmlformats.org/drawingml/2006/main">
            <a:off x="609600" y="828675"/>
            <a:ext cx="10668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1">
                <a:solidFill>
                  <a:srgbClr val="B4E1E5"/>
                </a:solidFill>
                <a:latin typeface="Arial"/>
                <a:ea typeface="Arial"/>
                <a:cs typeface="Arial"/>
              </a:defRPr>
            </a:pPr>
            <a:r>
              <a:rPr sz="1950" b="1">
                <a:solidFill>
                  <a:srgbClr val="B4E1E5"/>
                </a:solidFill>
                <a:latin typeface="Arial"/>
                <a:ea typeface="Arial"/>
                <a:cs typeface="Arial"/>
              </a:rPr>
              <a:t>AP PHYSICS 2</a:t>
            </a:r>
          </a:p>
        </p:txBody>
      </p:sp>
      <p:sp>
        <p:nvSpPr>
          <p:cNvPr id="2" name="unit">
            <a:extLst xmlns:a="http://schemas.openxmlformats.org/drawingml/2006/main">
              <a:ext uri="{FF2B5EF4-FFF2-40B4-BE49-F238E27FC236}">
                <a16:creationId xmlns:a16="http://schemas.microsoft.com/office/drawing/2014/main" id="{89498D6D-A163-4C31-9B77-B97FB5F6B884}"/>
              </a:ext>
            </a:extLst>
          </p:cNvPr>
          <p:cNvSpPr>
            <a:spLocks xmlns:a="http://schemas.openxmlformats.org/drawingml/2006/main" noGrp="1"/>
          </p:cNvSpPr>
          <p:nvPr/>
        </p:nvSpPr>
        <p:spPr>
          <a:xfrm xmlns:a="http://schemas.openxmlformats.org/drawingml/2006/main">
            <a:off x="609600" y="1581150"/>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850" b="0">
                <a:solidFill>
                  <a:srgbClr val="FFFFFF"/>
                </a:solidFill>
                <a:latin typeface="Arial"/>
                <a:ea typeface="Arial"/>
                <a:cs typeface="Arial"/>
              </a:defRPr>
            </a:pPr>
            <a:r>
              <a:rPr sz="2850" b="0">
                <a:solidFill>
                  <a:srgbClr val="FFFFFF"/>
                </a:solidFill>
                <a:latin typeface="Arial"/>
                <a:ea typeface="Arial"/>
                <a:cs typeface="Arial"/>
              </a:rPr>
              <a:t>Unit 12</a:t>
            </a:r>
          </a:p>
        </p:txBody>
      </p:sp>
      <p:sp>
        <p:nvSpPr>
          <p:cNvPr id="3" name="title">
            <a:extLst xmlns:a="http://schemas.openxmlformats.org/drawingml/2006/main">
              <a:ext uri="{FF2B5EF4-FFF2-40B4-BE49-F238E27FC236}">
                <a16:creationId xmlns:a16="http://schemas.microsoft.com/office/drawing/2014/main" id="{DBAEAF2C-5988-450F-B753-72F2D6FCC135}"/>
              </a:ext>
            </a:extLst>
          </p:cNvPr>
          <p:cNvSpPr>
            <a:spLocks xmlns:a="http://schemas.openxmlformats.org/drawingml/2006/main" noGrp="1"/>
          </p:cNvSpPr>
          <p:nvPr/>
        </p:nvSpPr>
        <p:spPr>
          <a:xfrm xmlns:a="http://schemas.openxmlformats.org/drawingml/2006/main">
            <a:off x="609600" y="2476500"/>
            <a:ext cx="109728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4350" b="1">
                <a:solidFill>
                  <a:srgbClr val="FFFFFF"/>
                </a:solidFill>
                <a:latin typeface="Arial"/>
                <a:ea typeface="Arial"/>
                <a:cs typeface="Arial"/>
              </a:defRPr>
            </a:pPr>
            <a:r>
              <a:rPr sz="4350" b="1">
                <a:solidFill>
                  <a:srgbClr val="FFFFFF"/>
                </a:solidFill>
                <a:latin typeface="Arial"/>
                <a:ea typeface="Arial"/>
                <a:cs typeface="Arial"/>
              </a:rPr>
              <a:t>Magnetism and Electromagnetism</a:t>
            </a:r>
          </a:p>
        </p:txBody>
      </p:sp>
      <p:sp>
        <p:nvSpPr>
          <p:cNvPr id="4" name="subtitle">
            <a:extLst xmlns:a="http://schemas.openxmlformats.org/drawingml/2006/main">
              <a:ext uri="{FF2B5EF4-FFF2-40B4-BE49-F238E27FC236}">
                <a16:creationId xmlns:a16="http://schemas.microsoft.com/office/drawing/2014/main" id="{46D0266B-B299-4502-ADA0-9D224B164518}"/>
              </a:ext>
            </a:extLst>
          </p:cNvPr>
          <p:cNvSpPr>
            <a:spLocks xmlns:a="http://schemas.openxmlformats.org/drawingml/2006/main" noGrp="1"/>
          </p:cNvSpPr>
          <p:nvPr/>
        </p:nvSpPr>
        <p:spPr>
          <a:xfrm xmlns:a="http://schemas.openxmlformats.org/drawingml/2006/main">
            <a:off x="609600" y="5286375"/>
            <a:ext cx="10668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00" b="0">
                <a:solidFill>
                  <a:srgbClr val="CAE5E8"/>
                </a:solidFill>
                <a:latin typeface="Arial"/>
                <a:ea typeface="Arial"/>
                <a:cs typeface="Arial"/>
              </a:defRPr>
            </a:pPr>
            <a:r>
              <a:rPr sz="2100" b="0">
                <a:solidFill>
                  <a:srgbClr val="CAE5E8"/>
                </a:solidFill>
                <a:latin typeface="Arial"/>
                <a:ea typeface="Arial"/>
                <a:cs typeface="Arial"/>
              </a:rPr>
              <a:t>Complete chapter teaching notes</a:t>
            </a:r>
          </a:p>
        </p:txBody>
      </p:sp>
    </p:spTree>
    <p:extLst>
      <p:ext uri="{BB962C8B-B14F-4D97-AF65-F5344CB8AC3E}">
        <p14:creationId xmlns:p14="http://schemas.microsoft.com/office/powerpoint/2010/main" val="185072009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CE09A43-7B00-49C0-BA0B-9F8328ED255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0828F1B-3F24-4971-B0BD-295C386E1DB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teaching route</a:t>
            </a:r>
          </a:p>
        </p:txBody>
      </p:sp>
      <p:sp>
        <p:nvSpPr>
          <p:cNvPr id="3" name="source-page">
            <a:extLst xmlns:a="http://schemas.openxmlformats.org/drawingml/2006/main">
              <a:ext uri="{FF2B5EF4-FFF2-40B4-BE49-F238E27FC236}">
                <a16:creationId xmlns:a16="http://schemas.microsoft.com/office/drawing/2014/main" id="{0E3D6372-4F02-46AF-82BD-8013C3F5A4B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Full chapter across several lessons</a:t>
            </a:r>
          </a:p>
        </p:txBody>
      </p:sp>
      <p:sp>
        <p:nvSpPr>
          <p:cNvPr id="4" name="slide-number">
            <a:extLst xmlns:a="http://schemas.openxmlformats.org/drawingml/2006/main">
              <a:ext uri="{FF2B5EF4-FFF2-40B4-BE49-F238E27FC236}">
                <a16:creationId xmlns:a16="http://schemas.microsoft.com/office/drawing/2014/main" id="{D00C3855-8918-4D6B-B4BA-14CEC8A89DE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 / 85</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2524125"/>
                <a:gridCol w="8448675"/>
              </a:tblGrid>
              <a:tr h="478536">
                <a:tc>
                  <a:txBody>
                    <a:bodyPr wrap="square" lIns="95250" tIns="76200" rIns="95250" bIns="76200">
                      <a:noAutofit/>
                    </a:bodyPr>
                    <a:lstStyle/>
                    <a:p>
                      <a:r>
                        <a:rPr sz="1800" b="1">
                          <a:solidFill>
                            <a:srgbClr val="FFFFFF"/>
                          </a:solidFill>
                          <a:latin typeface="Arial"/>
                          <a:ea typeface="Arial"/>
                          <a:cs typeface="Arial"/>
                        </a:rPr>
                        <a:t>Lesson group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Focus</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Fields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Poles, compasses, straight wires, loops and solenoids</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Forces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Wire force, charge force, circular motion and interacting wires</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Induction</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Moving rod first; flux and Faraday’s law next</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Applications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Lenz’s law, graph slopes, energy and experimental evidence</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82330249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3D9E5BF-1B7B-4FBB-B1C2-E5B3E2750CB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9A828F52-5736-4185-839B-29563B6F908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fields and magnetic materials</a:t>
            </a:r>
          </a:p>
        </p:txBody>
      </p:sp>
      <p:sp>
        <p:nvSpPr>
          <p:cNvPr id="3" name="source-page">
            <a:extLst xmlns:a="http://schemas.openxmlformats.org/drawingml/2006/main">
              <a:ext uri="{FF2B5EF4-FFF2-40B4-BE49-F238E27FC236}">
                <a16:creationId xmlns:a16="http://schemas.microsoft.com/office/drawing/2014/main" id="{3CE43F77-8039-440A-A042-29DFD6849C8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12.1</a:t>
            </a:r>
          </a:p>
        </p:txBody>
      </p:sp>
      <p:sp>
        <p:nvSpPr>
          <p:cNvPr id="4" name="slide-number">
            <a:extLst xmlns:a="http://schemas.openxmlformats.org/drawingml/2006/main">
              <a:ext uri="{FF2B5EF4-FFF2-40B4-BE49-F238E27FC236}">
                <a16:creationId xmlns:a16="http://schemas.microsoft.com/office/drawing/2014/main" id="{29843AB6-8F75-4304-B3AA-3FF7A313505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 / 85</a:t>
            </a:r>
          </a:p>
        </p:txBody>
      </p:sp>
      <p:sp>
        <p:nvSpPr>
          <p:cNvPr id="5" name="body">
            <a:extLst xmlns:a="http://schemas.openxmlformats.org/drawingml/2006/main">
              <a:ext uri="{FF2B5EF4-FFF2-40B4-BE49-F238E27FC236}">
                <a16:creationId xmlns:a16="http://schemas.microsoft.com/office/drawing/2014/main" id="{76933278-90E5-4937-BB2F-AFA37369802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compass aligns with the local magnetic field; its north-seeking end points along 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Outside a bar magnet, field lines run from north to south, and inside they continue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from south to north, forming closed loops.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Cutting a magnet produces smaller dipoles rather than isolated north and south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Like poles repel and unlike poles attract.</a:t>
            </a:r>
          </a:p>
        </p:txBody>
      </p:sp>
    </p:spTree>
    <p:extLst>
      <p:ext uri="{BB962C8B-B14F-4D97-AF65-F5344CB8AC3E}">
        <p14:creationId xmlns:p14="http://schemas.microsoft.com/office/powerpoint/2010/main" val="53432044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C98E456-1993-4571-A30E-5976FC40321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1CDA4F3C-F4FD-44EF-967F-1E71D1681BC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fields and magnetic materials</a:t>
            </a:r>
          </a:p>
        </p:txBody>
      </p:sp>
      <p:sp>
        <p:nvSpPr>
          <p:cNvPr id="3" name="source-page">
            <a:extLst xmlns:a="http://schemas.openxmlformats.org/drawingml/2006/main">
              <a:ext uri="{FF2B5EF4-FFF2-40B4-BE49-F238E27FC236}">
                <a16:creationId xmlns:a16="http://schemas.microsoft.com/office/drawing/2014/main" id="{33F83C60-C44F-44AD-84C9-9321F8D0015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12.1</a:t>
            </a:r>
          </a:p>
        </p:txBody>
      </p:sp>
      <p:sp>
        <p:nvSpPr>
          <p:cNvPr id="4" name="slide-number">
            <a:extLst xmlns:a="http://schemas.openxmlformats.org/drawingml/2006/main">
              <a:ext uri="{FF2B5EF4-FFF2-40B4-BE49-F238E27FC236}">
                <a16:creationId xmlns:a16="http://schemas.microsoft.com/office/drawing/2014/main" id="{B2C8AB7D-D34E-4338-A681-C49B9AAF80B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2433b81d7b344c25"/>
          <a:stretch xmlns:a="http://schemas.openxmlformats.org/drawingml/2006/main"/>
        </p:blipFill>
        <p:spPr>
          <a:xfrm xmlns:a="http://schemas.openxmlformats.org/drawingml/2006/main">
            <a:off x="1497330" y="1790700"/>
            <a:ext cx="9197340"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9794F0C-DD2E-4424-80AF-ADB71F01BA68}"/>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exterior field-line segments point from N to S and do not intersect. Their continuation through</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magnet is omitted; the white arrow gives the internal direction from S to N.</a:t>
            </a:r>
          </a:p>
        </p:txBody>
      </p:sp>
    </p:spTree>
    <p:extLst>
      <p:ext uri="{BB962C8B-B14F-4D97-AF65-F5344CB8AC3E}">
        <p14:creationId xmlns:p14="http://schemas.microsoft.com/office/powerpoint/2010/main" val="70737912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EBA3B1E-D3CE-418A-9780-A7C2438DB78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0B8145CF-E3A1-4356-BA73-17890F6E278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fields and magnetic materials</a:t>
            </a:r>
          </a:p>
        </p:txBody>
      </p:sp>
      <p:sp>
        <p:nvSpPr>
          <p:cNvPr id="3" name="source-page">
            <a:extLst xmlns:a="http://schemas.openxmlformats.org/drawingml/2006/main">
              <a:ext uri="{FF2B5EF4-FFF2-40B4-BE49-F238E27FC236}">
                <a16:creationId xmlns:a16="http://schemas.microsoft.com/office/drawing/2014/main" id="{67AA86F9-9016-464A-AC29-B56447F43FE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12.1</a:t>
            </a:r>
          </a:p>
        </p:txBody>
      </p:sp>
      <p:sp>
        <p:nvSpPr>
          <p:cNvPr id="4" name="slide-number">
            <a:extLst xmlns:a="http://schemas.openxmlformats.org/drawingml/2006/main">
              <a:ext uri="{FF2B5EF4-FFF2-40B4-BE49-F238E27FC236}">
                <a16:creationId xmlns:a16="http://schemas.microsoft.com/office/drawing/2014/main" id="{83852073-4E09-4FC1-AD26-636A1C454F0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 / 85</a:t>
            </a:r>
          </a:p>
        </p:txBody>
      </p:sp>
      <p:sp>
        <p:nvSpPr>
          <p:cNvPr id="5" name="body">
            <a:extLst xmlns:a="http://schemas.openxmlformats.org/drawingml/2006/main">
              <a:ext uri="{FF2B5EF4-FFF2-40B4-BE49-F238E27FC236}">
                <a16:creationId xmlns:a16="http://schemas.microsoft.com/office/drawing/2014/main" id="{3CAAB322-C5CB-4F39-8937-7C0EB9A1EE1D}"/>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Magnetism originates in moving charge and intrinsic magnetic properties of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particles.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ferromagnetic material, many microscopic magnetic moments can align within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domains.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unmagnetized sample has domains whose contributions largely cancel.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applied field can align domains and magnetize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Some materials retain much of that alignment after the external field is removed.</a:t>
            </a:r>
          </a:p>
        </p:txBody>
      </p:sp>
      <p:sp>
        <p:nvSpPr>
          <p:cNvPr id="6" name="body">
            <a:extLst xmlns:a="http://schemas.openxmlformats.org/drawingml/2006/main">
              <a:ext uri="{FF2B5EF4-FFF2-40B4-BE49-F238E27FC236}">
                <a16:creationId xmlns:a16="http://schemas.microsoft.com/office/drawing/2014/main" id="{E685E0BF-9738-4A22-B9B0-7A24B0707CEE}"/>
              </a:ext>
            </a:extLst>
          </p:cNvPr>
          <p:cNvSpPr>
            <a:spLocks xmlns:a="http://schemas.openxmlformats.org/drawingml/2006/main" noGrp="1"/>
          </p:cNvSpPr>
          <p:nvPr/>
        </p:nvSpPr>
        <p:spPr>
          <a:xfrm xmlns:a="http://schemas.openxmlformats.org/drawingml/2006/main">
            <a:off x="609600" y="462438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Magnetic field B is measured in teslas: 1 T = 1 N/(A·m).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Permeability μ characterizes magnetic response.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air/vacuum classroom problems, μ ≈ μ₀ ≈ 4π × 10⁻⁷ T·m/A.</a:t>
            </a:r>
          </a:p>
        </p:txBody>
      </p:sp>
    </p:spTree>
    <p:extLst>
      <p:ext uri="{BB962C8B-B14F-4D97-AF65-F5344CB8AC3E}">
        <p14:creationId xmlns:p14="http://schemas.microsoft.com/office/powerpoint/2010/main" val="86177409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116529D-9ED4-4AAD-A8D7-F18979C6B47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1C9AC2BE-9A18-424C-9CA0-1BF20D3159F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fields and magnetic materials</a:t>
            </a:r>
          </a:p>
        </p:txBody>
      </p:sp>
      <p:sp>
        <p:nvSpPr>
          <p:cNvPr id="3" name="source-page">
            <a:extLst xmlns:a="http://schemas.openxmlformats.org/drawingml/2006/main">
              <a:ext uri="{FF2B5EF4-FFF2-40B4-BE49-F238E27FC236}">
                <a16:creationId xmlns:a16="http://schemas.microsoft.com/office/drawing/2014/main" id="{0091A1A4-76B4-4B0C-9E81-4C6B477C363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    12.1</a:t>
            </a:r>
          </a:p>
        </p:txBody>
      </p:sp>
      <p:sp>
        <p:nvSpPr>
          <p:cNvPr id="4" name="slide-number">
            <a:extLst xmlns:a="http://schemas.openxmlformats.org/drawingml/2006/main">
              <a:ext uri="{FF2B5EF4-FFF2-40B4-BE49-F238E27FC236}">
                <a16:creationId xmlns:a16="http://schemas.microsoft.com/office/drawing/2014/main" id="{F15DB8B7-46E6-48B8-8619-5FF2D7B189C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 / 85</a:t>
            </a:r>
          </a:p>
        </p:txBody>
      </p:sp>
      <p:sp>
        <p:nvSpPr>
          <p:cNvPr id="5" name="body">
            <a:extLst xmlns:a="http://schemas.openxmlformats.org/drawingml/2006/main">
              <a:ext uri="{FF2B5EF4-FFF2-40B4-BE49-F238E27FC236}">
                <a16:creationId xmlns:a16="http://schemas.microsoft.com/office/drawing/2014/main" id="{043EB9F5-1819-47E2-BCC6-AE50ECABD26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Superpose magnetic fields as vectors.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zero net field can occur where two nonzero contributions cancel.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Magnetic field lines are a representation, not physical threads.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density of drawn lines communicates relative strength only when the drawing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uses a consistent convention.</a:t>
            </a:r>
          </a:p>
        </p:txBody>
      </p:sp>
    </p:spTree>
    <p:extLst>
      <p:ext uri="{BB962C8B-B14F-4D97-AF65-F5344CB8AC3E}">
        <p14:creationId xmlns:p14="http://schemas.microsoft.com/office/powerpoint/2010/main" val="632006009"/>
      </p:ext>
    </p:extLst>
  </p:cSld>
</p:sld>
</file>

<file path=ppt/slides/slide7.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42AA57B-C3C9-42A3-AB16-21FC0C73A54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F8187ADF-47F2-4B0C-AA37-81FB3E98C90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Magnetic fields and magnetic materials</a:t>
            </a:r>
          </a:p>
        </p:txBody>
      </p:sp>
      <p:sp>
        <p:nvSpPr>
          <p:cNvPr id="3" name="section-label">
            <a:extLst xmlns:a="http://schemas.openxmlformats.org/drawingml/2006/main">
              <a:ext uri="{FF2B5EF4-FFF2-40B4-BE49-F238E27FC236}">
                <a16:creationId xmlns:a16="http://schemas.microsoft.com/office/drawing/2014/main" id="{B8EB83DA-0051-4B15-B75F-736DA732415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Checkpoint</a:t>
            </a:r>
          </a:p>
        </p:txBody>
      </p:sp>
      <p:sp>
        <p:nvSpPr>
          <p:cNvPr id="4" name="source-page">
            <a:extLst xmlns:a="http://schemas.openxmlformats.org/drawingml/2006/main">
              <a:ext uri="{FF2B5EF4-FFF2-40B4-BE49-F238E27FC236}">
                <a16:creationId xmlns:a16="http://schemas.microsoft.com/office/drawing/2014/main" id="{91DAA6FD-29F8-4B4A-A600-F7E6409F473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2    12.1</a:t>
            </a:r>
          </a:p>
        </p:txBody>
      </p:sp>
      <p:sp>
        <p:nvSpPr>
          <p:cNvPr id="5" name="slide-number">
            <a:extLst xmlns:a="http://schemas.openxmlformats.org/drawingml/2006/main">
              <a:ext uri="{FF2B5EF4-FFF2-40B4-BE49-F238E27FC236}">
                <a16:creationId xmlns:a16="http://schemas.microsoft.com/office/drawing/2014/main" id="{E447CA23-B478-4388-82CA-48AF3463524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7 / 85</a:t>
            </a:r>
          </a:p>
        </p:txBody>
      </p:sp>
      <p:sp>
        <p:nvSpPr>
          <p:cNvPr id="6" name="body">
            <a:extLst xmlns:a="http://schemas.openxmlformats.org/drawingml/2006/main">
              <a:ext uri="{FF2B5EF4-FFF2-40B4-BE49-F238E27FC236}">
                <a16:creationId xmlns:a16="http://schemas.microsoft.com/office/drawing/2014/main" id="{1379889C-A8BD-4288-B5D3-0C99F302B6C5}"/>
              </a:ext>
            </a:extLst>
          </p:cNvPr>
          <p:cNvSpPr>
            <a:spLocks xmlns:a="http://schemas.openxmlformats.org/drawingml/2006/main" noGrp="1"/>
          </p:cNvSpPr>
          <p:nvPr/>
        </p:nvSpPr>
        <p:spPr>
          <a:xfrm xmlns:a="http://schemas.openxmlformats.org/drawingml/2006/main">
            <a:off x="609600" y="1866900"/>
            <a:ext cx="10972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An iron nail attracted by either pole of a magnet need not have been a</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permanent magnet initially.</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Induced domain alignment can produce attraction.</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Magnetic attraction alone does not identify a permanent pole.</a:t>
            </a:r>
          </a:p>
        </p:txBody>
      </p:sp>
    </p:spTree>
    <p:extLst>
      <p:ext uri="{BB962C8B-B14F-4D97-AF65-F5344CB8AC3E}">
        <p14:creationId xmlns:p14="http://schemas.microsoft.com/office/powerpoint/2010/main" val="28202497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F11BAFF8-1F2F-4357-B1FF-5B41186BF34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4F53C51-2981-4FD1-9DA8-B07A09E6104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fields made by currents</a:t>
            </a:r>
          </a:p>
        </p:txBody>
      </p:sp>
      <p:sp>
        <p:nvSpPr>
          <p:cNvPr id="3" name="section-label">
            <a:extLst xmlns:a="http://schemas.openxmlformats.org/drawingml/2006/main">
              <a:ext uri="{FF2B5EF4-FFF2-40B4-BE49-F238E27FC236}">
                <a16:creationId xmlns:a16="http://schemas.microsoft.com/office/drawing/2014/main" id="{4AD55B63-3064-4CA3-9D94-EF0D2EA6EB2C}"/>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499D1F7F-5389-4DD8-BE69-2D8997661E2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12.3</a:t>
            </a:r>
          </a:p>
        </p:txBody>
      </p:sp>
      <p:sp>
        <p:nvSpPr>
          <p:cNvPr id="5" name="slide-number">
            <a:extLst xmlns:a="http://schemas.openxmlformats.org/drawingml/2006/main">
              <a:ext uri="{FF2B5EF4-FFF2-40B4-BE49-F238E27FC236}">
                <a16:creationId xmlns:a16="http://schemas.microsoft.com/office/drawing/2014/main" id="{7414EEB1-B41B-4A65-A1CD-F9DFE68AC5C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 / 85</a:t>
            </a:r>
          </a:p>
        </p:txBody>
      </p:sp>
      <p:sp>
        <p:nvSpPr>
          <p:cNvPr id="6" name="body">
            <a:extLst xmlns:a="http://schemas.openxmlformats.org/drawingml/2006/main">
              <a:ext uri="{FF2B5EF4-FFF2-40B4-BE49-F238E27FC236}">
                <a16:creationId xmlns:a16="http://schemas.microsoft.com/office/drawing/2014/main" id="{275FAE75-B97A-4D16-88FC-5012191D0998}"/>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Long straight wire: B = μ₀I/(2πr)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 is the perpendicular distance from the wire; the wire is long compared with r.</a:t>
            </a:r>
          </a:p>
        </p:txBody>
      </p:sp>
      <p:sp>
        <p:nvSpPr>
          <p:cNvPr id="7" name="body">
            <a:extLst xmlns:a="http://schemas.openxmlformats.org/drawingml/2006/main">
              <a:ext uri="{FF2B5EF4-FFF2-40B4-BE49-F238E27FC236}">
                <a16:creationId xmlns:a16="http://schemas.microsoft.com/office/drawing/2014/main" id="{51E56FEC-4592-4551-B7A7-7BD371E9C45E}"/>
              </a:ext>
            </a:extLst>
          </p:cNvPr>
          <p:cNvSpPr>
            <a:spLocks xmlns:a="http://schemas.openxmlformats.org/drawingml/2006/main" noGrp="1"/>
          </p:cNvSpPr>
          <p:nvPr/>
        </p:nvSpPr>
        <p:spPr>
          <a:xfrm xmlns:a="http://schemas.openxmlformats.org/drawingml/2006/main">
            <a:off x="609600" y="283845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Point the right thumb along conventional current; curled fingers give the circulating</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 direction.</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loop, curl fingers with current and the thumb gives the field direction through</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center.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 solenoid combines the fields of many turns, producing an approximately uniform</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interior field in a long-coil model.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Its ends behave like north and south poles.</a:t>
            </a:r>
          </a:p>
        </p:txBody>
      </p:sp>
    </p:spTree>
    <p:extLst>
      <p:ext uri="{BB962C8B-B14F-4D97-AF65-F5344CB8AC3E}">
        <p14:creationId xmlns:p14="http://schemas.microsoft.com/office/powerpoint/2010/main" val="148733052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82CE4F6-3798-42D6-AC6F-3FCC7D508D3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D095FF94-5F9B-4310-85CD-FC18FF25FDD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fields made by currents</a:t>
            </a:r>
          </a:p>
        </p:txBody>
      </p:sp>
      <p:sp>
        <p:nvSpPr>
          <p:cNvPr id="3" name="source-page">
            <a:extLst xmlns:a="http://schemas.openxmlformats.org/drawingml/2006/main">
              <a:ext uri="{FF2B5EF4-FFF2-40B4-BE49-F238E27FC236}">
                <a16:creationId xmlns:a16="http://schemas.microsoft.com/office/drawing/2014/main" id="{FD093F24-1246-46A7-AE10-B8BD67E8FB9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12.3</a:t>
            </a:r>
          </a:p>
        </p:txBody>
      </p:sp>
      <p:sp>
        <p:nvSpPr>
          <p:cNvPr id="4" name="slide-number">
            <a:extLst xmlns:a="http://schemas.openxmlformats.org/drawingml/2006/main">
              <a:ext uri="{FF2B5EF4-FFF2-40B4-BE49-F238E27FC236}">
                <a16:creationId xmlns:a16="http://schemas.microsoft.com/office/drawing/2014/main" id="{4055C543-A8A1-4E0E-B3B1-AFF592561C4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9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60d6a474dab4c02"/>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EC927197-7211-4FAB-AA9D-8C9197DEC3F0}"/>
              </a:ext>
            </a:extLst>
          </p:cNvPr>
          <p:cNvSpPr>
            <a:spLocks xmlns:a="http://schemas.openxmlformats.org/drawingml/2006/main" noGrp="1"/>
          </p:cNvSpPr>
          <p:nvPr/>
        </p:nvSpPr>
        <p:spPr>
          <a:xfrm xmlns:a="http://schemas.openxmlformats.org/drawingml/2006/main">
            <a:off x="609600" y="5210175"/>
            <a:ext cx="109728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Look directly along the wire: a dot is current toward you; a cross is current away from you.</a:t>
            </a:r>
          </a:p>
        </p:txBody>
      </p:sp>
    </p:spTree>
    <p:extLst>
      <p:ext uri="{BB962C8B-B14F-4D97-AF65-F5344CB8AC3E}">
        <p14:creationId xmlns:p14="http://schemas.microsoft.com/office/powerpoint/2010/main" val="146887839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A60DF53-EA25-4616-BFFA-97ACDF38D29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CC450D9-7F31-4981-BA3C-3AFB39873E5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fields made by currents</a:t>
            </a:r>
          </a:p>
        </p:txBody>
      </p:sp>
      <p:sp>
        <p:nvSpPr>
          <p:cNvPr id="3" name="section-label">
            <a:extLst xmlns:a="http://schemas.openxmlformats.org/drawingml/2006/main">
              <a:ext uri="{FF2B5EF4-FFF2-40B4-BE49-F238E27FC236}">
                <a16:creationId xmlns:a16="http://schemas.microsoft.com/office/drawing/2014/main" id="{0C9C02F6-3C9C-4EFE-BA84-A8C73382B452}"/>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 field cancellation</a:t>
            </a:r>
          </a:p>
        </p:txBody>
      </p:sp>
      <p:sp>
        <p:nvSpPr>
          <p:cNvPr id="4" name="source-page">
            <a:extLst xmlns:a="http://schemas.openxmlformats.org/drawingml/2006/main">
              <a:ext uri="{FF2B5EF4-FFF2-40B4-BE49-F238E27FC236}">
                <a16:creationId xmlns:a16="http://schemas.microsoft.com/office/drawing/2014/main" id="{741853E9-B0CD-429B-8030-0B934A135B6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3    12.3</a:t>
            </a:r>
          </a:p>
        </p:txBody>
      </p:sp>
      <p:sp>
        <p:nvSpPr>
          <p:cNvPr id="5" name="slide-number">
            <a:extLst xmlns:a="http://schemas.openxmlformats.org/drawingml/2006/main">
              <a:ext uri="{FF2B5EF4-FFF2-40B4-BE49-F238E27FC236}">
                <a16:creationId xmlns:a16="http://schemas.microsoft.com/office/drawing/2014/main" id="{29CB85B7-A995-469E-A8FC-78B7EB10050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10 / 85</a:t>
            </a:r>
          </a:p>
        </p:txBody>
      </p:sp>
      <p:sp>
        <p:nvSpPr>
          <p:cNvPr id="6" name="body">
            <a:extLst xmlns:a="http://schemas.openxmlformats.org/drawingml/2006/main">
              <a:ext uri="{FF2B5EF4-FFF2-40B4-BE49-F238E27FC236}">
                <a16:creationId xmlns:a16="http://schemas.microsoft.com/office/drawing/2014/main" id="{E80687F2-68C1-4EBE-BE50-D18B4335071A}"/>
              </a:ext>
            </a:extLst>
          </p:cNvPr>
          <p:cNvSpPr>
            <a:spLocks xmlns:a="http://schemas.openxmlformats.org/drawingml/2006/main" noGrp="1"/>
          </p:cNvSpPr>
          <p:nvPr/>
        </p:nvSpPr>
        <p:spPr>
          <a:xfrm xmlns:a="http://schemas.openxmlformats.org/drawingml/2006/main">
            <a:off x="609600" y="1866900"/>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Two long parallel wires carry equal 4.0 A currents upward and are 0.10 m apart.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At their midpoint, each field magnitude is μ₀(4.0)/(2π·0.050) = 1.60 × 10⁻⁵ 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directions oppose, so B_net = 0.</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If one current reverses, the fields add to 3.20 × 10⁻⁵ T.</a:t>
            </a:r>
          </a:p>
        </p:txBody>
      </p:sp>
      <p:sp>
        <p:nvSpPr>
          <p:cNvPr id="7" name="body">
            <a:extLst xmlns:a="http://schemas.openxmlformats.org/drawingml/2006/main">
              <a:ext uri="{FF2B5EF4-FFF2-40B4-BE49-F238E27FC236}">
                <a16:creationId xmlns:a16="http://schemas.microsoft.com/office/drawing/2014/main" id="{A76C6F12-371C-4C48-AEEE-1DC2B47BF300}"/>
              </a:ext>
            </a:extLst>
          </p:cNvPr>
          <p:cNvSpPr>
            <a:spLocks xmlns:a="http://schemas.openxmlformats.org/drawingml/2006/main" noGrp="1"/>
          </p:cNvSpPr>
          <p:nvPr/>
        </p:nvSpPr>
        <p:spPr>
          <a:xfrm xmlns:a="http://schemas.openxmlformats.org/drawingml/2006/main">
            <a:off x="609600" y="3481388"/>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For unequal same-direction currents, the cancellation point lies between the wires and</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closer to the weaker-current wire.</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Solve I₁/r₁ = I₂/r₂, with r₁ + r₂ equal to the separation.</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For opposite currents, fields between the wires add rather than cancel.</a:t>
            </a:r>
          </a:p>
        </p:txBody>
      </p:sp>
      <p:sp>
        <p:nvSpPr>
          <p:cNvPr id="8" name="body">
            <a:extLst xmlns:a="http://schemas.openxmlformats.org/drawingml/2006/main">
              <a:ext uri="{FF2B5EF4-FFF2-40B4-BE49-F238E27FC236}">
                <a16:creationId xmlns:a16="http://schemas.microsoft.com/office/drawing/2014/main" id="{5FBC1013-B745-4491-AD86-E743AFC94B45}"/>
              </a:ext>
            </a:extLst>
          </p:cNvPr>
          <p:cNvSpPr>
            <a:spLocks xmlns:a="http://schemas.openxmlformats.org/drawingml/2006/main" noGrp="1"/>
          </p:cNvSpPr>
          <p:nvPr/>
        </p:nvSpPr>
        <p:spPr>
          <a:xfrm xmlns:a="http://schemas.openxmlformats.org/drawingml/2006/main">
            <a:off x="609600" y="5095875"/>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Extension: a long air-core solenoid has B ≈ μ₀nI, where n is turns per length.</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Use this only when the long-solenoid approximation is appropriate; the CED emphasizes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field directions and the long straight-wire relation.</a:t>
            </a:r>
          </a:p>
        </p:txBody>
      </p:sp>
    </p:spTree>
    <p:extLst>
      <p:ext uri="{BB962C8B-B14F-4D97-AF65-F5344CB8AC3E}">
        <p14:creationId xmlns:p14="http://schemas.microsoft.com/office/powerpoint/2010/main" val="990629991"/>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D3F9503-89FD-4E5D-A9B6-C81C6EC4A3C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ED81DE10-E013-4F98-B6E7-AA89660866B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solenoid: a coil acts like a bar magnet</a:t>
            </a:r>
          </a:p>
        </p:txBody>
      </p:sp>
      <p:sp>
        <p:nvSpPr>
          <p:cNvPr id="3" name="source-page">
            <a:extLst xmlns:a="http://schemas.openxmlformats.org/drawingml/2006/main">
              <a:ext uri="{FF2B5EF4-FFF2-40B4-BE49-F238E27FC236}">
                <a16:creationId xmlns:a16="http://schemas.microsoft.com/office/drawing/2014/main" id="{0AE21DDF-F0C2-4959-B091-A5995A003F6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12.1, 12.3</a:t>
            </a:r>
          </a:p>
        </p:txBody>
      </p:sp>
      <p:sp>
        <p:nvSpPr>
          <p:cNvPr id="4" name="slide-number">
            <a:extLst xmlns:a="http://schemas.openxmlformats.org/drawingml/2006/main">
              <a:ext uri="{FF2B5EF4-FFF2-40B4-BE49-F238E27FC236}">
                <a16:creationId xmlns:a16="http://schemas.microsoft.com/office/drawing/2014/main" id="{70E291B5-08EB-4303-85B1-90B5C5382E6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11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933e3ab28a34265"/>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CAC59E9-0B4D-4BB6-8682-C1DE2DAD7536}"/>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Curl the right fingers with conventional current around the turns. The thumb points along the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interior field and toward the north end.</a:t>
            </a:r>
          </a:p>
        </p:txBody>
      </p:sp>
    </p:spTree>
    <p:extLst>
      <p:ext uri="{BB962C8B-B14F-4D97-AF65-F5344CB8AC3E}">
        <p14:creationId xmlns:p14="http://schemas.microsoft.com/office/powerpoint/2010/main" val="1200208725"/>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5ADAE991-55F2-40E1-9286-B216C98BA15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782B4EBC-83A3-4D71-9D8A-EC65E0BD6BD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solenoid: a coil acts like a bar magnet</a:t>
            </a:r>
          </a:p>
        </p:txBody>
      </p:sp>
      <p:sp>
        <p:nvSpPr>
          <p:cNvPr id="3" name="source-page">
            <a:extLst xmlns:a="http://schemas.openxmlformats.org/drawingml/2006/main">
              <a:ext uri="{FF2B5EF4-FFF2-40B4-BE49-F238E27FC236}">
                <a16:creationId xmlns:a16="http://schemas.microsoft.com/office/drawing/2014/main" id="{83593C42-D404-4B02-87C5-DF7F5207991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12.1, 12.3</a:t>
            </a:r>
          </a:p>
        </p:txBody>
      </p:sp>
      <p:sp>
        <p:nvSpPr>
          <p:cNvPr id="4" name="slide-number">
            <a:extLst xmlns:a="http://schemas.openxmlformats.org/drawingml/2006/main">
              <a:ext uri="{FF2B5EF4-FFF2-40B4-BE49-F238E27FC236}">
                <a16:creationId xmlns:a16="http://schemas.microsoft.com/office/drawing/2014/main" id="{8F010671-76F1-4F53-A72D-55248FC846E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12 / 85</a:t>
            </a:r>
          </a:p>
        </p:txBody>
      </p:sp>
      <p:sp>
        <p:nvSpPr>
          <p:cNvPr id="5" name="body">
            <a:extLst xmlns:a="http://schemas.openxmlformats.org/drawingml/2006/main">
              <a:ext uri="{FF2B5EF4-FFF2-40B4-BE49-F238E27FC236}">
                <a16:creationId xmlns:a16="http://schemas.microsoft.com/office/drawing/2014/main" id="{1CDE00D3-A2B2-498F-ADDF-9010D9B5ACC1}"/>
              </a:ext>
            </a:extLst>
          </p:cNvPr>
          <p:cNvSpPr>
            <a:spLocks xmlns:a="http://schemas.openxmlformats.org/drawingml/2006/main" noGrp="1"/>
          </p:cNvSpPr>
          <p:nvPr/>
        </p:nvSpPr>
        <p:spPr>
          <a:xfrm xmlns:a="http://schemas.openxmlformats.org/drawingml/2006/main">
            <a:off x="609600" y="1866900"/>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The field contributions of neighboring turns reinforce inside a long coil.</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Outside, the field returns from the north end to the south end.</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compass aligns with the local field rather than pointing toward every nearby north pole.</a:t>
            </a:r>
          </a:p>
        </p:txBody>
      </p:sp>
      <p:sp>
        <p:nvSpPr>
          <p:cNvPr id="6" name="body">
            <a:extLst xmlns:a="http://schemas.openxmlformats.org/drawingml/2006/main">
              <a:ext uri="{FF2B5EF4-FFF2-40B4-BE49-F238E27FC236}">
                <a16:creationId xmlns:a16="http://schemas.microsoft.com/office/drawing/2014/main" id="{7EC51413-E09B-4DA9-B375-7B40029D6CE0}"/>
              </a:ext>
            </a:extLst>
          </p:cNvPr>
          <p:cNvSpPr>
            <a:spLocks xmlns:a="http://schemas.openxmlformats.org/drawingml/2006/main" noGrp="1"/>
          </p:cNvSpPr>
          <p:nvPr/>
        </p:nvSpPr>
        <p:spPr>
          <a:xfrm xmlns:a="http://schemas.openxmlformats.org/drawingml/2006/main">
            <a:off x="609600" y="3142059"/>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Relationships and conditions: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Long-solenoid extension: B ≈ μ₀nI, where n = N/L</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N is total turns; n is turns per unit length.</a:t>
            </a:r>
          </a:p>
        </p:txBody>
      </p:sp>
      <p:sp>
        <p:nvSpPr>
          <p:cNvPr id="7" name="body">
            <a:extLst xmlns:a="http://schemas.openxmlformats.org/drawingml/2006/main">
              <a:ext uri="{FF2B5EF4-FFF2-40B4-BE49-F238E27FC236}">
                <a16:creationId xmlns:a16="http://schemas.microsoft.com/office/drawing/2014/main" id="{78E74A7B-1721-4931-9115-79D100560FC0}"/>
              </a:ext>
            </a:extLst>
          </p:cNvPr>
          <p:cNvSpPr>
            <a:spLocks xmlns:a="http://schemas.openxmlformats.org/drawingml/2006/main" noGrp="1"/>
          </p:cNvSpPr>
          <p:nvPr/>
        </p:nvSpPr>
        <p:spPr>
          <a:xfrm xmlns:a="http://schemas.openxmlformats.org/drawingml/2006/main">
            <a:off x="609600" y="4417219"/>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With N and I fixed, stretching the coil to twice its length approximately halves its interior</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field in the long-coil model.</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Doubling both N and L leaves n unchanged.</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Adding an iron core can strengthen the field by aligning magnetic domains, though real</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core response is not simply a universal constant.</a:t>
            </a:r>
          </a:p>
        </p:txBody>
      </p:sp>
    </p:spTree>
    <p:extLst>
      <p:ext uri="{BB962C8B-B14F-4D97-AF65-F5344CB8AC3E}">
        <p14:creationId xmlns:p14="http://schemas.microsoft.com/office/powerpoint/2010/main" val="208965601"/>
      </p:ext>
    </p:extLst>
  </p:cSld>
</p:sld>
</file>

<file path=ppt/slides/slide13.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997050A-BACA-4ADB-8445-1CA1B917E66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1D9D381A-BA35-4838-93EC-538334967A0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The solenoid: a coil acts like a bar magnet</a:t>
            </a:r>
          </a:p>
        </p:txBody>
      </p:sp>
      <p:sp>
        <p:nvSpPr>
          <p:cNvPr id="3" name="section-label">
            <a:extLst xmlns:a="http://schemas.openxmlformats.org/drawingml/2006/main">
              <a:ext uri="{FF2B5EF4-FFF2-40B4-BE49-F238E27FC236}">
                <a16:creationId xmlns:a16="http://schemas.microsoft.com/office/drawing/2014/main" id="{7EAA4361-3194-42C2-BEAF-33ABFCD5DA1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74C6C6CB-3A60-4BBC-ADE6-4E9E9812C2E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4    12.1, 12.3</a:t>
            </a:r>
          </a:p>
        </p:txBody>
      </p:sp>
      <p:sp>
        <p:nvSpPr>
          <p:cNvPr id="5" name="slide-number">
            <a:extLst xmlns:a="http://schemas.openxmlformats.org/drawingml/2006/main">
              <a:ext uri="{FF2B5EF4-FFF2-40B4-BE49-F238E27FC236}">
                <a16:creationId xmlns:a16="http://schemas.microsoft.com/office/drawing/2014/main" id="{83D1C727-5D74-4D06-93DB-1AB1C452E42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13 / 85</a:t>
            </a:r>
          </a:p>
        </p:txBody>
      </p:sp>
      <p:sp>
        <p:nvSpPr>
          <p:cNvPr id="6" name="body">
            <a:extLst xmlns:a="http://schemas.openxmlformats.org/drawingml/2006/main">
              <a:ext uri="{FF2B5EF4-FFF2-40B4-BE49-F238E27FC236}">
                <a16:creationId xmlns:a16="http://schemas.microsoft.com/office/drawing/2014/main" id="{78ECD963-CAE0-48B2-9F29-4175A91C1B3C}"/>
              </a:ext>
            </a:extLst>
          </p:cNvPr>
          <p:cNvSpPr>
            <a:spLocks xmlns:a="http://schemas.openxmlformats.org/drawingml/2006/main" noGrp="1"/>
          </p:cNvSpPr>
          <p:nvPr/>
        </p:nvSpPr>
        <p:spPr>
          <a:xfrm xmlns:a="http://schemas.openxmlformats.org/drawingml/2006/main">
            <a:off x="609600" y="1866900"/>
            <a:ext cx="109728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student knows the coil current but looks from the opposite end. Does the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north end change?</a:t>
            </a:r>
          </a:p>
        </p:txBody>
      </p:sp>
    </p:spTree>
    <p:extLst>
      <p:ext uri="{BB962C8B-B14F-4D97-AF65-F5344CB8AC3E}">
        <p14:creationId xmlns:p14="http://schemas.microsoft.com/office/powerpoint/2010/main" val="103490250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427AC46-4047-4D0C-AFC9-D8DE05DCF61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C2C71C03-634F-40BA-8ABA-2DD8D4791F9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solenoid: a coil acts like a bar magnet</a:t>
            </a:r>
          </a:p>
        </p:txBody>
      </p:sp>
      <p:sp>
        <p:nvSpPr>
          <p:cNvPr id="3" name="section-label">
            <a:extLst xmlns:a="http://schemas.openxmlformats.org/drawingml/2006/main">
              <a:ext uri="{FF2B5EF4-FFF2-40B4-BE49-F238E27FC236}">
                <a16:creationId xmlns:a16="http://schemas.microsoft.com/office/drawing/2014/main" id="{9F23A02F-ED1B-4190-89EE-5F02A3D373C8}"/>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Discussion and reasoning</a:t>
            </a:r>
          </a:p>
        </p:txBody>
      </p:sp>
      <p:sp>
        <p:nvSpPr>
          <p:cNvPr id="4" name="source-page">
            <a:extLst xmlns:a="http://schemas.openxmlformats.org/drawingml/2006/main">
              <a:ext uri="{FF2B5EF4-FFF2-40B4-BE49-F238E27FC236}">
                <a16:creationId xmlns:a16="http://schemas.microsoft.com/office/drawing/2014/main" id="{9C77F666-620D-41D8-812F-B9EF4975093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4    12.1, 12.3</a:t>
            </a:r>
          </a:p>
        </p:txBody>
      </p:sp>
      <p:sp>
        <p:nvSpPr>
          <p:cNvPr id="5" name="slide-number">
            <a:extLst xmlns:a="http://schemas.openxmlformats.org/drawingml/2006/main">
              <a:ext uri="{FF2B5EF4-FFF2-40B4-BE49-F238E27FC236}">
                <a16:creationId xmlns:a16="http://schemas.microsoft.com/office/drawing/2014/main" id="{AFD482C3-7BB3-46BE-A18F-AAF785CBA75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14 / 85</a:t>
            </a:r>
          </a:p>
        </p:txBody>
      </p:sp>
      <p:sp>
        <p:nvSpPr>
          <p:cNvPr id="6" name="body">
            <a:extLst xmlns:a="http://schemas.openxmlformats.org/drawingml/2006/main">
              <a:ext uri="{FF2B5EF4-FFF2-40B4-BE49-F238E27FC236}">
                <a16:creationId xmlns:a16="http://schemas.microsoft.com/office/drawing/2014/main" id="{1D4A5288-7DCC-45CF-B015-0C9C15C6E70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words clockwise and counterclockwise change with viewpoint; the physical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does not.</a:t>
            </a:r>
          </a:p>
        </p:txBody>
      </p:sp>
    </p:spTree>
    <p:extLst>
      <p:ext uri="{BB962C8B-B14F-4D97-AF65-F5344CB8AC3E}">
        <p14:creationId xmlns:p14="http://schemas.microsoft.com/office/powerpoint/2010/main" val="348081226"/>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7BC2EC-E569-4F4F-AF79-95E1DAC045E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7B2FA0E-E3DE-4CA3-9DDB-CF131DC1271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response of matter</a:t>
            </a:r>
          </a:p>
        </p:txBody>
      </p:sp>
      <p:sp>
        <p:nvSpPr>
          <p:cNvPr id="3" name="source-page">
            <a:extLst xmlns:a="http://schemas.openxmlformats.org/drawingml/2006/main">
              <a:ext uri="{FF2B5EF4-FFF2-40B4-BE49-F238E27FC236}">
                <a16:creationId xmlns:a16="http://schemas.microsoft.com/office/drawing/2014/main" id="{1C898AFD-10B8-4ACA-83CE-450240F55A0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12.1</a:t>
            </a:r>
          </a:p>
        </p:txBody>
      </p:sp>
      <p:sp>
        <p:nvSpPr>
          <p:cNvPr id="4" name="slide-number">
            <a:extLst xmlns:a="http://schemas.openxmlformats.org/drawingml/2006/main">
              <a:ext uri="{FF2B5EF4-FFF2-40B4-BE49-F238E27FC236}">
                <a16:creationId xmlns:a16="http://schemas.microsoft.com/office/drawing/2014/main" id="{1EC4E279-8E54-4F90-B553-5EBF5029371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15 / 85</a:t>
            </a:r>
          </a:p>
        </p:txBody>
      </p:sp>
      <p:graphicFrame>
        <p:nvGraphicFramePr>
          <p:cNvPr id="10" name=""/>
          <p:cNvGraphicFramePr/>
          <p:nvPr/>
        </p:nvGraphicFramePr>
        <p:xfrm>
          <a:off xmlns:a="http://schemas.openxmlformats.org/drawingml/2006/main" x="609600" y="1809750"/>
          <a:ext xmlns:a="http://schemas.openxmlformats.org/drawingml/2006/main" cx="10972800" cy="3739896"/>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Response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Microscopic explanation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After the field is removed</a:t>
                      </a:r>
                    </a:p>
                  </a:txBody>
                  <a:tcPr marL="91440" marR="91440" marT="45720" marB="45720">
                    <a:solidFill>
                      <a:srgbClr val="17354A"/>
                    </a:solidFill>
                  </a:tcPr>
                </a:tc>
              </a:tr>
              <a:tr h="1630680">
                <a:tc>
                  <a:txBody>
                    <a:bodyPr wrap="square" lIns="95250" tIns="76200" rIns="95250" bIns="76200">
                      <a:noAutofit/>
                    </a:bodyPr>
                    <a:lstStyle/>
                    <a:p>
                      <a:r>
                        <a:rPr sz="1800" b="0">
                          <a:solidFill>
                            <a:srgbClr val="283B49"/>
                          </a:solidFill>
                          <a:latin typeface="Arial"/>
                          <a:ea typeface="Arial"/>
                          <a:cs typeface="Arial"/>
                        </a:rPr>
                        <a:t>Ferromagnetic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Groups of aligned moments form domains; an applied field changes their collective alignment. Iron, nickel and cobalt are examples.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Substantial magnetization can remain.</a:t>
                      </a:r>
                    </a:p>
                  </a:txBody>
                  <a:tcPr marL="91440" marR="91440" marT="45720" marB="45720">
                    <a:solidFill>
                      <a:srgbClr val="FFFFFF"/>
                    </a:solidFill>
                  </a:tcPr>
                </a:tc>
              </a:tr>
              <a:tr h="1630680">
                <a:tc>
                  <a:txBody>
                    <a:bodyPr wrap="square" lIns="95250" tIns="76200" rIns="95250" bIns="76200">
                      <a:noAutofit/>
                    </a:bodyPr>
                    <a:lstStyle/>
                    <a:p>
                      <a:r>
                        <a:rPr sz="1800" b="0">
                          <a:solidFill>
                            <a:srgbClr val="283B49"/>
                          </a:solidFill>
                          <a:latin typeface="Arial"/>
                          <a:ea typeface="Arial"/>
                          <a:cs typeface="Arial"/>
                        </a:rPr>
                        <a:t>Paramagnetic</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Existing atomic moments align weakly with an applied field; thermal motion competes with alignment. Aluminum is an example.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Alignment is not retained in the simple model.</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29364491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9C8754B-DA69-4652-AB8E-9E1D9C9BAF7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AFD66B8-941F-4D8E-918D-C913609E967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response of matter</a:t>
            </a:r>
          </a:p>
        </p:txBody>
      </p:sp>
      <p:sp>
        <p:nvSpPr>
          <p:cNvPr id="3" name="source-page">
            <a:extLst xmlns:a="http://schemas.openxmlformats.org/drawingml/2006/main">
              <a:ext uri="{FF2B5EF4-FFF2-40B4-BE49-F238E27FC236}">
                <a16:creationId xmlns:a16="http://schemas.microsoft.com/office/drawing/2014/main" id="{26DB2E9A-9854-4DA2-ADF0-91C15CAA184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12.1</a:t>
            </a:r>
          </a:p>
        </p:txBody>
      </p:sp>
      <p:sp>
        <p:nvSpPr>
          <p:cNvPr id="4" name="slide-number">
            <a:extLst xmlns:a="http://schemas.openxmlformats.org/drawingml/2006/main">
              <a:ext uri="{FF2B5EF4-FFF2-40B4-BE49-F238E27FC236}">
                <a16:creationId xmlns:a16="http://schemas.microsoft.com/office/drawing/2014/main" id="{EA643AF9-0524-4707-9953-B0356A9BD9D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16 / 85</a:t>
            </a:r>
          </a:p>
        </p:txBody>
      </p:sp>
      <p:graphicFrame>
        <p:nvGraphicFramePr>
          <p:cNvPr id="10" name=""/>
          <p:cNvGraphicFramePr/>
          <p:nvPr/>
        </p:nvGraphicFramePr>
        <p:xfrm>
          <a:off xmlns:a="http://schemas.openxmlformats.org/drawingml/2006/main" x="609600" y="1809750"/>
          <a:ext xmlns:a="http://schemas.openxmlformats.org/drawingml/2006/main" cx="10972800" cy="2109216"/>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Response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Microscopic explanation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After the field is removed</a:t>
                      </a:r>
                    </a:p>
                  </a:txBody>
                  <a:tcPr marL="91440" marR="91440" marT="45720" marB="45720">
                    <a:solidFill>
                      <a:srgbClr val="17354A"/>
                    </a:solidFill>
                  </a:tcPr>
                </a:tc>
              </a:tr>
              <a:tr h="1630680">
                <a:tc>
                  <a:txBody>
                    <a:bodyPr wrap="square" lIns="95250" tIns="76200" rIns="95250" bIns="76200">
                      <a:noAutofit/>
                    </a:bodyPr>
                    <a:lstStyle/>
                    <a:p>
                      <a:r>
                        <a:rPr sz="1800" b="0">
                          <a:solidFill>
                            <a:srgbClr val="283B49"/>
                          </a:solidFill>
                          <a:latin typeface="Arial"/>
                          <a:ea typeface="Arial"/>
                          <a:cs typeface="Arial"/>
                        </a:rPr>
                        <a:t>Diamagnetic</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applied field induces a weak response opposing it. This contribution occurs in all matter, but stronger responses can mask it.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The induced response disappears.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31225097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8DCD92B-BC1A-488E-A2B5-C245F45BBA5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F3F70848-5C4D-4741-BB29-56B646F3BFB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response of matter</a:t>
            </a:r>
          </a:p>
        </p:txBody>
      </p:sp>
      <p:sp>
        <p:nvSpPr>
          <p:cNvPr id="3" name="source-page">
            <a:extLst xmlns:a="http://schemas.openxmlformats.org/drawingml/2006/main">
              <a:ext uri="{FF2B5EF4-FFF2-40B4-BE49-F238E27FC236}">
                <a16:creationId xmlns:a16="http://schemas.microsoft.com/office/drawing/2014/main" id="{A97A2F5E-EDFC-4823-B598-21985C41989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12.1</a:t>
            </a:r>
          </a:p>
        </p:txBody>
      </p:sp>
      <p:sp>
        <p:nvSpPr>
          <p:cNvPr id="4" name="slide-number">
            <a:extLst xmlns:a="http://schemas.openxmlformats.org/drawingml/2006/main">
              <a:ext uri="{FF2B5EF4-FFF2-40B4-BE49-F238E27FC236}">
                <a16:creationId xmlns:a16="http://schemas.microsoft.com/office/drawing/2014/main" id="{73270EE8-18C1-45C4-9E30-9FA2E643CF6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17 / 85</a:t>
            </a:r>
          </a:p>
        </p:txBody>
      </p:sp>
      <p:sp>
        <p:nvSpPr>
          <p:cNvPr id="5" name="body">
            <a:extLst xmlns:a="http://schemas.openxmlformats.org/drawingml/2006/main">
              <a:ext uri="{FF2B5EF4-FFF2-40B4-BE49-F238E27FC236}">
                <a16:creationId xmlns:a16="http://schemas.microsoft.com/office/drawing/2014/main" id="{3E12C70A-2782-423F-B400-FFA7B7911C18}"/>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Magnetic permeability describes the material’s magnetic response.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depends on composition and can vary with temperature, field strength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orientation; it is not generally one fixed number for every condition.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Treat a stated constant permeability as a model valid over the specified range.</a:t>
            </a:r>
          </a:p>
        </p:txBody>
      </p:sp>
      <p:sp>
        <p:nvSpPr>
          <p:cNvPr id="6" name="body">
            <a:extLst xmlns:a="http://schemas.openxmlformats.org/drawingml/2006/main">
              <a:ext uri="{FF2B5EF4-FFF2-40B4-BE49-F238E27FC236}">
                <a16:creationId xmlns:a16="http://schemas.microsoft.com/office/drawing/2014/main" id="{5B308230-8D2E-4D04-B284-41EA76C45D25}"/>
              </a:ext>
            </a:extLst>
          </p:cNvPr>
          <p:cNvSpPr>
            <a:spLocks xmlns:a="http://schemas.openxmlformats.org/drawingml/2006/main" noGrp="1"/>
          </p:cNvSpPr>
          <p:nvPr/>
        </p:nvSpPr>
        <p:spPr>
          <a:xfrm xmlns:a="http://schemas.openxmlformats.org/drawingml/2006/main">
            <a:off x="609600" y="3552825"/>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Earth and the dipole model: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Earth’s large-scale field is approximately dipolar.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compass aligns with the local field, so its north-seeking tip points toward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geographically northern region, which acts roughly like a magnetic south pole.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Geographic and magnetic axes are not identical.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dipole field becomes weaker farther from its source.</a:t>
            </a:r>
          </a:p>
        </p:txBody>
      </p:sp>
    </p:spTree>
    <p:extLst>
      <p:ext uri="{BB962C8B-B14F-4D97-AF65-F5344CB8AC3E}">
        <p14:creationId xmlns:p14="http://schemas.microsoft.com/office/powerpoint/2010/main" val="68874087"/>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7E9AC5D-ED36-4E29-9A0E-F0719BE2659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A6365786-C4E9-40DC-8F03-CC803A53B5E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Earth and the dipole model</a:t>
            </a:r>
          </a:p>
        </p:txBody>
      </p:sp>
      <p:sp>
        <p:nvSpPr>
          <p:cNvPr id="3" name="section-label">
            <a:extLst xmlns:a="http://schemas.openxmlformats.org/drawingml/2006/main">
              <a:ext uri="{FF2B5EF4-FFF2-40B4-BE49-F238E27FC236}">
                <a16:creationId xmlns:a16="http://schemas.microsoft.com/office/drawing/2014/main" id="{A76F76CC-E425-4B39-BC2C-E4C023CEC0E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Compare three ideas</a:t>
            </a:r>
          </a:p>
        </p:txBody>
      </p:sp>
      <p:sp>
        <p:nvSpPr>
          <p:cNvPr id="4" name="source-page">
            <a:extLst xmlns:a="http://schemas.openxmlformats.org/drawingml/2006/main">
              <a:ext uri="{FF2B5EF4-FFF2-40B4-BE49-F238E27FC236}">
                <a16:creationId xmlns:a16="http://schemas.microsoft.com/office/drawing/2014/main" id="{CC410AB5-B309-48DE-9FC2-BAE8FBA13C6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5    12.1</a:t>
            </a:r>
          </a:p>
        </p:txBody>
      </p:sp>
      <p:sp>
        <p:nvSpPr>
          <p:cNvPr id="5" name="slide-number">
            <a:extLst xmlns:a="http://schemas.openxmlformats.org/drawingml/2006/main">
              <a:ext uri="{FF2B5EF4-FFF2-40B4-BE49-F238E27FC236}">
                <a16:creationId xmlns:a16="http://schemas.microsoft.com/office/drawing/2014/main" id="{07E6DD4B-20D3-4172-A18A-352BCD8C28F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18 / 85</a:t>
            </a:r>
          </a:p>
        </p:txBody>
      </p:sp>
      <p:sp>
        <p:nvSpPr>
          <p:cNvPr id="6" name="body">
            <a:extLst xmlns:a="http://schemas.openxmlformats.org/drawingml/2006/main">
              <a:ext uri="{FF2B5EF4-FFF2-40B4-BE49-F238E27FC236}">
                <a16:creationId xmlns:a16="http://schemas.microsoft.com/office/drawing/2014/main" id="{1AB7984A-0094-433D-ABD7-8BF1EBF77CC7}"/>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permanent magnet retains alignment; induced magnetization is created by an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applied field; permeability describes the response of the material.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None of these means that an isolated north or south magnetic pole has been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produced.</a:t>
            </a:r>
          </a:p>
        </p:txBody>
      </p:sp>
    </p:spTree>
    <p:extLst>
      <p:ext uri="{BB962C8B-B14F-4D97-AF65-F5344CB8AC3E}">
        <p14:creationId xmlns:p14="http://schemas.microsoft.com/office/powerpoint/2010/main" val="85685204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D3BDC33-5CF5-4F6C-95B9-7D4A2EBAF41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6DC12204-8303-4134-90FC-E4B70887975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current-carrying wire in an external field</a:t>
            </a:r>
          </a:p>
        </p:txBody>
      </p:sp>
      <p:sp>
        <p:nvSpPr>
          <p:cNvPr id="3" name="section-label">
            <a:extLst xmlns:a="http://schemas.openxmlformats.org/drawingml/2006/main">
              <a:ext uri="{FF2B5EF4-FFF2-40B4-BE49-F238E27FC236}">
                <a16:creationId xmlns:a16="http://schemas.microsoft.com/office/drawing/2014/main" id="{7131B98C-4AB1-4F4A-B742-CEBEC95EDE3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D458A033-05B5-4E21-B66E-9C5960C3115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12.3</a:t>
            </a:r>
          </a:p>
        </p:txBody>
      </p:sp>
      <p:sp>
        <p:nvSpPr>
          <p:cNvPr id="5" name="slide-number">
            <a:extLst xmlns:a="http://schemas.openxmlformats.org/drawingml/2006/main">
              <a:ext uri="{FF2B5EF4-FFF2-40B4-BE49-F238E27FC236}">
                <a16:creationId xmlns:a16="http://schemas.microsoft.com/office/drawing/2014/main" id="{42852E36-4998-4970-B598-E413A6B9B0E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19 / 85</a:t>
            </a:r>
          </a:p>
        </p:txBody>
      </p:sp>
      <p:sp>
        <p:nvSpPr>
          <p:cNvPr id="6" name="body">
            <a:extLst xmlns:a="http://schemas.openxmlformats.org/drawingml/2006/main">
              <a:ext uri="{FF2B5EF4-FFF2-40B4-BE49-F238E27FC236}">
                <a16:creationId xmlns:a16="http://schemas.microsoft.com/office/drawing/2014/main" id="{841E4558-C851-480D-8CCC-C964502605B6}"/>
              </a:ext>
            </a:extLst>
          </p:cNvPr>
          <p:cNvSpPr>
            <a:spLocks xmlns:a="http://schemas.openxmlformats.org/drawingml/2006/main" noGrp="1"/>
          </p:cNvSpPr>
          <p:nvPr/>
        </p:nvSpPr>
        <p:spPr>
          <a:xfrm xmlns:a="http://schemas.openxmlformats.org/drawingml/2006/main">
            <a:off x="609600" y="1866900"/>
            <a:ext cx="10972800" cy="38695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F = ILB sin θ; use the wire length actually inside the field.</a:t>
            </a:r>
          </a:p>
        </p:txBody>
      </p:sp>
      <p:sp>
        <p:nvSpPr>
          <p:cNvPr id="7" name="body">
            <a:extLst xmlns:a="http://schemas.openxmlformats.org/drawingml/2006/main">
              <a:ext uri="{FF2B5EF4-FFF2-40B4-BE49-F238E27FC236}">
                <a16:creationId xmlns:a16="http://schemas.microsoft.com/office/drawing/2014/main" id="{D8B15452-AC6D-45BE-9906-2F0CDAE786D6}"/>
              </a:ext>
            </a:extLst>
          </p:cNvPr>
          <p:cNvSpPr>
            <a:spLocks xmlns:a="http://schemas.openxmlformats.org/drawingml/2006/main" noGrp="1"/>
          </p:cNvSpPr>
          <p:nvPr/>
        </p:nvSpPr>
        <p:spPr>
          <a:xfrm xmlns:a="http://schemas.openxmlformats.org/drawingml/2006/main">
            <a:off x="609600" y="2463403"/>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force on a wire results from magnetic forces on its moving charge carriers</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transmitted to the material.</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Use the field created by other sources, not the wire’s own field in the simple straight-wire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force equation.</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direction follows the cross product of conventional current direction with B.</a:t>
            </a:r>
          </a:p>
        </p:txBody>
      </p:sp>
      <p:sp>
        <p:nvSpPr>
          <p:cNvPr id="8" name="body">
            <a:extLst xmlns:a="http://schemas.openxmlformats.org/drawingml/2006/main">
              <a:ext uri="{FF2B5EF4-FFF2-40B4-BE49-F238E27FC236}">
                <a16:creationId xmlns:a16="http://schemas.microsoft.com/office/drawing/2014/main" id="{1DF8DE6B-D3F2-414C-B2B0-8D17A41A4A3F}"/>
              </a:ext>
            </a:extLst>
          </p:cNvPr>
          <p:cNvSpPr>
            <a:spLocks xmlns:a="http://schemas.openxmlformats.org/drawingml/2006/main" noGrp="1"/>
          </p:cNvSpPr>
          <p:nvPr/>
        </p:nvSpPr>
        <p:spPr>
          <a:xfrm xmlns:a="http://schemas.openxmlformats.org/drawingml/2006/main">
            <a:off x="609600" y="4417219"/>
            <a:ext cx="10972800" cy="17442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THE ORIGINAL LEFT-HAND MNEMONIC:</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Fleming’s left-hand motor rule: first finger points along B, second finger along</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conventional I, and thumb along force.</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It gives the same result as the right-hand cross product I × B.</a:t>
            </a:r>
          </a:p>
          <a:p xmlns:a="http://schemas.openxmlformats.org/drawingml/2006/main">
            <a:pPr>
              <a:defRPr sz="2138" b="0">
                <a:solidFill>
                  <a:srgbClr val="087E8B"/>
                </a:solidFill>
                <a:latin typeface="Arial"/>
                <a:ea typeface="Arial"/>
                <a:cs typeface="Arial"/>
              </a:defRPr>
            </a:pPr>
            <a:r>
              <a:rPr sz="2138" b="0">
                <a:solidFill>
                  <a:srgbClr val="087E8B"/>
                </a:solidFill>
                <a:latin typeface="Arial"/>
                <a:ea typeface="Arial"/>
                <a:cs typeface="Arial"/>
              </a:rPr>
              <a:t>Keep it distinct from the right-hand curl rule used to find the field around a current.</a:t>
            </a:r>
          </a:p>
        </p:txBody>
      </p:sp>
    </p:spTree>
    <p:extLst>
      <p:ext uri="{BB962C8B-B14F-4D97-AF65-F5344CB8AC3E}">
        <p14:creationId xmlns:p14="http://schemas.microsoft.com/office/powerpoint/2010/main" val="185524984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F71EFB93-5D2E-415E-8202-F5F2C4CDF2A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76AB71CD-D7C1-448C-ADA3-F2785158622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current-carrying wire in an external field</a:t>
            </a:r>
          </a:p>
        </p:txBody>
      </p:sp>
      <p:sp>
        <p:nvSpPr>
          <p:cNvPr id="3" name="section-label">
            <a:extLst xmlns:a="http://schemas.openxmlformats.org/drawingml/2006/main">
              <a:ext uri="{FF2B5EF4-FFF2-40B4-BE49-F238E27FC236}">
                <a16:creationId xmlns:a16="http://schemas.microsoft.com/office/drawing/2014/main" id="{DADCB542-981A-451E-A298-71954A0491FA}"/>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6C3DC2AD-2499-4EE2-B4F6-540FD41E37D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6    12.3</a:t>
            </a:r>
          </a:p>
        </p:txBody>
      </p:sp>
      <p:sp>
        <p:nvSpPr>
          <p:cNvPr id="5" name="slide-number">
            <a:extLst xmlns:a="http://schemas.openxmlformats.org/drawingml/2006/main">
              <a:ext uri="{FF2B5EF4-FFF2-40B4-BE49-F238E27FC236}">
                <a16:creationId xmlns:a16="http://schemas.microsoft.com/office/drawing/2014/main" id="{52D3CA75-F7CE-4880-8B3D-ACE1E7CD80A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20 / 85</a:t>
            </a:r>
          </a:p>
        </p:txBody>
      </p:sp>
      <p:sp>
        <p:nvSpPr>
          <p:cNvPr id="6" name="body">
            <a:extLst xmlns:a="http://schemas.openxmlformats.org/drawingml/2006/main">
              <a:ext uri="{FF2B5EF4-FFF2-40B4-BE49-F238E27FC236}">
                <a16:creationId xmlns:a16="http://schemas.microsoft.com/office/drawing/2014/main" id="{EBA67B95-CE6D-43EB-8187-A975F12355B3}"/>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horizontal wire of length 0.20 m carries 3.0 A to the right in a uniform 0.50 T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into the page.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Its force is 0.30 N upward.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it supports a mass at equilibrium with no other vertical forces, m = F/g = 0.0306</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Reversing the current reverses the magnetic force.</a:t>
            </a:r>
          </a:p>
        </p:txBody>
      </p:sp>
      <p:sp>
        <p:nvSpPr>
          <p:cNvPr id="7" name="body">
            <a:extLst xmlns:a="http://schemas.openxmlformats.org/drawingml/2006/main">
              <a:ext uri="{FF2B5EF4-FFF2-40B4-BE49-F238E27FC236}">
                <a16:creationId xmlns:a16="http://schemas.microsoft.com/office/drawing/2014/main" id="{E525889A-8757-4D18-A39A-7322A4643FEA}"/>
              </a:ext>
            </a:extLst>
          </p:cNvPr>
          <p:cNvSpPr>
            <a:spLocks xmlns:a="http://schemas.openxmlformats.org/drawingml/2006/main" noGrp="1"/>
          </p:cNvSpPr>
          <p:nvPr/>
        </p:nvSpPr>
        <p:spPr>
          <a:xfrm xmlns:a="http://schemas.openxmlformats.org/drawingml/2006/main">
            <a:off x="609600" y="42672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current loop in a uniform magnetic field can experience a torque even if its net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force is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Forces on opposite sides can cancel as vectors while forming a turning pair.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This supplies useful physical intuition for motors without requiring advanced torque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formulas here.</a:t>
            </a:r>
          </a:p>
        </p:txBody>
      </p:sp>
    </p:spTree>
    <p:extLst>
      <p:ext uri="{BB962C8B-B14F-4D97-AF65-F5344CB8AC3E}">
        <p14:creationId xmlns:p14="http://schemas.microsoft.com/office/powerpoint/2010/main" val="181606830"/>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464AD4B2-3A19-49BB-86E8-3255796554D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9966E91E-808C-4A9F-BCB0-5A69393B49D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Force on a moving charge</a:t>
            </a:r>
          </a:p>
        </p:txBody>
      </p:sp>
      <p:sp>
        <p:nvSpPr>
          <p:cNvPr id="3" name="section-label">
            <a:extLst xmlns:a="http://schemas.openxmlformats.org/drawingml/2006/main">
              <a:ext uri="{FF2B5EF4-FFF2-40B4-BE49-F238E27FC236}">
                <a16:creationId xmlns:a16="http://schemas.microsoft.com/office/drawing/2014/main" id="{AA73D4A5-BA11-4982-99D7-A7DFD947315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C18C979F-44FB-4138-814E-3CCBCDE23F6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12.2</a:t>
            </a:r>
          </a:p>
        </p:txBody>
      </p:sp>
      <p:sp>
        <p:nvSpPr>
          <p:cNvPr id="5" name="slide-number">
            <a:extLst xmlns:a="http://schemas.openxmlformats.org/drawingml/2006/main">
              <a:ext uri="{FF2B5EF4-FFF2-40B4-BE49-F238E27FC236}">
                <a16:creationId xmlns:a16="http://schemas.microsoft.com/office/drawing/2014/main" id="{2D04B28A-56E7-4BCA-9D67-CB0DFE4E6B7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21 / 85</a:t>
            </a:r>
          </a:p>
        </p:txBody>
      </p:sp>
      <p:sp>
        <p:nvSpPr>
          <p:cNvPr id="6" name="body">
            <a:extLst xmlns:a="http://schemas.openxmlformats.org/drawingml/2006/main">
              <a:ext uri="{FF2B5EF4-FFF2-40B4-BE49-F238E27FC236}">
                <a16:creationId xmlns:a16="http://schemas.microsoft.com/office/drawing/2014/main" id="{F8B0E19B-154C-4608-9249-672B61EA4AF5}"/>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F_B = |q|vB sin θ; direction from q(v × B)</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θ is the angle between velocity and field.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q &gt; 0 use the right-hand cross-product direction; reverse it for q &lt; 0.</a:t>
            </a:r>
          </a:p>
        </p:txBody>
      </p:sp>
      <p:sp>
        <p:nvSpPr>
          <p:cNvPr id="7" name="body">
            <a:extLst xmlns:a="http://schemas.openxmlformats.org/drawingml/2006/main">
              <a:ext uri="{FF2B5EF4-FFF2-40B4-BE49-F238E27FC236}">
                <a16:creationId xmlns:a16="http://schemas.microsoft.com/office/drawing/2014/main" id="{EEA99E19-66AE-4DF8-B6BF-F9CB68A401DD}"/>
              </a:ext>
            </a:extLst>
          </p:cNvPr>
          <p:cNvSpPr>
            <a:spLocks xmlns:a="http://schemas.openxmlformats.org/drawingml/2006/main" noGrp="1"/>
          </p:cNvSpPr>
          <p:nvPr/>
        </p:nvSpPr>
        <p:spPr>
          <a:xfrm xmlns:a="http://schemas.openxmlformats.org/drawingml/2006/main">
            <a:off x="609600" y="3195638"/>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force is perpendicular to both velocity and magnetic field.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It vanishes for a stationary charge and for motion parallel or antiparallel to B.</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magnetic part of the force does no work on a point charge: it can change the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direction of velocity without changing speed or kinetic energy.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An electric field, including an induced electric field, can change kinetic energy.</a:t>
            </a:r>
          </a:p>
        </p:txBody>
      </p:sp>
    </p:spTree>
    <p:extLst>
      <p:ext uri="{BB962C8B-B14F-4D97-AF65-F5344CB8AC3E}">
        <p14:creationId xmlns:p14="http://schemas.microsoft.com/office/powerpoint/2010/main" val="932420007"/>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395560E-5222-441B-8DF6-C8B688178CA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0255D97A-8A96-4C3A-8DBE-1EAD88727C7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Force on a moving charge</a:t>
            </a:r>
          </a:p>
        </p:txBody>
      </p:sp>
      <p:sp>
        <p:nvSpPr>
          <p:cNvPr id="3" name="source-page">
            <a:extLst xmlns:a="http://schemas.openxmlformats.org/drawingml/2006/main">
              <a:ext uri="{FF2B5EF4-FFF2-40B4-BE49-F238E27FC236}">
                <a16:creationId xmlns:a16="http://schemas.microsoft.com/office/drawing/2014/main" id="{EC390957-5835-4F2A-8182-0FD336302EC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12.2</a:t>
            </a:r>
          </a:p>
        </p:txBody>
      </p:sp>
      <p:sp>
        <p:nvSpPr>
          <p:cNvPr id="4" name="slide-number">
            <a:extLst xmlns:a="http://schemas.openxmlformats.org/drawingml/2006/main">
              <a:ext uri="{FF2B5EF4-FFF2-40B4-BE49-F238E27FC236}">
                <a16:creationId xmlns:a16="http://schemas.microsoft.com/office/drawing/2014/main" id="{D5A1DD3A-270F-4D11-927B-524F1FE5E08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22 / 85</a:t>
            </a:r>
          </a:p>
        </p:txBody>
      </p:sp>
      <p:graphicFrame>
        <p:nvGraphicFramePr>
          <p:cNvPr id="10" name=""/>
          <p:cNvGraphicFramePr/>
          <p:nvPr/>
        </p:nvGraphicFramePr>
        <p:xfrm>
          <a:off xmlns:a="http://schemas.openxmlformats.org/drawingml/2006/main" x="609600" y="1809750"/>
          <a:ext xmlns:a="http://schemas.openxmlformats.org/drawingml/2006/main" cx="10972800" cy="1914144"/>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Velocity and B</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Positive charge force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Negative charge force</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v right, B into page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Up</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Down</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v up, B right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Into page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Out of page</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v parallel to B</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Zero</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Zero</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794123694"/>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D4FE600-BEFB-4253-9B88-B123A446886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AB79F224-19C0-4365-876A-BF36F799C91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Force on a moving charge</a:t>
            </a:r>
          </a:p>
        </p:txBody>
      </p:sp>
      <p:sp>
        <p:nvSpPr>
          <p:cNvPr id="3" name="section-label">
            <a:extLst xmlns:a="http://schemas.openxmlformats.org/drawingml/2006/main">
              <a:ext uri="{FF2B5EF4-FFF2-40B4-BE49-F238E27FC236}">
                <a16:creationId xmlns:a16="http://schemas.microsoft.com/office/drawing/2014/main" id="{E3CE70C1-F27B-48E6-B532-2863A5306FDF}"/>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EF3778F6-CF8D-417F-9681-5CA327F5BF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12.2</a:t>
            </a:r>
          </a:p>
        </p:txBody>
      </p:sp>
      <p:sp>
        <p:nvSpPr>
          <p:cNvPr id="5" name="slide-number">
            <a:extLst xmlns:a="http://schemas.openxmlformats.org/drawingml/2006/main">
              <a:ext uri="{FF2B5EF4-FFF2-40B4-BE49-F238E27FC236}">
                <a16:creationId xmlns:a16="http://schemas.microsoft.com/office/drawing/2014/main" id="{40F4BBDA-A1EF-4842-96C3-8969479F807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23 / 85</a:t>
            </a:r>
          </a:p>
        </p:txBody>
      </p:sp>
      <p:sp>
        <p:nvSpPr>
          <p:cNvPr id="6" name="body">
            <a:extLst xmlns:a="http://schemas.openxmlformats.org/drawingml/2006/main">
              <a:ext uri="{FF2B5EF4-FFF2-40B4-BE49-F238E27FC236}">
                <a16:creationId xmlns:a16="http://schemas.microsoft.com/office/drawing/2014/main" id="{66044E1A-76E4-4E7F-870E-D07DC8F4AB0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proton moves at 2.0 × 10⁶ m/s perpendicular to B = 0.20 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 = (1.60 × 10⁻¹⁹)(2.0 × 10⁶)(0.20) = 6.40 × 10⁻¹⁴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if the angle becomes 30°, the force is 3.20 × 10⁻¹⁴ 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Doubling mass alone would not change magnetic force for the same q, v, B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angle.</a:t>
            </a:r>
          </a:p>
        </p:txBody>
      </p:sp>
    </p:spTree>
    <p:extLst>
      <p:ext uri="{BB962C8B-B14F-4D97-AF65-F5344CB8AC3E}">
        <p14:creationId xmlns:p14="http://schemas.microsoft.com/office/powerpoint/2010/main" val="1236003368"/>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722DA4B-2EFA-45EF-AC29-4C35CD026AD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8B54048-A999-47D3-9B28-374F28EEA0A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Crossed electric and magnetic fields</a:t>
            </a:r>
          </a:p>
        </p:txBody>
      </p:sp>
      <p:sp>
        <p:nvSpPr>
          <p:cNvPr id="3" name="source-page">
            <a:extLst xmlns:a="http://schemas.openxmlformats.org/drawingml/2006/main">
              <a:ext uri="{FF2B5EF4-FFF2-40B4-BE49-F238E27FC236}">
                <a16:creationId xmlns:a16="http://schemas.microsoft.com/office/drawing/2014/main" id="{955A6AE0-2790-4E4C-A949-72E239D502F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7    12.2</a:t>
            </a:r>
          </a:p>
        </p:txBody>
      </p:sp>
      <p:sp>
        <p:nvSpPr>
          <p:cNvPr id="4" name="slide-number">
            <a:extLst xmlns:a="http://schemas.openxmlformats.org/drawingml/2006/main">
              <a:ext uri="{FF2B5EF4-FFF2-40B4-BE49-F238E27FC236}">
                <a16:creationId xmlns:a16="http://schemas.microsoft.com/office/drawing/2014/main" id="{877C2C70-5F12-4DD1-8AA3-8F43248D49D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24 / 85</a:t>
            </a:r>
          </a:p>
        </p:txBody>
      </p:sp>
      <p:sp>
        <p:nvSpPr>
          <p:cNvPr id="5" name="body">
            <a:extLst xmlns:a="http://schemas.openxmlformats.org/drawingml/2006/main">
              <a:ext uri="{FF2B5EF4-FFF2-40B4-BE49-F238E27FC236}">
                <a16:creationId xmlns:a16="http://schemas.microsoft.com/office/drawing/2014/main" id="{0443B361-B1E1-4350-90CC-0F3CA78E4226}"/>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particle passes undeflected if the electric and magnetic forces are equal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opposite.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With mutually perpendicular fields and velocity, |q|E = |q|vB gives v = E/B.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speed condition does not by itself guarantee cancellation: first check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directions of both forces.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Reversing the charge reverses both forces, so the same selected velocity can still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be undeflected.</a:t>
            </a:r>
          </a:p>
        </p:txBody>
      </p:sp>
      <p:sp>
        <p:nvSpPr>
          <p:cNvPr id="6" name="body">
            <a:extLst xmlns:a="http://schemas.openxmlformats.org/drawingml/2006/main">
              <a:ext uri="{FF2B5EF4-FFF2-40B4-BE49-F238E27FC236}">
                <a16:creationId xmlns:a16="http://schemas.microsoft.com/office/drawing/2014/main" id="{64FE5E6E-78D3-4BE8-B793-22C0F656F068}"/>
              </a:ext>
            </a:extLst>
          </p:cNvPr>
          <p:cNvSpPr>
            <a:spLocks xmlns:a="http://schemas.openxmlformats.org/drawingml/2006/main" noGrp="1"/>
          </p:cNvSpPr>
          <p:nvPr/>
        </p:nvSpPr>
        <p:spPr>
          <a:xfrm xmlns:a="http://schemas.openxmlformats.org/drawingml/2006/main">
            <a:off x="609600" y="462438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CED boundary: numerical magnetic-force questions on moving charges are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restricted to 0°, 90° and 180°.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Other angles are treated qualitatively; numerical 30° examples here are labeled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extensions.</a:t>
            </a:r>
          </a:p>
        </p:txBody>
      </p:sp>
    </p:spTree>
    <p:extLst>
      <p:ext uri="{BB962C8B-B14F-4D97-AF65-F5344CB8AC3E}">
        <p14:creationId xmlns:p14="http://schemas.microsoft.com/office/powerpoint/2010/main" val="193191440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98B7852-F4A6-4CEF-83DE-F3E6BAB69A3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78A03CB-11F9-4C56-AD6D-DE34986AEEB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 hand rules answer two different questions</a:t>
            </a:r>
          </a:p>
        </p:txBody>
      </p:sp>
      <p:sp>
        <p:nvSpPr>
          <p:cNvPr id="3" name="source-page">
            <a:extLst xmlns:a="http://schemas.openxmlformats.org/drawingml/2006/main">
              <a:ext uri="{FF2B5EF4-FFF2-40B4-BE49-F238E27FC236}">
                <a16:creationId xmlns:a16="http://schemas.microsoft.com/office/drawing/2014/main" id="{A18C9D41-CCA9-42D9-946A-1CA7425ED3A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12.2-12.3</a:t>
            </a:r>
          </a:p>
        </p:txBody>
      </p:sp>
      <p:sp>
        <p:nvSpPr>
          <p:cNvPr id="4" name="slide-number">
            <a:extLst xmlns:a="http://schemas.openxmlformats.org/drawingml/2006/main">
              <a:ext uri="{FF2B5EF4-FFF2-40B4-BE49-F238E27FC236}">
                <a16:creationId xmlns:a16="http://schemas.microsoft.com/office/drawing/2014/main" id="{1A09ED5F-0319-41A2-A2DE-829AE73551E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25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8ae49293ab0a4e22"/>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CCB3EFF7-E1EA-4E36-A18B-9EF3CF21FDDA}"/>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With velocity right and B into the page, a positive charge feels force upward and a negative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charge downward.</a:t>
            </a:r>
          </a:p>
        </p:txBody>
      </p:sp>
    </p:spTree>
    <p:extLst>
      <p:ext uri="{BB962C8B-B14F-4D97-AF65-F5344CB8AC3E}">
        <p14:creationId xmlns:p14="http://schemas.microsoft.com/office/powerpoint/2010/main" val="1897812118"/>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5BE3560-3482-45A8-9F4C-A633F799D8F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ECD36035-565E-4009-9E27-BAF57C0BB6B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 hand rules answer two different questions</a:t>
            </a:r>
          </a:p>
        </p:txBody>
      </p:sp>
      <p:sp>
        <p:nvSpPr>
          <p:cNvPr id="3" name="source-page">
            <a:extLst xmlns:a="http://schemas.openxmlformats.org/drawingml/2006/main">
              <a:ext uri="{FF2B5EF4-FFF2-40B4-BE49-F238E27FC236}">
                <a16:creationId xmlns:a16="http://schemas.microsoft.com/office/drawing/2014/main" id="{A6C55670-E56E-48ED-97AD-5FBFD574127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12.2-12.3</a:t>
            </a:r>
          </a:p>
        </p:txBody>
      </p:sp>
      <p:sp>
        <p:nvSpPr>
          <p:cNvPr id="4" name="slide-number">
            <a:extLst xmlns:a="http://schemas.openxmlformats.org/drawingml/2006/main">
              <a:ext uri="{FF2B5EF4-FFF2-40B4-BE49-F238E27FC236}">
                <a16:creationId xmlns:a16="http://schemas.microsoft.com/office/drawing/2014/main" id="{D5BA7953-1150-4E27-89AE-5E13A3BBDB8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26 / 85</a:t>
            </a:r>
          </a:p>
        </p:txBody>
      </p:sp>
      <p:graphicFrame>
        <p:nvGraphicFramePr>
          <p:cNvPr id="10" name=""/>
          <p:cNvGraphicFramePr/>
          <p:nvPr/>
        </p:nvGraphicFramePr>
        <p:xfrm>
          <a:off xmlns:a="http://schemas.openxmlformats.org/drawingml/2006/main" x="609600" y="1809750"/>
          <a:ext xmlns:a="http://schemas.openxmlformats.org/drawingml/2006/main" cx="10972800" cy="2778252"/>
        </p:xfrm>
        <a:graphic xmlns:a="http://schemas.openxmlformats.org/drawingml/2006/main">
          <a:graphicData uri="http://schemas.openxmlformats.org/drawingml/2006/table">
            <a:tbl>
              <a:tblPr/>
              <a:tblGrid>
                <a:gridCol w="3435710"/>
                <a:gridCol w="3178032"/>
                <a:gridCol w="4359058"/>
              </a:tblGrid>
              <a:tr h="478536">
                <a:tc>
                  <a:txBody>
                    <a:bodyPr wrap="square" lIns="95250" tIns="76200" rIns="95250" bIns="76200">
                      <a:noAutofit/>
                    </a:bodyPr>
                    <a:lstStyle/>
                    <a:p>
                      <a:r>
                        <a:rPr sz="1800" b="1">
                          <a:solidFill>
                            <a:srgbClr val="FFFFFF"/>
                          </a:solidFill>
                          <a:latin typeface="Arial"/>
                          <a:ea typeface="Arial"/>
                          <a:cs typeface="Arial"/>
                        </a:rPr>
                        <a:t>Question</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Inputs</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Procedure</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What B does this current produce?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Current and observation point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Right thumb along I; curled fingers follow B</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What force does an existing B produce?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Charge sign, velocity and B</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Use q(v × B); reverse for negative q</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What force acts on this wire?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Conventional current and external B</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Use I × B, or the equivalent left-hand motor rule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4748108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86366397-EFA8-46B7-99B5-1497D41840B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02869B6E-379A-4229-A785-8EC6ECA9062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Two hand rules answer two different questions</a:t>
            </a:r>
          </a:p>
        </p:txBody>
      </p:sp>
      <p:sp>
        <p:nvSpPr>
          <p:cNvPr id="3" name="section-label">
            <a:extLst xmlns:a="http://schemas.openxmlformats.org/drawingml/2006/main">
              <a:ext uri="{FF2B5EF4-FFF2-40B4-BE49-F238E27FC236}">
                <a16:creationId xmlns:a16="http://schemas.microsoft.com/office/drawing/2014/main" id="{F3E9FD9D-368B-4A34-91BA-D015F75D3A31}"/>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THE ZERO-FORCE CHECK</a:t>
            </a:r>
          </a:p>
        </p:txBody>
      </p:sp>
      <p:sp>
        <p:nvSpPr>
          <p:cNvPr id="4" name="source-page">
            <a:extLst xmlns:a="http://schemas.openxmlformats.org/drawingml/2006/main">
              <a:ext uri="{FF2B5EF4-FFF2-40B4-BE49-F238E27FC236}">
                <a16:creationId xmlns:a16="http://schemas.microsoft.com/office/drawing/2014/main" id="{1E8505B3-433C-49F3-8418-466E0971909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8    12.2-12.3</a:t>
            </a:r>
          </a:p>
        </p:txBody>
      </p:sp>
      <p:sp>
        <p:nvSpPr>
          <p:cNvPr id="5" name="slide-number">
            <a:extLst xmlns:a="http://schemas.openxmlformats.org/drawingml/2006/main">
              <a:ext uri="{FF2B5EF4-FFF2-40B4-BE49-F238E27FC236}">
                <a16:creationId xmlns:a16="http://schemas.microsoft.com/office/drawing/2014/main" id="{38164402-346A-4D83-A19D-5FD466FDB6C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27 / 85</a:t>
            </a:r>
          </a:p>
        </p:txBody>
      </p:sp>
      <p:sp>
        <p:nvSpPr>
          <p:cNvPr id="6" name="body">
            <a:extLst xmlns:a="http://schemas.openxmlformats.org/drawingml/2006/main">
              <a:ext uri="{FF2B5EF4-FFF2-40B4-BE49-F238E27FC236}">
                <a16:creationId xmlns:a16="http://schemas.microsoft.com/office/drawing/2014/main" id="{ADC950B4-943F-4B73-B1B4-86F7391BCDC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charge can be in a nonzero magnetic field and feel zero magnetic force if it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stationary or moves parallel to 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Unlike electric force qE, magnetic force depends on velocity.</a:t>
            </a:r>
          </a:p>
        </p:txBody>
      </p:sp>
      <p:sp>
        <p:nvSpPr>
          <p:cNvPr id="7" name="body">
            <a:extLst xmlns:a="http://schemas.openxmlformats.org/drawingml/2006/main">
              <a:ext uri="{FF2B5EF4-FFF2-40B4-BE49-F238E27FC236}">
                <a16:creationId xmlns:a16="http://schemas.microsoft.com/office/drawing/2014/main" id="{F8EAC34E-97AE-48A3-8593-F4506A49A742}"/>
              </a:ext>
            </a:extLst>
          </p:cNvPr>
          <p:cNvSpPr>
            <a:spLocks xmlns:a="http://schemas.openxmlformats.org/drawingml/2006/main" noGrp="1"/>
          </p:cNvSpPr>
          <p:nvPr/>
        </p:nvSpPr>
        <p:spPr>
          <a:xfrm xmlns:a="http://schemas.openxmlformats.org/drawingml/2006/main">
            <a:off x="609600" y="3195638"/>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Class question: reverse both the charge sign and velocity while keeping B fixed.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two reversals cancel: the magnetic force points in the same direction as before.</a:t>
            </a:r>
          </a:p>
        </p:txBody>
      </p:sp>
    </p:spTree>
    <p:extLst>
      <p:ext uri="{BB962C8B-B14F-4D97-AF65-F5344CB8AC3E}">
        <p14:creationId xmlns:p14="http://schemas.microsoft.com/office/powerpoint/2010/main" val="79483886"/>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1456782-5AFB-42FC-BD06-FCE7E50D931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55045E2F-069F-454E-8FE8-7AE04DD69EF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Circular paths and charge-to-mass ratio</a:t>
            </a:r>
          </a:p>
        </p:txBody>
      </p:sp>
      <p:sp>
        <p:nvSpPr>
          <p:cNvPr id="3" name="section-label">
            <a:extLst xmlns:a="http://schemas.openxmlformats.org/drawingml/2006/main">
              <a:ext uri="{FF2B5EF4-FFF2-40B4-BE49-F238E27FC236}">
                <a16:creationId xmlns:a16="http://schemas.microsoft.com/office/drawing/2014/main" id="{BCA5F090-2BD0-4528-932C-72AF52DDF78D}"/>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872576BC-1796-4DB3-9647-2B57E3F156F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12.2</a:t>
            </a:r>
          </a:p>
        </p:txBody>
      </p:sp>
      <p:sp>
        <p:nvSpPr>
          <p:cNvPr id="5" name="slide-number">
            <a:extLst xmlns:a="http://schemas.openxmlformats.org/drawingml/2006/main">
              <a:ext uri="{FF2B5EF4-FFF2-40B4-BE49-F238E27FC236}">
                <a16:creationId xmlns:a16="http://schemas.microsoft.com/office/drawing/2014/main" id="{287D5D6F-817A-4EA6-AABE-A99AE602034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28 / 85</a:t>
            </a:r>
          </a:p>
        </p:txBody>
      </p:sp>
      <p:sp>
        <p:nvSpPr>
          <p:cNvPr id="6" name="body">
            <a:extLst xmlns:a="http://schemas.openxmlformats.org/drawingml/2006/main">
              <a:ext uri="{FF2B5EF4-FFF2-40B4-BE49-F238E27FC236}">
                <a16:creationId xmlns:a16="http://schemas.microsoft.com/office/drawing/2014/main" id="{40CC8163-B1BE-421F-BDBE-D608210AB853}"/>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|q|vB = mv²/r → r = mv/(|q|B)</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Period T = 2πm/(|q|B), for uniform perpendicular motion at nonrelativistic speed.</a:t>
            </a:r>
          </a:p>
        </p:txBody>
      </p:sp>
    </p:spTree>
    <p:extLst>
      <p:ext uri="{BB962C8B-B14F-4D97-AF65-F5344CB8AC3E}">
        <p14:creationId xmlns:p14="http://schemas.microsoft.com/office/powerpoint/2010/main" val="1174583936"/>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3A9C6C8-E922-43CC-962E-91E44195B10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79CBE218-789D-4332-A6F9-9696885CD1B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Circular paths and charge-to-mass ratio</a:t>
            </a:r>
          </a:p>
        </p:txBody>
      </p:sp>
      <p:sp>
        <p:nvSpPr>
          <p:cNvPr id="3" name="source-page">
            <a:extLst xmlns:a="http://schemas.openxmlformats.org/drawingml/2006/main">
              <a:ext uri="{FF2B5EF4-FFF2-40B4-BE49-F238E27FC236}">
                <a16:creationId xmlns:a16="http://schemas.microsoft.com/office/drawing/2014/main" id="{AC56B94C-30FF-44C8-928C-79C5139E658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12.2</a:t>
            </a:r>
          </a:p>
        </p:txBody>
      </p:sp>
      <p:sp>
        <p:nvSpPr>
          <p:cNvPr id="4" name="slide-number">
            <a:extLst xmlns:a="http://schemas.openxmlformats.org/drawingml/2006/main">
              <a:ext uri="{FF2B5EF4-FFF2-40B4-BE49-F238E27FC236}">
                <a16:creationId xmlns:a16="http://schemas.microsoft.com/office/drawing/2014/main" id="{BA04D43E-766C-423C-A48B-75A89EEFEFA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29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35d6f40ef1242af"/>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FEA9DA06-1175-4472-BAFB-F5E0DD024F54}"/>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positive charge moves counterclockwise in a field into the page. At the rightmost point its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velocity is upward and the force is leftward, toward the center.</a:t>
            </a:r>
          </a:p>
        </p:txBody>
      </p:sp>
    </p:spTree>
    <p:extLst>
      <p:ext uri="{BB962C8B-B14F-4D97-AF65-F5344CB8AC3E}">
        <p14:creationId xmlns:p14="http://schemas.microsoft.com/office/powerpoint/2010/main" val="180676496"/>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6979036-696C-4137-AAC2-778EFAADBB0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A870F40-C5F4-422C-AEB0-ADBA1CE6AA4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Circular paths and charge-to-mass ratio</a:t>
            </a:r>
          </a:p>
        </p:txBody>
      </p:sp>
      <p:sp>
        <p:nvSpPr>
          <p:cNvPr id="3" name="source-page">
            <a:extLst xmlns:a="http://schemas.openxmlformats.org/drawingml/2006/main">
              <a:ext uri="{FF2B5EF4-FFF2-40B4-BE49-F238E27FC236}">
                <a16:creationId xmlns:a16="http://schemas.microsoft.com/office/drawing/2014/main" id="{BE922CDD-4FAD-4ACE-BE5C-12D7E1DE958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12.2</a:t>
            </a:r>
          </a:p>
        </p:txBody>
      </p:sp>
      <p:sp>
        <p:nvSpPr>
          <p:cNvPr id="4" name="slide-number">
            <a:extLst xmlns:a="http://schemas.openxmlformats.org/drawingml/2006/main">
              <a:ext uri="{FF2B5EF4-FFF2-40B4-BE49-F238E27FC236}">
                <a16:creationId xmlns:a16="http://schemas.microsoft.com/office/drawing/2014/main" id="{9F1270A4-6DA3-4E45-AFD2-0251C13D7E7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30 / 85</a:t>
            </a:r>
          </a:p>
        </p:txBody>
      </p:sp>
      <p:sp>
        <p:nvSpPr>
          <p:cNvPr id="5" name="body">
            <a:extLst xmlns:a="http://schemas.openxmlformats.org/drawingml/2006/main">
              <a:ext uri="{FF2B5EF4-FFF2-40B4-BE49-F238E27FC236}">
                <a16:creationId xmlns:a16="http://schemas.microsoft.com/office/drawing/2014/main" id="{680ED72C-B0CA-4971-96BE-A6D4D2ABF455}"/>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centripetal force is not an extra force: it is the inward net force, supplied here by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magnetic interaction.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B, a larger momentum produces a larger radius.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fixed speed and field, a larger mass gives a larger radius, while a larger charge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magnitude gives a smaller radius.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direction of curvature identifies the sign of charge only when the velocity and 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direction are known.</a:t>
            </a:r>
          </a:p>
        </p:txBody>
      </p:sp>
    </p:spTree>
    <p:extLst>
      <p:ext uri="{BB962C8B-B14F-4D97-AF65-F5344CB8AC3E}">
        <p14:creationId xmlns:p14="http://schemas.microsoft.com/office/powerpoint/2010/main" val="1306091265"/>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1700056-6D16-4C57-AED1-FE6B01E9D58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FCC595C-0E5C-4D4B-8E11-FE632B24577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Circular paths and charge-to-mass ratio</a:t>
            </a:r>
          </a:p>
        </p:txBody>
      </p:sp>
      <p:sp>
        <p:nvSpPr>
          <p:cNvPr id="3" name="source-page">
            <a:extLst xmlns:a="http://schemas.openxmlformats.org/drawingml/2006/main">
              <a:ext uri="{FF2B5EF4-FFF2-40B4-BE49-F238E27FC236}">
                <a16:creationId xmlns:a16="http://schemas.microsoft.com/office/drawing/2014/main" id="{ED6F8CA9-01D5-49DB-BB9F-32576A478D1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12.2</a:t>
            </a:r>
          </a:p>
        </p:txBody>
      </p:sp>
      <p:sp>
        <p:nvSpPr>
          <p:cNvPr id="4" name="slide-number">
            <a:extLst xmlns:a="http://schemas.openxmlformats.org/drawingml/2006/main">
              <a:ext uri="{FF2B5EF4-FFF2-40B4-BE49-F238E27FC236}">
                <a16:creationId xmlns:a16="http://schemas.microsoft.com/office/drawing/2014/main" id="{4E7A9ED4-7562-4B3B-8D68-D979016122E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31 / 85</a:t>
            </a:r>
          </a:p>
        </p:txBody>
      </p:sp>
      <p:sp>
        <p:nvSpPr>
          <p:cNvPr id="5" name="body">
            <a:extLst xmlns:a="http://schemas.openxmlformats.org/drawingml/2006/main">
              <a:ext uri="{FF2B5EF4-FFF2-40B4-BE49-F238E27FC236}">
                <a16:creationId xmlns:a16="http://schemas.microsoft.com/office/drawing/2014/main" id="{7C83BFCA-B35B-4C30-9808-86F571CB8BBC}"/>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the proton in the preceding example, r = (1.67 × 10⁻²⁷)(2.0 × 10⁶)/[(1.60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10⁻¹⁹)(0.20)] = 0.104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period is 3.28 × 10⁻⁷ 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Doubling its speed doubles r but leaves the nonrelativistic period unchanged.</a:t>
            </a:r>
          </a:p>
        </p:txBody>
      </p:sp>
    </p:spTree>
    <p:extLst>
      <p:ext uri="{BB962C8B-B14F-4D97-AF65-F5344CB8AC3E}">
        <p14:creationId xmlns:p14="http://schemas.microsoft.com/office/powerpoint/2010/main" val="1063516400"/>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D3C71A4-FCE9-457B-AF20-3078F57B237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AE598FBC-1BA5-4EE4-89F2-9141CEBF195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Circular paths and charge-to-mass ratio</a:t>
            </a:r>
          </a:p>
        </p:txBody>
      </p:sp>
      <p:sp>
        <p:nvSpPr>
          <p:cNvPr id="3" name="source-page">
            <a:extLst xmlns:a="http://schemas.openxmlformats.org/drawingml/2006/main">
              <a:ext uri="{FF2B5EF4-FFF2-40B4-BE49-F238E27FC236}">
                <a16:creationId xmlns:a16="http://schemas.microsoft.com/office/drawing/2014/main" id="{8BE587B5-2DFE-44FA-8838-584AD37194F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9    12.2</a:t>
            </a:r>
          </a:p>
        </p:txBody>
      </p:sp>
      <p:sp>
        <p:nvSpPr>
          <p:cNvPr id="4" name="slide-number">
            <a:extLst xmlns:a="http://schemas.openxmlformats.org/drawingml/2006/main">
              <a:ext uri="{FF2B5EF4-FFF2-40B4-BE49-F238E27FC236}">
                <a16:creationId xmlns:a16="http://schemas.microsoft.com/office/drawing/2014/main" id="{37C39EEF-6539-4607-94F9-F3A065CC7D4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32 / 85</a:t>
            </a:r>
          </a:p>
        </p:txBody>
      </p:sp>
      <p:sp>
        <p:nvSpPr>
          <p:cNvPr id="5" name="body">
            <a:extLst xmlns:a="http://schemas.openxmlformats.org/drawingml/2006/main">
              <a:ext uri="{FF2B5EF4-FFF2-40B4-BE49-F238E27FC236}">
                <a16:creationId xmlns:a16="http://schemas.microsoft.com/office/drawing/2014/main" id="{C3992163-D21C-4D0F-AEE7-0C41F5BF7D7C}"/>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velocity has a component parallel to B, that component remains constant while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perpendicular component rotates, giving a helical path.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v_perpendicular in the radius formula.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Relativistic corrections are beyond this chapter’s ordinary charged-particle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examples.</a:t>
            </a:r>
          </a:p>
        </p:txBody>
      </p:sp>
      <p:sp>
        <p:nvSpPr>
          <p:cNvPr id="6" name="body">
            <a:extLst xmlns:a="http://schemas.openxmlformats.org/drawingml/2006/main">
              <a:ext uri="{FF2B5EF4-FFF2-40B4-BE49-F238E27FC236}">
                <a16:creationId xmlns:a16="http://schemas.microsoft.com/office/drawing/2014/main" id="{C01721F3-086F-4B6B-AF8A-977500258CC1}"/>
              </a:ext>
            </a:extLst>
          </p:cNvPr>
          <p:cNvSpPr>
            <a:spLocks xmlns:a="http://schemas.openxmlformats.org/drawingml/2006/main" noGrp="1"/>
          </p:cNvSpPr>
          <p:nvPr/>
        </p:nvSpPr>
        <p:spPr>
          <a:xfrm xmlns:a="http://schemas.openxmlformats.org/drawingml/2006/main">
            <a:off x="609600" y="391001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Accelerate from rest through voltage magnitude V, then bend in 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|q|V = ½mv² and r = mv/(|q|B) → m/|q| = B²r²/(2V).</a:t>
            </a:r>
          </a:p>
        </p:txBody>
      </p:sp>
    </p:spTree>
    <p:extLst>
      <p:ext uri="{BB962C8B-B14F-4D97-AF65-F5344CB8AC3E}">
        <p14:creationId xmlns:p14="http://schemas.microsoft.com/office/powerpoint/2010/main" val="163085059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8E902BF-266A-4B86-A0C5-FF3FDE7310F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09A2F6EF-C440-4ADA-8641-31B9AC83681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wires: field first, force second</a:t>
            </a:r>
          </a:p>
        </p:txBody>
      </p:sp>
      <p:sp>
        <p:nvSpPr>
          <p:cNvPr id="3" name="section-label">
            <a:extLst xmlns:a="http://schemas.openxmlformats.org/drawingml/2006/main">
              <a:ext uri="{FF2B5EF4-FFF2-40B4-BE49-F238E27FC236}">
                <a16:creationId xmlns:a16="http://schemas.microsoft.com/office/drawing/2014/main" id="{8EE65F05-77D4-4ACE-BF15-C614012F890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7594C7C-3977-4C57-9ED1-336A5B18BEA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12.3</a:t>
            </a:r>
          </a:p>
        </p:txBody>
      </p:sp>
      <p:sp>
        <p:nvSpPr>
          <p:cNvPr id="5" name="slide-number">
            <a:extLst xmlns:a="http://schemas.openxmlformats.org/drawingml/2006/main">
              <a:ext uri="{FF2B5EF4-FFF2-40B4-BE49-F238E27FC236}">
                <a16:creationId xmlns:a16="http://schemas.microsoft.com/office/drawing/2014/main" id="{05821DCB-B995-44A8-BC1D-78FB6B987C3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33 / 85</a:t>
            </a:r>
          </a:p>
        </p:txBody>
      </p:sp>
      <p:sp>
        <p:nvSpPr>
          <p:cNvPr id="6" name="body">
            <a:extLst xmlns:a="http://schemas.openxmlformats.org/drawingml/2006/main">
              <a:ext uri="{FF2B5EF4-FFF2-40B4-BE49-F238E27FC236}">
                <a16:creationId xmlns:a16="http://schemas.microsoft.com/office/drawing/2014/main" id="{91F088A7-4468-4340-BF3F-5FA129416C16}"/>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Straight wire segment in uniform external B: F = ILB sin θ</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Two long parallel wires: F/L = μ₀I₁I₂/(2πd).</a:t>
            </a:r>
          </a:p>
        </p:txBody>
      </p:sp>
    </p:spTree>
    <p:extLst>
      <p:ext uri="{BB962C8B-B14F-4D97-AF65-F5344CB8AC3E}">
        <p14:creationId xmlns:p14="http://schemas.microsoft.com/office/powerpoint/2010/main" val="1986013775"/>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BEC4441-DAC4-4546-A87F-CAE718D7C89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7E9818A-EBB8-4AB6-9E87-B4B30BADFD6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wires: field first, force second</a:t>
            </a:r>
          </a:p>
        </p:txBody>
      </p:sp>
      <p:sp>
        <p:nvSpPr>
          <p:cNvPr id="3" name="source-page">
            <a:extLst xmlns:a="http://schemas.openxmlformats.org/drawingml/2006/main">
              <a:ext uri="{FF2B5EF4-FFF2-40B4-BE49-F238E27FC236}">
                <a16:creationId xmlns:a16="http://schemas.microsoft.com/office/drawing/2014/main" id="{1F4BFBE1-EA4D-4289-80E9-04EBBDD248D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12.3</a:t>
            </a:r>
          </a:p>
        </p:txBody>
      </p:sp>
      <p:sp>
        <p:nvSpPr>
          <p:cNvPr id="4" name="slide-number">
            <a:extLst xmlns:a="http://schemas.openxmlformats.org/drawingml/2006/main">
              <a:ext uri="{FF2B5EF4-FFF2-40B4-BE49-F238E27FC236}">
                <a16:creationId xmlns:a16="http://schemas.microsoft.com/office/drawing/2014/main" id="{95302AF7-DF78-4B20-BBCE-10EEB5D4596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34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ed218b5e91464351"/>
          <a:stretch xmlns:a="http://schemas.openxmlformats.org/drawingml/2006/main"/>
        </p:blipFill>
        <p:spPr>
          <a:xfrm xmlns:a="http://schemas.openxmlformats.org/drawingml/2006/main">
            <a:off x="1497330" y="1790700"/>
            <a:ext cx="9197340"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6E176621-F967-4A99-92F8-A6C40917B574}"/>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Each wire feels the field produced by the other wire. Same-direction currents attract;</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opposite-direction currents repel.</a:t>
            </a:r>
          </a:p>
        </p:txBody>
      </p:sp>
    </p:spTree>
    <p:extLst>
      <p:ext uri="{BB962C8B-B14F-4D97-AF65-F5344CB8AC3E}">
        <p14:creationId xmlns:p14="http://schemas.microsoft.com/office/powerpoint/2010/main" val="1480210846"/>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58E4B53-BEE4-4521-BFF0-BD711118624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6BB537B-16A1-4115-BD03-3505F31C19E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wires: field first, force second</a:t>
            </a:r>
          </a:p>
        </p:txBody>
      </p:sp>
      <p:sp>
        <p:nvSpPr>
          <p:cNvPr id="3" name="source-page">
            <a:extLst xmlns:a="http://schemas.openxmlformats.org/drawingml/2006/main">
              <a:ext uri="{FF2B5EF4-FFF2-40B4-BE49-F238E27FC236}">
                <a16:creationId xmlns:a16="http://schemas.microsoft.com/office/drawing/2014/main" id="{2C701BD5-0B27-4DFE-8EF4-72E4158E39D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12.3</a:t>
            </a:r>
          </a:p>
        </p:txBody>
      </p:sp>
      <p:sp>
        <p:nvSpPr>
          <p:cNvPr id="4" name="slide-number">
            <a:extLst xmlns:a="http://schemas.openxmlformats.org/drawingml/2006/main">
              <a:ext uri="{FF2B5EF4-FFF2-40B4-BE49-F238E27FC236}">
                <a16:creationId xmlns:a16="http://schemas.microsoft.com/office/drawing/2014/main" id="{F82A546F-257C-44BC-B21F-F042ED1B347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35 / 85</a:t>
            </a:r>
          </a:p>
        </p:txBody>
      </p:sp>
      <p:sp>
        <p:nvSpPr>
          <p:cNvPr id="5" name="body">
            <a:extLst xmlns:a="http://schemas.openxmlformats.org/drawingml/2006/main">
              <a:ext uri="{FF2B5EF4-FFF2-40B4-BE49-F238E27FC236}">
                <a16:creationId xmlns:a16="http://schemas.microsoft.com/office/drawing/2014/main" id="{30D3CF75-0CB6-4A18-BEA4-11A237923DA1}"/>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Parallel currents in the same direction attract; currents in opposite directions repel.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Derive this in two stages: first find the field of wire 1 at wire 2 using the curl rule,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then find the force on wire 2 using I × 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forces on the wires have equal magnitude and opposite direction even when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currents differ.</a:t>
            </a:r>
          </a:p>
        </p:txBody>
      </p:sp>
      <p:sp>
        <p:nvSpPr>
          <p:cNvPr id="6" name="body">
            <a:extLst xmlns:a="http://schemas.openxmlformats.org/drawingml/2006/main">
              <a:ext uri="{FF2B5EF4-FFF2-40B4-BE49-F238E27FC236}">
                <a16:creationId xmlns:a16="http://schemas.microsoft.com/office/drawing/2014/main" id="{63673A54-B432-41C4-B496-6AF000E5A312}"/>
              </a:ext>
            </a:extLst>
          </p:cNvPr>
          <p:cNvSpPr>
            <a:spLocks xmlns:a="http://schemas.openxmlformats.org/drawingml/2006/main" noGrp="1"/>
          </p:cNvSpPr>
          <p:nvPr/>
        </p:nvSpPr>
        <p:spPr>
          <a:xfrm xmlns:a="http://schemas.openxmlformats.org/drawingml/2006/main">
            <a:off x="609600" y="3910013"/>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 interacting wires: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I₁ = 2.0 A and I₂ = 5.0 A flow in the same direction, d = 0.040 m.</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F/L = (2 × 10⁻⁷)(2)(5)/0.040 = 5.0 × 10⁻⁵ N/m, attractive.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Increasing both currents by a factor of two multiplies the force per length by four.</a:t>
            </a:r>
          </a:p>
        </p:txBody>
      </p:sp>
    </p:spTree>
    <p:extLst>
      <p:ext uri="{BB962C8B-B14F-4D97-AF65-F5344CB8AC3E}">
        <p14:creationId xmlns:p14="http://schemas.microsoft.com/office/powerpoint/2010/main" val="260578115"/>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2D9B2AE-DCA9-47EF-BFDA-800CAC4FC61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5C2AB87C-F9D0-4E2E-8CE8-81E6BF11746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Parallel wires: field first, force second</a:t>
            </a:r>
          </a:p>
        </p:txBody>
      </p:sp>
      <p:sp>
        <p:nvSpPr>
          <p:cNvPr id="3" name="section-label">
            <a:extLst xmlns:a="http://schemas.openxmlformats.org/drawingml/2006/main">
              <a:ext uri="{FF2B5EF4-FFF2-40B4-BE49-F238E27FC236}">
                <a16:creationId xmlns:a16="http://schemas.microsoft.com/office/drawing/2014/main" id="{4BB92C72-A1FF-4A29-9E6F-475614A0F340}"/>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UNEQUAL CURRENTS, EQUAL INTERACTION FORCES</a:t>
            </a:r>
          </a:p>
        </p:txBody>
      </p:sp>
      <p:sp>
        <p:nvSpPr>
          <p:cNvPr id="4" name="source-page">
            <a:extLst xmlns:a="http://schemas.openxmlformats.org/drawingml/2006/main">
              <a:ext uri="{FF2B5EF4-FFF2-40B4-BE49-F238E27FC236}">
                <a16:creationId xmlns:a16="http://schemas.microsoft.com/office/drawing/2014/main" id="{404AEE5B-C318-4014-935B-ADE06452387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10    12.3</a:t>
            </a:r>
          </a:p>
        </p:txBody>
      </p:sp>
      <p:sp>
        <p:nvSpPr>
          <p:cNvPr id="5" name="slide-number">
            <a:extLst xmlns:a="http://schemas.openxmlformats.org/drawingml/2006/main">
              <a:ext uri="{FF2B5EF4-FFF2-40B4-BE49-F238E27FC236}">
                <a16:creationId xmlns:a16="http://schemas.microsoft.com/office/drawing/2014/main" id="{4187FAB7-3984-43FF-90F3-948B20EE44A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36 / 85</a:t>
            </a:r>
          </a:p>
        </p:txBody>
      </p:sp>
      <p:sp>
        <p:nvSpPr>
          <p:cNvPr id="6" name="body">
            <a:extLst xmlns:a="http://schemas.openxmlformats.org/drawingml/2006/main">
              <a:ext uri="{FF2B5EF4-FFF2-40B4-BE49-F238E27FC236}">
                <a16:creationId xmlns:a16="http://schemas.microsoft.com/office/drawing/2014/main" id="{512C234E-4AF2-4646-96AD-0CBAF0056B2F}"/>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original comparison uses 1 A and 3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Wire 2 feels B1 ∝ I1 but its own current is I2; wire 1 feels B2 ∝ I2 but its own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is I1.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Both force magnitudes contain the same product I1I2.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stronger field at one wire does not mean a larger interaction force on that wire.</a:t>
            </a:r>
          </a:p>
        </p:txBody>
      </p:sp>
    </p:spTree>
    <p:extLst>
      <p:ext uri="{BB962C8B-B14F-4D97-AF65-F5344CB8AC3E}">
        <p14:creationId xmlns:p14="http://schemas.microsoft.com/office/powerpoint/2010/main" val="1737015903"/>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E1D5C0A-1D6D-4039-B4E6-A7A74BDBAA9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3A3FE80-05F1-448B-B572-585AC600F2F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Moving charges and the Hall effect</a:t>
            </a:r>
          </a:p>
        </p:txBody>
      </p:sp>
      <p:sp>
        <p:nvSpPr>
          <p:cNvPr id="3" name="source-page">
            <a:extLst xmlns:a="http://schemas.openxmlformats.org/drawingml/2006/main">
              <a:ext uri="{FF2B5EF4-FFF2-40B4-BE49-F238E27FC236}">
                <a16:creationId xmlns:a16="http://schemas.microsoft.com/office/drawing/2014/main" id="{D2F3D8F1-AAE0-4A7C-8DDE-83E269BBF91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12.2</a:t>
            </a:r>
          </a:p>
        </p:txBody>
      </p:sp>
      <p:sp>
        <p:nvSpPr>
          <p:cNvPr id="4" name="slide-number">
            <a:extLst xmlns:a="http://schemas.openxmlformats.org/drawingml/2006/main">
              <a:ext uri="{FF2B5EF4-FFF2-40B4-BE49-F238E27FC236}">
                <a16:creationId xmlns:a16="http://schemas.microsoft.com/office/drawing/2014/main" id="{D2F96A9C-3AE3-469F-B183-4EB038EBCC5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37 / 85</a:t>
            </a:r>
          </a:p>
        </p:txBody>
      </p:sp>
      <p:sp>
        <p:nvSpPr>
          <p:cNvPr id="5" name="body">
            <a:extLst xmlns:a="http://schemas.openxmlformats.org/drawingml/2006/main">
              <a:ext uri="{FF2B5EF4-FFF2-40B4-BE49-F238E27FC236}">
                <a16:creationId xmlns:a16="http://schemas.microsoft.com/office/drawing/2014/main" id="{F2F6EF42-AC53-46BC-B52D-F0CB064534E6}"/>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moving point charge also produces a magnetic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the slow-motion model, its direction follows q(v × r), where r points from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 toward the observation point.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field is perpendicular to both vectors, greatest for perpendicular geometry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zero along the line of motion.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a fixed geometry it grows with speed and weakens with distance.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Distinguish the field a charge creates from the force another field exerts on it.</a:t>
            </a:r>
          </a:p>
        </p:txBody>
      </p:sp>
    </p:spTree>
    <p:extLst>
      <p:ext uri="{BB962C8B-B14F-4D97-AF65-F5344CB8AC3E}">
        <p14:creationId xmlns:p14="http://schemas.microsoft.com/office/powerpoint/2010/main" val="1937600310"/>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E63DBA3-F0CC-4DA3-9416-715A072502B4}"/>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550E365F-4154-402E-9A30-E328F5165F4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Moving charges and the Hall effect</a:t>
            </a:r>
          </a:p>
        </p:txBody>
      </p:sp>
      <p:sp>
        <p:nvSpPr>
          <p:cNvPr id="3" name="source-page">
            <a:extLst xmlns:a="http://schemas.openxmlformats.org/drawingml/2006/main">
              <a:ext uri="{FF2B5EF4-FFF2-40B4-BE49-F238E27FC236}">
                <a16:creationId xmlns:a16="http://schemas.microsoft.com/office/drawing/2014/main" id="{E0F3A242-F96D-4543-A5B1-650CAD4F6B5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12.2</a:t>
            </a:r>
          </a:p>
        </p:txBody>
      </p:sp>
      <p:sp>
        <p:nvSpPr>
          <p:cNvPr id="4" name="slide-number">
            <a:extLst xmlns:a="http://schemas.openxmlformats.org/drawingml/2006/main">
              <a:ext uri="{FF2B5EF4-FFF2-40B4-BE49-F238E27FC236}">
                <a16:creationId xmlns:a16="http://schemas.microsoft.com/office/drawing/2014/main" id="{BB6BEB84-65D9-4CC9-8641-4851D4C8ABE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38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eecf94eb93d499d"/>
          <a:stretch xmlns:a="http://schemas.openxmlformats.org/drawingml/2006/main"/>
        </p:blipFill>
        <p:spPr>
          <a:xfrm xmlns:a="http://schemas.openxmlformats.org/drawingml/2006/main">
            <a:off x="1282121" y="1790700"/>
            <a:ext cx="9627757"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3F7EA5B7-F8CA-4782-BAB5-CC966A0CAD2D}"/>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Electron carriers drift left while conventional current is right. With B into the page, electrons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accumulate at the top edge. The resulting Hall field points upward; its force on electrons is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downward.</a:t>
            </a:r>
          </a:p>
        </p:txBody>
      </p:sp>
    </p:spTree>
    <p:extLst>
      <p:ext uri="{BB962C8B-B14F-4D97-AF65-F5344CB8AC3E}">
        <p14:creationId xmlns:p14="http://schemas.microsoft.com/office/powerpoint/2010/main" val="1513836444"/>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6387504-0BAF-4AAB-915D-D174FA5A4E5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72461546-D24F-410D-B892-EE2DF1E0904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Moving charges and the Hall effect</a:t>
            </a:r>
          </a:p>
        </p:txBody>
      </p:sp>
      <p:sp>
        <p:nvSpPr>
          <p:cNvPr id="3" name="source-page">
            <a:extLst xmlns:a="http://schemas.openxmlformats.org/drawingml/2006/main">
              <a:ext uri="{FF2B5EF4-FFF2-40B4-BE49-F238E27FC236}">
                <a16:creationId xmlns:a16="http://schemas.microsoft.com/office/drawing/2014/main" id="{47ECCAE8-8BB0-4194-B049-AF1EAB36AB1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12.2</a:t>
            </a:r>
          </a:p>
        </p:txBody>
      </p:sp>
      <p:sp>
        <p:nvSpPr>
          <p:cNvPr id="4" name="slide-number">
            <a:extLst xmlns:a="http://schemas.openxmlformats.org/drawingml/2006/main">
              <a:ext uri="{FF2B5EF4-FFF2-40B4-BE49-F238E27FC236}">
                <a16:creationId xmlns:a16="http://schemas.microsoft.com/office/drawing/2014/main" id="{E36CCEC1-71F9-4F92-85DA-5C0E87781DA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39 / 85</a:t>
            </a:r>
          </a:p>
        </p:txBody>
      </p:sp>
      <p:sp>
        <p:nvSpPr>
          <p:cNvPr id="5" name="body">
            <a:extLst xmlns:a="http://schemas.openxmlformats.org/drawingml/2006/main">
              <a:ext uri="{FF2B5EF4-FFF2-40B4-BE49-F238E27FC236}">
                <a16:creationId xmlns:a16="http://schemas.microsoft.com/office/drawing/2014/main" id="{EA1C388C-3B62-4088-9DBB-B3DF6F511A8A}"/>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Hall effect is a transverse potential difference across a current-carrying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conductor in a perpendicular magnetic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Charge separation builds an electric force that eventually balances the sideways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magnetic force.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this diagram the top edge is negative and at lower electric potential than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bottom edge.</a:t>
            </a:r>
          </a:p>
        </p:txBody>
      </p:sp>
      <p:sp>
        <p:nvSpPr>
          <p:cNvPr id="6" name="body">
            <a:extLst xmlns:a="http://schemas.openxmlformats.org/drawingml/2006/main">
              <a:ext uri="{FF2B5EF4-FFF2-40B4-BE49-F238E27FC236}">
                <a16:creationId xmlns:a16="http://schemas.microsoft.com/office/drawing/2014/main" id="{98F449E9-75F1-4029-A901-C2D33081A91E}"/>
              </a:ext>
            </a:extLst>
          </p:cNvPr>
          <p:cNvSpPr>
            <a:spLocks xmlns:a="http://schemas.openxmlformats.org/drawingml/2006/main" noGrp="1"/>
          </p:cNvSpPr>
          <p:nvPr/>
        </p:nvSpPr>
        <p:spPr>
          <a:xfrm xmlns:a="http://schemas.openxmlformats.org/drawingml/2006/main">
            <a:off x="609600" y="42672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Relationships and conditions: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At transverse equilibrium in the simple model: |q|E = |q|v_dB.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Thus E = v_dB.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Across width w, |V_H| = Ew = v_dBw.</a:t>
            </a:r>
          </a:p>
        </p:txBody>
      </p:sp>
    </p:spTree>
    <p:extLst>
      <p:ext uri="{BB962C8B-B14F-4D97-AF65-F5344CB8AC3E}">
        <p14:creationId xmlns:p14="http://schemas.microsoft.com/office/powerpoint/2010/main" val="1366757615"/>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61C988F-398C-4095-A04C-20A8DDCEB10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9DDDCAB-363B-48DA-A910-D6F6E7630A5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Moving charges and the Hall effect</a:t>
            </a:r>
          </a:p>
        </p:txBody>
      </p:sp>
      <p:sp>
        <p:nvSpPr>
          <p:cNvPr id="3" name="source-page">
            <a:extLst xmlns:a="http://schemas.openxmlformats.org/drawingml/2006/main">
              <a:ext uri="{FF2B5EF4-FFF2-40B4-BE49-F238E27FC236}">
                <a16:creationId xmlns:a16="http://schemas.microsoft.com/office/drawing/2014/main" id="{CF2F4F63-D764-4B1F-9019-420FE2ACFB2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11    12.2</a:t>
            </a:r>
          </a:p>
        </p:txBody>
      </p:sp>
      <p:sp>
        <p:nvSpPr>
          <p:cNvPr id="4" name="slide-number">
            <a:extLst xmlns:a="http://schemas.openxmlformats.org/drawingml/2006/main">
              <a:ext uri="{FF2B5EF4-FFF2-40B4-BE49-F238E27FC236}">
                <a16:creationId xmlns:a16="http://schemas.microsoft.com/office/drawing/2014/main" id="{3A0615EE-E717-4F04-AEEB-891C34E7A30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40 / 85</a:t>
            </a:r>
          </a:p>
        </p:txBody>
      </p:sp>
      <p:sp>
        <p:nvSpPr>
          <p:cNvPr id="5" name="body">
            <a:extLst xmlns:a="http://schemas.openxmlformats.org/drawingml/2006/main">
              <a:ext uri="{FF2B5EF4-FFF2-40B4-BE49-F238E27FC236}">
                <a16:creationId xmlns:a16="http://schemas.microsoft.com/office/drawing/2014/main" id="{E375EDDB-5718-4B9D-999C-66CE450959D7}"/>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Hall-voltage polarity, together with known current and magnetic-field directions,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can identify the carrier sign.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Reversing current or magnetic field reverses the polarity.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core requirement is explaining the charge separation; the voltage expression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follows directly from electric and magnetic force balance.</a:t>
            </a:r>
          </a:p>
        </p:txBody>
      </p:sp>
    </p:spTree>
    <p:extLst>
      <p:ext uri="{BB962C8B-B14F-4D97-AF65-F5344CB8AC3E}">
        <p14:creationId xmlns:p14="http://schemas.microsoft.com/office/powerpoint/2010/main" val="1001153377"/>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3FD4C23-E0D1-48A6-B374-9B8C2D2739B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6746923-2208-413D-A730-829EA086ECF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Motional emf and energy accounting</a:t>
            </a:r>
          </a:p>
        </p:txBody>
      </p:sp>
      <p:sp>
        <p:nvSpPr>
          <p:cNvPr id="3" name="section-label">
            <a:extLst xmlns:a="http://schemas.openxmlformats.org/drawingml/2006/main">
              <a:ext uri="{FF2B5EF4-FFF2-40B4-BE49-F238E27FC236}">
                <a16:creationId xmlns:a16="http://schemas.microsoft.com/office/drawing/2014/main" id="{E94CB7BD-200A-492B-B385-F38DB08178FE}"/>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AB58D93D-08D8-4C1A-9CCF-21840F5F8C4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12.4</a:t>
            </a:r>
          </a:p>
        </p:txBody>
      </p:sp>
      <p:sp>
        <p:nvSpPr>
          <p:cNvPr id="5" name="slide-number">
            <a:extLst xmlns:a="http://schemas.openxmlformats.org/drawingml/2006/main">
              <a:ext uri="{FF2B5EF4-FFF2-40B4-BE49-F238E27FC236}">
                <a16:creationId xmlns:a16="http://schemas.microsoft.com/office/drawing/2014/main" id="{DD9BBC16-0DBC-4021-86B0-6CDB11ADEFF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41 / 85</a:t>
            </a:r>
          </a:p>
        </p:txBody>
      </p:sp>
      <p:sp>
        <p:nvSpPr>
          <p:cNvPr id="6" name="body">
            <a:extLst xmlns:a="http://schemas.openxmlformats.org/drawingml/2006/main">
              <a:ext uri="{FF2B5EF4-FFF2-40B4-BE49-F238E27FC236}">
                <a16:creationId xmlns:a16="http://schemas.microsoft.com/office/drawing/2014/main" id="{DECA9596-8B22-497A-AC0E-A488843DAA44}"/>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Rod moving perpendicular to B and its length: |ε| = BLv</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Closed circuit: I = BLv/R; F_drag = BIL = B²L²v/R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At constant speed: P_external = Fv = I²R.</a:t>
            </a:r>
          </a:p>
        </p:txBody>
      </p:sp>
    </p:spTree>
    <p:extLst>
      <p:ext uri="{BB962C8B-B14F-4D97-AF65-F5344CB8AC3E}">
        <p14:creationId xmlns:p14="http://schemas.microsoft.com/office/powerpoint/2010/main" val="1352043379"/>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66D250C-BF3A-400A-B795-E14D8494BA7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610890C4-C2C0-44EE-B515-6BFFB2CC8FF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Motional emf and energy accounting</a:t>
            </a:r>
          </a:p>
        </p:txBody>
      </p:sp>
      <p:sp>
        <p:nvSpPr>
          <p:cNvPr id="3" name="source-page">
            <a:extLst xmlns:a="http://schemas.openxmlformats.org/drawingml/2006/main">
              <a:ext uri="{FF2B5EF4-FFF2-40B4-BE49-F238E27FC236}">
                <a16:creationId xmlns:a16="http://schemas.microsoft.com/office/drawing/2014/main" id="{94A692A1-F6EF-4C26-B4DA-D7C25FF62535}"/>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12.4</a:t>
            </a:r>
          </a:p>
        </p:txBody>
      </p:sp>
      <p:sp>
        <p:nvSpPr>
          <p:cNvPr id="4" name="slide-number">
            <a:extLst xmlns:a="http://schemas.openxmlformats.org/drawingml/2006/main">
              <a:ext uri="{FF2B5EF4-FFF2-40B4-BE49-F238E27FC236}">
                <a16:creationId xmlns:a16="http://schemas.microsoft.com/office/drawing/2014/main" id="{54A400FB-638F-4E4C-B28D-F8EAD1EC1BA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42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32279b5b6b74ab3"/>
          <a:stretch xmlns:a="http://schemas.openxmlformats.org/drawingml/2006/main"/>
        </p:blipFill>
        <p:spPr>
          <a:xfrm xmlns:a="http://schemas.openxmlformats.org/drawingml/2006/main">
            <a:off x="1058797" y="1790700"/>
            <a:ext cx="10074406"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2062E9F-8F5D-4517-99F9-6BA35551B187}"/>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rod moving right through a field into the page separates charge and drives current upward in</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rod. Its magnetic force is leftward, opposing the imposed motion.</a:t>
            </a:r>
          </a:p>
        </p:txBody>
      </p:sp>
    </p:spTree>
    <p:extLst>
      <p:ext uri="{BB962C8B-B14F-4D97-AF65-F5344CB8AC3E}">
        <p14:creationId xmlns:p14="http://schemas.microsoft.com/office/powerpoint/2010/main" val="208994254"/>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111685C-80AC-4EF8-9B66-CFA07EC9A9D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F66240B3-5642-430C-AD7A-4B2823CB4BB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Motional emf and energy accounting</a:t>
            </a:r>
          </a:p>
        </p:txBody>
      </p:sp>
      <p:sp>
        <p:nvSpPr>
          <p:cNvPr id="3" name="section-label">
            <a:extLst xmlns:a="http://schemas.openxmlformats.org/drawingml/2006/main">
              <a:ext uri="{FF2B5EF4-FFF2-40B4-BE49-F238E27FC236}">
                <a16:creationId xmlns:a16="http://schemas.microsoft.com/office/drawing/2014/main" id="{07ADDF8A-EB4E-432F-8A31-CF3B42B3D6F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Worked example</a:t>
            </a:r>
          </a:p>
        </p:txBody>
      </p:sp>
      <p:sp>
        <p:nvSpPr>
          <p:cNvPr id="4" name="source-page">
            <a:extLst xmlns:a="http://schemas.openxmlformats.org/drawingml/2006/main">
              <a:ext uri="{FF2B5EF4-FFF2-40B4-BE49-F238E27FC236}">
                <a16:creationId xmlns:a16="http://schemas.microsoft.com/office/drawing/2014/main" id="{971328AC-A7F8-4870-B95D-21BACFD2971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12.4</a:t>
            </a:r>
          </a:p>
        </p:txBody>
      </p:sp>
      <p:sp>
        <p:nvSpPr>
          <p:cNvPr id="5" name="slide-number">
            <a:extLst xmlns:a="http://schemas.openxmlformats.org/drawingml/2006/main">
              <a:ext uri="{FF2B5EF4-FFF2-40B4-BE49-F238E27FC236}">
                <a16:creationId xmlns:a16="http://schemas.microsoft.com/office/drawing/2014/main" id="{4554AAA2-242D-48CC-8964-0EA0825AACC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43 / 85</a:t>
            </a:r>
          </a:p>
        </p:txBody>
      </p:sp>
      <p:sp>
        <p:nvSpPr>
          <p:cNvPr id="6" name="body">
            <a:extLst xmlns:a="http://schemas.openxmlformats.org/drawingml/2006/main">
              <a:ext uri="{FF2B5EF4-FFF2-40B4-BE49-F238E27FC236}">
                <a16:creationId xmlns:a16="http://schemas.microsoft.com/office/drawing/2014/main" id="{628880E8-3781-4CB9-BA4E-6B1864CBB1DA}"/>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Let B = 0.40 T, L = 0.25 m, v = 3.0 m/s and total R = 2.0 Ω.</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Emf = 0.30 V; I = 0.15 A; drag = 0.015 N; external power = 0.045 W.</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Check: I²R = (0.15)²(2) = 0.045 W.</a:t>
            </a:r>
          </a:p>
        </p:txBody>
      </p:sp>
    </p:spTree>
    <p:extLst>
      <p:ext uri="{BB962C8B-B14F-4D97-AF65-F5344CB8AC3E}">
        <p14:creationId xmlns:p14="http://schemas.microsoft.com/office/powerpoint/2010/main" val="681466088"/>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1EB6175-CE40-4045-B1C5-5C7B4E1345C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C4A1C460-A8E3-4891-8588-8A1A950F638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Motional emf and energy accounting</a:t>
            </a:r>
          </a:p>
        </p:txBody>
      </p:sp>
      <p:sp>
        <p:nvSpPr>
          <p:cNvPr id="3" name="source-page">
            <a:extLst xmlns:a="http://schemas.openxmlformats.org/drawingml/2006/main">
              <a:ext uri="{FF2B5EF4-FFF2-40B4-BE49-F238E27FC236}">
                <a16:creationId xmlns:a16="http://schemas.microsoft.com/office/drawing/2014/main" id="{84DA5237-18E9-41E6-9AE9-81EC660C21A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12    12.4</a:t>
            </a:r>
          </a:p>
        </p:txBody>
      </p:sp>
      <p:sp>
        <p:nvSpPr>
          <p:cNvPr id="4" name="slide-number">
            <a:extLst xmlns:a="http://schemas.openxmlformats.org/drawingml/2006/main">
              <a:ext uri="{FF2B5EF4-FFF2-40B4-BE49-F238E27FC236}">
                <a16:creationId xmlns:a16="http://schemas.microsoft.com/office/drawing/2014/main" id="{7C738D00-F568-497A-ACB4-B029D6DF172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44 / 85</a:t>
            </a:r>
          </a:p>
        </p:txBody>
      </p:sp>
      <p:sp>
        <p:nvSpPr>
          <p:cNvPr id="5" name="body">
            <a:extLst xmlns:a="http://schemas.openxmlformats.org/drawingml/2006/main">
              <a:ext uri="{FF2B5EF4-FFF2-40B4-BE49-F238E27FC236}">
                <a16:creationId xmlns:a16="http://schemas.microsoft.com/office/drawing/2014/main" id="{B413DD79-8C2E-4CAA-BDA3-732064CA3AAB}"/>
              </a:ext>
            </a:extLst>
          </p:cNvPr>
          <p:cNvSpPr>
            <a:spLocks xmlns:a="http://schemas.openxmlformats.org/drawingml/2006/main" noGrp="1"/>
          </p:cNvSpPr>
          <p:nvPr/>
        </p:nvSpPr>
        <p:spPr>
          <a:xfrm xmlns:a="http://schemas.openxmlformats.org/drawingml/2006/main">
            <a:off x="609600" y="1866900"/>
            <a:ext cx="10972800" cy="21550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For an isolated moving rod, charges redistribute until the electric force balances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magnetic deflection along the rod.</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A voltage develops but no sustained circuit current flows without a return path.</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In the closed circuit, the external pulling agent supplies the energy dissipated as heat.</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This does not contradict the fact that the magnetic force on an individual charge does</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no work.</a:t>
            </a:r>
          </a:p>
        </p:txBody>
      </p:sp>
      <p:sp>
        <p:nvSpPr>
          <p:cNvPr id="6" name="body">
            <a:extLst xmlns:a="http://schemas.openxmlformats.org/drawingml/2006/main">
              <a:ext uri="{FF2B5EF4-FFF2-40B4-BE49-F238E27FC236}">
                <a16:creationId xmlns:a16="http://schemas.microsoft.com/office/drawing/2014/main" id="{30DE50A7-55F8-4714-974F-99DC8EEFB3A9}"/>
              </a:ext>
            </a:extLst>
          </p:cNvPr>
          <p:cNvSpPr>
            <a:spLocks xmlns:a="http://schemas.openxmlformats.org/drawingml/2006/main" noGrp="1"/>
          </p:cNvSpPr>
          <p:nvPr/>
        </p:nvSpPr>
        <p:spPr>
          <a:xfrm xmlns:a="http://schemas.openxmlformats.org/drawingml/2006/main">
            <a:off x="609600" y="4231481"/>
            <a:ext cx="10972800" cy="180379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The simple BLv expression assumes mutually perpendicular rod length, motion and</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field and a uniform field over the rod.</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For a rotating loop use changing flux; do not insert an arbitrary perimeter into BLv.</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With nonuniform fields, reason about the changing area and field contribution</a:t>
            </a:r>
          </a:p>
          <a:p xmlns:a="http://schemas.openxmlformats.org/drawingml/2006/main">
            <a:pPr>
              <a:defRPr sz="2213" b="0">
                <a:solidFill>
                  <a:srgbClr val="283B49"/>
                </a:solidFill>
                <a:latin typeface="Arial"/>
                <a:ea typeface="Arial"/>
                <a:cs typeface="Arial"/>
              </a:defRPr>
            </a:pPr>
            <a:r>
              <a:rPr sz="2213" b="0">
                <a:solidFill>
                  <a:srgbClr val="283B49"/>
                </a:solidFill>
                <a:latin typeface="Arial"/>
                <a:ea typeface="Arial"/>
                <a:cs typeface="Arial"/>
              </a:rPr>
              <a:t>carefully.</a:t>
            </a:r>
          </a:p>
        </p:txBody>
      </p:sp>
    </p:spTree>
    <p:extLst>
      <p:ext uri="{BB962C8B-B14F-4D97-AF65-F5344CB8AC3E}">
        <p14:creationId xmlns:p14="http://schemas.microsoft.com/office/powerpoint/2010/main" val="484927599"/>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5FE2CFF-9919-4525-BD7D-6178C824568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B8967166-0951-4F2D-9C48-0ADDFE62676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begins with the original water-flow analogy</a:t>
            </a:r>
          </a:p>
        </p:txBody>
      </p:sp>
      <p:sp>
        <p:nvSpPr>
          <p:cNvPr id="3" name="source-page">
            <a:extLst xmlns:a="http://schemas.openxmlformats.org/drawingml/2006/main">
              <a:ext uri="{FF2B5EF4-FFF2-40B4-BE49-F238E27FC236}">
                <a16:creationId xmlns:a16="http://schemas.microsoft.com/office/drawing/2014/main" id="{08ED37C6-AF75-4142-BDFF-F46C17AC923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12.4</a:t>
            </a:r>
          </a:p>
        </p:txBody>
      </p:sp>
      <p:sp>
        <p:nvSpPr>
          <p:cNvPr id="4" name="slide-number">
            <a:extLst xmlns:a="http://schemas.openxmlformats.org/drawingml/2006/main">
              <a:ext uri="{FF2B5EF4-FFF2-40B4-BE49-F238E27FC236}">
                <a16:creationId xmlns:a16="http://schemas.microsoft.com/office/drawing/2014/main" id="{D2834BB3-01A3-4E6D-9D6C-9F694AD18CA9}"/>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45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a4864ed8afac4420"/>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933EA59D-5547-45B2-B702-50EE4077F5AE}"/>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tilted opening presents a smaller effective area to the stream. Replace flow speed with B to</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build the magnetic-flux analogy.</a:t>
            </a:r>
          </a:p>
        </p:txBody>
      </p:sp>
    </p:spTree>
    <p:extLst>
      <p:ext uri="{BB962C8B-B14F-4D97-AF65-F5344CB8AC3E}">
        <p14:creationId xmlns:p14="http://schemas.microsoft.com/office/powerpoint/2010/main" val="266276983"/>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C936E43C-C710-4A19-B18A-0C6430399323}"/>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3084508D-5E05-4BDA-8E88-73A879B7961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begins with the original water-flow analogy</a:t>
            </a:r>
          </a:p>
        </p:txBody>
      </p:sp>
      <p:sp>
        <p:nvSpPr>
          <p:cNvPr id="3" name="source-page">
            <a:extLst xmlns:a="http://schemas.openxmlformats.org/drawingml/2006/main">
              <a:ext uri="{FF2B5EF4-FFF2-40B4-BE49-F238E27FC236}">
                <a16:creationId xmlns:a16="http://schemas.microsoft.com/office/drawing/2014/main" id="{D466F3B9-FCFB-4CD0-A6D2-BFABEEB260A4}"/>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12.4</a:t>
            </a:r>
          </a:p>
        </p:txBody>
      </p:sp>
      <p:sp>
        <p:nvSpPr>
          <p:cNvPr id="4" name="slide-number">
            <a:extLst xmlns:a="http://schemas.openxmlformats.org/drawingml/2006/main">
              <a:ext uri="{FF2B5EF4-FFF2-40B4-BE49-F238E27FC236}">
                <a16:creationId xmlns:a16="http://schemas.microsoft.com/office/drawing/2014/main" id="{9FC3EC90-6983-4B78-9374-5FA1BFF0DAE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46 / 85</a:t>
            </a:r>
          </a:p>
        </p:txBody>
      </p:sp>
      <p:sp>
        <p:nvSpPr>
          <p:cNvPr id="5" name="body">
            <a:extLst xmlns:a="http://schemas.openxmlformats.org/drawingml/2006/main">
              <a:ext uri="{FF2B5EF4-FFF2-40B4-BE49-F238E27FC236}">
                <a16:creationId xmlns:a16="http://schemas.microsoft.com/office/drawing/2014/main" id="{C7C648FB-2B6E-4323-92E4-BCE81173426D}"/>
              </a:ext>
            </a:extLst>
          </p:cNvPr>
          <p:cNvSpPr>
            <a:spLocks xmlns:a="http://schemas.openxmlformats.org/drawingml/2006/main" noGrp="1"/>
          </p:cNvSpPr>
          <p:nvPr/>
        </p:nvSpPr>
        <p:spPr>
          <a:xfrm xmlns:a="http://schemas.openxmlformats.org/drawingml/2006/main">
            <a:off x="609600" y="1866900"/>
            <a:ext cx="10972800"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Imagine uniform water moving at speed v through an area A.</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In time Δt, water travels a distance vΔt.</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If the opening faces the flow, the volume crossing it is A(vΔt), so the volume flow rate is vA.</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Tilting the opening reduces its projected area to A cos θ, with θ measured from the normal.</a:t>
            </a:r>
          </a:p>
        </p:txBody>
      </p:sp>
      <p:sp>
        <p:nvSpPr>
          <p:cNvPr id="6" name="body">
            <a:extLst xmlns:a="http://schemas.openxmlformats.org/drawingml/2006/main">
              <a:ext uri="{FF2B5EF4-FFF2-40B4-BE49-F238E27FC236}">
                <a16:creationId xmlns:a16="http://schemas.microsoft.com/office/drawing/2014/main" id="{3D7DBF6A-71D8-48B6-B00C-0E09D6037F12}"/>
              </a:ext>
            </a:extLst>
          </p:cNvPr>
          <p:cNvSpPr>
            <a:spLocks xmlns:a="http://schemas.openxmlformats.org/drawingml/2006/main" noGrp="1"/>
          </p:cNvSpPr>
          <p:nvPr/>
        </p:nvSpPr>
        <p:spPr>
          <a:xfrm xmlns:a="http://schemas.openxmlformats.org/drawingml/2006/main">
            <a:off x="609600" y="3433763"/>
            <a:ext cx="10972800" cy="102989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Relationships and conditions:</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Water volume flow rate: ΔV_water/Δt = vA cos θ</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Magnetic flux: Φ_B = BA cos θ</a:t>
            </a:r>
          </a:p>
        </p:txBody>
      </p:sp>
      <p:sp>
        <p:nvSpPr>
          <p:cNvPr id="7" name="body">
            <a:extLst xmlns:a="http://schemas.openxmlformats.org/drawingml/2006/main">
              <a:ext uri="{FF2B5EF4-FFF2-40B4-BE49-F238E27FC236}">
                <a16:creationId xmlns:a16="http://schemas.microsoft.com/office/drawing/2014/main" id="{0CE56B58-C054-4D46-B32C-E50EE83D8ABC}"/>
              </a:ext>
            </a:extLst>
          </p:cNvPr>
          <p:cNvSpPr>
            <a:spLocks xmlns:a="http://schemas.openxmlformats.org/drawingml/2006/main" noGrp="1"/>
          </p:cNvSpPr>
          <p:nvPr/>
        </p:nvSpPr>
        <p:spPr>
          <a:xfrm xmlns:a="http://schemas.openxmlformats.org/drawingml/2006/main">
            <a:off x="609600" y="4673203"/>
            <a:ext cx="10972800"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The analogy explains the projection and the angle.</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Magnetic flux is not a volume of magnetic material moving through the surface.</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It is a signed measure of the field through a chosen area.</a:t>
            </a:r>
          </a:p>
          <a:p xmlns:a="http://schemas.openxmlformats.org/drawingml/2006/main">
            <a:pPr>
              <a:defRPr sz="2063" b="0">
                <a:solidFill>
                  <a:srgbClr val="283B49"/>
                </a:solidFill>
                <a:latin typeface="Arial"/>
                <a:ea typeface="Arial"/>
                <a:cs typeface="Arial"/>
              </a:defRPr>
            </a:pPr>
            <a:r>
              <a:rPr sz="2063" b="0">
                <a:solidFill>
                  <a:srgbClr val="283B49"/>
                </a:solidFill>
                <a:latin typeface="Arial"/>
                <a:ea typeface="Arial"/>
                <a:cs typeface="Arial"/>
              </a:rPr>
              <a:t>For a flat open loop, choose either normal and keep that choice consistent.</a:t>
            </a:r>
          </a:p>
        </p:txBody>
      </p:sp>
    </p:spTree>
    <p:extLst>
      <p:ext uri="{BB962C8B-B14F-4D97-AF65-F5344CB8AC3E}">
        <p14:creationId xmlns:p14="http://schemas.microsoft.com/office/powerpoint/2010/main" val="899215948"/>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E9002C4-9549-453D-B9E3-2F9107F63D3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1723B1D8-2B8D-4D2B-9951-1C590E31F0A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begins with the original water-flow analogy</a:t>
            </a:r>
          </a:p>
        </p:txBody>
      </p:sp>
      <p:sp>
        <p:nvSpPr>
          <p:cNvPr id="3" name="source-page">
            <a:extLst xmlns:a="http://schemas.openxmlformats.org/drawingml/2006/main">
              <a:ext uri="{FF2B5EF4-FFF2-40B4-BE49-F238E27FC236}">
                <a16:creationId xmlns:a16="http://schemas.microsoft.com/office/drawing/2014/main" id="{75A77D1B-9E11-4D69-82A3-789DE199D7D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12.4</a:t>
            </a:r>
          </a:p>
        </p:txBody>
      </p:sp>
      <p:sp>
        <p:nvSpPr>
          <p:cNvPr id="4" name="slide-number">
            <a:extLst xmlns:a="http://schemas.openxmlformats.org/drawingml/2006/main">
              <a:ext uri="{FF2B5EF4-FFF2-40B4-BE49-F238E27FC236}">
                <a16:creationId xmlns:a16="http://schemas.microsoft.com/office/drawing/2014/main" id="{998F0A34-10B6-4B71-8E2A-0C576423246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47 / 85</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6656689"/>
                <a:gridCol w="4316111"/>
              </a:tblGrid>
              <a:tr h="478536">
                <a:tc>
                  <a:txBody>
                    <a:bodyPr wrap="square" lIns="95250" tIns="76200" rIns="95250" bIns="76200">
                      <a:noAutofit/>
                    </a:bodyPr>
                    <a:lstStyle/>
                    <a:p>
                      <a:r>
                        <a:rPr sz="1800" b="1">
                          <a:solidFill>
                            <a:srgbClr val="FFFFFF"/>
                          </a:solidFill>
                          <a:latin typeface="Arial"/>
                          <a:ea typeface="Arial"/>
                          <a:cs typeface="Arial"/>
                        </a:rPr>
                        <a:t>Orientation relative to the chosen normal</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Flux</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B parallel to the normal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+BA</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B parallel to the plane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0</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B opposite the normal</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-BA</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Flip from +BA to -BA</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ΔΦ = -2BA, not zero</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11959417"/>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4B1E75C-2EA3-4CBE-8438-8AB559F212D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AB87723B-5A9E-407F-B0A5-D26BB3A2510F}"/>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begins with the original water-flow analogy</a:t>
            </a:r>
          </a:p>
        </p:txBody>
      </p:sp>
      <p:sp>
        <p:nvSpPr>
          <p:cNvPr id="3" name="section-label">
            <a:extLst xmlns:a="http://schemas.openxmlformats.org/drawingml/2006/main">
              <a:ext uri="{FF2B5EF4-FFF2-40B4-BE49-F238E27FC236}">
                <a16:creationId xmlns:a16="http://schemas.microsoft.com/office/drawing/2014/main" id="{86EB329B-6DAA-43C9-A63A-FBBAEBD713D5}"/>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ANGLE CHECK</a:t>
            </a:r>
          </a:p>
        </p:txBody>
      </p:sp>
      <p:sp>
        <p:nvSpPr>
          <p:cNvPr id="4" name="source-page">
            <a:extLst xmlns:a="http://schemas.openxmlformats.org/drawingml/2006/main">
              <a:ext uri="{FF2B5EF4-FFF2-40B4-BE49-F238E27FC236}">
                <a16:creationId xmlns:a16="http://schemas.microsoft.com/office/drawing/2014/main" id="{25E6B8F6-5600-4849-9585-B1BBD4FFAB7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13    12.4</a:t>
            </a:r>
          </a:p>
        </p:txBody>
      </p:sp>
      <p:sp>
        <p:nvSpPr>
          <p:cNvPr id="5" name="slide-number">
            <a:extLst xmlns:a="http://schemas.openxmlformats.org/drawingml/2006/main">
              <a:ext uri="{FF2B5EF4-FFF2-40B4-BE49-F238E27FC236}">
                <a16:creationId xmlns:a16="http://schemas.microsoft.com/office/drawing/2014/main" id="{CA4E5E6D-BB68-43D0-8E94-82F594C5CC3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48 / 85</a:t>
            </a:r>
          </a:p>
        </p:txBody>
      </p:sp>
      <p:sp>
        <p:nvSpPr>
          <p:cNvPr id="6" name="body">
            <a:extLst xmlns:a="http://schemas.openxmlformats.org/drawingml/2006/main">
              <a:ext uri="{FF2B5EF4-FFF2-40B4-BE49-F238E27FC236}">
                <a16:creationId xmlns:a16="http://schemas.microsoft.com/office/drawing/2014/main" id="{67B448AF-1FCD-4448-B246-DE0DC4EFBD89}"/>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α is given between the field and the plane, Φ = BA sin α with the appropriate sign.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cosine formula uses the angle from the normal.</a:t>
            </a:r>
          </a:p>
        </p:txBody>
      </p:sp>
    </p:spTree>
    <p:extLst>
      <p:ext uri="{BB962C8B-B14F-4D97-AF65-F5344CB8AC3E}">
        <p14:creationId xmlns:p14="http://schemas.microsoft.com/office/powerpoint/2010/main" val="60266337"/>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A034F7F-CC19-4DAD-8674-FCC02190DCB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1DA52EF7-9E8C-4158-AB8C-8E329233062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and Faraday’s law</a:t>
            </a:r>
          </a:p>
        </p:txBody>
      </p:sp>
      <p:sp>
        <p:nvSpPr>
          <p:cNvPr id="3" name="section-label">
            <a:extLst xmlns:a="http://schemas.openxmlformats.org/drawingml/2006/main">
              <a:ext uri="{FF2B5EF4-FFF2-40B4-BE49-F238E27FC236}">
                <a16:creationId xmlns:a16="http://schemas.microsoft.com/office/drawing/2014/main" id="{CB311493-5623-46FA-9FFB-67FA32AE5D86}"/>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625F57D4-1C65-4086-B239-34F653C37E2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12.4</a:t>
            </a:r>
          </a:p>
        </p:txBody>
      </p:sp>
      <p:sp>
        <p:nvSpPr>
          <p:cNvPr id="5" name="slide-number">
            <a:extLst xmlns:a="http://schemas.openxmlformats.org/drawingml/2006/main">
              <a:ext uri="{FF2B5EF4-FFF2-40B4-BE49-F238E27FC236}">
                <a16:creationId xmlns:a16="http://schemas.microsoft.com/office/drawing/2014/main" id="{CCF434D6-D7ED-43CE-9159-C2E99534CF9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49 / 85</a:t>
            </a:r>
          </a:p>
        </p:txBody>
      </p:sp>
      <p:sp>
        <p:nvSpPr>
          <p:cNvPr id="6" name="body">
            <a:extLst xmlns:a="http://schemas.openxmlformats.org/drawingml/2006/main">
              <a:ext uri="{FF2B5EF4-FFF2-40B4-BE49-F238E27FC236}">
                <a16:creationId xmlns:a16="http://schemas.microsoft.com/office/drawing/2014/main" id="{4DC518A5-7280-43F8-8463-362FEA879BA8}"/>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Uniform field through a flat area: Φ_B = BA cos θ</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Average induced emf: ε_avg = -NΔΦ_B/Δt; 1 Wb = 1 T·m² = 1 V·s.</a:t>
            </a:r>
          </a:p>
        </p:txBody>
      </p:sp>
    </p:spTree>
    <p:extLst>
      <p:ext uri="{BB962C8B-B14F-4D97-AF65-F5344CB8AC3E}">
        <p14:creationId xmlns:p14="http://schemas.microsoft.com/office/powerpoint/2010/main" val="1380063406"/>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9AB049A-F56E-452B-9402-E8B598261FE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3F48F3D-CD6D-4473-B3BF-8A29D83B590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and Faraday’s law</a:t>
            </a:r>
          </a:p>
        </p:txBody>
      </p:sp>
      <p:sp>
        <p:nvSpPr>
          <p:cNvPr id="3" name="source-page">
            <a:extLst xmlns:a="http://schemas.openxmlformats.org/drawingml/2006/main">
              <a:ext uri="{FF2B5EF4-FFF2-40B4-BE49-F238E27FC236}">
                <a16:creationId xmlns:a16="http://schemas.microsoft.com/office/drawing/2014/main" id="{0EC8857D-BC76-47D9-86B1-3641088ECA6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12.4</a:t>
            </a:r>
          </a:p>
        </p:txBody>
      </p:sp>
      <p:sp>
        <p:nvSpPr>
          <p:cNvPr id="4" name="slide-number">
            <a:extLst xmlns:a="http://schemas.openxmlformats.org/drawingml/2006/main">
              <a:ext uri="{FF2B5EF4-FFF2-40B4-BE49-F238E27FC236}">
                <a16:creationId xmlns:a16="http://schemas.microsoft.com/office/drawing/2014/main" id="{6A3578B9-BA82-42C4-B21D-CD9B1347902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50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aa8690a26e54b90"/>
          <a:stretch xmlns:a="http://schemas.openxmlformats.org/drawingml/2006/main"/>
        </p:blipFill>
        <p:spPr>
          <a:xfrm xmlns:a="http://schemas.openxmlformats.org/drawingml/2006/main">
            <a:off x="1045781" y="1790700"/>
            <a:ext cx="10100438"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0D4E7FDA-DD25-4369-884F-708E2516239B}"/>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relevant angle is between B and the surface normal. If an angle is given relative to the plane,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use its complement.</a:t>
            </a:r>
          </a:p>
        </p:txBody>
      </p:sp>
    </p:spTree>
    <p:extLst>
      <p:ext uri="{BB962C8B-B14F-4D97-AF65-F5344CB8AC3E}">
        <p14:creationId xmlns:p14="http://schemas.microsoft.com/office/powerpoint/2010/main" val="264239548"/>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03D4BB5-882B-4C7F-95AB-0E76EF5E9EF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96B25E0-FB29-48F0-9457-3D2F13D953B0}"/>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and Faraday’s law</a:t>
            </a:r>
          </a:p>
        </p:txBody>
      </p:sp>
      <p:sp>
        <p:nvSpPr>
          <p:cNvPr id="3" name="source-page">
            <a:extLst xmlns:a="http://schemas.openxmlformats.org/drawingml/2006/main">
              <a:ext uri="{FF2B5EF4-FFF2-40B4-BE49-F238E27FC236}">
                <a16:creationId xmlns:a16="http://schemas.microsoft.com/office/drawing/2014/main" id="{B0DB7BDA-74DC-408E-BF4E-39B5126D2EA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12.4</a:t>
            </a:r>
          </a:p>
        </p:txBody>
      </p:sp>
      <p:sp>
        <p:nvSpPr>
          <p:cNvPr id="4" name="slide-number">
            <a:extLst xmlns:a="http://schemas.openxmlformats.org/drawingml/2006/main">
              <a:ext uri="{FF2B5EF4-FFF2-40B4-BE49-F238E27FC236}">
                <a16:creationId xmlns:a16="http://schemas.microsoft.com/office/drawing/2014/main" id="{83B65C7C-880C-4D16-9267-7B439899C00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51 / 85</a:t>
            </a:r>
          </a:p>
        </p:txBody>
      </p:sp>
      <p:sp>
        <p:nvSpPr>
          <p:cNvPr id="5" name="body">
            <a:extLst xmlns:a="http://schemas.openxmlformats.org/drawingml/2006/main">
              <a:ext uri="{FF2B5EF4-FFF2-40B4-BE49-F238E27FC236}">
                <a16:creationId xmlns:a16="http://schemas.microsoft.com/office/drawing/2014/main" id="{26EF136A-B010-4B5C-A877-8596C62B4B15}"/>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loop can have magnetic flux without an induced emf.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Induction requires a change in flux: B can change, the loop area can change, or the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orientation can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loop moving entirely within a uniform steady field without changing shape 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orientation has constant flux and no net loop emf.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Emf can exist in an open conducting path, while a sustained circuit current requires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closed conducting path.</a:t>
            </a:r>
          </a:p>
        </p:txBody>
      </p:sp>
    </p:spTree>
    <p:extLst>
      <p:ext uri="{BB962C8B-B14F-4D97-AF65-F5344CB8AC3E}">
        <p14:creationId xmlns:p14="http://schemas.microsoft.com/office/powerpoint/2010/main" val="124069301"/>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2E1DC0-E62C-4643-B366-6239DE14C24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6F6387BD-42EB-4306-A950-A9CF2ACF07C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and Faraday’s law</a:t>
            </a:r>
          </a:p>
        </p:txBody>
      </p:sp>
      <p:sp>
        <p:nvSpPr>
          <p:cNvPr id="3" name="source-page">
            <a:extLst xmlns:a="http://schemas.openxmlformats.org/drawingml/2006/main">
              <a:ext uri="{FF2B5EF4-FFF2-40B4-BE49-F238E27FC236}">
                <a16:creationId xmlns:a16="http://schemas.microsoft.com/office/drawing/2014/main" id="{C360374E-08CC-4F4B-A426-FFD5F2E4E53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12.4</a:t>
            </a:r>
          </a:p>
        </p:txBody>
      </p:sp>
      <p:sp>
        <p:nvSpPr>
          <p:cNvPr id="4" name="slide-number">
            <a:extLst xmlns:a="http://schemas.openxmlformats.org/drawingml/2006/main">
              <a:ext uri="{FF2B5EF4-FFF2-40B4-BE49-F238E27FC236}">
                <a16:creationId xmlns:a16="http://schemas.microsoft.com/office/drawing/2014/main" id="{F95F39C0-13AE-4B6A-8825-45B328AC931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52 / 85</a:t>
            </a:r>
          </a:p>
        </p:txBody>
      </p:sp>
      <p:sp>
        <p:nvSpPr>
          <p:cNvPr id="5" name="body">
            <a:extLst xmlns:a="http://schemas.openxmlformats.org/drawingml/2006/main">
              <a:ext uri="{FF2B5EF4-FFF2-40B4-BE49-F238E27FC236}">
                <a16:creationId xmlns:a16="http://schemas.microsoft.com/office/drawing/2014/main" id="{52A1E18F-0940-407F-ADBA-84211EA3B0E0}"/>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Worked example: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50-turn coil has area 0.010 m² with its normal parallel to B.</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field increases uniformly from 0.10 T to 0.30 T in 0.20 s. |ε| =</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50(0.010)(0.20)/0.20 = 0.50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total resistance is 5.0 Ω, the induced-current magnitude is 0.10 A.</a:t>
            </a:r>
          </a:p>
        </p:txBody>
      </p:sp>
    </p:spTree>
    <p:extLst>
      <p:ext uri="{BB962C8B-B14F-4D97-AF65-F5344CB8AC3E}">
        <p14:creationId xmlns:p14="http://schemas.microsoft.com/office/powerpoint/2010/main" val="549310800"/>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18E4419-3812-43C1-A815-BFE52723B50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EEF7AF3E-6B06-4462-8E8E-84159F66AB9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Magnetic flux and Faraday’s law</a:t>
            </a:r>
          </a:p>
        </p:txBody>
      </p:sp>
      <p:sp>
        <p:nvSpPr>
          <p:cNvPr id="3" name="source-page">
            <a:extLst xmlns:a="http://schemas.openxmlformats.org/drawingml/2006/main">
              <a:ext uri="{FF2B5EF4-FFF2-40B4-BE49-F238E27FC236}">
                <a16:creationId xmlns:a16="http://schemas.microsoft.com/office/drawing/2014/main" id="{D3074E0A-02D1-4ED0-95BA-64AECF8C6EE7}"/>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14    12.4</a:t>
            </a:r>
          </a:p>
        </p:txBody>
      </p:sp>
      <p:sp>
        <p:nvSpPr>
          <p:cNvPr id="4" name="slide-number">
            <a:extLst xmlns:a="http://schemas.openxmlformats.org/drawingml/2006/main">
              <a:ext uri="{FF2B5EF4-FFF2-40B4-BE49-F238E27FC236}">
                <a16:creationId xmlns:a16="http://schemas.microsoft.com/office/drawing/2014/main" id="{054FE570-33E7-4638-A804-2BA125D63293}"/>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53 / 85</a:t>
            </a:r>
          </a:p>
        </p:txBody>
      </p:sp>
      <p:sp>
        <p:nvSpPr>
          <p:cNvPr id="5" name="body">
            <a:extLst xmlns:a="http://schemas.openxmlformats.org/drawingml/2006/main">
              <a:ext uri="{FF2B5EF4-FFF2-40B4-BE49-F238E27FC236}">
                <a16:creationId xmlns:a16="http://schemas.microsoft.com/office/drawing/2014/main" id="{55A68456-04CF-49BB-A4FB-A8270B7125E0}"/>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On a flux-versus-time graph, emf is proportional to the negative slope.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horizontal segment gives zero emf.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steep straight segment gives a larger constant emf; a slope reversal reverses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polarity.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minus sign expresses Lenz’s law when area orientation and positive circulation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are defined consistently.</a:t>
            </a:r>
          </a:p>
        </p:txBody>
      </p:sp>
    </p:spTree>
    <p:extLst>
      <p:ext uri="{BB962C8B-B14F-4D97-AF65-F5344CB8AC3E}">
        <p14:creationId xmlns:p14="http://schemas.microsoft.com/office/powerpoint/2010/main" val="832814636"/>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1537E73-9966-4C4D-9FB1-7BCB0C6867A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34FEF213-095C-4D9A-A42F-C95F0900CBF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moving rod revisited through changing flux</a:t>
            </a:r>
          </a:p>
        </p:txBody>
      </p:sp>
      <p:sp>
        <p:nvSpPr>
          <p:cNvPr id="3" name="source-page">
            <a:extLst xmlns:a="http://schemas.openxmlformats.org/drawingml/2006/main">
              <a:ext uri="{FF2B5EF4-FFF2-40B4-BE49-F238E27FC236}">
                <a16:creationId xmlns:a16="http://schemas.microsoft.com/office/drawing/2014/main" id="{11A73B94-217B-4FBB-9B50-0F6C158336E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12.4</a:t>
            </a:r>
          </a:p>
        </p:txBody>
      </p:sp>
      <p:sp>
        <p:nvSpPr>
          <p:cNvPr id="4" name="slide-number">
            <a:extLst xmlns:a="http://schemas.openxmlformats.org/drawingml/2006/main">
              <a:ext uri="{FF2B5EF4-FFF2-40B4-BE49-F238E27FC236}">
                <a16:creationId xmlns:a16="http://schemas.microsoft.com/office/drawing/2014/main" id="{C75032A7-4A3C-4692-B4B2-3497CC6627C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54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d2d1a568eb6243e7"/>
          <a:stretch xmlns:a="http://schemas.openxmlformats.org/drawingml/2006/main"/>
        </p:blipFill>
        <p:spPr>
          <a:xfrm xmlns:a="http://schemas.openxmlformats.org/drawingml/2006/main">
            <a:off x="1222098" y="1790700"/>
            <a:ext cx="9747804"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169E3644-B972-45F4-B394-0B4574DB3AF3}"/>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The swept area in time Δt is L v Δt. This connects the earlier force-balance derivation to</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Faraday’s law.</a:t>
            </a:r>
          </a:p>
        </p:txBody>
      </p:sp>
    </p:spTree>
    <p:extLst>
      <p:ext uri="{BB962C8B-B14F-4D97-AF65-F5344CB8AC3E}">
        <p14:creationId xmlns:p14="http://schemas.microsoft.com/office/powerpoint/2010/main" val="1819484154"/>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34A76334-C446-48D4-BDDA-26CB60D8B7B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97552ACB-D63C-4DD9-86D3-D3A13ACD81F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moving rod revisited through changing flux</a:t>
            </a:r>
          </a:p>
        </p:txBody>
      </p:sp>
      <p:sp>
        <p:nvSpPr>
          <p:cNvPr id="3" name="section-label">
            <a:extLst xmlns:a="http://schemas.openxmlformats.org/drawingml/2006/main">
              <a:ext uri="{FF2B5EF4-FFF2-40B4-BE49-F238E27FC236}">
                <a16:creationId xmlns:a16="http://schemas.microsoft.com/office/drawing/2014/main" id="{C3ADC8DB-A01F-4653-9178-4A264F795483}"/>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30B6123B-69A1-4C82-94C1-743A98292AF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12.4</a:t>
            </a:r>
          </a:p>
        </p:txBody>
      </p:sp>
      <p:sp>
        <p:nvSpPr>
          <p:cNvPr id="5" name="slide-number">
            <a:extLst xmlns:a="http://schemas.openxmlformats.org/drawingml/2006/main">
              <a:ext uri="{FF2B5EF4-FFF2-40B4-BE49-F238E27FC236}">
                <a16:creationId xmlns:a16="http://schemas.microsoft.com/office/drawing/2014/main" id="{10004575-6D3A-411E-986F-AD8673DC370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55 / 85</a:t>
            </a:r>
          </a:p>
        </p:txBody>
      </p:sp>
      <p:sp>
        <p:nvSpPr>
          <p:cNvPr id="6" name="body">
            <a:extLst xmlns:a="http://schemas.openxmlformats.org/drawingml/2006/main">
              <a:ext uri="{FF2B5EF4-FFF2-40B4-BE49-F238E27FC236}">
                <a16:creationId xmlns:a16="http://schemas.microsoft.com/office/drawing/2014/main" id="{B2002C03-52B0-477A-8309-D982C340A3F9}"/>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|ΔΦ| = BΔA = BLvΔt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|ε| = |ΔΦ|/Δt = BLv</a:t>
            </a:r>
          </a:p>
        </p:txBody>
      </p:sp>
      <p:sp>
        <p:nvSpPr>
          <p:cNvPr id="7" name="body">
            <a:extLst xmlns:a="http://schemas.openxmlformats.org/drawingml/2006/main">
              <a:ext uri="{FF2B5EF4-FFF2-40B4-BE49-F238E27FC236}">
                <a16:creationId xmlns:a16="http://schemas.microsoft.com/office/drawing/2014/main" id="{3DA0564B-9292-45B8-AA3A-69D7623B8193}"/>
              </a:ext>
            </a:extLst>
          </p:cNvPr>
          <p:cNvSpPr>
            <a:spLocks xmlns:a="http://schemas.openxmlformats.org/drawingml/2006/main" noGrp="1"/>
          </p:cNvSpPr>
          <p:nvPr/>
        </p:nvSpPr>
        <p:spPr>
          <a:xfrm xmlns:a="http://schemas.openxmlformats.org/drawingml/2006/main">
            <a:off x="609600" y="283845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earlier argument used charge separation in the rod: |q|E = |q|vB and ΔV = EL.</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The new argument uses changing magnetic flux.</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Both predict the same emf in the stated perpendicular geometry.</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This is the point of introducing motional emf before the general flux law.</a:t>
            </a:r>
          </a:p>
        </p:txBody>
      </p:sp>
    </p:spTree>
    <p:extLst>
      <p:ext uri="{BB962C8B-B14F-4D97-AF65-F5344CB8AC3E}">
        <p14:creationId xmlns:p14="http://schemas.microsoft.com/office/powerpoint/2010/main" val="173155502"/>
      </p:ext>
    </p:extLst>
  </p:cSld>
</p:sld>
</file>

<file path=ppt/slides/slide56.xml><?xml version="1.0" encoding="utf-8"?>
<p:sld xmlns:p="http://schemas.openxmlformats.org/presentationml/2006/main">
  <p:cSld>
    <p:bg>
      <p:bgPr>
        <a:solidFill xmlns:a="http://schemas.openxmlformats.org/drawingml/2006/main">
          <a:srgbClr val="17354A"/>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078322B-8960-467D-97C5-2FCEF4C4904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B4E1E5"/>
                </a:solidFill>
                <a:latin typeface="Arial"/>
                <a:ea typeface="Arial"/>
                <a:cs typeface="Arial"/>
              </a:defRPr>
            </a:pPr>
            <a:r>
              <a:rPr sz="1200" b="1">
                <a:solidFill>
                  <a:srgbClr val="B4E1E5"/>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943E784E-9017-41BE-9E73-318777E29B23}"/>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The moving rod revisited through changing flux</a:t>
            </a:r>
          </a:p>
        </p:txBody>
      </p:sp>
      <p:sp>
        <p:nvSpPr>
          <p:cNvPr id="3" name="section-label">
            <a:extLst xmlns:a="http://schemas.openxmlformats.org/drawingml/2006/main">
              <a:ext uri="{FF2B5EF4-FFF2-40B4-BE49-F238E27FC236}">
                <a16:creationId xmlns:a16="http://schemas.microsoft.com/office/drawing/2014/main" id="{EF7C5B6C-EBD1-4D36-A149-DF8C8A14AEE4}"/>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B4E1E5"/>
                </a:solidFill>
                <a:latin typeface="Arial"/>
                <a:ea typeface="Arial"/>
                <a:cs typeface="Arial"/>
              </a:defRPr>
            </a:pPr>
            <a:r>
              <a:rPr sz="1425" b="1">
                <a:solidFill>
                  <a:srgbClr val="B4E1E5"/>
                </a:solidFill>
                <a:latin typeface="Arial"/>
                <a:ea typeface="Arial"/>
                <a:cs typeface="Arial"/>
              </a:rPr>
              <a:t>PAUSE AND EXPLAIN</a:t>
            </a:r>
          </a:p>
        </p:txBody>
      </p:sp>
      <p:sp>
        <p:nvSpPr>
          <p:cNvPr id="4" name="source-page">
            <a:extLst xmlns:a="http://schemas.openxmlformats.org/drawingml/2006/main">
              <a:ext uri="{FF2B5EF4-FFF2-40B4-BE49-F238E27FC236}">
                <a16:creationId xmlns:a16="http://schemas.microsoft.com/office/drawing/2014/main" id="{EB12AE3A-63E1-4013-B638-BFC328B1A97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Chapter notes p. 15    12.4</a:t>
            </a:r>
          </a:p>
        </p:txBody>
      </p:sp>
      <p:sp>
        <p:nvSpPr>
          <p:cNvPr id="5" name="slide-number">
            <a:extLst xmlns:a="http://schemas.openxmlformats.org/drawingml/2006/main">
              <a:ext uri="{FF2B5EF4-FFF2-40B4-BE49-F238E27FC236}">
                <a16:creationId xmlns:a16="http://schemas.microsoft.com/office/drawing/2014/main" id="{0B9A4638-FABA-44D7-8930-1A0720888F7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C5DFE2"/>
                </a:solidFill>
                <a:latin typeface="Arial"/>
                <a:ea typeface="Arial"/>
                <a:cs typeface="Arial"/>
              </a:defRPr>
            </a:pPr>
            <a:r>
              <a:rPr sz="1125" b="0">
                <a:solidFill>
                  <a:srgbClr val="C5DFE2"/>
                </a:solidFill>
                <a:latin typeface="Arial"/>
                <a:ea typeface="Arial"/>
                <a:cs typeface="Arial"/>
              </a:rPr>
              <a:t>56 / 85</a:t>
            </a:r>
          </a:p>
        </p:txBody>
      </p:sp>
      <p:sp>
        <p:nvSpPr>
          <p:cNvPr id="6" name="body">
            <a:extLst xmlns:a="http://schemas.openxmlformats.org/drawingml/2006/main">
              <a:ext uri="{FF2B5EF4-FFF2-40B4-BE49-F238E27FC236}">
                <a16:creationId xmlns:a16="http://schemas.microsoft.com/office/drawing/2014/main" id="{E909EC93-AA91-4F1D-9C37-1E26E6F03F6D}"/>
              </a:ext>
            </a:extLst>
          </p:cNvPr>
          <p:cNvSpPr>
            <a:spLocks xmlns:a="http://schemas.openxmlformats.org/drawingml/2006/main" noGrp="1"/>
          </p:cNvSpPr>
          <p:nvPr/>
        </p:nvSpPr>
        <p:spPr>
          <a:xfrm xmlns:a="http://schemas.openxmlformats.org/drawingml/2006/main">
            <a:off x="609600" y="1866900"/>
            <a:ext cx="109728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A loop slides through a uniform field while remaining completely inside it.</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Each moving segment may experience magnetic forces on charges, but the</a:t>
            </a:r>
          </a:p>
          <a:p xmlns:a="http://schemas.openxmlformats.org/drawingml/2006/main">
            <a:pPr>
              <a:defRPr sz="2400" b="0">
                <a:solidFill>
                  <a:srgbClr val="FFFFFF"/>
                </a:solidFill>
                <a:latin typeface="Arial"/>
                <a:ea typeface="Arial"/>
                <a:cs typeface="Arial"/>
              </a:defRPr>
            </a:pPr>
            <a:r>
              <a:rPr sz="2400" b="0">
                <a:solidFill>
                  <a:srgbClr val="FFFFFF"/>
                </a:solidFill>
                <a:latin typeface="Arial"/>
                <a:ea typeface="Arial"/>
                <a:cs typeface="Arial"/>
              </a:rPr>
              <a:t>net emf around the rigid loop is zero because its total flux stays fixed.</a:t>
            </a:r>
          </a:p>
        </p:txBody>
      </p:sp>
    </p:spTree>
    <p:extLst>
      <p:ext uri="{BB962C8B-B14F-4D97-AF65-F5344CB8AC3E}">
        <p14:creationId xmlns:p14="http://schemas.microsoft.com/office/powerpoint/2010/main" val="825421485"/>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AF9BA24-47E6-4988-94B0-4C90D702A16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D662612B-BD2A-4E09-AFB9-5C2581866E6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The moving rod revisited through changing flux</a:t>
            </a:r>
          </a:p>
        </p:txBody>
      </p:sp>
      <p:sp>
        <p:nvSpPr>
          <p:cNvPr id="3" name="source-page">
            <a:extLst xmlns:a="http://schemas.openxmlformats.org/drawingml/2006/main">
              <a:ext uri="{FF2B5EF4-FFF2-40B4-BE49-F238E27FC236}">
                <a16:creationId xmlns:a16="http://schemas.microsoft.com/office/drawing/2014/main" id="{A5022D1B-5007-4BC2-801F-3CEC668C3B3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15    12.4</a:t>
            </a:r>
          </a:p>
        </p:txBody>
      </p:sp>
      <p:sp>
        <p:nvSpPr>
          <p:cNvPr id="4" name="slide-number">
            <a:extLst xmlns:a="http://schemas.openxmlformats.org/drawingml/2006/main">
              <a:ext uri="{FF2B5EF4-FFF2-40B4-BE49-F238E27FC236}">
                <a16:creationId xmlns:a16="http://schemas.microsoft.com/office/drawing/2014/main" id="{2968906D-60CB-4FA4-B6A5-3C7EBA251CC2}"/>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57 / 85</a:t>
            </a:r>
          </a:p>
        </p:txBody>
      </p:sp>
      <p:sp>
        <p:nvSpPr>
          <p:cNvPr id="5" name="body">
            <a:extLst xmlns:a="http://schemas.openxmlformats.org/drawingml/2006/main">
              <a:ext uri="{FF2B5EF4-FFF2-40B4-BE49-F238E27FC236}">
                <a16:creationId xmlns:a16="http://schemas.microsoft.com/office/drawing/2014/main" id="{66C0E17D-1BF3-4E99-B56E-1BF4230DF5F6}"/>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rod moves twice as fast in the same closed circuit, emf and current double,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magnetic drag doubles, and resistor power quadruples.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external pulling agent must supply that larger power.</a:t>
            </a:r>
          </a:p>
        </p:txBody>
      </p:sp>
    </p:spTree>
    <p:extLst>
      <p:ext uri="{BB962C8B-B14F-4D97-AF65-F5344CB8AC3E}">
        <p14:creationId xmlns:p14="http://schemas.microsoft.com/office/powerpoint/2010/main" val="510847049"/>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52E5FD8-9D57-4E1C-A7BF-FABFD85EB0B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99D1122-79A1-4193-8392-E650226DD1C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Lenz’s law: oppose the change</a:t>
            </a:r>
          </a:p>
        </p:txBody>
      </p:sp>
      <p:sp>
        <p:nvSpPr>
          <p:cNvPr id="3" name="source-page">
            <a:extLst xmlns:a="http://schemas.openxmlformats.org/drawingml/2006/main">
              <a:ext uri="{FF2B5EF4-FFF2-40B4-BE49-F238E27FC236}">
                <a16:creationId xmlns:a16="http://schemas.microsoft.com/office/drawing/2014/main" id="{2B13D3DE-6D6B-44DE-B78F-07D8BCBF42B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12.4</a:t>
            </a:r>
          </a:p>
        </p:txBody>
      </p:sp>
      <p:sp>
        <p:nvSpPr>
          <p:cNvPr id="4" name="slide-number">
            <a:extLst xmlns:a="http://schemas.openxmlformats.org/drawingml/2006/main">
              <a:ext uri="{FF2B5EF4-FFF2-40B4-BE49-F238E27FC236}">
                <a16:creationId xmlns:a16="http://schemas.microsoft.com/office/drawing/2014/main" id="{57CC0C61-87F8-4A2E-8F9C-C993ADA369A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58 / 85</a:t>
            </a:r>
          </a:p>
        </p:txBody>
      </p:sp>
      <p:sp>
        <p:nvSpPr>
          <p:cNvPr id="5" name="body">
            <a:extLst xmlns:a="http://schemas.openxmlformats.org/drawingml/2006/main">
              <a:ext uri="{FF2B5EF4-FFF2-40B4-BE49-F238E27FC236}">
                <a16:creationId xmlns:a16="http://schemas.microsoft.com/office/drawing/2014/main" id="{EB8C4745-8EBB-4928-BADD-05DF3F7F763B}"/>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induced current produces a magnetic field that opposes the change in magnetic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flux responsible for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does not always oppose the original magnetic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the original out-of-page flux is decreasing, the induced field points out of the page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 oppose that decrease.</a:t>
            </a:r>
          </a:p>
        </p:txBody>
      </p:sp>
    </p:spTree>
    <p:extLst>
      <p:ext uri="{BB962C8B-B14F-4D97-AF65-F5344CB8AC3E}">
        <p14:creationId xmlns:p14="http://schemas.microsoft.com/office/powerpoint/2010/main" val="2008548785"/>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FE25AD-12CA-43A7-A324-04591B39C9C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EB28E979-D954-4FC2-9457-D8021BDA327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Lenz’s law: oppose the change</a:t>
            </a:r>
          </a:p>
        </p:txBody>
      </p:sp>
      <p:sp>
        <p:nvSpPr>
          <p:cNvPr id="3" name="source-page">
            <a:extLst xmlns:a="http://schemas.openxmlformats.org/drawingml/2006/main">
              <a:ext uri="{FF2B5EF4-FFF2-40B4-BE49-F238E27FC236}">
                <a16:creationId xmlns:a16="http://schemas.microsoft.com/office/drawing/2014/main" id="{5D29736A-BC5C-46B2-92A0-881C3755803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12.4</a:t>
            </a:r>
          </a:p>
        </p:txBody>
      </p:sp>
      <p:sp>
        <p:nvSpPr>
          <p:cNvPr id="4" name="slide-number">
            <a:extLst xmlns:a="http://schemas.openxmlformats.org/drawingml/2006/main">
              <a:ext uri="{FF2B5EF4-FFF2-40B4-BE49-F238E27FC236}">
                <a16:creationId xmlns:a16="http://schemas.microsoft.com/office/drawing/2014/main" id="{539B7CC9-F956-4828-BAAE-F51BFB130D1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59 / 85</a:t>
            </a:r>
          </a:p>
        </p:txBody>
      </p:sp>
      <p:graphicFrame>
        <p:nvGraphicFramePr>
          <p:cNvPr id="10" name=""/>
          <p:cNvGraphicFramePr/>
          <p:nvPr/>
        </p:nvGraphicFramePr>
        <p:xfrm>
          <a:off xmlns:a="http://schemas.openxmlformats.org/drawingml/2006/main" x="609600" y="1809750"/>
          <a:ext xmlns:a="http://schemas.openxmlformats.org/drawingml/2006/main" cx="10972800" cy="2392680"/>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External flux through loop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Induced field</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Current viewed on page</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Out of page, increasing</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Into page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Clockwise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Out of page, decreasing</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Out of page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Counterclockwise</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Into page, increasing</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Out of page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Counterclockwise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Into page, decreasing</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Into page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Clockwise</a:t>
                      </a:r>
                    </a:p>
                  </a:txBody>
                  <a:tcPr marL="91440" marR="91440" marT="45720" marB="45720">
                    <a:solidFill>
                      <a:srgbClr val="EEF5F5"/>
                    </a:solidFill>
                  </a:tcPr>
                </a:tc>
              </a:tr>
            </a:tbl>
          </a:graphicData>
        </a:graphic>
      </p:graphicFrame>
    </p:spTree>
    <p:extLst>
      <p:ext uri="{BB962C8B-B14F-4D97-AF65-F5344CB8AC3E}">
        <p14:creationId xmlns:p14="http://schemas.microsoft.com/office/powerpoint/2010/main" val="1527214692"/>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C98958-DF6A-4997-85D3-9A8AF205064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9B03BF9-149D-4599-9008-25D2DDFDEB6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Four decisions, in order</a:t>
            </a:r>
          </a:p>
        </p:txBody>
      </p:sp>
      <p:sp>
        <p:nvSpPr>
          <p:cNvPr id="3" name="source-page">
            <a:extLst xmlns:a="http://schemas.openxmlformats.org/drawingml/2006/main">
              <a:ext uri="{FF2B5EF4-FFF2-40B4-BE49-F238E27FC236}">
                <a16:creationId xmlns:a16="http://schemas.microsoft.com/office/drawing/2014/main" id="{770E457B-0A9B-4BFE-86D1-4AFA80CB98F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12.4</a:t>
            </a:r>
          </a:p>
        </p:txBody>
      </p:sp>
      <p:sp>
        <p:nvSpPr>
          <p:cNvPr id="4" name="slide-number">
            <a:extLst xmlns:a="http://schemas.openxmlformats.org/drawingml/2006/main">
              <a:ext uri="{FF2B5EF4-FFF2-40B4-BE49-F238E27FC236}">
                <a16:creationId xmlns:a16="http://schemas.microsoft.com/office/drawing/2014/main" id="{03D6BF07-775F-424F-8398-CA4345E4906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60 / 85</a:t>
            </a:r>
          </a:p>
        </p:txBody>
      </p:sp>
      <p:sp>
        <p:nvSpPr>
          <p:cNvPr id="5" name="body">
            <a:extLst xmlns:a="http://schemas.openxmlformats.org/drawingml/2006/main">
              <a:ext uri="{FF2B5EF4-FFF2-40B4-BE49-F238E27FC236}">
                <a16:creationId xmlns:a16="http://schemas.microsoft.com/office/drawing/2014/main" id="{13EE01B0-CF2A-462C-BCA5-A96F11158B1F}"/>
              </a:ext>
            </a:extLst>
          </p:cNvPr>
          <p:cNvSpPr>
            <a:spLocks xmlns:a="http://schemas.openxmlformats.org/drawingml/2006/main" noGrp="1"/>
          </p:cNvSpPr>
          <p:nvPr/>
        </p:nvSpPr>
        <p:spPr>
          <a:xfrm xmlns:a="http://schemas.openxmlformats.org/drawingml/2006/main">
            <a:off x="609600" y="1866900"/>
            <a:ext cx="10972800" cy="3262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Determine the external flux direction.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Determine whether its magnitude is increasing or decreasing.</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Choose an induced field opposing that change.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Curl the right-hand fingers to find the conventional current producing that induced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field.</a:t>
            </a:r>
          </a:p>
        </p:txBody>
      </p:sp>
    </p:spTree>
    <p:extLst>
      <p:ext uri="{BB962C8B-B14F-4D97-AF65-F5344CB8AC3E}">
        <p14:creationId xmlns:p14="http://schemas.microsoft.com/office/powerpoint/2010/main" val="762533635"/>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3F10383-F49E-4E6E-8170-724DEE61EA8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C6CA9958-502F-4C1C-8720-00321733C9F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Four decisions, in order</a:t>
            </a:r>
          </a:p>
        </p:txBody>
      </p:sp>
      <p:sp>
        <p:nvSpPr>
          <p:cNvPr id="3" name="source-page">
            <a:extLst xmlns:a="http://schemas.openxmlformats.org/drawingml/2006/main">
              <a:ext uri="{FF2B5EF4-FFF2-40B4-BE49-F238E27FC236}">
                <a16:creationId xmlns:a16="http://schemas.microsoft.com/office/drawing/2014/main" id="{118CC213-C766-4787-825C-B4DD5349131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12.4</a:t>
            </a:r>
          </a:p>
        </p:txBody>
      </p:sp>
      <p:sp>
        <p:nvSpPr>
          <p:cNvPr id="4" name="slide-number">
            <a:extLst xmlns:a="http://schemas.openxmlformats.org/drawingml/2006/main">
              <a:ext uri="{FF2B5EF4-FFF2-40B4-BE49-F238E27FC236}">
                <a16:creationId xmlns:a16="http://schemas.microsoft.com/office/drawing/2014/main" id="{2107E0D6-2BE1-411C-A7AF-60745ADFD2A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61 / 85</a:t>
            </a:r>
          </a:p>
        </p:txBody>
      </p:sp>
      <p:sp>
        <p:nvSpPr>
          <p:cNvPr id="5" name="body">
            <a:extLst xmlns:a="http://schemas.openxmlformats.org/drawingml/2006/main">
              <a:ext uri="{FF2B5EF4-FFF2-40B4-BE49-F238E27FC236}">
                <a16:creationId xmlns:a16="http://schemas.microsoft.com/office/drawing/2014/main" id="{2ED5AC37-4D13-4DCC-BB71-CA2D3CAB9EDC}"/>
              </a:ext>
            </a:extLst>
          </p:cNvPr>
          <p:cNvSpPr>
            <a:spLocks xmlns:a="http://schemas.openxmlformats.org/drawingml/2006/main" noGrp="1"/>
          </p:cNvSpPr>
          <p:nvPr/>
        </p:nvSpPr>
        <p:spPr>
          <a:xfrm xmlns:a="http://schemas.openxmlformats.org/drawingml/2006/main">
            <a:off x="609600" y="1866900"/>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entering and leaving loop: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loop moves right into a region of B into the page.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During entry, inward flux increases: current is counterclockwise.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When fully inside a uniform region, flux is constant: zero induced current.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During exit, inward flux decreases: current is clockwise.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Induced magnetic forces oppose the motion during entry and exit.</a:t>
            </a:r>
          </a:p>
        </p:txBody>
      </p:sp>
    </p:spTree>
    <p:extLst>
      <p:ext uri="{BB962C8B-B14F-4D97-AF65-F5344CB8AC3E}">
        <p14:creationId xmlns:p14="http://schemas.microsoft.com/office/powerpoint/2010/main" val="1004182682"/>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FFB07BA-7924-4A97-B10C-1D44267ED57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56E0CEF5-3164-43CC-9509-E2E3DB3E6F3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Four decisions, in order</a:t>
            </a:r>
          </a:p>
        </p:txBody>
      </p:sp>
      <p:sp>
        <p:nvSpPr>
          <p:cNvPr id="3" name="source-page">
            <a:extLst xmlns:a="http://schemas.openxmlformats.org/drawingml/2006/main">
              <a:ext uri="{FF2B5EF4-FFF2-40B4-BE49-F238E27FC236}">
                <a16:creationId xmlns:a16="http://schemas.microsoft.com/office/drawing/2014/main" id="{D1DAF0C5-6344-4540-9095-B362DB0A367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16    12.4</a:t>
            </a:r>
          </a:p>
        </p:txBody>
      </p:sp>
      <p:sp>
        <p:nvSpPr>
          <p:cNvPr id="4" name="slide-number">
            <a:extLst xmlns:a="http://schemas.openxmlformats.org/drawingml/2006/main">
              <a:ext uri="{FF2B5EF4-FFF2-40B4-BE49-F238E27FC236}">
                <a16:creationId xmlns:a16="http://schemas.microsoft.com/office/drawing/2014/main" id="{529CB8EE-42F0-4B07-8432-AE7D3331D6D7}"/>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62 / 85</a:t>
            </a:r>
          </a:p>
        </p:txBody>
      </p:sp>
      <p:sp>
        <p:nvSpPr>
          <p:cNvPr id="5" name="body">
            <a:extLst xmlns:a="http://schemas.openxmlformats.org/drawingml/2006/main">
              <a:ext uri="{FF2B5EF4-FFF2-40B4-BE49-F238E27FC236}">
                <a16:creationId xmlns:a16="http://schemas.microsoft.com/office/drawing/2014/main" id="{CB1B5682-F16F-414F-BD3C-28C2894DF5AA}"/>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opposition to change is required by energy conservation.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If induced forces amplified the motion without an external energy supply, a passive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system could produce ever-increasing mechanical and electrical energy.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In a generator, an external agent must do work against the electromagnetic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reaction.</a:t>
            </a:r>
          </a:p>
        </p:txBody>
      </p:sp>
    </p:spTree>
    <p:extLst>
      <p:ext uri="{BB962C8B-B14F-4D97-AF65-F5344CB8AC3E}">
        <p14:creationId xmlns:p14="http://schemas.microsoft.com/office/powerpoint/2010/main" val="1296562103"/>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876D486-E3F8-4B1D-9E18-B74DCBF35BA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C3EF3F7-7BD9-45FB-B44F-02A7AD9AA34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Entering, inside and leaving: the original current graph</a:t>
            </a:r>
          </a:p>
        </p:txBody>
      </p:sp>
      <p:sp>
        <p:nvSpPr>
          <p:cNvPr id="3" name="source-page">
            <a:extLst xmlns:a="http://schemas.openxmlformats.org/drawingml/2006/main">
              <a:ext uri="{FF2B5EF4-FFF2-40B4-BE49-F238E27FC236}">
                <a16:creationId xmlns:a16="http://schemas.microsoft.com/office/drawing/2014/main" id="{CD3D8F3E-F546-4A64-A436-E67A7F3A919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12.4</a:t>
            </a:r>
          </a:p>
        </p:txBody>
      </p:sp>
      <p:sp>
        <p:nvSpPr>
          <p:cNvPr id="4" name="slide-number">
            <a:extLst xmlns:a="http://schemas.openxmlformats.org/drawingml/2006/main">
              <a:ext uri="{FF2B5EF4-FFF2-40B4-BE49-F238E27FC236}">
                <a16:creationId xmlns:a16="http://schemas.microsoft.com/office/drawing/2014/main" id="{D778A16E-D495-42DE-B6F5-5E58CA44E460}"/>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63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64b8f08ce2e4238"/>
          <a:stretch xmlns:a="http://schemas.openxmlformats.org/drawingml/2006/main"/>
        </p:blipFill>
        <p:spPr>
          <a:xfrm xmlns:a="http://schemas.openxmlformats.org/drawingml/2006/main">
            <a:off x="3335499" y="1790700"/>
            <a:ext cx="5521002"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4974B99D-AB61-49F1-9C1E-8C4848C74E64}"/>
              </a:ext>
            </a:extLst>
          </p:cNvPr>
          <p:cNvSpPr>
            <a:spLocks xmlns:a="http://schemas.openxmlformats.org/drawingml/2006/main" noGrp="1"/>
          </p:cNvSpPr>
          <p:nvPr/>
        </p:nvSpPr>
        <p:spPr>
          <a:xfrm xmlns:a="http://schemas.openxmlformats.org/drawingml/2006/main">
            <a:off x="609600" y="5210175"/>
            <a:ext cx="10972800" cy="976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rectangular loop moves right at constant speed through a finite region of field into the page.</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Take counterclockwise current as positive. The current graph below takes counterclockwise as</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positive and assumes constant speed and a field region wider than the loop.</a:t>
            </a:r>
          </a:p>
        </p:txBody>
      </p:sp>
    </p:spTree>
    <p:extLst>
      <p:ext uri="{BB962C8B-B14F-4D97-AF65-F5344CB8AC3E}">
        <p14:creationId xmlns:p14="http://schemas.microsoft.com/office/powerpoint/2010/main" val="1187514208"/>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36DC002-33C4-4D50-88B8-EC69CAD03968}"/>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6B58C4B-1E0C-4D41-97C2-64B2A0FAB537}"/>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Entering, inside and leaving: the original current graph</a:t>
            </a:r>
          </a:p>
        </p:txBody>
      </p:sp>
      <p:sp>
        <p:nvSpPr>
          <p:cNvPr id="3" name="source-page">
            <a:extLst xmlns:a="http://schemas.openxmlformats.org/drawingml/2006/main">
              <a:ext uri="{FF2B5EF4-FFF2-40B4-BE49-F238E27FC236}">
                <a16:creationId xmlns:a16="http://schemas.microsoft.com/office/drawing/2014/main" id="{330530AC-E6C5-4539-A445-A3A3DE877C6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12.4</a:t>
            </a:r>
          </a:p>
        </p:txBody>
      </p:sp>
      <p:sp>
        <p:nvSpPr>
          <p:cNvPr id="4" name="slide-number">
            <a:extLst xmlns:a="http://schemas.openxmlformats.org/drawingml/2006/main">
              <a:ext uri="{FF2B5EF4-FFF2-40B4-BE49-F238E27FC236}">
                <a16:creationId xmlns:a16="http://schemas.microsoft.com/office/drawing/2014/main" id="{9A5CA522-B325-4AF9-9C15-A01B7D64C09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64 / 85</a:t>
            </a:r>
          </a:p>
        </p:txBody>
      </p:sp>
      <p:graphicFrame>
        <p:nvGraphicFramePr>
          <p:cNvPr id="10" name=""/>
          <p:cNvGraphicFramePr/>
          <p:nvPr/>
        </p:nvGraphicFramePr>
        <p:xfrm>
          <a:off xmlns:a="http://schemas.openxmlformats.org/drawingml/2006/main" x="609600" y="1809750"/>
          <a:ext xmlns:a="http://schemas.openxmlformats.org/drawingml/2006/main" cx="10972800" cy="2202180"/>
        </p:xfrm>
        <a:graphic xmlns:a="http://schemas.openxmlformats.org/drawingml/2006/main">
          <a:graphicData uri="http://schemas.openxmlformats.org/drawingml/2006/table">
            <a:tbl>
              <a:tblPr/>
              <a:tblGrid>
                <a:gridCol w="2898881"/>
                <a:gridCol w="4251692"/>
                <a:gridCol w="3822228"/>
              </a:tblGrid>
              <a:tr h="478536">
                <a:tc>
                  <a:txBody>
                    <a:bodyPr wrap="square" lIns="95250" tIns="76200" rIns="95250" bIns="76200">
                      <a:noAutofit/>
                    </a:bodyPr>
                    <a:lstStyle/>
                    <a:p>
                      <a:r>
                        <a:rPr sz="1800" b="1">
                          <a:solidFill>
                            <a:srgbClr val="FFFFFF"/>
                          </a:solidFill>
                          <a:latin typeface="Arial"/>
                          <a:ea typeface="Arial"/>
                          <a:cs typeface="Arial"/>
                        </a:rPr>
                        <a:t>Stage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Inward flux magnitude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Induced current</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Entering</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Increases at constant rate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Positive constant: counterclockwise</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Fully inside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Constant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Zero</a:t>
                      </a:r>
                    </a:p>
                  </a:txBody>
                  <a:tcPr marL="91440" marR="91440" marT="45720" marB="45720">
                    <a:solidFill>
                      <a:srgbClr val="EEF5F5"/>
                    </a:solidFill>
                  </a:tcPr>
                </a:tc>
              </a:tr>
              <a:tr h="478536">
                <a:tc>
                  <a:txBody>
                    <a:bodyPr wrap="square" lIns="95250" tIns="76200" rIns="95250" bIns="76200">
                      <a:noAutofit/>
                    </a:bodyPr>
                    <a:lstStyle/>
                    <a:p>
                      <a:r>
                        <a:rPr sz="1800" b="0">
                          <a:solidFill>
                            <a:srgbClr val="283B49"/>
                          </a:solidFill>
                          <a:latin typeface="Arial"/>
                          <a:ea typeface="Arial"/>
                          <a:cs typeface="Arial"/>
                        </a:rPr>
                        <a:t>Leaving</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Decreases at constant rate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Negative constant: clockwise</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757197765"/>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DEBF96-0FFB-46BF-8648-FCD40B8A675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042BEE58-3F36-489A-840D-982DD2B2F1A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Entering, inside and leaving: the original current graph</a:t>
            </a:r>
          </a:p>
        </p:txBody>
      </p:sp>
      <p:sp>
        <p:nvSpPr>
          <p:cNvPr id="3" name="source-page">
            <a:extLst xmlns:a="http://schemas.openxmlformats.org/drawingml/2006/main">
              <a:ext uri="{FF2B5EF4-FFF2-40B4-BE49-F238E27FC236}">
                <a16:creationId xmlns:a16="http://schemas.microsoft.com/office/drawing/2014/main" id="{267DBFC5-EB99-42B1-B8D4-9CE6E7C047AD}"/>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17    12.4</a:t>
            </a:r>
          </a:p>
        </p:txBody>
      </p:sp>
      <p:sp>
        <p:nvSpPr>
          <p:cNvPr id="4" name="slide-number">
            <a:extLst xmlns:a="http://schemas.openxmlformats.org/drawingml/2006/main">
              <a:ext uri="{FF2B5EF4-FFF2-40B4-BE49-F238E27FC236}">
                <a16:creationId xmlns:a16="http://schemas.microsoft.com/office/drawing/2014/main" id="{A7475FD5-E441-458B-AFCD-A415C82322C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65 / 85</a:t>
            </a:r>
          </a:p>
        </p:txBody>
      </p:sp>
      <p:sp>
        <p:nvSpPr>
          <p:cNvPr id="5" name="body">
            <a:extLst xmlns:a="http://schemas.openxmlformats.org/drawingml/2006/main">
              <a:ext uri="{FF2B5EF4-FFF2-40B4-BE49-F238E27FC236}">
                <a16:creationId xmlns:a16="http://schemas.microsoft.com/office/drawing/2014/main" id="{B9177FF1-CF86-4464-B8C2-27425C4EEAF7}"/>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sharp boundaries, constant v and B, identical entry/exit geometry and constant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loop resistance, the two current pulses have equal magnitude and opposite sign.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Their duration is the loop width along the motion divided by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Reversing the direction of travel reverses the order of the pulse signs.</a:t>
            </a:r>
          </a:p>
        </p:txBody>
      </p:sp>
      <p:sp>
        <p:nvSpPr>
          <p:cNvPr id="6" name="body">
            <a:extLst xmlns:a="http://schemas.openxmlformats.org/drawingml/2006/main">
              <a:ext uri="{FF2B5EF4-FFF2-40B4-BE49-F238E27FC236}">
                <a16:creationId xmlns:a16="http://schemas.microsoft.com/office/drawing/2014/main" id="{646B88FB-3FF0-4CF0-8D5C-66C26570E8D2}"/>
              </a:ext>
            </a:extLst>
          </p:cNvPr>
          <p:cNvSpPr>
            <a:spLocks xmlns:a="http://schemas.openxmlformats.org/drawingml/2006/main" noGrp="1"/>
          </p:cNvSpPr>
          <p:nvPr/>
        </p:nvSpPr>
        <p:spPr>
          <a:xfrm xmlns:a="http://schemas.openxmlformats.org/drawingml/2006/main">
            <a:off x="609600" y="3552825"/>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SOURCE GRAPH CHECK:</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handwritten sketch communicates opposite pulses.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Under the ideal equal-speed geometry, draw them equally high in magnitude.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different height requires a stated difference in speed, field, geometry 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resistance.</a:t>
            </a:r>
          </a:p>
        </p:txBody>
      </p:sp>
    </p:spTree>
    <p:extLst>
      <p:ext uri="{BB962C8B-B14F-4D97-AF65-F5344CB8AC3E}">
        <p14:creationId xmlns:p14="http://schemas.microsoft.com/office/powerpoint/2010/main" val="204956996"/>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6088233-A38B-45EF-B48B-D13DEBE3F8D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0071F4E3-2D08-486A-A3C8-62F6F62826C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Energy graph: its slope is power</a:t>
            </a:r>
          </a:p>
        </p:txBody>
      </p:sp>
      <p:sp>
        <p:nvSpPr>
          <p:cNvPr id="3" name="source-page">
            <a:extLst xmlns:a="http://schemas.openxmlformats.org/drawingml/2006/main">
              <a:ext uri="{FF2B5EF4-FFF2-40B4-BE49-F238E27FC236}">
                <a16:creationId xmlns:a16="http://schemas.microsoft.com/office/drawing/2014/main" id="{6C997CB2-14C5-4E5E-9398-A4D0A79AEB3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12.4 + 11.4</a:t>
            </a:r>
          </a:p>
        </p:txBody>
      </p:sp>
      <p:sp>
        <p:nvSpPr>
          <p:cNvPr id="4" name="slide-number">
            <a:extLst xmlns:a="http://schemas.openxmlformats.org/drawingml/2006/main">
              <a:ext uri="{FF2B5EF4-FFF2-40B4-BE49-F238E27FC236}">
                <a16:creationId xmlns:a16="http://schemas.microsoft.com/office/drawing/2014/main" id="{7DE59661-0368-4EFD-A77A-DBBA68F383A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66 / 85</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e7abdd132414e36"/>
          <a:stretch xmlns:a="http://schemas.openxmlformats.org/drawingml/2006/main"/>
        </p:blipFill>
        <p:spPr>
          <a:xfrm xmlns:a="http://schemas.openxmlformats.org/drawingml/2006/main">
            <a:off x="1743139" y="1790700"/>
            <a:ext cx="8705723" cy="3238500"/>
          </a:xfrm>
          <a:prstGeom xmlns:a="http://schemas.openxmlformats.org/drawingml/2006/main" prst="rect">
            <a:avLst/>
          </a:prstGeom>
        </p:spPr>
      </p:pic>
      <p:sp>
        <p:nvSpPr>
          <p:cNvPr id="6" name="body">
            <a:extLst xmlns:a="http://schemas.openxmlformats.org/drawingml/2006/main">
              <a:ext uri="{FF2B5EF4-FFF2-40B4-BE49-F238E27FC236}">
                <a16:creationId xmlns:a16="http://schemas.microsoft.com/office/drawing/2014/main" id="{A2840129-E5C6-4E81-826C-C4BDA8E2FEB2}"/>
              </a:ext>
            </a:extLst>
          </p:cNvPr>
          <p:cNvSpPr>
            <a:spLocks xmlns:a="http://schemas.openxmlformats.org/drawingml/2006/main" noGrp="1"/>
          </p:cNvSpPr>
          <p:nvPr/>
        </p:nvSpPr>
        <p:spPr>
          <a:xfrm xmlns:a="http://schemas.openxmlformats.org/drawingml/2006/main">
            <a:off x="609600" y="5210175"/>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A constant slope of B(t) produces constant emf, constant power and a straight rising</a:t>
            </a:r>
          </a:p>
          <a:p xmlns:a="http://schemas.openxmlformats.org/drawingml/2006/main">
            <a:pPr>
              <a:defRPr sz="1950" b="0">
                <a:solidFill>
                  <a:srgbClr val="283B49"/>
                </a:solidFill>
                <a:latin typeface="Arial"/>
                <a:ea typeface="Arial"/>
                <a:cs typeface="Arial"/>
              </a:defRPr>
            </a:pPr>
            <a:r>
              <a:rPr sz="1950" b="0">
                <a:solidFill>
                  <a:srgbClr val="283B49"/>
                </a:solidFill>
                <a:latin typeface="Arial"/>
                <a:ea typeface="Arial"/>
                <a:cs typeface="Arial"/>
              </a:rPr>
              <a:t>cumulative-energy graph.</a:t>
            </a:r>
          </a:p>
        </p:txBody>
      </p:sp>
    </p:spTree>
    <p:extLst>
      <p:ext uri="{BB962C8B-B14F-4D97-AF65-F5344CB8AC3E}">
        <p14:creationId xmlns:p14="http://schemas.microsoft.com/office/powerpoint/2010/main" val="1405976429"/>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2EC26A27-194D-4B7D-A20A-3F29B9C17C51}"/>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E538AAF-1FAF-4BDD-97AC-25E93F9770D9}"/>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Energy graph: its slope is power</a:t>
            </a:r>
          </a:p>
        </p:txBody>
      </p:sp>
      <p:sp>
        <p:nvSpPr>
          <p:cNvPr id="3" name="section-label">
            <a:extLst xmlns:a="http://schemas.openxmlformats.org/drawingml/2006/main">
              <a:ext uri="{FF2B5EF4-FFF2-40B4-BE49-F238E27FC236}">
                <a16:creationId xmlns:a16="http://schemas.microsoft.com/office/drawing/2014/main" id="{49E4A13A-E2C6-4C15-A7EA-46C2D3733DCB}"/>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Relationships and conditions</a:t>
            </a:r>
          </a:p>
        </p:txBody>
      </p:sp>
      <p:sp>
        <p:nvSpPr>
          <p:cNvPr id="4" name="source-page">
            <a:extLst xmlns:a="http://schemas.openxmlformats.org/drawingml/2006/main">
              <a:ext uri="{FF2B5EF4-FFF2-40B4-BE49-F238E27FC236}">
                <a16:creationId xmlns:a16="http://schemas.microsoft.com/office/drawing/2014/main" id="{05DE9174-F91E-4AFF-A273-E3DF68B2E10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12.4 + 11.4</a:t>
            </a:r>
          </a:p>
        </p:txBody>
      </p:sp>
      <p:sp>
        <p:nvSpPr>
          <p:cNvPr id="5" name="slide-number">
            <a:extLst xmlns:a="http://schemas.openxmlformats.org/drawingml/2006/main">
              <a:ext uri="{FF2B5EF4-FFF2-40B4-BE49-F238E27FC236}">
                <a16:creationId xmlns:a16="http://schemas.microsoft.com/office/drawing/2014/main" id="{A28B6F26-E34E-4F54-8378-3CDF62F1593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67 / 85</a:t>
            </a:r>
          </a:p>
        </p:txBody>
      </p:sp>
      <p:sp>
        <p:nvSpPr>
          <p:cNvPr id="6" name="body">
            <a:extLst xmlns:a="http://schemas.openxmlformats.org/drawingml/2006/main">
              <a:ext uri="{FF2B5EF4-FFF2-40B4-BE49-F238E27FC236}">
                <a16:creationId xmlns:a16="http://schemas.microsoft.com/office/drawing/2014/main" id="{870A98A4-FBBA-4EFF-B9A7-ED0E8F622940}"/>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|ε| = A|ΔB/Δt|; P = ε²/R</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For a linear sweep from +B₀ to -B₀ over Δt: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E_dissipated = 4A²B₀²/(RΔt)</a:t>
            </a:r>
          </a:p>
        </p:txBody>
      </p:sp>
      <p:sp>
        <p:nvSpPr>
          <p:cNvPr id="7" name="body">
            <a:extLst xmlns:a="http://schemas.openxmlformats.org/drawingml/2006/main">
              <a:ext uri="{FF2B5EF4-FFF2-40B4-BE49-F238E27FC236}">
                <a16:creationId xmlns:a16="http://schemas.microsoft.com/office/drawing/2014/main" id="{7EFD70C1-8CB6-4481-9C7E-DD8EE489E9A1}"/>
              </a:ext>
            </a:extLst>
          </p:cNvPr>
          <p:cNvSpPr>
            <a:spLocks xmlns:a="http://schemas.openxmlformats.org/drawingml/2006/main" noGrp="1"/>
          </p:cNvSpPr>
          <p:nvPr/>
        </p:nvSpPr>
        <p:spPr>
          <a:xfrm xmlns:a="http://schemas.openxmlformats.org/drawingml/2006/main">
            <a:off x="609600" y="319563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Before and after the sweep, B is constant: emf and power vanish, and accumulated</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energy is flat.</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During the sweep, a constant field slope gives a constant energy-graph slope.</a:t>
            </a:r>
          </a:p>
          <a:p xmlns:a="http://schemas.openxmlformats.org/drawingml/2006/main">
            <a:pPr>
              <a:defRPr sz="2250" b="0">
                <a:solidFill>
                  <a:srgbClr val="087E8B"/>
                </a:solidFill>
                <a:latin typeface="Arial"/>
                <a:ea typeface="Arial"/>
                <a:cs typeface="Arial"/>
              </a:defRPr>
            </a:pPr>
            <a:r>
              <a:rPr sz="2250" b="0">
                <a:solidFill>
                  <a:srgbClr val="087E8B"/>
                </a:solidFill>
                <a:latin typeface="Arial"/>
                <a:ea typeface="Arial"/>
                <a:cs typeface="Arial"/>
              </a:rPr>
              <a:t>Passing through B = 0 does not stop the heating: dB/dt remains nonzero.</a:t>
            </a:r>
          </a:p>
        </p:txBody>
      </p:sp>
    </p:spTree>
    <p:extLst>
      <p:ext uri="{BB962C8B-B14F-4D97-AF65-F5344CB8AC3E}">
        <p14:creationId xmlns:p14="http://schemas.microsoft.com/office/powerpoint/2010/main" val="13670334"/>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117952-10F5-41E0-921A-C11ABEF95EE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E72BD526-6D6C-43D2-9EB9-7B1348C263ED}"/>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Energy graph: its slope is power</a:t>
            </a:r>
          </a:p>
        </p:txBody>
      </p:sp>
      <p:sp>
        <p:nvSpPr>
          <p:cNvPr id="3" name="source-page">
            <a:extLst xmlns:a="http://schemas.openxmlformats.org/drawingml/2006/main">
              <a:ext uri="{FF2B5EF4-FFF2-40B4-BE49-F238E27FC236}">
                <a16:creationId xmlns:a16="http://schemas.microsoft.com/office/drawing/2014/main" id="{297EA98B-8ED2-4C82-ABA2-590F316B2908}"/>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12.4 + 11.4</a:t>
            </a:r>
          </a:p>
        </p:txBody>
      </p:sp>
      <p:sp>
        <p:nvSpPr>
          <p:cNvPr id="4" name="slide-number">
            <a:extLst xmlns:a="http://schemas.openxmlformats.org/drawingml/2006/main">
              <a:ext uri="{FF2B5EF4-FFF2-40B4-BE49-F238E27FC236}">
                <a16:creationId xmlns:a16="http://schemas.microsoft.com/office/drawing/2014/main" id="{255C05F8-823D-465C-871F-35A1EE6373F1}"/>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68 / 85</a:t>
            </a:r>
          </a:p>
        </p:txBody>
      </p:sp>
      <p:graphicFrame>
        <p:nvGraphicFramePr>
          <p:cNvPr id="10" name=""/>
          <p:cNvGraphicFramePr/>
          <p:nvPr/>
        </p:nvGraphicFramePr>
        <p:xfrm>
          <a:off xmlns:a="http://schemas.openxmlformats.org/drawingml/2006/main" x="609600" y="1809750"/>
          <a:ext xmlns:a="http://schemas.openxmlformats.org/drawingml/2006/main" cx="10972800" cy="2202180"/>
        </p:xfrm>
        <a:graphic xmlns:a="http://schemas.openxmlformats.org/drawingml/2006/main">
          <a:graphicData uri="http://schemas.openxmlformats.org/drawingml/2006/table">
            <a:tbl>
              <a:tblPr/>
              <a:tblGrid>
                <a:gridCol w="3657600"/>
                <a:gridCol w="3657600"/>
                <a:gridCol w="3657600"/>
              </a:tblGrid>
              <a:tr h="478536">
                <a:tc>
                  <a:txBody>
                    <a:bodyPr wrap="square" lIns="95250" tIns="76200" rIns="95250" bIns="76200">
                      <a:noAutofit/>
                    </a:bodyPr>
                    <a:lstStyle/>
                    <a:p>
                      <a:r>
                        <a:rPr sz="1800" b="1">
                          <a:solidFill>
                            <a:srgbClr val="FFFFFF"/>
                          </a:solidFill>
                          <a:latin typeface="Arial"/>
                          <a:ea typeface="Arial"/>
                          <a:cs typeface="Arial"/>
                        </a:rPr>
                        <a:t>Change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Effect on emf</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Effect on power / energy slope</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Increase R, same B(t)</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Unchanged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Decreases as 1/R</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Double all B values, same times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Doubles</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Quadruples</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Same field change in half the time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Doubles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Quadruples; total energy doubles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770915325"/>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C3C34AC-1BC4-4828-A96B-434C85D827EE}"/>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FDE635E-6C4B-4A95-914A-C77D4A9D457E}"/>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Energy graph: its slope is power</a:t>
            </a:r>
          </a:p>
        </p:txBody>
      </p:sp>
      <p:sp>
        <p:nvSpPr>
          <p:cNvPr id="3" name="section-label">
            <a:extLst xmlns:a="http://schemas.openxmlformats.org/drawingml/2006/main">
              <a:ext uri="{FF2B5EF4-FFF2-40B4-BE49-F238E27FC236}">
                <a16:creationId xmlns:a16="http://schemas.microsoft.com/office/drawing/2014/main" id="{C7A37AE5-3245-4AAC-B714-28DFEAC1C8E7}"/>
              </a:ext>
            </a:extLst>
          </p:cNvPr>
          <p:cNvSpPr>
            <a:spLocks xmlns:a="http://schemas.openxmlformats.org/drawingml/2006/main" noGrp="1"/>
          </p:cNvSpPr>
          <p:nvPr/>
        </p:nvSpPr>
        <p:spPr>
          <a:xfrm xmlns:a="http://schemas.openxmlformats.org/drawingml/2006/main">
            <a:off x="609600" y="1552575"/>
            <a:ext cx="109728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425" b="1">
                <a:solidFill>
                  <a:srgbClr val="087E8B"/>
                </a:solidFill>
                <a:latin typeface="Arial"/>
                <a:ea typeface="Arial"/>
                <a:cs typeface="Arial"/>
              </a:defRPr>
            </a:pPr>
            <a:r>
              <a:rPr sz="1425" b="1">
                <a:solidFill>
                  <a:srgbClr val="087E8B"/>
                </a:solidFill>
                <a:latin typeface="Arial"/>
                <a:ea typeface="Arial"/>
                <a:cs typeface="Arial"/>
              </a:rPr>
              <a:t>A PRODUCTIVE ERROR CHECK</a:t>
            </a:r>
          </a:p>
        </p:txBody>
      </p:sp>
      <p:sp>
        <p:nvSpPr>
          <p:cNvPr id="4" name="source-page">
            <a:extLst xmlns:a="http://schemas.openxmlformats.org/drawingml/2006/main">
              <a:ext uri="{FF2B5EF4-FFF2-40B4-BE49-F238E27FC236}">
                <a16:creationId xmlns:a16="http://schemas.microsoft.com/office/drawing/2014/main" id="{701DC8E2-109C-4D98-8C49-D65DA2E30A0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18    12.4 + 11.4</a:t>
            </a:r>
          </a:p>
        </p:txBody>
      </p:sp>
      <p:sp>
        <p:nvSpPr>
          <p:cNvPr id="5" name="slide-number">
            <a:extLst xmlns:a="http://schemas.openxmlformats.org/drawingml/2006/main">
              <a:ext uri="{FF2B5EF4-FFF2-40B4-BE49-F238E27FC236}">
                <a16:creationId xmlns:a16="http://schemas.microsoft.com/office/drawing/2014/main" id="{CC78F5A6-0587-4B80-A154-2EFEEC6BA62B}"/>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69 / 85</a:t>
            </a:r>
          </a:p>
        </p:txBody>
      </p:sp>
      <p:sp>
        <p:nvSpPr>
          <p:cNvPr id="6" name="body">
            <a:extLst xmlns:a="http://schemas.openxmlformats.org/drawingml/2006/main">
              <a:ext uri="{FF2B5EF4-FFF2-40B4-BE49-F238E27FC236}">
                <a16:creationId xmlns:a16="http://schemas.microsoft.com/office/drawing/2014/main" id="{6AF03DAF-EA44-4E0B-8ABB-74D91F4EC3C3}"/>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energy expression proportional to R would predict more energy for a larger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resistance at the same induced emf.</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P = ε²/R, dimensions, and the graph slope to reject that expression.</a:t>
            </a:r>
          </a:p>
        </p:txBody>
      </p:sp>
    </p:spTree>
    <p:extLst>
      <p:ext uri="{BB962C8B-B14F-4D97-AF65-F5344CB8AC3E}">
        <p14:creationId xmlns:p14="http://schemas.microsoft.com/office/powerpoint/2010/main" val="880489266"/>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F81D99F-A93D-4AFF-AA7C-B273A6AC188B}"/>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A10873E-DE1B-412E-A427-F185842E1B1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Field of a straight wire</a:t>
            </a:r>
          </a:p>
        </p:txBody>
      </p:sp>
      <p:sp>
        <p:nvSpPr>
          <p:cNvPr id="3" name="source-page">
            <a:extLst xmlns:a="http://schemas.openxmlformats.org/drawingml/2006/main">
              <a:ext uri="{FF2B5EF4-FFF2-40B4-BE49-F238E27FC236}">
                <a16:creationId xmlns:a16="http://schemas.microsoft.com/office/drawing/2014/main" id="{8E53FACD-3A26-473C-9EA3-203FCC08960F}"/>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Science practices</a:t>
            </a:r>
          </a:p>
        </p:txBody>
      </p:sp>
      <p:sp>
        <p:nvSpPr>
          <p:cNvPr id="4" name="slide-number">
            <a:extLst xmlns:a="http://schemas.openxmlformats.org/drawingml/2006/main">
              <a:ext uri="{FF2B5EF4-FFF2-40B4-BE49-F238E27FC236}">
                <a16:creationId xmlns:a16="http://schemas.microsoft.com/office/drawing/2014/main" id="{1E5006B2-5E22-4068-A4B8-DC2388695FF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70 / 85</a:t>
            </a:r>
          </a:p>
        </p:txBody>
      </p:sp>
      <p:sp>
        <p:nvSpPr>
          <p:cNvPr id="5" name="body">
            <a:extLst xmlns:a="http://schemas.openxmlformats.org/drawingml/2006/main">
              <a:ext uri="{FF2B5EF4-FFF2-40B4-BE49-F238E27FC236}">
                <a16:creationId xmlns:a16="http://schemas.microsoft.com/office/drawing/2014/main" id="{6B5BCD96-9930-4F24-A910-158E86634E4B}"/>
              </a:ext>
            </a:extLst>
          </p:cNvPr>
          <p:cNvSpPr>
            <a:spLocks xmlns:a="http://schemas.openxmlformats.org/drawingml/2006/main" noGrp="1"/>
          </p:cNvSpPr>
          <p:nvPr/>
        </p:nvSpPr>
        <p:spPr>
          <a:xfrm xmlns:a="http://schemas.openxmlformats.org/drawingml/2006/main">
            <a:off x="609600" y="1866900"/>
            <a:ext cx="10972800" cy="2547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Use a low-voltage current supply, a long straight wire, a magnetic-field sensor and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distance scale.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Hold current fixed and measure the appropriate B component at several</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perpendicular distances.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Measure the ambient-field baseline with current off and subtract 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Plot B against 1/r: slope should be μ₀I/(2π).</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Reverse current to help separate the wire contribution from a background field.</a:t>
            </a:r>
          </a:p>
        </p:txBody>
      </p:sp>
    </p:spTree>
    <p:extLst>
      <p:ext uri="{BB962C8B-B14F-4D97-AF65-F5344CB8AC3E}">
        <p14:creationId xmlns:p14="http://schemas.microsoft.com/office/powerpoint/2010/main" val="1136308403"/>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B3039AE-387B-431A-A0BC-6BCB9A7A7559}"/>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B1B0E81D-D456-450A-82B8-0CEA03D97A6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 Field of a straight wire</a:t>
            </a:r>
          </a:p>
        </p:txBody>
      </p:sp>
      <p:sp>
        <p:nvSpPr>
          <p:cNvPr id="3" name="source-page">
            <a:extLst xmlns:a="http://schemas.openxmlformats.org/drawingml/2006/main">
              <a:ext uri="{FF2B5EF4-FFF2-40B4-BE49-F238E27FC236}">
                <a16:creationId xmlns:a16="http://schemas.microsoft.com/office/drawing/2014/main" id="{E8933267-0691-4194-96AC-AA84C89FA8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Science practices</a:t>
            </a:r>
          </a:p>
        </p:txBody>
      </p:sp>
      <p:sp>
        <p:nvSpPr>
          <p:cNvPr id="4" name="slide-number">
            <a:extLst xmlns:a="http://schemas.openxmlformats.org/drawingml/2006/main">
              <a:ext uri="{FF2B5EF4-FFF2-40B4-BE49-F238E27FC236}">
                <a16:creationId xmlns:a16="http://schemas.microsoft.com/office/drawing/2014/main" id="{F41FAEC1-80D3-43AF-BA52-F121981C682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71 / 85</a:t>
            </a:r>
          </a:p>
        </p:txBody>
      </p:sp>
      <p:sp>
        <p:nvSpPr>
          <p:cNvPr id="5" name="body">
            <a:extLst xmlns:a="http://schemas.openxmlformats.org/drawingml/2006/main">
              <a:ext uri="{FF2B5EF4-FFF2-40B4-BE49-F238E27FC236}">
                <a16:creationId xmlns:a16="http://schemas.microsoft.com/office/drawing/2014/main" id="{5E32095C-7E2A-4ABF-9594-3FF1E2EE2638}"/>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the sensor orientation fixed, measure distance to the wire’s center and use 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small compared with the wire length.</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position offset causes curvature in the intended linear plot.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Nearby return wires and metal objects can add fields; reposition them or include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their effects in the model.</a:t>
            </a:r>
          </a:p>
        </p:txBody>
      </p:sp>
    </p:spTree>
    <p:extLst>
      <p:ext uri="{BB962C8B-B14F-4D97-AF65-F5344CB8AC3E}">
        <p14:creationId xmlns:p14="http://schemas.microsoft.com/office/powerpoint/2010/main" val="938446463"/>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B773DAF-0CB0-49B6-9F86-0122FDB564C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A9CE8F0D-E60F-43C2-8E76-1FAAC61B199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Compare induced pulses</a:t>
            </a:r>
          </a:p>
        </p:txBody>
      </p:sp>
      <p:sp>
        <p:nvSpPr>
          <p:cNvPr id="3" name="source-page">
            <a:extLst xmlns:a="http://schemas.openxmlformats.org/drawingml/2006/main">
              <a:ext uri="{FF2B5EF4-FFF2-40B4-BE49-F238E27FC236}">
                <a16:creationId xmlns:a16="http://schemas.microsoft.com/office/drawing/2014/main" id="{DCC44106-0C62-48C5-8DE5-673A5DF5920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Science practices</a:t>
            </a:r>
          </a:p>
        </p:txBody>
      </p:sp>
      <p:sp>
        <p:nvSpPr>
          <p:cNvPr id="4" name="slide-number">
            <a:extLst xmlns:a="http://schemas.openxmlformats.org/drawingml/2006/main">
              <a:ext uri="{FF2B5EF4-FFF2-40B4-BE49-F238E27FC236}">
                <a16:creationId xmlns:a16="http://schemas.microsoft.com/office/drawing/2014/main" id="{51F3B45E-869D-4255-9CA9-E1325CB32F0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72 / 85</a:t>
            </a:r>
          </a:p>
        </p:txBody>
      </p:sp>
      <p:sp>
        <p:nvSpPr>
          <p:cNvPr id="5" name="body">
            <a:extLst xmlns:a="http://schemas.openxmlformats.org/drawingml/2006/main">
              <a:ext uri="{FF2B5EF4-FFF2-40B4-BE49-F238E27FC236}">
                <a16:creationId xmlns:a16="http://schemas.microsoft.com/office/drawing/2014/main" id="{E9D4DC96-96F0-4907-ADDC-DFC9628D4E36}"/>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Move the same magnet through the same coil at different controlled speeds and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record induced voltage versus time.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faster passage gives larger peak magnitude and a shorter pulse.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Reversing motion reverses the relevant pulse polarity.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Keep coil orientation, magnet trajectory and starting/ending positions the same.</a:t>
            </a:r>
          </a:p>
        </p:txBody>
      </p:sp>
      <p:sp>
        <p:nvSpPr>
          <p:cNvPr id="6" name="body">
            <a:extLst xmlns:a="http://schemas.openxmlformats.org/drawingml/2006/main">
              <a:ext uri="{FF2B5EF4-FFF2-40B4-BE49-F238E27FC236}">
                <a16:creationId xmlns:a16="http://schemas.microsoft.com/office/drawing/2014/main" id="{FD019B3C-B287-4D59-AC61-5DD5FFF342A8}"/>
              </a:ext>
            </a:extLst>
          </p:cNvPr>
          <p:cNvSpPr>
            <a:spLocks xmlns:a="http://schemas.openxmlformats.org/drawingml/2006/main" noGrp="1"/>
          </p:cNvSpPr>
          <p:nvPr/>
        </p:nvSpPr>
        <p:spPr>
          <a:xfrm xmlns:a="http://schemas.openxmlformats.org/drawingml/2006/main">
            <a:off x="609600" y="3910013"/>
            <a:ext cx="109728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Area versus height: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equal endpoints, the signed area under ε(t) is -NΔΦ.</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Faster motion changes pulse shape and peak magnitude, but the signed area for</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same flux change is unchanged.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full passage beginning and ending far away has approximately zero net signed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area, though both individual pulses can be nonzero.</a:t>
            </a:r>
          </a:p>
        </p:txBody>
      </p:sp>
    </p:spTree>
    <p:extLst>
      <p:ext uri="{BB962C8B-B14F-4D97-AF65-F5344CB8AC3E}">
        <p14:creationId xmlns:p14="http://schemas.microsoft.com/office/powerpoint/2010/main" val="1606062935"/>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5E72A23-509B-4CC5-B941-934FE88341B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87D4317C-2067-4B86-B50D-CD2C686D1C8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B: Compare induced pulses</a:t>
            </a:r>
          </a:p>
        </p:txBody>
      </p:sp>
      <p:sp>
        <p:nvSpPr>
          <p:cNvPr id="3" name="source-page">
            <a:extLst xmlns:a="http://schemas.openxmlformats.org/drawingml/2006/main">
              <a:ext uri="{FF2B5EF4-FFF2-40B4-BE49-F238E27FC236}">
                <a16:creationId xmlns:a16="http://schemas.microsoft.com/office/drawing/2014/main" id="{FA93001C-215E-4D25-AB8A-E53088BA968A}"/>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19    Science practices</a:t>
            </a:r>
          </a:p>
        </p:txBody>
      </p:sp>
      <p:sp>
        <p:nvSpPr>
          <p:cNvPr id="4" name="slide-number">
            <a:extLst xmlns:a="http://schemas.openxmlformats.org/drawingml/2006/main">
              <a:ext uri="{FF2B5EF4-FFF2-40B4-BE49-F238E27FC236}">
                <a16:creationId xmlns:a16="http://schemas.microsoft.com/office/drawing/2014/main" id="{874BCAD0-4488-46E3-B6D1-9FE6E487F3F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73 / 85</a:t>
            </a:r>
          </a:p>
        </p:txBody>
      </p:sp>
      <p:sp>
        <p:nvSpPr>
          <p:cNvPr id="5" name="body">
            <a:extLst xmlns:a="http://schemas.openxmlformats.org/drawingml/2006/main">
              <a:ext uri="{FF2B5EF4-FFF2-40B4-BE49-F238E27FC236}">
                <a16:creationId xmlns:a16="http://schemas.microsoft.com/office/drawing/2014/main" id="{F292778B-A1F4-44CD-9B51-35F42C660199}"/>
              </a:ext>
            </a:extLst>
          </p:cNvPr>
          <p:cNvSpPr>
            <a:spLocks xmlns:a="http://schemas.openxmlformats.org/drawingml/2006/main" noGrp="1"/>
          </p:cNvSpPr>
          <p:nvPr/>
        </p:nvSpPr>
        <p:spPr>
          <a:xfrm xmlns:a="http://schemas.openxmlformats.org/drawingml/2006/main">
            <a:off x="609600" y="1866900"/>
            <a:ext cx="10972800" cy="18335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To test the energy model, compare the mechanical resistance felt during a magnet’s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motion with an open versus closed coil circuit.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Closing the circuit permits induced current and a stronger electromagnetic</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opposition.</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voltage sensor alone can still detect emf in an effectively open circuit.</a:t>
            </a:r>
          </a:p>
        </p:txBody>
      </p:sp>
    </p:spTree>
    <p:extLst>
      <p:ext uri="{BB962C8B-B14F-4D97-AF65-F5344CB8AC3E}">
        <p14:creationId xmlns:p14="http://schemas.microsoft.com/office/powerpoint/2010/main" val="778346636"/>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DE7B1A55-6EDA-4DC8-8866-6E73E3AEDC85}"/>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61CDB516-783B-4920-8853-EC7D703D482B}"/>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73AB871A-F79C-478B-A07E-BAC4C0BD041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Original questions</a:t>
            </a:r>
          </a:p>
        </p:txBody>
      </p:sp>
      <p:sp>
        <p:nvSpPr>
          <p:cNvPr id="4" name="slide-number">
            <a:extLst xmlns:a="http://schemas.openxmlformats.org/drawingml/2006/main">
              <a:ext uri="{FF2B5EF4-FFF2-40B4-BE49-F238E27FC236}">
                <a16:creationId xmlns:a16="http://schemas.microsoft.com/office/drawing/2014/main" id="{B2F07075-AE37-4B43-B8DB-9D8C6E1E2A86}"/>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74 / 85</a:t>
            </a:r>
          </a:p>
        </p:txBody>
      </p:sp>
      <p:sp>
        <p:nvSpPr>
          <p:cNvPr id="5" name="body">
            <a:extLst xmlns:a="http://schemas.openxmlformats.org/drawingml/2006/main">
              <a:ext uri="{FF2B5EF4-FFF2-40B4-BE49-F238E27FC236}">
                <a16:creationId xmlns:a16="http://schemas.microsoft.com/office/drawing/2014/main" id="{5F00A6FC-E47D-4624-9F10-34868F66F270}"/>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An electron moves right through a magnetic field out of the page.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Give the force direction and state whether its speed changes under magnetic force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alone.</a:t>
            </a:r>
          </a:p>
        </p:txBody>
      </p:sp>
      <p:sp>
        <p:nvSpPr>
          <p:cNvPr id="6" name="body">
            <a:extLst xmlns:a="http://schemas.openxmlformats.org/drawingml/2006/main">
              <a:ext uri="{FF2B5EF4-FFF2-40B4-BE49-F238E27FC236}">
                <a16:creationId xmlns:a16="http://schemas.microsoft.com/office/drawing/2014/main" id="{B1B4B55E-B0A5-4D0C-854E-123EAAFBC5E0}"/>
              </a:ext>
            </a:extLst>
          </p:cNvPr>
          <p:cNvSpPr>
            <a:spLocks xmlns:a="http://schemas.openxmlformats.org/drawingml/2006/main" noGrp="1"/>
          </p:cNvSpPr>
          <p:nvPr/>
        </p:nvSpPr>
        <p:spPr>
          <a:xfrm xmlns:a="http://schemas.openxmlformats.org/drawingml/2006/main">
            <a:off x="609600" y="3552825"/>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Extension: A +2.0 μC charge moves at 3.0 × 10⁴ m/s at 30° to a 0.40 T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force magnitude.</a:t>
            </a:r>
          </a:p>
        </p:txBody>
      </p:sp>
      <p:sp>
        <p:nvSpPr>
          <p:cNvPr id="7" name="body">
            <a:extLst xmlns:a="http://schemas.openxmlformats.org/drawingml/2006/main">
              <a:ext uri="{FF2B5EF4-FFF2-40B4-BE49-F238E27FC236}">
                <a16:creationId xmlns:a16="http://schemas.microsoft.com/office/drawing/2014/main" id="{166E4D0D-FC00-40F3-8A29-E5CEBB0E95BB}"/>
              </a:ext>
            </a:extLst>
          </p:cNvPr>
          <p:cNvSpPr>
            <a:spLocks xmlns:a="http://schemas.openxmlformats.org/drawingml/2006/main" noGrp="1"/>
          </p:cNvSpPr>
          <p:nvPr/>
        </p:nvSpPr>
        <p:spPr>
          <a:xfrm xmlns:a="http://schemas.openxmlformats.org/drawingml/2006/main">
            <a:off x="609600" y="488156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proton moves at 1.0 × 10⁶ m/s perpendicular to a 0.10 T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its orbit radius.</a:t>
            </a:r>
          </a:p>
        </p:txBody>
      </p:sp>
    </p:spTree>
    <p:extLst>
      <p:ext uri="{BB962C8B-B14F-4D97-AF65-F5344CB8AC3E}">
        <p14:creationId xmlns:p14="http://schemas.microsoft.com/office/powerpoint/2010/main" val="328986308"/>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8C30F1F-6BE5-480B-94B4-998BB24519FF}"/>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BADB505D-0FA3-4742-AF08-C7263C10FFAA}"/>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Student practice</a:t>
            </a:r>
          </a:p>
        </p:txBody>
      </p:sp>
      <p:sp>
        <p:nvSpPr>
          <p:cNvPr id="3" name="source-page">
            <a:extLst xmlns:a="http://schemas.openxmlformats.org/drawingml/2006/main">
              <a:ext uri="{FF2B5EF4-FFF2-40B4-BE49-F238E27FC236}">
                <a16:creationId xmlns:a16="http://schemas.microsoft.com/office/drawing/2014/main" id="{6E3A3C48-6816-401F-8331-D468A1621EEE}"/>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20    Original questions</a:t>
            </a:r>
          </a:p>
        </p:txBody>
      </p:sp>
      <p:sp>
        <p:nvSpPr>
          <p:cNvPr id="4" name="slide-number">
            <a:extLst xmlns:a="http://schemas.openxmlformats.org/drawingml/2006/main">
              <a:ext uri="{FF2B5EF4-FFF2-40B4-BE49-F238E27FC236}">
                <a16:creationId xmlns:a16="http://schemas.microsoft.com/office/drawing/2014/main" id="{C1966AFE-FD44-44BD-9B88-5DC094D08D2D}"/>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75 / 85</a:t>
            </a:r>
          </a:p>
        </p:txBody>
      </p:sp>
      <p:sp>
        <p:nvSpPr>
          <p:cNvPr id="5" name="body">
            <a:extLst xmlns:a="http://schemas.openxmlformats.org/drawingml/2006/main">
              <a:ext uri="{FF2B5EF4-FFF2-40B4-BE49-F238E27FC236}">
                <a16:creationId xmlns:a16="http://schemas.microsoft.com/office/drawing/2014/main" id="{FED1C2E1-1CDA-43D7-88E7-E1918CE477E4}"/>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long wire carries 6.0 A.</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B at r = 0.030 m.</a:t>
            </a:r>
          </a:p>
        </p:txBody>
      </p:sp>
      <p:sp>
        <p:nvSpPr>
          <p:cNvPr id="6" name="body">
            <a:extLst xmlns:a="http://schemas.openxmlformats.org/drawingml/2006/main">
              <a:ext uri="{FF2B5EF4-FFF2-40B4-BE49-F238E27FC236}">
                <a16:creationId xmlns:a16="http://schemas.microsoft.com/office/drawing/2014/main" id="{19DE3708-BB14-4CF4-9C33-303C6DEB32EA}"/>
              </a:ext>
            </a:extLst>
          </p:cNvPr>
          <p:cNvSpPr>
            <a:spLocks xmlns:a="http://schemas.openxmlformats.org/drawingml/2006/main" noGrp="1"/>
          </p:cNvSpPr>
          <p:nvPr/>
        </p:nvSpPr>
        <p:spPr>
          <a:xfrm xmlns:a="http://schemas.openxmlformats.org/drawingml/2006/main">
            <a:off x="609600" y="3195638"/>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Two wires 0.050 m apart carry 3.0 A each in opposite directions.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force per length and attraction/repulsion.</a:t>
            </a:r>
          </a:p>
        </p:txBody>
      </p:sp>
    </p:spTree>
    <p:extLst>
      <p:ext uri="{BB962C8B-B14F-4D97-AF65-F5344CB8AC3E}">
        <p14:creationId xmlns:p14="http://schemas.microsoft.com/office/powerpoint/2010/main" val="842206495"/>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urse">
            <a:extLst xmlns:a="http://schemas.openxmlformats.org/drawingml/2006/main">
              <a:ext uri="{FF2B5EF4-FFF2-40B4-BE49-F238E27FC236}">
                <a16:creationId xmlns:a16="http://schemas.microsoft.com/office/drawing/2014/main" id="{05831733-95E1-41F5-9F04-89F9099EEFCD}"/>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C1936038-58C2-41C2-B99C-F5E3E55FB75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Review: induction and energy</a:t>
            </a:r>
          </a:p>
        </p:txBody>
      </p:sp>
      <p:sp>
        <p:nvSpPr>
          <p:cNvPr id="3" name="source-page">
            <a:extLst xmlns:a="http://schemas.openxmlformats.org/drawingml/2006/main">
              <a:ext uri="{FF2B5EF4-FFF2-40B4-BE49-F238E27FC236}">
                <a16:creationId xmlns:a16="http://schemas.microsoft.com/office/drawing/2014/main" id="{06B641ED-9F36-407C-A713-07907796F081}"/>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Original questions</a:t>
            </a:r>
          </a:p>
        </p:txBody>
      </p:sp>
      <p:sp>
        <p:nvSpPr>
          <p:cNvPr id="4" name="slide-number">
            <a:extLst xmlns:a="http://schemas.openxmlformats.org/drawingml/2006/main">
              <a:ext uri="{FF2B5EF4-FFF2-40B4-BE49-F238E27FC236}">
                <a16:creationId xmlns:a16="http://schemas.microsoft.com/office/drawing/2014/main" id="{FE7F118C-40DA-4A59-B45B-E81B81FC516E}"/>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76 / 85</a:t>
            </a:r>
          </a:p>
        </p:txBody>
      </p:sp>
      <p:sp>
        <p:nvSpPr>
          <p:cNvPr id="5" name="body">
            <a:extLst xmlns:a="http://schemas.openxmlformats.org/drawingml/2006/main">
              <a:ext uri="{FF2B5EF4-FFF2-40B4-BE49-F238E27FC236}">
                <a16:creationId xmlns:a16="http://schemas.microsoft.com/office/drawing/2014/main" id="{50D7AB67-C03C-45FD-9E0D-A46292E4F646}"/>
              </a:ext>
            </a:extLst>
          </p:cNvPr>
          <p:cNvSpPr>
            <a:spLocks xmlns:a="http://schemas.openxmlformats.org/drawingml/2006/main" noGrp="1"/>
          </p:cNvSpPr>
          <p:nvPr/>
        </p:nvSpPr>
        <p:spPr>
          <a:xfrm xmlns:a="http://schemas.openxmlformats.org/drawingml/2006/main">
            <a:off x="609600" y="1866900"/>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6.</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20-turn coil of area 0.030 m² is perpendicular to B.</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B falls from 0.50 T out of page to zero in 0.10 s.</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Find average emf magnitude and induced-current direction.</a:t>
            </a:r>
          </a:p>
        </p:txBody>
      </p:sp>
      <p:sp>
        <p:nvSpPr>
          <p:cNvPr id="6" name="body">
            <a:extLst xmlns:a="http://schemas.openxmlformats.org/drawingml/2006/main">
              <a:ext uri="{FF2B5EF4-FFF2-40B4-BE49-F238E27FC236}">
                <a16:creationId xmlns:a16="http://schemas.microsoft.com/office/drawing/2014/main" id="{FC1F7141-2256-45EE-8377-A65A06EBBA49}"/>
              </a:ext>
            </a:extLst>
          </p:cNvPr>
          <p:cNvSpPr>
            <a:spLocks xmlns:a="http://schemas.openxmlformats.org/drawingml/2006/main" noGrp="1"/>
          </p:cNvSpPr>
          <p:nvPr/>
        </p:nvSpPr>
        <p:spPr>
          <a:xfrm xmlns:a="http://schemas.openxmlformats.org/drawingml/2006/main">
            <a:off x="609600" y="3481388"/>
            <a:ext cx="10972800" cy="106560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7.</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0.40 m rod moves at 2.0 m/s perpendicular to B = 0.25 T in a 5.0 Ω closed circuit.</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Find emf, current and mechanical power needed at constant speed.</a:t>
            </a:r>
          </a:p>
        </p:txBody>
      </p:sp>
      <p:sp>
        <p:nvSpPr>
          <p:cNvPr id="7" name="body">
            <a:extLst xmlns:a="http://schemas.openxmlformats.org/drawingml/2006/main">
              <a:ext uri="{FF2B5EF4-FFF2-40B4-BE49-F238E27FC236}">
                <a16:creationId xmlns:a16="http://schemas.microsoft.com/office/drawing/2014/main" id="{3A11BE0F-6FC4-4E6D-9041-88724E0838E9}"/>
              </a:ext>
            </a:extLst>
          </p:cNvPr>
          <p:cNvSpPr>
            <a:spLocks xmlns:a="http://schemas.openxmlformats.org/drawingml/2006/main" noGrp="1"/>
          </p:cNvSpPr>
          <p:nvPr/>
        </p:nvSpPr>
        <p:spPr>
          <a:xfrm xmlns:a="http://schemas.openxmlformats.org/drawingml/2006/main">
            <a:off x="609600" y="4756547"/>
            <a:ext cx="10972800" cy="1404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8.</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A loop rotates from its normal parallel to B to its normal perpendicular to B.</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What happens to its flux?</a:t>
            </a:r>
          </a:p>
          <a:p xmlns:a="http://schemas.openxmlformats.org/drawingml/2006/main">
            <a:pPr>
              <a:defRPr sz="2138" b="0">
                <a:solidFill>
                  <a:srgbClr val="283B49"/>
                </a:solidFill>
                <a:latin typeface="Arial"/>
                <a:ea typeface="Arial"/>
                <a:cs typeface="Arial"/>
              </a:defRPr>
            </a:pPr>
            <a:r>
              <a:rPr sz="2138" b="0">
                <a:solidFill>
                  <a:srgbClr val="283B49"/>
                </a:solidFill>
                <a:latin typeface="Arial"/>
                <a:ea typeface="Arial"/>
                <a:cs typeface="Arial"/>
              </a:rPr>
              <a:t>Why is the angle convention important?</a:t>
            </a:r>
          </a:p>
        </p:txBody>
      </p:sp>
    </p:spTree>
    <p:extLst>
      <p:ext uri="{BB962C8B-B14F-4D97-AF65-F5344CB8AC3E}">
        <p14:creationId xmlns:p14="http://schemas.microsoft.com/office/powerpoint/2010/main" val="648997389"/>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0BDD0E7-76F6-45A9-A561-AA23D5E5014A}"/>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7FA96506-EA7A-4E78-980E-B2C84FD89502}"/>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Review: induction and energy</a:t>
            </a:r>
          </a:p>
        </p:txBody>
      </p:sp>
      <p:sp>
        <p:nvSpPr>
          <p:cNvPr id="3" name="source-page">
            <a:extLst xmlns:a="http://schemas.openxmlformats.org/drawingml/2006/main">
              <a:ext uri="{FF2B5EF4-FFF2-40B4-BE49-F238E27FC236}">
                <a16:creationId xmlns:a16="http://schemas.microsoft.com/office/drawing/2014/main" id="{B7FD3E5E-A5D7-4EA6-A703-00D2C0852F19}"/>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21    Original questions</a:t>
            </a:r>
          </a:p>
        </p:txBody>
      </p:sp>
      <p:sp>
        <p:nvSpPr>
          <p:cNvPr id="4" name="slide-number">
            <a:extLst xmlns:a="http://schemas.openxmlformats.org/drawingml/2006/main">
              <a:ext uri="{FF2B5EF4-FFF2-40B4-BE49-F238E27FC236}">
                <a16:creationId xmlns:a16="http://schemas.microsoft.com/office/drawing/2014/main" id="{2FA2E2A7-93EE-48CE-B2F0-88E637618818}"/>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77 / 85</a:t>
            </a:r>
          </a:p>
        </p:txBody>
      </p:sp>
      <p:sp>
        <p:nvSpPr>
          <p:cNvPr id="5" name="body">
            <a:extLst xmlns:a="http://schemas.openxmlformats.org/drawingml/2006/main">
              <a:ext uri="{FF2B5EF4-FFF2-40B4-BE49-F238E27FC236}">
                <a16:creationId xmlns:a16="http://schemas.microsoft.com/office/drawing/2014/main" id="{C718F303-7BEB-4EBE-804C-F029846C156A}"/>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velocity selector has E = 3.0 × 10⁴ V/m and B = 0.20 T.</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Find the undeflected speed.</a:t>
            </a:r>
          </a:p>
        </p:txBody>
      </p:sp>
      <p:sp>
        <p:nvSpPr>
          <p:cNvPr id="6" name="body">
            <a:extLst xmlns:a="http://schemas.openxmlformats.org/drawingml/2006/main">
              <a:ext uri="{FF2B5EF4-FFF2-40B4-BE49-F238E27FC236}">
                <a16:creationId xmlns:a16="http://schemas.microsoft.com/office/drawing/2014/main" id="{6397740F-EB20-4258-8794-01767DA8E66C}"/>
              </a:ext>
            </a:extLst>
          </p:cNvPr>
          <p:cNvSpPr>
            <a:spLocks xmlns:a="http://schemas.openxmlformats.org/drawingml/2006/main" noGrp="1"/>
          </p:cNvSpPr>
          <p:nvPr/>
        </p:nvSpPr>
        <p:spPr>
          <a:xfrm xmlns:a="http://schemas.openxmlformats.org/drawingml/2006/main">
            <a:off x="609600" y="3195638"/>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 coil is moved rigidly within a uniform, time-independent field.</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stays fully in the field and does not rotate.</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Is motion alone sufficient to induce net emf?</a:t>
            </a:r>
          </a:p>
        </p:txBody>
      </p:sp>
    </p:spTree>
    <p:extLst>
      <p:ext uri="{BB962C8B-B14F-4D97-AF65-F5344CB8AC3E}">
        <p14:creationId xmlns:p14="http://schemas.microsoft.com/office/powerpoint/2010/main" val="381714692"/>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985EE446-091D-429D-9C49-4EA57674E25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C967E81F-E77E-46DC-9135-1DB707E915A5}"/>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a:t>
            </a:r>
          </a:p>
        </p:txBody>
      </p:sp>
      <p:sp>
        <p:nvSpPr>
          <p:cNvPr id="3" name="source-page">
            <a:extLst xmlns:a="http://schemas.openxmlformats.org/drawingml/2006/main">
              <a:ext uri="{FF2B5EF4-FFF2-40B4-BE49-F238E27FC236}">
                <a16:creationId xmlns:a16="http://schemas.microsoft.com/office/drawing/2014/main" id="{BCF9EF75-9DB3-4097-B0C6-81A45058FA3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Answer key</a:t>
            </a:r>
          </a:p>
        </p:txBody>
      </p:sp>
      <p:sp>
        <p:nvSpPr>
          <p:cNvPr id="4" name="slide-number">
            <a:extLst xmlns:a="http://schemas.openxmlformats.org/drawingml/2006/main">
              <a:ext uri="{FF2B5EF4-FFF2-40B4-BE49-F238E27FC236}">
                <a16:creationId xmlns:a16="http://schemas.microsoft.com/office/drawing/2014/main" id="{8E3055AB-E349-4470-8AF9-EED0B47D9ACF}"/>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78 / 85</a:t>
            </a:r>
          </a:p>
        </p:txBody>
      </p:sp>
      <p:sp>
        <p:nvSpPr>
          <p:cNvPr id="5" name="body">
            <a:extLst xmlns:a="http://schemas.openxmlformats.org/drawingml/2006/main">
              <a:ext uri="{FF2B5EF4-FFF2-40B4-BE49-F238E27FC236}">
                <a16:creationId xmlns:a16="http://schemas.microsoft.com/office/drawing/2014/main" id="{D0B7FC79-97DD-4E87-8602-B98192B3970C}"/>
              </a:ext>
            </a:extLst>
          </p:cNvPr>
          <p:cNvSpPr>
            <a:spLocks xmlns:a="http://schemas.openxmlformats.org/drawingml/2006/main" noGrp="1"/>
          </p:cNvSpPr>
          <p:nvPr/>
        </p:nvSpPr>
        <p:spPr>
          <a:xfrm xmlns:a="http://schemas.openxmlformats.org/drawingml/2006/main">
            <a:off x="609600" y="1866900"/>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For a positive charge v × B points down; for an electron it points up.</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Speed is unchanged by magnetic force alone.</a:t>
            </a:r>
          </a:p>
        </p:txBody>
      </p:sp>
      <p:sp>
        <p:nvSpPr>
          <p:cNvPr id="6" name="body">
            <a:extLst xmlns:a="http://schemas.openxmlformats.org/drawingml/2006/main">
              <a:ext uri="{FF2B5EF4-FFF2-40B4-BE49-F238E27FC236}">
                <a16:creationId xmlns:a16="http://schemas.microsoft.com/office/drawing/2014/main" id="{0F1A6041-4714-43CD-8C8B-5F6DE05711CF}"/>
              </a:ext>
            </a:extLst>
          </p:cNvPr>
          <p:cNvSpPr>
            <a:spLocks xmlns:a="http://schemas.openxmlformats.org/drawingml/2006/main" noGrp="1"/>
          </p:cNvSpPr>
          <p:nvPr/>
        </p:nvSpPr>
        <p:spPr>
          <a:xfrm xmlns:a="http://schemas.openxmlformats.org/drawingml/2006/main">
            <a:off x="609600" y="3195638"/>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2.</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 = |q|vB sin30° = 0.012 N.</a:t>
            </a:r>
          </a:p>
        </p:txBody>
      </p:sp>
      <p:sp>
        <p:nvSpPr>
          <p:cNvPr id="7" name="body">
            <a:extLst xmlns:a="http://schemas.openxmlformats.org/drawingml/2006/main">
              <a:ext uri="{FF2B5EF4-FFF2-40B4-BE49-F238E27FC236}">
                <a16:creationId xmlns:a16="http://schemas.microsoft.com/office/drawing/2014/main" id="{1B22C635-1695-4635-9F3B-212278DE860B}"/>
              </a:ext>
            </a:extLst>
          </p:cNvPr>
          <p:cNvSpPr>
            <a:spLocks xmlns:a="http://schemas.openxmlformats.org/drawingml/2006/main" noGrp="1"/>
          </p:cNvSpPr>
          <p:nvPr/>
        </p:nvSpPr>
        <p:spPr>
          <a:xfrm xmlns:a="http://schemas.openxmlformats.org/drawingml/2006/main">
            <a:off x="609600" y="4167188"/>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3. r = mv/(eB) = 0.104 m.</a:t>
            </a:r>
          </a:p>
        </p:txBody>
      </p:sp>
      <p:sp>
        <p:nvSpPr>
          <p:cNvPr id="8" name="body">
            <a:extLst xmlns:a="http://schemas.openxmlformats.org/drawingml/2006/main">
              <a:ext uri="{FF2B5EF4-FFF2-40B4-BE49-F238E27FC236}">
                <a16:creationId xmlns:a16="http://schemas.microsoft.com/office/drawing/2014/main" id="{29B5276A-DC3C-4079-B033-10AAE3E5DD5D}"/>
              </a:ext>
            </a:extLst>
          </p:cNvPr>
          <p:cNvSpPr>
            <a:spLocks xmlns:a="http://schemas.openxmlformats.org/drawingml/2006/main" noGrp="1"/>
          </p:cNvSpPr>
          <p:nvPr/>
        </p:nvSpPr>
        <p:spPr>
          <a:xfrm xmlns:a="http://schemas.openxmlformats.org/drawingml/2006/main">
            <a:off x="609600" y="478155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4.</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B = (2 × 10⁻⁷)(6)/0.030 = 4.0 × 10⁻⁵ T.</a:t>
            </a:r>
          </a:p>
        </p:txBody>
      </p:sp>
    </p:spTree>
    <p:extLst>
      <p:ext uri="{BB962C8B-B14F-4D97-AF65-F5344CB8AC3E}">
        <p14:creationId xmlns:p14="http://schemas.microsoft.com/office/powerpoint/2010/main" val="337385544"/>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FF1C85B-831C-4601-9D0D-E1FC700648D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37E4A73-9998-40FE-B373-0D5A2EF46B9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Practice solutions</a:t>
            </a:r>
          </a:p>
        </p:txBody>
      </p:sp>
      <p:sp>
        <p:nvSpPr>
          <p:cNvPr id="3" name="source-page">
            <a:extLst xmlns:a="http://schemas.openxmlformats.org/drawingml/2006/main">
              <a:ext uri="{FF2B5EF4-FFF2-40B4-BE49-F238E27FC236}">
                <a16:creationId xmlns:a16="http://schemas.microsoft.com/office/drawing/2014/main" id="{E2F5D212-FCBA-4360-AE91-D67A4D95016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22    Answer key</a:t>
            </a:r>
          </a:p>
        </p:txBody>
      </p:sp>
      <p:sp>
        <p:nvSpPr>
          <p:cNvPr id="4" name="slide-number">
            <a:extLst xmlns:a="http://schemas.openxmlformats.org/drawingml/2006/main">
              <a:ext uri="{FF2B5EF4-FFF2-40B4-BE49-F238E27FC236}">
                <a16:creationId xmlns:a16="http://schemas.microsoft.com/office/drawing/2014/main" id="{3D1B6857-04BB-4FE7-879D-0E60DA6BF2FC}"/>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79 / 85</a:t>
            </a:r>
          </a:p>
        </p:txBody>
      </p:sp>
      <p:sp>
        <p:nvSpPr>
          <p:cNvPr id="5" name="body">
            <a:extLst xmlns:a="http://schemas.openxmlformats.org/drawingml/2006/main">
              <a:ext uri="{FF2B5EF4-FFF2-40B4-BE49-F238E27FC236}">
                <a16:creationId xmlns:a16="http://schemas.microsoft.com/office/drawing/2014/main" id="{D51BE968-CD96-45C9-B60F-FD2D1CB69F81}"/>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5.</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F/L = (2 × 10⁻⁷)(9)/0.050 = 3.6 × 10⁻⁵ N/m, repulsive.</a:t>
            </a:r>
          </a:p>
        </p:txBody>
      </p:sp>
    </p:spTree>
    <p:extLst>
      <p:ext uri="{BB962C8B-B14F-4D97-AF65-F5344CB8AC3E}">
        <p14:creationId xmlns:p14="http://schemas.microsoft.com/office/powerpoint/2010/main" val="1714378185"/>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83E3603-274F-484B-9082-3116FB8C0AD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E6F8BDF6-C298-4D89-B279-8E604A09C041}"/>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induction and energy</a:t>
            </a:r>
          </a:p>
        </p:txBody>
      </p:sp>
      <p:sp>
        <p:nvSpPr>
          <p:cNvPr id="3" name="source-page">
            <a:extLst xmlns:a="http://schemas.openxmlformats.org/drawingml/2006/main">
              <a:ext uri="{FF2B5EF4-FFF2-40B4-BE49-F238E27FC236}">
                <a16:creationId xmlns:a16="http://schemas.microsoft.com/office/drawing/2014/main" id="{1E1F3D4E-3702-4B14-B86E-CAA3ECE26CC0}"/>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Answer key</a:t>
            </a:r>
          </a:p>
        </p:txBody>
      </p:sp>
      <p:sp>
        <p:nvSpPr>
          <p:cNvPr id="4" name="slide-number">
            <a:extLst xmlns:a="http://schemas.openxmlformats.org/drawingml/2006/main">
              <a:ext uri="{FF2B5EF4-FFF2-40B4-BE49-F238E27FC236}">
                <a16:creationId xmlns:a16="http://schemas.microsoft.com/office/drawing/2014/main" id="{0324811A-5FAD-4849-8020-5AADE7E8FB3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80 / 85</a:t>
            </a:r>
          </a:p>
        </p:txBody>
      </p:sp>
      <p:sp>
        <p:nvSpPr>
          <p:cNvPr id="5" name="body">
            <a:extLst xmlns:a="http://schemas.openxmlformats.org/drawingml/2006/main">
              <a:ext uri="{FF2B5EF4-FFF2-40B4-BE49-F238E27FC236}">
                <a16:creationId xmlns:a16="http://schemas.microsoft.com/office/drawing/2014/main" id="{B3F4AE86-A634-40D9-8AF6-A72C27EE9A51}"/>
              </a:ext>
            </a:extLst>
          </p:cNvPr>
          <p:cNvSpPr>
            <a:spLocks xmlns:a="http://schemas.openxmlformats.org/drawingml/2006/main" noGrp="1"/>
          </p:cNvSpPr>
          <p:nvPr/>
        </p:nvSpPr>
        <p:spPr>
          <a:xfrm xmlns:a="http://schemas.openxmlformats.org/drawingml/2006/main">
            <a:off x="609600" y="1866900"/>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6. |ε| = 20(0.030)(0.50)/0.10 = 3.0 V.</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Outward flux decreases; induced field is outward, so current is counterclockwise.</a:t>
            </a:r>
          </a:p>
        </p:txBody>
      </p:sp>
      <p:sp>
        <p:nvSpPr>
          <p:cNvPr id="6" name="body">
            <a:extLst xmlns:a="http://schemas.openxmlformats.org/drawingml/2006/main">
              <a:ext uri="{FF2B5EF4-FFF2-40B4-BE49-F238E27FC236}">
                <a16:creationId xmlns:a16="http://schemas.microsoft.com/office/drawing/2014/main" id="{8B1377D4-DD57-44A9-ABBA-17B0DDD4FEB1}"/>
              </a:ext>
            </a:extLst>
          </p:cNvPr>
          <p:cNvSpPr>
            <a:spLocks xmlns:a="http://schemas.openxmlformats.org/drawingml/2006/main" noGrp="1"/>
          </p:cNvSpPr>
          <p:nvPr/>
        </p:nvSpPr>
        <p:spPr>
          <a:xfrm xmlns:a="http://schemas.openxmlformats.org/drawingml/2006/main">
            <a:off x="609600" y="283845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7. ε = BLv = 0.20 V; I = ε/R = 0.040 A; P = I²R = 0.0080 W.</a:t>
            </a:r>
          </a:p>
        </p:txBody>
      </p:sp>
      <p:sp>
        <p:nvSpPr>
          <p:cNvPr id="7" name="body">
            <a:extLst xmlns:a="http://schemas.openxmlformats.org/drawingml/2006/main">
              <a:ext uri="{FF2B5EF4-FFF2-40B4-BE49-F238E27FC236}">
                <a16:creationId xmlns:a16="http://schemas.microsoft.com/office/drawing/2014/main" id="{F5AAD90A-B4E8-44BD-AE2C-B69CF6BF639B}"/>
              </a:ext>
            </a:extLst>
          </p:cNvPr>
          <p:cNvSpPr>
            <a:spLocks xmlns:a="http://schemas.openxmlformats.org/drawingml/2006/main" noGrp="1"/>
          </p:cNvSpPr>
          <p:nvPr/>
        </p:nvSpPr>
        <p:spPr>
          <a:xfrm xmlns:a="http://schemas.openxmlformats.org/drawingml/2006/main">
            <a:off x="609600" y="3452813"/>
            <a:ext cx="10972800" cy="1119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8.</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Flux changes from BA to zero.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It uses the angle from the normal; angle from the plane would use sine instead.</a:t>
            </a:r>
          </a:p>
        </p:txBody>
      </p:sp>
      <p:sp>
        <p:nvSpPr>
          <p:cNvPr id="8" name="body">
            <a:extLst xmlns:a="http://schemas.openxmlformats.org/drawingml/2006/main">
              <a:ext uri="{FF2B5EF4-FFF2-40B4-BE49-F238E27FC236}">
                <a16:creationId xmlns:a16="http://schemas.microsoft.com/office/drawing/2014/main" id="{6AA809DB-C8F4-4B0C-874B-5C2D656BF539}"/>
              </a:ext>
            </a:extLst>
          </p:cNvPr>
          <p:cNvSpPr>
            <a:spLocks xmlns:a="http://schemas.openxmlformats.org/drawingml/2006/main" noGrp="1"/>
          </p:cNvSpPr>
          <p:nvPr/>
        </p:nvSpPr>
        <p:spPr>
          <a:xfrm xmlns:a="http://schemas.openxmlformats.org/drawingml/2006/main">
            <a:off x="609600" y="478155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9. v = E/B = 1.5 × 10⁵ m/s, provided force directions oppose.</a:t>
            </a:r>
          </a:p>
        </p:txBody>
      </p:sp>
    </p:spTree>
    <p:extLst>
      <p:ext uri="{BB962C8B-B14F-4D97-AF65-F5344CB8AC3E}">
        <p14:creationId xmlns:p14="http://schemas.microsoft.com/office/powerpoint/2010/main" val="1753821677"/>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CC431D1-3B2E-4EC3-A312-1CB9F52B5DC7}"/>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4D77117C-7258-4B03-AA2F-37990666DC48}"/>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Answers: induction and energy</a:t>
            </a:r>
          </a:p>
        </p:txBody>
      </p:sp>
      <p:sp>
        <p:nvSpPr>
          <p:cNvPr id="3" name="source-page">
            <a:extLst xmlns:a="http://schemas.openxmlformats.org/drawingml/2006/main">
              <a:ext uri="{FF2B5EF4-FFF2-40B4-BE49-F238E27FC236}">
                <a16:creationId xmlns:a16="http://schemas.microsoft.com/office/drawing/2014/main" id="{9A44A220-2941-4102-A034-317B79FFFFAB}"/>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23    Answer key</a:t>
            </a:r>
          </a:p>
        </p:txBody>
      </p:sp>
      <p:sp>
        <p:nvSpPr>
          <p:cNvPr id="4" name="slide-number">
            <a:extLst xmlns:a="http://schemas.openxmlformats.org/drawingml/2006/main">
              <a:ext uri="{FF2B5EF4-FFF2-40B4-BE49-F238E27FC236}">
                <a16:creationId xmlns:a16="http://schemas.microsoft.com/office/drawing/2014/main" id="{CEA09B32-0168-43CE-B9B7-CEC7F121B3E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81 / 85</a:t>
            </a:r>
          </a:p>
        </p:txBody>
      </p:sp>
      <p:sp>
        <p:nvSpPr>
          <p:cNvPr id="5" name="body">
            <a:extLst xmlns:a="http://schemas.openxmlformats.org/drawingml/2006/main">
              <a:ext uri="{FF2B5EF4-FFF2-40B4-BE49-F238E27FC236}">
                <a16:creationId xmlns:a16="http://schemas.microsoft.com/office/drawing/2014/main" id="{C90FF767-6B8A-4904-B24F-3F1922FF0C7B}"/>
              </a:ext>
            </a:extLst>
          </p:cNvPr>
          <p:cNvSpPr>
            <a:spLocks xmlns:a="http://schemas.openxmlformats.org/drawingml/2006/main" noGrp="1"/>
          </p:cNvSpPr>
          <p:nvPr/>
        </p:nvSpPr>
        <p:spPr>
          <a:xfrm xmlns:a="http://schemas.openxmlformats.org/drawingml/2006/main">
            <a:off x="609600" y="186690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10.</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No.</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flux is constant in the specified situation; the total emf around the rigid loop is</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zero.</a:t>
            </a:r>
          </a:p>
        </p:txBody>
      </p:sp>
    </p:spTree>
    <p:extLst>
      <p:ext uri="{BB962C8B-B14F-4D97-AF65-F5344CB8AC3E}">
        <p14:creationId xmlns:p14="http://schemas.microsoft.com/office/powerpoint/2010/main" val="284583399"/>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73D9946-EB83-4D22-94E7-A22D59A28290}"/>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5EBB211D-EF16-42DE-A4AF-813525953E8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source, force and induction</a:t>
            </a:r>
          </a:p>
        </p:txBody>
      </p:sp>
      <p:sp>
        <p:nvSpPr>
          <p:cNvPr id="3" name="source-page">
            <a:extLst xmlns:a="http://schemas.openxmlformats.org/drawingml/2006/main">
              <a:ext uri="{FF2B5EF4-FFF2-40B4-BE49-F238E27FC236}">
                <a16:creationId xmlns:a16="http://schemas.microsoft.com/office/drawing/2014/main" id="{075F8EF1-E27E-414F-A419-B61D3AA23F36}"/>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12.1-12.4</a:t>
            </a:r>
          </a:p>
        </p:txBody>
      </p:sp>
      <p:sp>
        <p:nvSpPr>
          <p:cNvPr id="4" name="slide-number">
            <a:extLst xmlns:a="http://schemas.openxmlformats.org/drawingml/2006/main">
              <a:ext uri="{FF2B5EF4-FFF2-40B4-BE49-F238E27FC236}">
                <a16:creationId xmlns:a16="http://schemas.microsoft.com/office/drawing/2014/main" id="{6BDE1479-882E-41F2-A793-0D6833155A3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82 / 85</a:t>
            </a:r>
          </a:p>
        </p:txBody>
      </p:sp>
      <p:graphicFrame>
        <p:nvGraphicFramePr>
          <p:cNvPr id="10" name=""/>
          <p:cNvGraphicFramePr/>
          <p:nvPr/>
        </p:nvGraphicFramePr>
        <p:xfrm>
          <a:off xmlns:a="http://schemas.openxmlformats.org/drawingml/2006/main" x="609600" y="1809750"/>
          <a:ext xmlns:a="http://schemas.openxmlformats.org/drawingml/2006/main" cx="10972800" cy="4023360"/>
        </p:xfrm>
        <a:graphic xmlns:a="http://schemas.openxmlformats.org/drawingml/2006/main">
          <a:graphicData uri="http://schemas.openxmlformats.org/drawingml/2006/table">
            <a:tbl>
              <a:tblPr/>
              <a:tblGrid>
                <a:gridCol w="2417490"/>
                <a:gridCol w="3705853"/>
                <a:gridCol w="4849456"/>
              </a:tblGrid>
              <a:tr h="478536">
                <a:tc>
                  <a:txBody>
                    <a:bodyPr wrap="square" lIns="95250" tIns="76200" rIns="95250" bIns="76200">
                      <a:noAutofit/>
                    </a:bodyPr>
                    <a:lstStyle/>
                    <a:p>
                      <a:r>
                        <a:rPr sz="1800" b="1">
                          <a:solidFill>
                            <a:srgbClr val="FFFFFF"/>
                          </a:solidFill>
                          <a:latin typeface="Arial"/>
                          <a:ea typeface="Arial"/>
                          <a:cs typeface="Arial"/>
                        </a:rPr>
                        <a:t>Idea</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Magnitude / relationship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Direction or condition</a:t>
                      </a:r>
                    </a:p>
                  </a:txBody>
                  <a:tcPr marL="91440" marR="91440" marT="45720" marB="45720">
                    <a:solidFill>
                      <a:srgbClr val="17354A"/>
                    </a:solidFill>
                  </a:tcPr>
                </a:tc>
              </a:tr>
              <a:tr h="766572">
                <a:tc>
                  <a:txBody>
                    <a:bodyPr wrap="square" lIns="95250" tIns="76200" rIns="95250" bIns="76200">
                      <a:noAutofit/>
                    </a:bodyPr>
                    <a:lstStyle/>
                    <a:p>
                      <a:r>
                        <a:rPr sz="1800" b="0">
                          <a:solidFill>
                            <a:srgbClr val="283B49"/>
                          </a:solidFill>
                          <a:latin typeface="Arial"/>
                          <a:ea typeface="Arial"/>
                          <a:cs typeface="Arial"/>
                        </a:rPr>
                        <a:t>Field around long wire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B = μ0I/(2πr)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Right-hand curl; r perpendicular to wire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Force on moving charge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F = |q|vB sin θ</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q(v × B); no magnetic work on a point charge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Force on straight wire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 = ILB sin θ</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I × B; external field and immersed length</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Circular path</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r = mv/(|q|B)</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Uniform B, v perpendicular, nonrelativistic</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Parallel wires</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F/L = μ0I1I2/(2πd)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Same currents attract; opposite currents repel</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955118208"/>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9B9883F-250A-4B16-9CFE-25B7C980131C}"/>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6894FB85-6F5D-4EDD-A4D6-65A5BA6C4EA4}"/>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source, force and induction</a:t>
            </a:r>
          </a:p>
        </p:txBody>
      </p:sp>
      <p:sp>
        <p:nvSpPr>
          <p:cNvPr id="3" name="source-page">
            <a:extLst xmlns:a="http://schemas.openxmlformats.org/drawingml/2006/main">
              <a:ext uri="{FF2B5EF4-FFF2-40B4-BE49-F238E27FC236}">
                <a16:creationId xmlns:a16="http://schemas.microsoft.com/office/drawing/2014/main" id="{5F61113E-ED88-48F9-B749-3F81DCAD30D2}"/>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12.1-12.4</a:t>
            </a:r>
          </a:p>
        </p:txBody>
      </p:sp>
      <p:sp>
        <p:nvSpPr>
          <p:cNvPr id="4" name="slide-number">
            <a:extLst xmlns:a="http://schemas.openxmlformats.org/drawingml/2006/main">
              <a:ext uri="{FF2B5EF4-FFF2-40B4-BE49-F238E27FC236}">
                <a16:creationId xmlns:a16="http://schemas.microsoft.com/office/drawing/2014/main" id="{2D1A2F4E-72C0-4D87-BC54-CB5ABC4B7A95}"/>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83 / 85</a:t>
            </a:r>
          </a:p>
        </p:txBody>
      </p:sp>
      <p:graphicFrame>
        <p:nvGraphicFramePr>
          <p:cNvPr id="10" name=""/>
          <p:cNvGraphicFramePr/>
          <p:nvPr/>
        </p:nvGraphicFramePr>
        <p:xfrm>
          <a:off xmlns:a="http://schemas.openxmlformats.org/drawingml/2006/main" x="609600" y="1809750"/>
          <a:ext xmlns:a="http://schemas.openxmlformats.org/drawingml/2006/main" cx="10972800" cy="2202180"/>
        </p:xfrm>
        <a:graphic xmlns:a="http://schemas.openxmlformats.org/drawingml/2006/main">
          <a:graphicData uri="http://schemas.openxmlformats.org/drawingml/2006/table">
            <a:tbl>
              <a:tblPr/>
              <a:tblGrid>
                <a:gridCol w="2417490"/>
                <a:gridCol w="3705853"/>
                <a:gridCol w="4849456"/>
              </a:tblGrid>
              <a:tr h="478536">
                <a:tc>
                  <a:txBody>
                    <a:bodyPr wrap="square" lIns="95250" tIns="76200" rIns="95250" bIns="76200">
                      <a:noAutofit/>
                    </a:bodyPr>
                    <a:lstStyle/>
                    <a:p>
                      <a:r>
                        <a:rPr sz="1800" b="1">
                          <a:solidFill>
                            <a:srgbClr val="FFFFFF"/>
                          </a:solidFill>
                          <a:latin typeface="Arial"/>
                          <a:ea typeface="Arial"/>
                          <a:cs typeface="Arial"/>
                        </a:rPr>
                        <a:t>Idea</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Magnitude / relationship</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Direction or condition</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Flux</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Φ = BA cos θ</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θ from area normal; signed quantity</a:t>
                      </a:r>
                    </a:p>
                  </a:txBody>
                  <a:tcPr marL="91440" marR="91440" marT="45720" marB="45720">
                    <a:solidFill>
                      <a:srgbClr val="FFFFFF"/>
                    </a:solidFill>
                  </a:tcPr>
                </a:tc>
              </a:tr>
              <a:tr h="478536">
                <a:tc>
                  <a:txBody>
                    <a:bodyPr wrap="square" lIns="95250" tIns="76200" rIns="95250" bIns="76200">
                      <a:noAutofit/>
                    </a:bodyPr>
                    <a:lstStyle/>
                    <a:p>
                      <a:r>
                        <a:rPr sz="1800" b="0">
                          <a:solidFill>
                            <a:srgbClr val="283B49"/>
                          </a:solidFill>
                          <a:latin typeface="Arial"/>
                          <a:ea typeface="Arial"/>
                          <a:cs typeface="Arial"/>
                        </a:rPr>
                        <a:t>Faraday / Lenz</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εavg = -NΔΦ/Δt</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Induced current opposes the flux change</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Moving rod</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ε = BLv; Pexternal = I²R</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Perpendicular geometry; closed circuit for sustained I</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2121812395"/>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A13EB7-E4DA-49A8-B772-FE7B539205F2}"/>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255AF7C3-39FC-4326-891D-360DC824483C}"/>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Chapter summary: source, force and induction</a:t>
            </a:r>
          </a:p>
        </p:txBody>
      </p:sp>
      <p:sp>
        <p:nvSpPr>
          <p:cNvPr id="3" name="source-page">
            <a:extLst xmlns:a="http://schemas.openxmlformats.org/drawingml/2006/main">
              <a:ext uri="{FF2B5EF4-FFF2-40B4-BE49-F238E27FC236}">
                <a16:creationId xmlns:a16="http://schemas.microsoft.com/office/drawing/2014/main" id="{557AA9B6-BE65-4D24-8E30-036556FE83CC}"/>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26    12.1-12.4</a:t>
            </a:r>
          </a:p>
        </p:txBody>
      </p:sp>
      <p:sp>
        <p:nvSpPr>
          <p:cNvPr id="4" name="slide-number">
            <a:extLst xmlns:a="http://schemas.openxmlformats.org/drawingml/2006/main">
              <a:ext uri="{FF2B5EF4-FFF2-40B4-BE49-F238E27FC236}">
                <a16:creationId xmlns:a16="http://schemas.microsoft.com/office/drawing/2014/main" id="{16F27C4F-4AFC-4128-9012-D7CEE0ED482A}"/>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84 / 85</a:t>
            </a:r>
          </a:p>
        </p:txBody>
      </p:sp>
      <p:graphicFrame>
        <p:nvGraphicFramePr>
          <p:cNvPr id="10" name=""/>
          <p:cNvGraphicFramePr/>
          <p:nvPr/>
        </p:nvGraphicFramePr>
        <p:xfrm>
          <a:off xmlns:a="http://schemas.openxmlformats.org/drawingml/2006/main" x="609600" y="1809750"/>
          <a:ext xmlns:a="http://schemas.openxmlformats.org/drawingml/2006/main" cx="10972800" cy="2490216"/>
        </p:xfrm>
        <a:graphic xmlns:a="http://schemas.openxmlformats.org/drawingml/2006/main">
          <a:graphicData uri="http://schemas.openxmlformats.org/drawingml/2006/table">
            <a:tbl>
              <a:tblPr/>
              <a:tblGrid>
                <a:gridCol w="3184718"/>
                <a:gridCol w="7788082"/>
              </a:tblGrid>
              <a:tr h="478536">
                <a:tc>
                  <a:txBody>
                    <a:bodyPr wrap="square" lIns="95250" tIns="76200" rIns="95250" bIns="76200">
                      <a:noAutofit/>
                    </a:bodyPr>
                    <a:lstStyle/>
                    <a:p>
                      <a:r>
                        <a:rPr sz="1800" b="1">
                          <a:solidFill>
                            <a:srgbClr val="FFFFFF"/>
                          </a:solidFill>
                          <a:latin typeface="Arial"/>
                          <a:ea typeface="Arial"/>
                          <a:cs typeface="Arial"/>
                        </a:rPr>
                        <a:t>Do not confuse</a:t>
                      </a:r>
                    </a:p>
                  </a:txBody>
                  <a:tcPr marL="91440" marR="91440" marT="45720" marB="45720">
                    <a:solidFill>
                      <a:srgbClr val="17354A"/>
                    </a:solidFill>
                  </a:tcPr>
                </a:tc>
                <a:tc>
                  <a:txBody>
                    <a:bodyPr wrap="square" lIns="95250" tIns="76200" rIns="95250" bIns="76200">
                      <a:noAutofit/>
                    </a:bodyPr>
                    <a:lstStyle/>
                    <a:p>
                      <a:r>
                        <a:rPr sz="1800" b="1">
                          <a:solidFill>
                            <a:srgbClr val="FFFFFF"/>
                          </a:solidFill>
                          <a:latin typeface="Arial"/>
                          <a:ea typeface="Arial"/>
                          <a:cs typeface="Arial"/>
                        </a:rPr>
                        <a:t>What to check</a:t>
                      </a:r>
                    </a:p>
                  </a:txBody>
                  <a:tcPr marL="91440" marR="91440" marT="45720" marB="45720">
                    <a:solidFill>
                      <a:srgbClr val="17354A"/>
                    </a:solidFill>
                  </a:tcPr>
                </a:tc>
              </a:tr>
              <a:tr h="478536">
                <a:tc>
                  <a:txBody>
                    <a:bodyPr wrap="square" lIns="95250" tIns="76200" rIns="95250" bIns="76200">
                      <a:noAutofit/>
                    </a:bodyPr>
                    <a:lstStyle/>
                    <a:p>
                      <a:r>
                        <a:rPr sz="1800" b="0">
                          <a:solidFill>
                            <a:srgbClr val="283B49"/>
                          </a:solidFill>
                          <a:latin typeface="Arial"/>
                          <a:ea typeface="Arial"/>
                          <a:cs typeface="Arial"/>
                        </a:rPr>
                        <a:t>B with Φ or ε</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B is local field; Φ includes area/orientation; ε requires flux change</a:t>
                      </a:r>
                    </a:p>
                  </a:txBody>
                  <a:tcPr marL="91440" marR="91440" marT="45720" marB="45720">
                    <a:solidFill>
                      <a:srgbClr val="FFFFFF"/>
                    </a:solidFill>
                  </a:tcPr>
                </a:tc>
              </a:tr>
              <a:tr h="766572">
                <a:tc>
                  <a:txBody>
                    <a:bodyPr wrap="square" lIns="95250" tIns="76200" rIns="95250" bIns="76200">
                      <a:noAutofit/>
                    </a:bodyPr>
                    <a:lstStyle/>
                    <a:p>
                      <a:r>
                        <a:rPr sz="1800" b="0">
                          <a:solidFill>
                            <a:srgbClr val="283B49"/>
                          </a:solidFill>
                          <a:latin typeface="Arial"/>
                          <a:ea typeface="Arial"/>
                          <a:cs typeface="Arial"/>
                        </a:rPr>
                        <a:t>Field strength with energy-graph slope</a:t>
                      </a:r>
                    </a:p>
                  </a:txBody>
                  <a:tcPr marL="91440" marR="91440" marT="45720" marB="45720">
                    <a:solidFill>
                      <a:srgbClr val="EEF5F5"/>
                    </a:solidFill>
                  </a:tcPr>
                </a:tc>
                <a:tc>
                  <a:txBody>
                    <a:bodyPr wrap="square" lIns="95250" tIns="76200" rIns="95250" bIns="76200">
                      <a:noAutofit/>
                    </a:bodyPr>
                    <a:lstStyle/>
                    <a:p>
                      <a:r>
                        <a:rPr sz="1800" b="0">
                          <a:solidFill>
                            <a:srgbClr val="283B49"/>
                          </a:solidFill>
                          <a:latin typeface="Arial"/>
                          <a:ea typeface="Arial"/>
                          <a:cs typeface="Arial"/>
                        </a:rPr>
                        <a:t>Slope of accumulated energy is P = ε²/R</a:t>
                      </a:r>
                    </a:p>
                  </a:txBody>
                  <a:tcPr marL="91440" marR="91440" marT="45720" marB="45720">
                    <a:solidFill>
                      <a:srgbClr val="EEF5F5"/>
                    </a:solidFill>
                  </a:tcPr>
                </a:tc>
              </a:tr>
              <a:tr h="766572">
                <a:tc>
                  <a:txBody>
                    <a:bodyPr wrap="square" lIns="95250" tIns="76200" rIns="95250" bIns="76200">
                      <a:noAutofit/>
                    </a:bodyPr>
                    <a:lstStyle/>
                    <a:p>
                      <a:r>
                        <a:rPr sz="1800" b="0">
                          <a:solidFill>
                            <a:srgbClr val="283B49"/>
                          </a:solidFill>
                          <a:latin typeface="Arial"/>
                          <a:ea typeface="Arial"/>
                          <a:cs typeface="Arial"/>
                        </a:rPr>
                        <a:t>A sign convention with a physical change</a:t>
                      </a:r>
                    </a:p>
                  </a:txBody>
                  <a:tcPr marL="91440" marR="91440" marT="45720" marB="45720">
                    <a:solidFill>
                      <a:srgbClr val="FFFFFF"/>
                    </a:solidFill>
                  </a:tcPr>
                </a:tc>
                <a:tc>
                  <a:txBody>
                    <a:bodyPr wrap="square" lIns="95250" tIns="76200" rIns="95250" bIns="76200">
                      <a:noAutofit/>
                    </a:bodyPr>
                    <a:lstStyle/>
                    <a:p>
                      <a:r>
                        <a:rPr sz="1800" b="0">
                          <a:solidFill>
                            <a:srgbClr val="283B49"/>
                          </a:solidFill>
                          <a:latin typeface="Arial"/>
                          <a:ea typeface="Arial"/>
                          <a:cs typeface="Arial"/>
                        </a:rPr>
                        <a:t>Reversing a chosen normal changes signs but not measured effects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265254171"/>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C8D1C3F-EA28-430D-BFBE-F55E0FAF2B16}"/>
              </a:ext>
            </a:extLst>
          </p:cNvPr>
          <p:cNvSpPr>
            <a:spLocks xmlns:a="http://schemas.openxmlformats.org/drawingml/2006/main" noGrp="1"/>
          </p:cNvSpPr>
          <p:nvPr/>
        </p:nvSpPr>
        <p:spPr>
          <a:xfrm xmlns:a="http://schemas.openxmlformats.org/drawingml/2006/main">
            <a:off x="609600" y="228600"/>
            <a:ext cx="10972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200" b="1">
                <a:solidFill>
                  <a:srgbClr val="087E8B"/>
                </a:solidFill>
                <a:latin typeface="Arial"/>
                <a:ea typeface="Arial"/>
                <a:cs typeface="Arial"/>
              </a:defRPr>
            </a:pPr>
            <a:r>
              <a:rPr sz="1200" b="1">
                <a:solidFill>
                  <a:srgbClr val="087E8B"/>
                </a:solidFill>
                <a:latin typeface="Arial"/>
                <a:ea typeface="Arial"/>
                <a:cs typeface="Arial"/>
              </a:rPr>
              <a:t>AP PHYSICS 2   /   UNIT 12</a:t>
            </a:r>
          </a:p>
        </p:txBody>
      </p:sp>
      <p:sp>
        <p:nvSpPr>
          <p:cNvPr id="2" name="title">
            <a:extLst xmlns:a="http://schemas.openxmlformats.org/drawingml/2006/main">
              <a:ext uri="{FF2B5EF4-FFF2-40B4-BE49-F238E27FC236}">
                <a16:creationId xmlns:a16="http://schemas.microsoft.com/office/drawing/2014/main" id="{F2E95063-F821-4230-8A77-394BBE0E4316}"/>
              </a:ext>
            </a:extLst>
          </p:cNvPr>
          <p:cNvSpPr>
            <a:spLocks xmlns:a="http://schemas.openxmlformats.org/drawingml/2006/main" noGrp="1"/>
          </p:cNvSpPr>
          <p:nvPr/>
        </p:nvSpPr>
        <p:spPr>
          <a:xfrm xmlns:a="http://schemas.openxmlformats.org/drawingml/2006/main">
            <a:off x="609600" y="581025"/>
            <a:ext cx="10972800" cy="5486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3000" b="1">
                <a:solidFill>
                  <a:srgbClr val="17354A"/>
                </a:solidFill>
                <a:latin typeface="Arial"/>
                <a:ea typeface="Arial"/>
                <a:cs typeface="Arial"/>
              </a:defRPr>
            </a:pPr>
            <a:r>
              <a:rPr sz="3000" b="1">
                <a:solidFill>
                  <a:srgbClr val="17354A"/>
                </a:solidFill>
                <a:latin typeface="Arial"/>
                <a:ea typeface="Arial"/>
                <a:cs typeface="Arial"/>
              </a:rPr>
              <a:t>Sources and further reading</a:t>
            </a:r>
          </a:p>
        </p:txBody>
      </p:sp>
      <p:sp>
        <p:nvSpPr>
          <p:cNvPr id="3" name="source-page">
            <a:extLst xmlns:a="http://schemas.openxmlformats.org/drawingml/2006/main">
              <a:ext uri="{FF2B5EF4-FFF2-40B4-BE49-F238E27FC236}">
                <a16:creationId xmlns:a16="http://schemas.microsoft.com/office/drawing/2014/main" id="{B806B0F9-E3F7-47D7-B5B6-EEC067B76173}"/>
              </a:ext>
            </a:extLst>
          </p:cNvPr>
          <p:cNvSpPr>
            <a:spLocks xmlns:a="http://schemas.openxmlformats.org/drawingml/2006/main" noGrp="1"/>
          </p:cNvSpPr>
          <p:nvPr/>
        </p:nvSpPr>
        <p:spPr>
          <a:xfrm xmlns:a="http://schemas.openxmlformats.org/drawingml/2006/main">
            <a:off x="609600" y="6524625"/>
            <a:ext cx="9144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Chapter notes p. 1    References</a:t>
            </a:r>
          </a:p>
        </p:txBody>
      </p:sp>
      <p:sp>
        <p:nvSpPr>
          <p:cNvPr id="4" name="slide-number">
            <a:extLst xmlns:a="http://schemas.openxmlformats.org/drawingml/2006/main">
              <a:ext uri="{FF2B5EF4-FFF2-40B4-BE49-F238E27FC236}">
                <a16:creationId xmlns:a16="http://schemas.microsoft.com/office/drawing/2014/main" id="{B7740CA7-A48B-4521-A259-3F1F61D6F0C4}"/>
              </a:ext>
            </a:extLst>
          </p:cNvPr>
          <p:cNvSpPr>
            <a:spLocks xmlns:a="http://schemas.openxmlformats.org/drawingml/2006/main" noGrp="1"/>
          </p:cNvSpPr>
          <p:nvPr/>
        </p:nvSpPr>
        <p:spPr>
          <a:xfrm xmlns:a="http://schemas.openxmlformats.org/drawingml/2006/main">
            <a:off x="10572750" y="6524625"/>
            <a:ext cx="10096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1125" b="0">
                <a:solidFill>
                  <a:srgbClr val="5B6C76"/>
                </a:solidFill>
                <a:latin typeface="Arial"/>
                <a:ea typeface="Arial"/>
                <a:cs typeface="Arial"/>
              </a:defRPr>
            </a:pPr>
            <a:r>
              <a:rPr sz="1125" b="0">
                <a:solidFill>
                  <a:srgbClr val="5B6C76"/>
                </a:solidFill>
                <a:latin typeface="Arial"/>
                <a:ea typeface="Arial"/>
                <a:cs typeface="Arial"/>
              </a:rPr>
              <a:t>85 / 85</a:t>
            </a:r>
          </a:p>
        </p:txBody>
      </p:sp>
      <p:sp>
        <p:nvSpPr>
          <p:cNvPr id="5" name="body">
            <a:extLst xmlns:a="http://schemas.openxmlformats.org/drawingml/2006/main">
              <a:ext uri="{FF2B5EF4-FFF2-40B4-BE49-F238E27FC236}">
                <a16:creationId xmlns:a16="http://schemas.microsoft.com/office/drawing/2014/main" id="{9F2276D7-01F1-4FBA-A882-7D426A7F7D00}"/>
              </a:ext>
            </a:extLst>
          </p:cNvPr>
          <p:cNvSpPr>
            <a:spLocks xmlns:a="http://schemas.openxmlformats.org/drawingml/2006/main" noGrp="1"/>
          </p:cNvSpPr>
          <p:nvPr/>
        </p:nvSpPr>
        <p:spPr>
          <a:xfrm xmlns:a="http://schemas.openxmlformats.org/drawingml/2006/main">
            <a:off x="609600" y="1866900"/>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Accompanying notes: Magnetism and Electromagnetism</a:t>
            </a:r>
          </a:p>
        </p:txBody>
      </p:sp>
      <p:sp>
        <p:nvSpPr>
          <p:cNvPr id="6" name="body">
            <a:extLst xmlns:a="http://schemas.openxmlformats.org/drawingml/2006/main">
              <a:ext uri="{FF2B5EF4-FFF2-40B4-BE49-F238E27FC236}">
                <a16:creationId xmlns:a16="http://schemas.microsoft.com/office/drawing/2014/main" id="{B2BF6471-D47F-4756-AF42-517776F77491}"/>
              </a:ext>
            </a:extLst>
          </p:cNvPr>
          <p:cNvSpPr>
            <a:spLocks xmlns:a="http://schemas.openxmlformats.org/drawingml/2006/main" noGrp="1"/>
          </p:cNvSpPr>
          <p:nvPr/>
        </p:nvSpPr>
        <p:spPr>
          <a:xfrm xmlns:a="http://schemas.openxmlformats.org/drawingml/2006/main">
            <a:off x="609600" y="2481263"/>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Curriculum: the supplied 2026 AP Physics 2 Course and Exam Description.</a:t>
            </a:r>
          </a:p>
        </p:txBody>
      </p:sp>
      <p:sp>
        <p:nvSpPr>
          <p:cNvPr id="7" name="body">
            <a:extLst xmlns:a="http://schemas.openxmlformats.org/drawingml/2006/main">
              <a:ext uri="{FF2B5EF4-FFF2-40B4-BE49-F238E27FC236}">
                <a16:creationId xmlns:a16="http://schemas.microsoft.com/office/drawing/2014/main" id="{AA158B26-11F1-4F10-BBCE-D2F38836AC45}"/>
              </a:ext>
            </a:extLst>
          </p:cNvPr>
          <p:cNvSpPr>
            <a:spLocks xmlns:a="http://schemas.openxmlformats.org/drawingml/2006/main" noGrp="1"/>
          </p:cNvSpPr>
          <p:nvPr/>
        </p:nvSpPr>
        <p:spPr>
          <a:xfrm xmlns:a="http://schemas.openxmlformats.org/drawingml/2006/main">
            <a:off x="609600" y="3095625"/>
            <a:ext cx="109728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Original handwritten lessons determine the sequence. The chapter notes identify</a:t>
            </a:r>
          </a:p>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the source pages and independent physics references.</a:t>
            </a:r>
          </a:p>
        </p:txBody>
      </p:sp>
      <p:sp>
        <p:nvSpPr>
          <p:cNvPr id="8" name="body">
            <a:extLst xmlns:a="http://schemas.openxmlformats.org/drawingml/2006/main">
              <a:ext uri="{FF2B5EF4-FFF2-40B4-BE49-F238E27FC236}">
                <a16:creationId xmlns:a16="http://schemas.microsoft.com/office/drawing/2014/main" id="{C2F87D78-8A5C-4F3B-BA2A-31CD6E0E01B5}"/>
              </a:ext>
            </a:extLst>
          </p:cNvPr>
          <p:cNvSpPr>
            <a:spLocks xmlns:a="http://schemas.openxmlformats.org/drawingml/2006/main" noGrp="1"/>
          </p:cNvSpPr>
          <p:nvPr/>
        </p:nvSpPr>
        <p:spPr>
          <a:xfrm xmlns:a="http://schemas.openxmlformats.org/drawingml/2006/main">
            <a:off x="609600" y="4067175"/>
            <a:ext cx="10972800" cy="404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p xmlns:a="http://schemas.openxmlformats.org/drawingml/2006/main">
            <a:pPr>
              <a:defRPr sz="2250" b="0">
                <a:solidFill>
                  <a:srgbClr val="283B49"/>
                </a:solidFill>
                <a:latin typeface="Arial"/>
                <a:ea typeface="Arial"/>
                <a:cs typeface="Arial"/>
              </a:defRPr>
            </a:pPr>
            <a:r>
              <a:rPr sz="2250" b="0">
                <a:solidFill>
                  <a:srgbClr val="283B49"/>
                </a:solidFill>
                <a:latin typeface="Arial"/>
                <a:ea typeface="Arial"/>
                <a:cs typeface="Arial"/>
              </a:rPr>
              <a:t>Detailed explanations and reference links appear in the speaker notes.</a:t>
            </a:r>
          </a:p>
        </p:txBody>
      </p:sp>
    </p:spTree>
    <p:extLst>
      <p:ext uri="{BB962C8B-B14F-4D97-AF65-F5344CB8AC3E}">
        <p14:creationId xmlns:p14="http://schemas.microsoft.com/office/powerpoint/2010/main" val="4890494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2026-10-01T03:59:49.8030000Z</dcterms:created>
  <dcterms:modified xsi:type="dcterms:W3CDTF">2026-10-01T03:59:49.8030000Z</dcterms:modified>
</coreProperties>
</file>