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89fbbf09664451" /><Relationship Type="http://schemas.openxmlformats.org/officeDocument/2006/relationships/extended-properties" Target="/docProps/app.xml" Id="R85c3b9a22fe44352" /><Relationship Type="http://schemas.openxmlformats.org/officeDocument/2006/relationships/officeDocument" Target="/ppt/presentation.xml" Id="R34911266b8a648e3" /></Relationships>
</file>

<file path=ppt/presentation.xml><?xml version="1.0" encoding="utf-8"?>
<p:presentation xmlns:p="http://schemas.openxmlformats.org/presentationml/2006/main">
  <p:sldMasterIdLst>
    <p:sldMasterId xmlns:r="http://schemas.openxmlformats.org/officeDocument/2006/relationships" id="2147483648" r:id="Rec1a1fafc14348ab"/>
  </p:sldMasterIdLst>
  <p:notesMasterIdLst>
    <p:notesMasterId xmlns:r="http://schemas.openxmlformats.org/officeDocument/2006/relationships" r:id="Ra07faee72ce841a2"/>
  </p:notesMasterIdLst>
  <p:sldIdLst>
    <p:sldId xmlns:r="http://schemas.openxmlformats.org/officeDocument/2006/relationships" id="256" r:id="Rf82b49af936a4e94"/>
    <p:sldId xmlns:r="http://schemas.openxmlformats.org/officeDocument/2006/relationships" id="257" r:id="R5a062bbb4bac4c34"/>
    <p:sldId xmlns:r="http://schemas.openxmlformats.org/officeDocument/2006/relationships" id="258" r:id="R67a9f6ee34d34fc7"/>
    <p:sldId xmlns:r="http://schemas.openxmlformats.org/officeDocument/2006/relationships" id="259" r:id="R0231c755a6c74b55"/>
    <p:sldId xmlns:r="http://schemas.openxmlformats.org/officeDocument/2006/relationships" id="260" r:id="R3a5add4732ec4a8f"/>
    <p:sldId xmlns:r="http://schemas.openxmlformats.org/officeDocument/2006/relationships" id="261" r:id="Rf1550160044d4d44"/>
    <p:sldId xmlns:r="http://schemas.openxmlformats.org/officeDocument/2006/relationships" id="262" r:id="R55b1f8cc5b514ce7"/>
    <p:sldId xmlns:r="http://schemas.openxmlformats.org/officeDocument/2006/relationships" id="263" r:id="R29bb215e68e94c6a"/>
    <p:sldId xmlns:r="http://schemas.openxmlformats.org/officeDocument/2006/relationships" id="264" r:id="R0075c64140f74678"/>
    <p:sldId xmlns:r="http://schemas.openxmlformats.org/officeDocument/2006/relationships" id="265" r:id="R4f4fff566823499a"/>
    <p:sldId xmlns:r="http://schemas.openxmlformats.org/officeDocument/2006/relationships" id="266" r:id="R652dac8ecdf34ee7"/>
    <p:sldId xmlns:r="http://schemas.openxmlformats.org/officeDocument/2006/relationships" id="267" r:id="R117785b7db574b27"/>
    <p:sldId xmlns:r="http://schemas.openxmlformats.org/officeDocument/2006/relationships" id="268" r:id="R7f928ba699e34755"/>
    <p:sldId xmlns:r="http://schemas.openxmlformats.org/officeDocument/2006/relationships" id="269" r:id="Raca1da9f54f543f4"/>
    <p:sldId xmlns:r="http://schemas.openxmlformats.org/officeDocument/2006/relationships" id="270" r:id="R581452b536344bcf"/>
    <p:sldId xmlns:r="http://schemas.openxmlformats.org/officeDocument/2006/relationships" id="271" r:id="R287862d79ee74efd"/>
    <p:sldId xmlns:r="http://schemas.openxmlformats.org/officeDocument/2006/relationships" id="272" r:id="Re14752a0f7534c45"/>
    <p:sldId xmlns:r="http://schemas.openxmlformats.org/officeDocument/2006/relationships" id="273" r:id="R1a921a68eefb4af4"/>
    <p:sldId xmlns:r="http://schemas.openxmlformats.org/officeDocument/2006/relationships" id="274" r:id="R8541752f24c34dc8"/>
    <p:sldId xmlns:r="http://schemas.openxmlformats.org/officeDocument/2006/relationships" id="275" r:id="R8569e12e57c24341"/>
    <p:sldId xmlns:r="http://schemas.openxmlformats.org/officeDocument/2006/relationships" id="276" r:id="Rfd267065a3b04980"/>
    <p:sldId xmlns:r="http://schemas.openxmlformats.org/officeDocument/2006/relationships" id="277" r:id="Rd2886b1dd252408a"/>
    <p:sldId xmlns:r="http://schemas.openxmlformats.org/officeDocument/2006/relationships" id="278" r:id="Rc1adcb86f70b4bac"/>
    <p:sldId xmlns:r="http://schemas.openxmlformats.org/officeDocument/2006/relationships" id="279" r:id="Rb29bf4580acc4d74"/>
    <p:sldId xmlns:r="http://schemas.openxmlformats.org/officeDocument/2006/relationships" id="280" r:id="R2945a8f6067c4a62"/>
    <p:sldId xmlns:r="http://schemas.openxmlformats.org/officeDocument/2006/relationships" id="281" r:id="R430651fd877b428c"/>
    <p:sldId xmlns:r="http://schemas.openxmlformats.org/officeDocument/2006/relationships" id="282" r:id="Racb9d4ff866644ab"/>
    <p:sldId xmlns:r="http://schemas.openxmlformats.org/officeDocument/2006/relationships" id="283" r:id="R85c98c8f9293462c"/>
    <p:sldId xmlns:r="http://schemas.openxmlformats.org/officeDocument/2006/relationships" id="284" r:id="Re2905827918945b8"/>
    <p:sldId xmlns:r="http://schemas.openxmlformats.org/officeDocument/2006/relationships" id="285" r:id="R636ccf195de64b7d"/>
    <p:sldId xmlns:r="http://schemas.openxmlformats.org/officeDocument/2006/relationships" id="286" r:id="R1eb49abd080c41fc"/>
    <p:sldId xmlns:r="http://schemas.openxmlformats.org/officeDocument/2006/relationships" id="287" r:id="R393f79e526a44001"/>
    <p:sldId xmlns:r="http://schemas.openxmlformats.org/officeDocument/2006/relationships" id="288" r:id="Rf94f213a61e84326"/>
    <p:sldId xmlns:r="http://schemas.openxmlformats.org/officeDocument/2006/relationships" id="289" r:id="R47697c8abbe949bb"/>
    <p:sldId xmlns:r="http://schemas.openxmlformats.org/officeDocument/2006/relationships" id="290" r:id="Rbbab92fc69cf4e00"/>
    <p:sldId xmlns:r="http://schemas.openxmlformats.org/officeDocument/2006/relationships" id="291" r:id="R940646ebd12346a2"/>
    <p:sldId xmlns:r="http://schemas.openxmlformats.org/officeDocument/2006/relationships" id="292" r:id="R888c732efe3d43e6"/>
    <p:sldId xmlns:r="http://schemas.openxmlformats.org/officeDocument/2006/relationships" id="293" r:id="R2f7317cb253a44cf"/>
    <p:sldId xmlns:r="http://schemas.openxmlformats.org/officeDocument/2006/relationships" id="294" r:id="R4609b24e85d2410a"/>
    <p:sldId xmlns:r="http://schemas.openxmlformats.org/officeDocument/2006/relationships" id="295" r:id="R5c810be633224a64"/>
    <p:sldId xmlns:r="http://schemas.openxmlformats.org/officeDocument/2006/relationships" id="296" r:id="R0fb52e208d454ade"/>
    <p:sldId xmlns:r="http://schemas.openxmlformats.org/officeDocument/2006/relationships" id="297" r:id="Rfa87a1d91e4d43d3"/>
    <p:sldId xmlns:r="http://schemas.openxmlformats.org/officeDocument/2006/relationships" id="298" r:id="R70a734881d014cbe"/>
    <p:sldId xmlns:r="http://schemas.openxmlformats.org/officeDocument/2006/relationships" id="299" r:id="R01f7a381a8184058"/>
    <p:sldId xmlns:r="http://schemas.openxmlformats.org/officeDocument/2006/relationships" id="300" r:id="R54ccf84d793940b8"/>
    <p:sldId xmlns:r="http://schemas.openxmlformats.org/officeDocument/2006/relationships" id="301" r:id="R14dbcc98477c45c7"/>
    <p:sldId xmlns:r="http://schemas.openxmlformats.org/officeDocument/2006/relationships" id="302" r:id="R92cfde636ee04182"/>
    <p:sldId xmlns:r="http://schemas.openxmlformats.org/officeDocument/2006/relationships" id="303" r:id="R95450cee9a3949a2"/>
    <p:sldId xmlns:r="http://schemas.openxmlformats.org/officeDocument/2006/relationships" id="304" r:id="Rf07c9b1ef1264c96"/>
    <p:sldId xmlns:r="http://schemas.openxmlformats.org/officeDocument/2006/relationships" id="305" r:id="Recd53bb9cfb144e9"/>
    <p:sldId xmlns:r="http://schemas.openxmlformats.org/officeDocument/2006/relationships" id="306" r:id="R9ae92bbdef4e424a"/>
    <p:sldId xmlns:r="http://schemas.openxmlformats.org/officeDocument/2006/relationships" id="307" r:id="R39cc1d07937f4635"/>
    <p:sldId xmlns:r="http://schemas.openxmlformats.org/officeDocument/2006/relationships" id="308" r:id="R767d18c6125344dd"/>
    <p:sldId xmlns:r="http://schemas.openxmlformats.org/officeDocument/2006/relationships" id="309" r:id="R99a618aa1ce74cea"/>
    <p:sldId xmlns:r="http://schemas.openxmlformats.org/officeDocument/2006/relationships" id="310" r:id="Ra989a2f15b454e6f"/>
    <p:sldId xmlns:r="http://schemas.openxmlformats.org/officeDocument/2006/relationships" id="311" r:id="R8b50eabd655c415f"/>
    <p:sldId xmlns:r="http://schemas.openxmlformats.org/officeDocument/2006/relationships" id="312" r:id="Rc5262c6312dd4fbe"/>
    <p:sldId xmlns:r="http://schemas.openxmlformats.org/officeDocument/2006/relationships" id="313" r:id="Rbfbe33c13ad84dc3"/>
    <p:sldId xmlns:r="http://schemas.openxmlformats.org/officeDocument/2006/relationships" id="314" r:id="R0b0f6bd3cbbe4621"/>
    <p:sldId xmlns:r="http://schemas.openxmlformats.org/officeDocument/2006/relationships" id="315" r:id="R588621696127488f"/>
    <p:sldId xmlns:r="http://schemas.openxmlformats.org/officeDocument/2006/relationships" id="316" r:id="R2bda13a142d04ded"/>
    <p:sldId xmlns:r="http://schemas.openxmlformats.org/officeDocument/2006/relationships" id="317" r:id="R003ccea2bb864767"/>
    <p:sldId xmlns:r="http://schemas.openxmlformats.org/officeDocument/2006/relationships" id="318" r:id="R92cc70a58fbb4119"/>
    <p:sldId xmlns:r="http://schemas.openxmlformats.org/officeDocument/2006/relationships" id="319" r:id="Rfa76872612944a61"/>
    <p:sldId xmlns:r="http://schemas.openxmlformats.org/officeDocument/2006/relationships" id="320" r:id="Rc83132c26ecd4418"/>
    <p:sldId xmlns:r="http://schemas.openxmlformats.org/officeDocument/2006/relationships" id="321" r:id="Rbc058134ca454d11"/>
    <p:sldId xmlns:r="http://schemas.openxmlformats.org/officeDocument/2006/relationships" id="322" r:id="Rcfefa5d740c941d4"/>
    <p:sldId xmlns:r="http://schemas.openxmlformats.org/officeDocument/2006/relationships" id="323" r:id="Rb11c8c90c85040bc"/>
    <p:sldId xmlns:r="http://schemas.openxmlformats.org/officeDocument/2006/relationships" id="324" r:id="R0c785d0a08c544e2"/>
    <p:sldId xmlns:r="http://schemas.openxmlformats.org/officeDocument/2006/relationships" id="325" r:id="Rb36e37e33de74e9b"/>
    <p:sldId xmlns:r="http://schemas.openxmlformats.org/officeDocument/2006/relationships" id="326" r:id="R77b609b609c64141"/>
    <p:sldId xmlns:r="http://schemas.openxmlformats.org/officeDocument/2006/relationships" id="327" r:id="R60eb2e9884184327"/>
    <p:sldId xmlns:r="http://schemas.openxmlformats.org/officeDocument/2006/relationships" id="328" r:id="R2db78430b3ab4eef"/>
    <p:sldId xmlns:r="http://schemas.openxmlformats.org/officeDocument/2006/relationships" id="329" r:id="R21471d045a29487d"/>
    <p:sldId xmlns:r="http://schemas.openxmlformats.org/officeDocument/2006/relationships" id="330" r:id="R1ec9991ae2384730"/>
    <p:sldId xmlns:r="http://schemas.openxmlformats.org/officeDocument/2006/relationships" id="331" r:id="R8445a9d9fa784526"/>
    <p:sldId xmlns:r="http://schemas.openxmlformats.org/officeDocument/2006/relationships" id="332" r:id="Rfea35c7d27f049cd"/>
    <p:sldId xmlns:r="http://schemas.openxmlformats.org/officeDocument/2006/relationships" id="333" r:id="Rdb1a41f74c034e12"/>
    <p:sldId xmlns:r="http://schemas.openxmlformats.org/officeDocument/2006/relationships" id="334" r:id="Rebdcd79dc3504d37"/>
    <p:sldId xmlns:r="http://schemas.openxmlformats.org/officeDocument/2006/relationships" id="335" r:id="Rb900419fdbd341a9"/>
    <p:sldId xmlns:r="http://schemas.openxmlformats.org/officeDocument/2006/relationships" id="336" r:id="Rf1b6002c13514c10"/>
    <p:sldId xmlns:r="http://schemas.openxmlformats.org/officeDocument/2006/relationships" id="337" r:id="Rbc2aca59587f4607"/>
    <p:sldId xmlns:r="http://schemas.openxmlformats.org/officeDocument/2006/relationships" id="338" r:id="R75c9ed66169f4e36"/>
    <p:sldId xmlns:r="http://schemas.openxmlformats.org/officeDocument/2006/relationships" id="339" r:id="Rc1a526a6b5a24ba4"/>
    <p:sldId xmlns:r="http://schemas.openxmlformats.org/officeDocument/2006/relationships" id="340" r:id="Rca4f6c1d855846b7"/>
    <p:sldId xmlns:r="http://schemas.openxmlformats.org/officeDocument/2006/relationships" id="341" r:id="Re9df388c76224240"/>
    <p:sldId xmlns:r="http://schemas.openxmlformats.org/officeDocument/2006/relationships" id="342" r:id="R7abf28bab62f47c2"/>
    <p:sldId xmlns:r="http://schemas.openxmlformats.org/officeDocument/2006/relationships" id="343" r:id="R0cdcd1ec08154334"/>
    <p:sldId xmlns:r="http://schemas.openxmlformats.org/officeDocument/2006/relationships" id="344" r:id="R22f8dbbd03114261"/>
    <p:sldId xmlns:r="http://schemas.openxmlformats.org/officeDocument/2006/relationships" id="345" r:id="R8bad6b9ca7cf4cba"/>
    <p:sldId xmlns:r="http://schemas.openxmlformats.org/officeDocument/2006/relationships" id="346" r:id="R2a6f85fd050046ec"/>
    <p:sldId xmlns:r="http://schemas.openxmlformats.org/officeDocument/2006/relationships" id="347" r:id="R53b7ec68437f4782"/>
    <p:sldId xmlns:r="http://schemas.openxmlformats.org/officeDocument/2006/relationships" id="348" r:id="R86cae99b38624260"/>
    <p:sldId xmlns:r="http://schemas.openxmlformats.org/officeDocument/2006/relationships" id="349" r:id="Rb6796ad3e4404fa3"/>
    <p:sldId xmlns:r="http://schemas.openxmlformats.org/officeDocument/2006/relationships" id="350" r:id="R9d07b6e0d5b44793"/>
    <p:sldId xmlns:r="http://schemas.openxmlformats.org/officeDocument/2006/relationships" id="351" r:id="R34181864c13c4659"/>
    <p:sldId xmlns:r="http://schemas.openxmlformats.org/officeDocument/2006/relationships" id="352" r:id="R40f550ef65ee499a"/>
    <p:sldId xmlns:r="http://schemas.openxmlformats.org/officeDocument/2006/relationships" id="353" r:id="R4e574de3d77845f7"/>
    <p:sldId xmlns:r="http://schemas.openxmlformats.org/officeDocument/2006/relationships" id="354" r:id="R3d71947da8b1434d"/>
    <p:sldId xmlns:r="http://schemas.openxmlformats.org/officeDocument/2006/relationships" id="355" r:id="R2924d6d0b24f4350"/>
    <p:sldId xmlns:r="http://schemas.openxmlformats.org/officeDocument/2006/relationships" id="356" r:id="Rbc06634729904c48"/>
    <p:sldId xmlns:r="http://schemas.openxmlformats.org/officeDocument/2006/relationships" id="357" r:id="R7ab40a7b916c46e3"/>
    <p:sldId xmlns:r="http://schemas.openxmlformats.org/officeDocument/2006/relationships" id="358" r:id="Rf73b78f102294797"/>
    <p:sldId xmlns:r="http://schemas.openxmlformats.org/officeDocument/2006/relationships" id="359" r:id="Rd582d2985cfc4216"/>
    <p:sldId xmlns:r="http://schemas.openxmlformats.org/officeDocument/2006/relationships" id="360" r:id="Rd8e805c64fd14c05"/>
    <p:sldId xmlns:r="http://schemas.openxmlformats.org/officeDocument/2006/relationships" id="361" r:id="R936f78a50b2a4c5f"/>
    <p:sldId xmlns:r="http://schemas.openxmlformats.org/officeDocument/2006/relationships" id="362" r:id="R9fd1402ee9cc47ec"/>
    <p:sldId xmlns:r="http://schemas.openxmlformats.org/officeDocument/2006/relationships" id="363" r:id="Re17fafb87cb143dc"/>
    <p:sldId xmlns:r="http://schemas.openxmlformats.org/officeDocument/2006/relationships" id="364" r:id="Rf187bbc4793d4183"/>
    <p:sldId xmlns:r="http://schemas.openxmlformats.org/officeDocument/2006/relationships" id="365" r:id="Rd9b9f4f0f84a4bbd"/>
    <p:sldId xmlns:r="http://schemas.openxmlformats.org/officeDocument/2006/relationships" id="366" r:id="R75e8b05341e74e30"/>
    <p:sldId xmlns:r="http://schemas.openxmlformats.org/officeDocument/2006/relationships" id="367" r:id="R71ef8e88d1d34d1e"/>
    <p:sldId xmlns:r="http://schemas.openxmlformats.org/officeDocument/2006/relationships" id="368" r:id="Rc645b82fb2584a4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c50dc5a58c47a0" /><Relationship Type="http://schemas.openxmlformats.org/officeDocument/2006/relationships/slideMaster" Target="/ppt/slideMasters/slideMaster1.xml" Id="Rec1a1fafc14348ab" /><Relationship Type="http://schemas.openxmlformats.org/officeDocument/2006/relationships/notesMaster" Target="/ppt/notesMasters/notesMaster1.xml" Id="Ra07faee72ce841a2" /><Relationship Type="http://schemas.openxmlformats.org/officeDocument/2006/relationships/presProps" Target="/ppt/presProps.xml" Id="R05e27c517681451b" /><Relationship Type="http://schemas.openxmlformats.org/officeDocument/2006/relationships/tableStyles" Target="/ppt/tableStyles.xml" Id="R83d6e5bc5d2544cc" /><Relationship Type="http://schemas.openxmlformats.org/officeDocument/2006/relationships/slide" Target="/ppt/slides/slide1.xml" Id="Rf82b49af936a4e94" /><Relationship Type="http://schemas.openxmlformats.org/officeDocument/2006/relationships/slide" Target="/ppt/slides/slide2.xml" Id="R5a062bbb4bac4c34" /><Relationship Type="http://schemas.openxmlformats.org/officeDocument/2006/relationships/slide" Target="/ppt/slides/slide3.xml" Id="R67a9f6ee34d34fc7" /><Relationship Type="http://schemas.openxmlformats.org/officeDocument/2006/relationships/slide" Target="/ppt/slides/slide4.xml" Id="R0231c755a6c74b55" /><Relationship Type="http://schemas.openxmlformats.org/officeDocument/2006/relationships/slide" Target="/ppt/slides/slide5.xml" Id="R3a5add4732ec4a8f" /><Relationship Type="http://schemas.openxmlformats.org/officeDocument/2006/relationships/slide" Target="/ppt/slides/slide6.xml" Id="Rf1550160044d4d44" /><Relationship Type="http://schemas.openxmlformats.org/officeDocument/2006/relationships/slide" Target="/ppt/slides/slide7.xml" Id="R55b1f8cc5b514ce7" /><Relationship Type="http://schemas.openxmlformats.org/officeDocument/2006/relationships/slide" Target="/ppt/slides/slide8.xml" Id="R29bb215e68e94c6a" /><Relationship Type="http://schemas.openxmlformats.org/officeDocument/2006/relationships/slide" Target="/ppt/slides/slide9.xml" Id="R0075c64140f74678" /><Relationship Type="http://schemas.openxmlformats.org/officeDocument/2006/relationships/slide" Target="/ppt/slides/slide10.xml" Id="R4f4fff566823499a" /><Relationship Type="http://schemas.openxmlformats.org/officeDocument/2006/relationships/slide" Target="/ppt/slides/slide11.xml" Id="R652dac8ecdf34ee7" /><Relationship Type="http://schemas.openxmlformats.org/officeDocument/2006/relationships/slide" Target="/ppt/slides/slide12.xml" Id="R117785b7db574b27" /><Relationship Type="http://schemas.openxmlformats.org/officeDocument/2006/relationships/slide" Target="/ppt/slides/slide13.xml" Id="R7f928ba699e34755" /><Relationship Type="http://schemas.openxmlformats.org/officeDocument/2006/relationships/slide" Target="/ppt/slides/slide14.xml" Id="Raca1da9f54f543f4" /><Relationship Type="http://schemas.openxmlformats.org/officeDocument/2006/relationships/slide" Target="/ppt/slides/slide15.xml" Id="R581452b536344bcf" /><Relationship Type="http://schemas.openxmlformats.org/officeDocument/2006/relationships/slide" Target="/ppt/slides/slide16.xml" Id="R287862d79ee74efd" /><Relationship Type="http://schemas.openxmlformats.org/officeDocument/2006/relationships/slide" Target="/ppt/slides/slide17.xml" Id="Re14752a0f7534c45" /><Relationship Type="http://schemas.openxmlformats.org/officeDocument/2006/relationships/slide" Target="/ppt/slides/slide18.xml" Id="R1a921a68eefb4af4" /><Relationship Type="http://schemas.openxmlformats.org/officeDocument/2006/relationships/slide" Target="/ppt/slides/slide19.xml" Id="R8541752f24c34dc8" /><Relationship Type="http://schemas.openxmlformats.org/officeDocument/2006/relationships/slide" Target="/ppt/slides/slide20.xml" Id="R8569e12e57c24341" /><Relationship Type="http://schemas.openxmlformats.org/officeDocument/2006/relationships/slide" Target="/ppt/slides/slide21.xml" Id="Rfd267065a3b04980" /><Relationship Type="http://schemas.openxmlformats.org/officeDocument/2006/relationships/slide" Target="/ppt/slides/slide22.xml" Id="Rd2886b1dd252408a" /><Relationship Type="http://schemas.openxmlformats.org/officeDocument/2006/relationships/slide" Target="/ppt/slides/slide23.xml" Id="Rc1adcb86f70b4bac" /><Relationship Type="http://schemas.openxmlformats.org/officeDocument/2006/relationships/slide" Target="/ppt/slides/slide24.xml" Id="Rb29bf4580acc4d74" /><Relationship Type="http://schemas.openxmlformats.org/officeDocument/2006/relationships/slide" Target="/ppt/slides/slide25.xml" Id="R2945a8f6067c4a62" /><Relationship Type="http://schemas.openxmlformats.org/officeDocument/2006/relationships/slide" Target="/ppt/slides/slide26.xml" Id="R430651fd877b428c" /><Relationship Type="http://schemas.openxmlformats.org/officeDocument/2006/relationships/slide" Target="/ppt/slides/slide27.xml" Id="Racb9d4ff866644ab" /><Relationship Type="http://schemas.openxmlformats.org/officeDocument/2006/relationships/slide" Target="/ppt/slides/slide28.xml" Id="R85c98c8f9293462c" /><Relationship Type="http://schemas.openxmlformats.org/officeDocument/2006/relationships/slide" Target="/ppt/slides/slide29.xml" Id="Re2905827918945b8" /><Relationship Type="http://schemas.openxmlformats.org/officeDocument/2006/relationships/slide" Target="/ppt/slides/slide30.xml" Id="R636ccf195de64b7d" /><Relationship Type="http://schemas.openxmlformats.org/officeDocument/2006/relationships/slide" Target="/ppt/slides/slide31.xml" Id="R1eb49abd080c41fc" /><Relationship Type="http://schemas.openxmlformats.org/officeDocument/2006/relationships/slide" Target="/ppt/slides/slide32.xml" Id="R393f79e526a44001" /><Relationship Type="http://schemas.openxmlformats.org/officeDocument/2006/relationships/slide" Target="/ppt/slides/slide33.xml" Id="Rf94f213a61e84326" /><Relationship Type="http://schemas.openxmlformats.org/officeDocument/2006/relationships/slide" Target="/ppt/slides/slide34.xml" Id="R47697c8abbe949bb" /><Relationship Type="http://schemas.openxmlformats.org/officeDocument/2006/relationships/slide" Target="/ppt/slides/slide35.xml" Id="Rbbab92fc69cf4e00" /><Relationship Type="http://schemas.openxmlformats.org/officeDocument/2006/relationships/slide" Target="/ppt/slides/slide36.xml" Id="R940646ebd12346a2" /><Relationship Type="http://schemas.openxmlformats.org/officeDocument/2006/relationships/slide" Target="/ppt/slides/slide37.xml" Id="R888c732efe3d43e6" /><Relationship Type="http://schemas.openxmlformats.org/officeDocument/2006/relationships/slide" Target="/ppt/slides/slide38.xml" Id="R2f7317cb253a44cf" /><Relationship Type="http://schemas.openxmlformats.org/officeDocument/2006/relationships/slide" Target="/ppt/slides/slide39.xml" Id="R4609b24e85d2410a" /><Relationship Type="http://schemas.openxmlformats.org/officeDocument/2006/relationships/slide" Target="/ppt/slides/slide40.xml" Id="R5c810be633224a64" /><Relationship Type="http://schemas.openxmlformats.org/officeDocument/2006/relationships/slide" Target="/ppt/slides/slide41.xml" Id="R0fb52e208d454ade" /><Relationship Type="http://schemas.openxmlformats.org/officeDocument/2006/relationships/slide" Target="/ppt/slides/slide42.xml" Id="Rfa87a1d91e4d43d3" /><Relationship Type="http://schemas.openxmlformats.org/officeDocument/2006/relationships/slide" Target="/ppt/slides/slide43.xml" Id="R70a734881d014cbe" /><Relationship Type="http://schemas.openxmlformats.org/officeDocument/2006/relationships/slide" Target="/ppt/slides/slide44.xml" Id="R01f7a381a8184058" /><Relationship Type="http://schemas.openxmlformats.org/officeDocument/2006/relationships/slide" Target="/ppt/slides/slide45.xml" Id="R54ccf84d793940b8" /><Relationship Type="http://schemas.openxmlformats.org/officeDocument/2006/relationships/slide" Target="/ppt/slides/slide46.xml" Id="R14dbcc98477c45c7" /><Relationship Type="http://schemas.openxmlformats.org/officeDocument/2006/relationships/slide" Target="/ppt/slides/slide47.xml" Id="R92cfde636ee04182" /><Relationship Type="http://schemas.openxmlformats.org/officeDocument/2006/relationships/slide" Target="/ppt/slides/slide48.xml" Id="R95450cee9a3949a2" /><Relationship Type="http://schemas.openxmlformats.org/officeDocument/2006/relationships/slide" Target="/ppt/slides/slide49.xml" Id="Rf07c9b1ef1264c96" /><Relationship Type="http://schemas.openxmlformats.org/officeDocument/2006/relationships/slide" Target="/ppt/slides/slide50.xml" Id="Recd53bb9cfb144e9" /><Relationship Type="http://schemas.openxmlformats.org/officeDocument/2006/relationships/slide" Target="/ppt/slides/slide51.xml" Id="R9ae92bbdef4e424a" /><Relationship Type="http://schemas.openxmlformats.org/officeDocument/2006/relationships/slide" Target="/ppt/slides/slide52.xml" Id="R39cc1d07937f4635" /><Relationship Type="http://schemas.openxmlformats.org/officeDocument/2006/relationships/slide" Target="/ppt/slides/slide53.xml" Id="R767d18c6125344dd" /><Relationship Type="http://schemas.openxmlformats.org/officeDocument/2006/relationships/slide" Target="/ppt/slides/slide54.xml" Id="R99a618aa1ce74cea" /><Relationship Type="http://schemas.openxmlformats.org/officeDocument/2006/relationships/slide" Target="/ppt/slides/slide55.xml" Id="Ra989a2f15b454e6f" /><Relationship Type="http://schemas.openxmlformats.org/officeDocument/2006/relationships/slide" Target="/ppt/slides/slide56.xml" Id="R8b50eabd655c415f" /><Relationship Type="http://schemas.openxmlformats.org/officeDocument/2006/relationships/slide" Target="/ppt/slides/slide57.xml" Id="Rc5262c6312dd4fbe" /><Relationship Type="http://schemas.openxmlformats.org/officeDocument/2006/relationships/slide" Target="/ppt/slides/slide58.xml" Id="Rbfbe33c13ad84dc3" /><Relationship Type="http://schemas.openxmlformats.org/officeDocument/2006/relationships/slide" Target="/ppt/slides/slide59.xml" Id="R0b0f6bd3cbbe4621" /><Relationship Type="http://schemas.openxmlformats.org/officeDocument/2006/relationships/slide" Target="/ppt/slides/slide60.xml" Id="R588621696127488f" /><Relationship Type="http://schemas.openxmlformats.org/officeDocument/2006/relationships/slide" Target="/ppt/slides/slide61.xml" Id="R2bda13a142d04ded" /><Relationship Type="http://schemas.openxmlformats.org/officeDocument/2006/relationships/slide" Target="/ppt/slides/slide62.xml" Id="R003ccea2bb864767" /><Relationship Type="http://schemas.openxmlformats.org/officeDocument/2006/relationships/slide" Target="/ppt/slides/slide63.xml" Id="R92cc70a58fbb4119" /><Relationship Type="http://schemas.openxmlformats.org/officeDocument/2006/relationships/slide" Target="/ppt/slides/slide64.xml" Id="Rfa76872612944a61" /><Relationship Type="http://schemas.openxmlformats.org/officeDocument/2006/relationships/slide" Target="/ppt/slides/slide65.xml" Id="Rc83132c26ecd4418" /><Relationship Type="http://schemas.openxmlformats.org/officeDocument/2006/relationships/slide" Target="/ppt/slides/slide66.xml" Id="Rbc058134ca454d11" /><Relationship Type="http://schemas.openxmlformats.org/officeDocument/2006/relationships/slide" Target="/ppt/slides/slide67.xml" Id="Rcfefa5d740c941d4" /><Relationship Type="http://schemas.openxmlformats.org/officeDocument/2006/relationships/slide" Target="/ppt/slides/slide68.xml" Id="Rb11c8c90c85040bc" /><Relationship Type="http://schemas.openxmlformats.org/officeDocument/2006/relationships/slide" Target="/ppt/slides/slide69.xml" Id="R0c785d0a08c544e2" /><Relationship Type="http://schemas.openxmlformats.org/officeDocument/2006/relationships/slide" Target="/ppt/slides/slide70.xml" Id="Rb36e37e33de74e9b" /><Relationship Type="http://schemas.openxmlformats.org/officeDocument/2006/relationships/slide" Target="/ppt/slides/slide71.xml" Id="R77b609b609c64141" /><Relationship Type="http://schemas.openxmlformats.org/officeDocument/2006/relationships/slide" Target="/ppt/slides/slide72.xml" Id="R60eb2e9884184327" /><Relationship Type="http://schemas.openxmlformats.org/officeDocument/2006/relationships/slide" Target="/ppt/slides/slide73.xml" Id="R2db78430b3ab4eef" /><Relationship Type="http://schemas.openxmlformats.org/officeDocument/2006/relationships/slide" Target="/ppt/slides/slide74.xml" Id="R21471d045a29487d" /><Relationship Type="http://schemas.openxmlformats.org/officeDocument/2006/relationships/slide" Target="/ppt/slides/slide75.xml" Id="R1ec9991ae2384730" /><Relationship Type="http://schemas.openxmlformats.org/officeDocument/2006/relationships/slide" Target="/ppt/slides/slide76.xml" Id="R8445a9d9fa784526" /><Relationship Type="http://schemas.openxmlformats.org/officeDocument/2006/relationships/slide" Target="/ppt/slides/slide77.xml" Id="Rfea35c7d27f049cd" /><Relationship Type="http://schemas.openxmlformats.org/officeDocument/2006/relationships/slide" Target="/ppt/slides/slide78.xml" Id="Rdb1a41f74c034e12" /><Relationship Type="http://schemas.openxmlformats.org/officeDocument/2006/relationships/slide" Target="/ppt/slides/slide79.xml" Id="Rebdcd79dc3504d37" /><Relationship Type="http://schemas.openxmlformats.org/officeDocument/2006/relationships/slide" Target="/ppt/slides/slide80.xml" Id="Rb900419fdbd341a9" /><Relationship Type="http://schemas.openxmlformats.org/officeDocument/2006/relationships/slide" Target="/ppt/slides/slide81.xml" Id="Rf1b6002c13514c10" /><Relationship Type="http://schemas.openxmlformats.org/officeDocument/2006/relationships/slide" Target="/ppt/slides/slide82.xml" Id="Rbc2aca59587f4607" /><Relationship Type="http://schemas.openxmlformats.org/officeDocument/2006/relationships/slide" Target="/ppt/slides/slide83.xml" Id="R75c9ed66169f4e36" /><Relationship Type="http://schemas.openxmlformats.org/officeDocument/2006/relationships/slide" Target="/ppt/slides/slide84.xml" Id="Rc1a526a6b5a24ba4" /><Relationship Type="http://schemas.openxmlformats.org/officeDocument/2006/relationships/slide" Target="/ppt/slides/slide85.xml" Id="Rca4f6c1d855846b7" /><Relationship Type="http://schemas.openxmlformats.org/officeDocument/2006/relationships/slide" Target="/ppt/slides/slide86.xml" Id="Re9df388c76224240" /><Relationship Type="http://schemas.openxmlformats.org/officeDocument/2006/relationships/slide" Target="/ppt/slides/slide87.xml" Id="R7abf28bab62f47c2" /><Relationship Type="http://schemas.openxmlformats.org/officeDocument/2006/relationships/slide" Target="/ppt/slides/slide88.xml" Id="R0cdcd1ec08154334" /><Relationship Type="http://schemas.openxmlformats.org/officeDocument/2006/relationships/slide" Target="/ppt/slides/slide89.xml" Id="R22f8dbbd03114261" /><Relationship Type="http://schemas.openxmlformats.org/officeDocument/2006/relationships/slide" Target="/ppt/slides/slide90.xml" Id="R8bad6b9ca7cf4cba" /><Relationship Type="http://schemas.openxmlformats.org/officeDocument/2006/relationships/slide" Target="/ppt/slides/slide91.xml" Id="R2a6f85fd050046ec" /><Relationship Type="http://schemas.openxmlformats.org/officeDocument/2006/relationships/slide" Target="/ppt/slides/slide92.xml" Id="R53b7ec68437f4782" /><Relationship Type="http://schemas.openxmlformats.org/officeDocument/2006/relationships/slide" Target="/ppt/slides/slide93.xml" Id="R86cae99b38624260" /><Relationship Type="http://schemas.openxmlformats.org/officeDocument/2006/relationships/slide" Target="/ppt/slides/slide94.xml" Id="Rb6796ad3e4404fa3" /><Relationship Type="http://schemas.openxmlformats.org/officeDocument/2006/relationships/slide" Target="/ppt/slides/slide95.xml" Id="R9d07b6e0d5b44793" /><Relationship Type="http://schemas.openxmlformats.org/officeDocument/2006/relationships/slide" Target="/ppt/slides/slide96.xml" Id="R34181864c13c4659" /><Relationship Type="http://schemas.openxmlformats.org/officeDocument/2006/relationships/slide" Target="/ppt/slides/slide97.xml" Id="R40f550ef65ee499a" /><Relationship Type="http://schemas.openxmlformats.org/officeDocument/2006/relationships/slide" Target="/ppt/slides/slide98.xml" Id="R4e574de3d77845f7" /><Relationship Type="http://schemas.openxmlformats.org/officeDocument/2006/relationships/slide" Target="/ppt/slides/slide99.xml" Id="R3d71947da8b1434d" /><Relationship Type="http://schemas.openxmlformats.org/officeDocument/2006/relationships/slide" Target="/ppt/slides/slide100.xml" Id="R2924d6d0b24f4350" /><Relationship Type="http://schemas.openxmlformats.org/officeDocument/2006/relationships/slide" Target="/ppt/slides/slide101.xml" Id="Rbc06634729904c48" /><Relationship Type="http://schemas.openxmlformats.org/officeDocument/2006/relationships/slide" Target="/ppt/slides/slide102.xml" Id="R7ab40a7b916c46e3" /><Relationship Type="http://schemas.openxmlformats.org/officeDocument/2006/relationships/slide" Target="/ppt/slides/slide103.xml" Id="Rf73b78f102294797" /><Relationship Type="http://schemas.openxmlformats.org/officeDocument/2006/relationships/slide" Target="/ppt/slides/slide104.xml" Id="Rd582d2985cfc4216" /><Relationship Type="http://schemas.openxmlformats.org/officeDocument/2006/relationships/slide" Target="/ppt/slides/slide105.xml" Id="Rd8e805c64fd14c05" /><Relationship Type="http://schemas.openxmlformats.org/officeDocument/2006/relationships/slide" Target="/ppt/slides/slide106.xml" Id="R936f78a50b2a4c5f" /><Relationship Type="http://schemas.openxmlformats.org/officeDocument/2006/relationships/slide" Target="/ppt/slides/slide107.xml" Id="R9fd1402ee9cc47ec" /><Relationship Type="http://schemas.openxmlformats.org/officeDocument/2006/relationships/slide" Target="/ppt/slides/slide108.xml" Id="Re17fafb87cb143dc" /><Relationship Type="http://schemas.openxmlformats.org/officeDocument/2006/relationships/slide" Target="/ppt/slides/slide109.xml" Id="Rf187bbc4793d4183" /><Relationship Type="http://schemas.openxmlformats.org/officeDocument/2006/relationships/slide" Target="/ppt/slides/slide110.xml" Id="Rd9b9f4f0f84a4bbd" /><Relationship Type="http://schemas.openxmlformats.org/officeDocument/2006/relationships/slide" Target="/ppt/slides/slide111.xml" Id="R75e8b05341e74e30" /><Relationship Type="http://schemas.openxmlformats.org/officeDocument/2006/relationships/slide" Target="/ppt/slides/slide112.xml" Id="R71ef8e88d1d34d1e" /><Relationship Type="http://schemas.openxmlformats.org/officeDocument/2006/relationships/slide" Target="/ppt/slides/slide113.xml" Id="Rc645b82fb2584a4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6ae37eafc734cb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41bcac5f46449c" /><Relationship Type="http://schemas.openxmlformats.org/officeDocument/2006/relationships/notesMaster" Target="/ppt/notesMasters/notesMaster1.xml" Id="R4d78247d1b164a07" /></Relationships>
</file>

<file path=ppt/notesSlides/_rels/notesSlide2.xml.rels>&#65279;<?xml version="1.0" encoding="utf-8"?><Relationships xmlns="http://schemas.openxmlformats.org/package/2006/relationships"><Relationship Type="http://schemas.openxmlformats.org/officeDocument/2006/relationships/slide" Target="/ppt/slides/slide2.xml" Id="Raeb64cd01eb34a1c" /><Relationship Type="http://schemas.openxmlformats.org/officeDocument/2006/relationships/notesMaster" Target="/ppt/notesMasters/notesMaster1.xml" Id="R15e7c66374cd4a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3bc5a5a9b1d44538" /><Relationship Type="http://schemas.openxmlformats.org/officeDocument/2006/relationships/notesMaster" Target="/ppt/notesMasters/notesMaster1.xml" Id="R244df0bcfe2947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51f17820ef46ff" /><Relationship Type="http://schemas.openxmlformats.org/officeDocument/2006/relationships/notesMaster" Target="/ppt/notesMasters/notesMaster1.xml" Id="R60305480db0448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6ec65e92fe6748bc" /><Relationship Type="http://schemas.openxmlformats.org/officeDocument/2006/relationships/notesMaster" Target="/ppt/notesMasters/notesMaster1.xml" Id="Re6006dd87e0a421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f6e7bfb103440d" /><Relationship Type="http://schemas.openxmlformats.org/officeDocument/2006/relationships/notesMaster" Target="/ppt/notesMasters/notesMaster1.xml" Id="R5cf26456f796460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b59eb443a034dd3" /><Relationship Type="http://schemas.openxmlformats.org/officeDocument/2006/relationships/notesMaster" Target="/ppt/notesMasters/notesMaster1.xml" Id="R06710980c9b24fd4" /></Relationships>
</file>

<file path=ppt/notesSlides/_rels/notesSlide8.xml.rels>&#65279;<?xml version="1.0" encoding="utf-8"?><Relationships xmlns="http://schemas.openxmlformats.org/package/2006/relationships"><Relationship Type="http://schemas.openxmlformats.org/officeDocument/2006/relationships/slide" Target="/ppt/slides/slide8.xml" Id="R261ad72cfa4c41ce" /><Relationship Type="http://schemas.openxmlformats.org/officeDocument/2006/relationships/notesMaster" Target="/ppt/notesMasters/notesMaster1.xml" Id="Redbabc728e224a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3062fe2180e44da0" /><Relationship Type="http://schemas.openxmlformats.org/officeDocument/2006/relationships/notesMaster" Target="/ppt/notesMasters/notesMaster1.xml" Id="Rf59a7210a6024d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4e6b8ae1114659" /><Relationship Type="http://schemas.openxmlformats.org/officeDocument/2006/relationships/notesMaster" Target="/ppt/notesMasters/notesMaster1.xml" Id="R9f309475eb414e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25b4a30488845d5" /><Relationship Type="http://schemas.openxmlformats.org/officeDocument/2006/relationships/notesMaster" Target="/ppt/notesMasters/notesMaster1.xml" Id="R8f3b84c19f0443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030fd49b541453c" /><Relationship Type="http://schemas.openxmlformats.org/officeDocument/2006/relationships/notesMaster" Target="/ppt/notesMasters/notesMaster1.xml" Id="R04d0268d8a07486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eefc74e4d94f2f" /><Relationship Type="http://schemas.openxmlformats.org/officeDocument/2006/relationships/notesMaster" Target="/ppt/notesMasters/notesMaster1.xml" Id="R9b220df6f8ed477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325d23ea7404c0a" /><Relationship Type="http://schemas.openxmlformats.org/officeDocument/2006/relationships/notesMaster" Target="/ppt/notesMasters/notesMaster1.xml" Id="Re21cf0a0fd4b424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d492346f49c477c" /><Relationship Type="http://schemas.openxmlformats.org/officeDocument/2006/relationships/notesMaster" Target="/ppt/notesMasters/notesMaster1.xml" Id="Rd13c581390ea4ae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51075a282c5417e" /><Relationship Type="http://schemas.openxmlformats.org/officeDocument/2006/relationships/notesMaster" Target="/ppt/notesMasters/notesMaster1.xml" Id="R8595508bc8fe41c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4275731453740cc" /><Relationship Type="http://schemas.openxmlformats.org/officeDocument/2006/relationships/notesMaster" Target="/ppt/notesMasters/notesMaster1.xml" Id="R1543bb541b40430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42011a9655a45ab" /><Relationship Type="http://schemas.openxmlformats.org/officeDocument/2006/relationships/notesMaster" Target="/ppt/notesMasters/notesMaster1.xml" Id="Rc8cb169e89854f8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25684f382374be7" /><Relationship Type="http://schemas.openxmlformats.org/officeDocument/2006/relationships/notesMaster" Target="/ppt/notesMasters/notesMaster1.xml" Id="Rb909a93deb524de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072d4d6ca7845ef" /><Relationship Type="http://schemas.openxmlformats.org/officeDocument/2006/relationships/notesMaster" Target="/ppt/notesMasters/notesMaster1.xml" Id="Rb3cca5e11fa7417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7e701124514dd3" /><Relationship Type="http://schemas.openxmlformats.org/officeDocument/2006/relationships/notesMaster" Target="/ppt/notesMasters/notesMaster1.xml" Id="Rdee4492afb6149d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e34172b3074d2f" /><Relationship Type="http://schemas.openxmlformats.org/officeDocument/2006/relationships/notesMaster" Target="/ppt/notesMasters/notesMaster1.xml" Id="R5551656203064ab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626834b12e4413" /><Relationship Type="http://schemas.openxmlformats.org/officeDocument/2006/relationships/notesMaster" Target="/ppt/notesMasters/notesMaster1.xml" Id="R0bc70d7076634c9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1dfc6ca088e4a40" /><Relationship Type="http://schemas.openxmlformats.org/officeDocument/2006/relationships/notesMaster" Target="/ppt/notesMasters/notesMaster1.xml" Id="Rb5ef88c338e4461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6b3f378e28046b7" /><Relationship Type="http://schemas.openxmlformats.org/officeDocument/2006/relationships/notesMaster" Target="/ppt/notesMasters/notesMaster1.xml" Id="R3df1e2d6922f43d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e2a90ec03884ea3" /><Relationship Type="http://schemas.openxmlformats.org/officeDocument/2006/relationships/notesMaster" Target="/ppt/notesMasters/notesMaster1.xml" Id="R8d090c800a4a479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a33e012a5084074" /><Relationship Type="http://schemas.openxmlformats.org/officeDocument/2006/relationships/notesMaster" Target="/ppt/notesMasters/notesMaster1.xml" Id="R97dd533d601045a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2427d3f5d6d4851" /><Relationship Type="http://schemas.openxmlformats.org/officeDocument/2006/relationships/notesMaster" Target="/ppt/notesMasters/notesMaster1.xml" Id="Rf69805c29ffb416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7569c13b762425b" /><Relationship Type="http://schemas.openxmlformats.org/officeDocument/2006/relationships/notesMaster" Target="/ppt/notesMasters/notesMaster1.xml" Id="R0e0f275e03c64b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079d38cb0e54a49" /><Relationship Type="http://schemas.openxmlformats.org/officeDocument/2006/relationships/notesMaster" Target="/ppt/notesMasters/notesMaster1.xml" Id="R1d1c87c958bd4ec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3eb5578eaaa4c96" /><Relationship Type="http://schemas.openxmlformats.org/officeDocument/2006/relationships/notesMaster" Target="/ppt/notesMasters/notesMaster1.xml" Id="R2804d921ae7144d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2ad4b93080440fa" /><Relationship Type="http://schemas.openxmlformats.org/officeDocument/2006/relationships/notesMaster" Target="/ppt/notesMasters/notesMaster1.xml" Id="R1f26b44d328c4b5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d6dbccfed1e24386" /><Relationship Type="http://schemas.openxmlformats.org/officeDocument/2006/relationships/notesMaster" Target="/ppt/notesMasters/notesMaster1.xml" Id="R3224b66e99074d3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000b93045b3468b" /><Relationship Type="http://schemas.openxmlformats.org/officeDocument/2006/relationships/notesMaster" Target="/ppt/notesMasters/notesMaster1.xml" Id="R74cdf73774d74ea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ce5a298ce3d4e87" /><Relationship Type="http://schemas.openxmlformats.org/officeDocument/2006/relationships/notesMaster" Target="/ppt/notesMasters/notesMaster1.xml" Id="R7613e561765b4b8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cb28c2759b44bb9" /><Relationship Type="http://schemas.openxmlformats.org/officeDocument/2006/relationships/notesMaster" Target="/ppt/notesMasters/notesMaster1.xml" Id="R35e197f786ae462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4475f0ec64041f0" /><Relationship Type="http://schemas.openxmlformats.org/officeDocument/2006/relationships/notesMaster" Target="/ppt/notesMasters/notesMaster1.xml" Id="R24cf227f2d3347c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f1e0878add143f1" /><Relationship Type="http://schemas.openxmlformats.org/officeDocument/2006/relationships/notesMaster" Target="/ppt/notesMasters/notesMaster1.xml" Id="Ra911b34c0eab43b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5eeae8b2f3a942e3" /><Relationship Type="http://schemas.openxmlformats.org/officeDocument/2006/relationships/notesMaster" Target="/ppt/notesMasters/notesMaster1.xml" Id="R10c41dbea7694ad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225bb9d5f264c12" /><Relationship Type="http://schemas.openxmlformats.org/officeDocument/2006/relationships/notesMaster" Target="/ppt/notesMasters/notesMaster1.xml" Id="R20e59dd73eea471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1079d89a3824cb3" /><Relationship Type="http://schemas.openxmlformats.org/officeDocument/2006/relationships/notesMaster" Target="/ppt/notesMasters/notesMaster1.xml" Id="Race8ef680d3a490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1e40cb118f94043" /><Relationship Type="http://schemas.openxmlformats.org/officeDocument/2006/relationships/notesMaster" Target="/ppt/notesMasters/notesMaster1.xml" Id="R951f0ed383ff472a"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0ead101faaf4ec0" /><Relationship Type="http://schemas.openxmlformats.org/officeDocument/2006/relationships/notesMaster" Target="/ppt/notesMasters/notesMaster1.xml" Id="R13480e4686bb48d5"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a0ce59c32bf42f4" /><Relationship Type="http://schemas.openxmlformats.org/officeDocument/2006/relationships/notesMaster" Target="/ppt/notesMasters/notesMaster1.xml" Id="R4d9ff53ac0444ff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88c6e49f644453b" /><Relationship Type="http://schemas.openxmlformats.org/officeDocument/2006/relationships/notesMaster" Target="/ppt/notesMasters/notesMaster1.xml" Id="R53b473859bb6443d"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df7c64db2304f57" /><Relationship Type="http://schemas.openxmlformats.org/officeDocument/2006/relationships/notesMaster" Target="/ppt/notesMasters/notesMaster1.xml" Id="R23460f44bf534ff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05676eba71684c8f" /><Relationship Type="http://schemas.openxmlformats.org/officeDocument/2006/relationships/notesMaster" Target="/ppt/notesMasters/notesMaster1.xml" Id="Rb89b59144ebf481d"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5716f7dcd134998" /><Relationship Type="http://schemas.openxmlformats.org/officeDocument/2006/relationships/notesMaster" Target="/ppt/notesMasters/notesMaster1.xml" Id="R4db0def7d9314d7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3541787f1e5740a9" /><Relationship Type="http://schemas.openxmlformats.org/officeDocument/2006/relationships/notesMaster" Target="/ppt/notesMasters/notesMaster1.xml" Id="R32f4c0e8aee34363"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9befd0899174ee7" /><Relationship Type="http://schemas.openxmlformats.org/officeDocument/2006/relationships/notesMaster" Target="/ppt/notesMasters/notesMaster1.xml" Id="Rd9a0b0c03d4547c2"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1fd8a0b621874801" /><Relationship Type="http://schemas.openxmlformats.org/officeDocument/2006/relationships/notesMaster" Target="/ppt/notesMasters/notesMaster1.xml" Id="Rb684af27e9be4bf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c86a3f3108b84a2a" /><Relationship Type="http://schemas.openxmlformats.org/officeDocument/2006/relationships/notesMaster" Target="/ppt/notesMasters/notesMaster1.xml" Id="R9e0ce664b7824845"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9e14acbe0a1a492c" /><Relationship Type="http://schemas.openxmlformats.org/officeDocument/2006/relationships/notesMaster" Target="/ppt/notesMasters/notesMaster1.xml" Id="R65db6085aab1474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34d54ccf1a294d8e" /><Relationship Type="http://schemas.openxmlformats.org/officeDocument/2006/relationships/notesMaster" Target="/ppt/notesMasters/notesMaster1.xml" Id="R971ac80f116a49ed"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71362c53433841ca" /><Relationship Type="http://schemas.openxmlformats.org/officeDocument/2006/relationships/notesMaster" Target="/ppt/notesMasters/notesMaster1.xml" Id="R33d61b4bf5f0454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66b62a4d0294b07" /><Relationship Type="http://schemas.openxmlformats.org/officeDocument/2006/relationships/notesMaster" Target="/ppt/notesMasters/notesMaster1.xml" Id="R89d954e4dce54d88"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6da57e59f885451b" /><Relationship Type="http://schemas.openxmlformats.org/officeDocument/2006/relationships/notesMaster" Target="/ppt/notesMasters/notesMaster1.xml" Id="R0b60a14335494359"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e03c27a9d4344c6d" /><Relationship Type="http://schemas.openxmlformats.org/officeDocument/2006/relationships/notesMaster" Target="/ppt/notesMasters/notesMaster1.xml" Id="R60099103b4604c37"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cfa4d38c6b3346b8" /><Relationship Type="http://schemas.openxmlformats.org/officeDocument/2006/relationships/notesMaster" Target="/ppt/notesMasters/notesMaster1.xml" Id="R7108794cb356454a"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64696fce8d404498" /><Relationship Type="http://schemas.openxmlformats.org/officeDocument/2006/relationships/notesMaster" Target="/ppt/notesMasters/notesMaster1.xml" Id="R2c5e524affe843ee"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710bdcb324454d3d" /><Relationship Type="http://schemas.openxmlformats.org/officeDocument/2006/relationships/notesMaster" Target="/ppt/notesMasters/notesMaster1.xml" Id="R637ac5310fe54025"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99ebc53ff6bf44ba" /><Relationship Type="http://schemas.openxmlformats.org/officeDocument/2006/relationships/notesMaster" Target="/ppt/notesMasters/notesMaster1.xml" Id="R11d2978989ee49d8"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76bbdc8099464fae" /><Relationship Type="http://schemas.openxmlformats.org/officeDocument/2006/relationships/notesMaster" Target="/ppt/notesMasters/notesMaster1.xml" Id="R4091802823e345a8"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f4e2a126d58b4b2a" /><Relationship Type="http://schemas.openxmlformats.org/officeDocument/2006/relationships/notesMaster" Target="/ppt/notesMasters/notesMaster1.xml" Id="R84ad35e7626a4dc6"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8c0628cf725b4b9b" /><Relationship Type="http://schemas.openxmlformats.org/officeDocument/2006/relationships/notesMaster" Target="/ppt/notesMasters/notesMaster1.xml" Id="Rccef5137aef94fd2"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59c7fb599d5441be" /><Relationship Type="http://schemas.openxmlformats.org/officeDocument/2006/relationships/notesMaster" Target="/ppt/notesMasters/notesMaster1.xml" Id="R38c7aeeec11b4046"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b202e47fe5654e6e" /><Relationship Type="http://schemas.openxmlformats.org/officeDocument/2006/relationships/notesMaster" Target="/ppt/notesMasters/notesMaster1.xml" Id="R85ee10b2b6f040fb"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ff888f759ab47f9" /><Relationship Type="http://schemas.openxmlformats.org/officeDocument/2006/relationships/notesMaster" Target="/ppt/notesMasters/notesMaster1.xml" Id="Rf6f7fe0fa273491e"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07d454cb95144622" /><Relationship Type="http://schemas.openxmlformats.org/officeDocument/2006/relationships/notesMaster" Target="/ppt/notesMasters/notesMaster1.xml" Id="R8babbf4d400f49cd"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46c4120388c94789" /><Relationship Type="http://schemas.openxmlformats.org/officeDocument/2006/relationships/notesMaster" Target="/ppt/notesMasters/notesMaster1.xml" Id="Rd4aee7bb40424558"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041339f9b25a4c5e" /><Relationship Type="http://schemas.openxmlformats.org/officeDocument/2006/relationships/notesMaster" Target="/ppt/notesMasters/notesMaster1.xml" Id="Rf2f8895310424e22"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6439e4665d7e4ba5" /><Relationship Type="http://schemas.openxmlformats.org/officeDocument/2006/relationships/notesMaster" Target="/ppt/notesMasters/notesMaster1.xml" Id="R6f070ec24fe24841"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161586b97ecb4d5d" /><Relationship Type="http://schemas.openxmlformats.org/officeDocument/2006/relationships/notesMaster" Target="/ppt/notesMasters/notesMaster1.xml" Id="Rbb336d4970734f49"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49ded26d54004c57" /><Relationship Type="http://schemas.openxmlformats.org/officeDocument/2006/relationships/notesMaster" Target="/ppt/notesMasters/notesMaster1.xml" Id="R2e01fc0874f2469a"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2e71d00568204af1" /><Relationship Type="http://schemas.openxmlformats.org/officeDocument/2006/relationships/notesMaster" Target="/ppt/notesMasters/notesMaster1.xml" Id="Rb994403d4878433b"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07afaaccf908426b" /><Relationship Type="http://schemas.openxmlformats.org/officeDocument/2006/relationships/notesMaster" Target="/ppt/notesMasters/notesMaster1.xml" Id="R3bcae53b8d254306"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fa300f70223d4a26" /><Relationship Type="http://schemas.openxmlformats.org/officeDocument/2006/relationships/notesMaster" Target="/ppt/notesMasters/notesMaster1.xml" Id="R9baf8c55c59e43f8"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0601a9e97e00466d" /><Relationship Type="http://schemas.openxmlformats.org/officeDocument/2006/relationships/notesMaster" Target="/ppt/notesMasters/notesMaster1.xml" Id="R0f7cae765e6544af"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83e70ad540624821" /><Relationship Type="http://schemas.openxmlformats.org/officeDocument/2006/relationships/notesMaster" Target="/ppt/notesMasters/notesMaster1.xml" Id="R08f17ecae237468a"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bf98709916d04fe1" /><Relationship Type="http://schemas.openxmlformats.org/officeDocument/2006/relationships/notesMaster" Target="/ppt/notesMasters/notesMaster1.xml" Id="R12320731f8694448"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cc916e8cc1384d3a" /><Relationship Type="http://schemas.openxmlformats.org/officeDocument/2006/relationships/notesMaster" Target="/ppt/notesMasters/notesMaster1.xml" Id="R6437844a6df14705"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9edec13d7cbb4543" /><Relationship Type="http://schemas.openxmlformats.org/officeDocument/2006/relationships/notesMaster" Target="/ppt/notesMasters/notesMaster1.xml" Id="Rff6f6dbf0f0f47fa"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f9347234d35846a6" /><Relationship Type="http://schemas.openxmlformats.org/officeDocument/2006/relationships/notesMaster" Target="/ppt/notesMasters/notesMaster1.xml" Id="R6ebf94e5ee114ddd"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ca67d45c50f74e1f" /><Relationship Type="http://schemas.openxmlformats.org/officeDocument/2006/relationships/notesMaster" Target="/ppt/notesMasters/notesMaster1.xml" Id="R7cc53ea30c6246fa"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c8c215e32bb2428d" /><Relationship Type="http://schemas.openxmlformats.org/officeDocument/2006/relationships/notesMaster" Target="/ppt/notesMasters/notesMaster1.xml" Id="R7e289aea36cc4929"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90eab91c684f45ce" /><Relationship Type="http://schemas.openxmlformats.org/officeDocument/2006/relationships/notesMaster" Target="/ppt/notesMasters/notesMaster1.xml" Id="R98fba2c86c1e4a73"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e075f113856f4db6" /><Relationship Type="http://schemas.openxmlformats.org/officeDocument/2006/relationships/notesMaster" Target="/ppt/notesMasters/notesMaster1.xml" Id="Re56b1cffae9e4d49"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d91f09ae04b14262" /><Relationship Type="http://schemas.openxmlformats.org/officeDocument/2006/relationships/notesMaster" Target="/ppt/notesMasters/notesMaster1.xml" Id="Re4164a8194ee4e49"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cb08f96c9a6549be" /><Relationship Type="http://schemas.openxmlformats.org/officeDocument/2006/relationships/notesMaster" Target="/ppt/notesMasters/notesMaster1.xml" Id="Rc0fdd795298d4e0d"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b6d91b40222b4040" /><Relationship Type="http://schemas.openxmlformats.org/officeDocument/2006/relationships/notesMaster" Target="/ppt/notesMasters/notesMaster1.xml" Id="Rf148845e2316421e"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41bb45163d8b4b01" /><Relationship Type="http://schemas.openxmlformats.org/officeDocument/2006/relationships/notesMaster" Target="/ppt/notesMasters/notesMaster1.xml" Id="R49386fcdaf3c42c8"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9a683a1ece354fb5" /><Relationship Type="http://schemas.openxmlformats.org/officeDocument/2006/relationships/notesMaster" Target="/ppt/notesMasters/notesMaster1.xml" Id="Ra23aa67197854f9b"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3722adea7eff4a9a" /><Relationship Type="http://schemas.openxmlformats.org/officeDocument/2006/relationships/notesMaster" Target="/ppt/notesMasters/notesMaster1.xml" Id="R2b288270da2e4bbf"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dbdc99d676f94f8b" /><Relationship Type="http://schemas.openxmlformats.org/officeDocument/2006/relationships/notesMaster" Target="/ppt/notesMasters/notesMaster1.xml" Id="R1e4a3cf863004f02"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a54b7360400f42bd" /><Relationship Type="http://schemas.openxmlformats.org/officeDocument/2006/relationships/notesMaster" Target="/ppt/notesMasters/notesMaster1.xml" Id="R5c157dbe22ff473b"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973dc3a479b14918" /><Relationship Type="http://schemas.openxmlformats.org/officeDocument/2006/relationships/notesMaster" Target="/ppt/notesMasters/notesMaster1.xml" Id="Re28b95e715624e57"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a494043a347b4031" /><Relationship Type="http://schemas.openxmlformats.org/officeDocument/2006/relationships/notesMaster" Target="/ppt/notesMasters/notesMaster1.xml" Id="R970e88fa371948cf"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01153186c400404d" /><Relationship Type="http://schemas.openxmlformats.org/officeDocument/2006/relationships/notesMaster" Target="/ppt/notesMasters/notesMaster1.xml" Id="R3fb2616d6a4d4a6a"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3ed634a1b8e84f49" /><Relationship Type="http://schemas.openxmlformats.org/officeDocument/2006/relationships/notesMaster" Target="/ppt/notesMasters/notesMaster1.xml" Id="R03f51debbcce4168"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97ebdde606264d3c" /><Relationship Type="http://schemas.openxmlformats.org/officeDocument/2006/relationships/notesMaster" Target="/ppt/notesMasters/notesMaster1.xml" Id="Rda65d459bf214faf"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b7aea16b707a4237" /><Relationship Type="http://schemas.openxmlformats.org/officeDocument/2006/relationships/notesMaster" Target="/ppt/notesMasters/notesMaster1.xml" Id="R50f4278357e54c63"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99a7ae5448534489" /><Relationship Type="http://schemas.openxmlformats.org/officeDocument/2006/relationships/notesMaster" Target="/ppt/notesMasters/notesMaster1.xml" Id="R7bbaa44f8d024aba"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3a18fb5b6d774c6d" /><Relationship Type="http://schemas.openxmlformats.org/officeDocument/2006/relationships/notesMaster" Target="/ppt/notesMasters/notesMaster1.xml" Id="Rc5d015eb9c9e4c4c"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3044749128d24399" /><Relationship Type="http://schemas.openxmlformats.org/officeDocument/2006/relationships/notesMaster" Target="/ppt/notesMasters/notesMaster1.xml" Id="Rc8ef3652b3384afb"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fe8df490d95a4af2" /><Relationship Type="http://schemas.openxmlformats.org/officeDocument/2006/relationships/notesMaster" Target="/ppt/notesMasters/notesMaster1.xml" Id="Rb94d29a8f4de4b90"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23b24f17c3f04d57" /><Relationship Type="http://schemas.openxmlformats.org/officeDocument/2006/relationships/notesMaster" Target="/ppt/notesMasters/notesMaster1.xml" Id="R83787143be9e4541"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5ce25aff2e1747c8" /><Relationship Type="http://schemas.openxmlformats.org/officeDocument/2006/relationships/notesMaster" Target="/ppt/notesMasters/notesMaster1.xml" Id="Ra1c0bb4390bc404a"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2afd04231d1146ac" /><Relationship Type="http://schemas.openxmlformats.org/officeDocument/2006/relationships/notesMaster" Target="/ppt/notesMasters/notesMaster1.xml" Id="R4d3e1fcfae3b4c61"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d040d02740204651" /><Relationship Type="http://schemas.openxmlformats.org/officeDocument/2006/relationships/notesMaster" Target="/ppt/notesMasters/notesMaster1.xml" Id="Raee543d124114c36"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fb3c2ff777204f07" /><Relationship Type="http://schemas.openxmlformats.org/officeDocument/2006/relationships/notesMaster" Target="/ppt/notesMasters/notesMaster1.xml" Id="Refb74bfab7984e78"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cf021e2f29d24bf4" /><Relationship Type="http://schemas.openxmlformats.org/officeDocument/2006/relationships/notesMaster" Target="/ppt/notesMasters/notesMaster1.xml" Id="R03c800270963481a"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efb912b78e05487d" /><Relationship Type="http://schemas.openxmlformats.org/officeDocument/2006/relationships/notesMaster" Target="/ppt/notesMasters/notesMaster1.xml" Id="R85fa85c8c7924b58"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0ad4e9de4755434e" /><Relationship Type="http://schemas.openxmlformats.org/officeDocument/2006/relationships/notesMaster" Target="/ppt/notesMasters/notesMaster1.xml" Id="R9249c7b6b84b42b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E:\teaching\output\pdf\Rebuilt_Chapter_Notes\15_Modern_Physics_Notes.pdf</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E:\teaching\output\pdf\Rebuilt_Chapter_Notes\15_Modern_Physics_Notes.pdf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a:t>
            </a:r>
          </a:p>
          <a:p xmlns:a="http://schemas.openxmlformats.org/drawingml/2006/main">
            <a:r>
              <a:t>Original source: N23 p.1</a:t>
            </a:r>
          </a:p>
          <a:p xmlns:a="http://schemas.openxmlformats.org/drawingml/2006/main">
            <a:r>
              <a:t>CED: 15.1</a:t>
            </a:r>
          </a:p>
          <a:p xmlns:a="http://schemas.openxmlformats.org/drawingml/2006/main">
            <a:r>
              <a:t/>
            </a:r>
          </a:p>
          <a:p xmlns:a="http://schemas.openxmlformats.org/drawingml/2006/main">
            <a:r>
              <a:t>photon_packets Equal-size containers illustrate equal energy packets for one monochromatic frequency. Container size and number of containers are separate variables.</a:t>
            </a:r>
          </a:p>
          <a:p xmlns:a="http://schemas.openxmlformats.org/drawingml/2006/main">
            <a:r>
              <a:t/>
            </a:r>
          </a:p>
          <a:p xmlns:a="http://schemas.openxmlformats.org/drawingml/2006/main">
            <a:r>
              <a:t>The original sketch contrasts a continuous quantity with repeated one-liter containers. Use that picture to separate energy in one photon from the number of photons. At one fixed frequency, each photon carries hf. Transferring more total energy means transferring more such photons.</a:t>
            </a:r>
          </a:p>
          <a:p xmlns:a="http://schemas.openxmlformats.org/drawingml/2006/main">
            <a:r>
              <a:t/>
            </a:r>
          </a:p>
          <a:p xmlns:a="http://schemas.openxmlformats.org/drawingml/2006/main">
            <a:r>
              <a:t>One photon: E = hf</a:t>
            </a:r>
          </a:p>
          <a:p xmlns:a="http://schemas.openxmlformats.org/drawingml/2006/main">
            <a:r>
              <a:t>Monochromatic beam: total energy = Nhf; power = (ΔN/Δt)hf</a:t>
            </a:r>
          </a:p>
          <a:p xmlns:a="http://schemas.openxmlformats.org/drawingml/2006/main">
            <a:r>
              <a:t/>
            </a:r>
          </a:p>
          <a:p xmlns:a="http://schemas.openxmlformats.org/drawingml/2006/main">
            <a:r>
              <a:t>The analogy has a boundary: all light does not have one universal packet size. Changing the frequency changes hf. Photons also are not literal bottles with a fixed volume or a hard surface.</a:t>
            </a:r>
          </a:p>
          <a:p xmlns:a="http://schemas.openxmlformats.org/drawingml/2006/main">
            <a:r>
              <a:t/>
            </a:r>
          </a:p>
          <a:p xmlns:a="http://schemas.openxmlformats.org/drawingml/2006/main">
            <a:r>
              <a:t>PAUSE AND EXPLAIN Two same-frequency beams have different brightness. Which contains more energetic photons? Neither: the photons have equal energy. The brighter beam sends more photons per second per unit area.</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a:t>
            </a:r>
          </a:p>
          <a:p xmlns:a="http://schemas.openxmlformats.org/drawingml/2006/main">
            <a:r>
              <a:t>Original source: N23 p.1</a:t>
            </a:r>
          </a:p>
          <a:p xmlns:a="http://schemas.openxmlformats.org/drawingml/2006/main">
            <a:r>
              <a:t>CED: 15.1</a:t>
            </a:r>
          </a:p>
          <a:p xmlns:a="http://schemas.openxmlformats.org/drawingml/2006/main">
            <a:r>
              <a:t/>
            </a:r>
          </a:p>
          <a:p xmlns:a="http://schemas.openxmlformats.org/drawingml/2006/main">
            <a:r>
              <a:t>photon_packets Equal-size containers illustrate equal energy packets for one monochromatic frequency. Container size and number of containers are separate variables.</a:t>
            </a:r>
          </a:p>
          <a:p xmlns:a="http://schemas.openxmlformats.org/drawingml/2006/main">
            <a:r>
              <a:t/>
            </a:r>
          </a:p>
          <a:p xmlns:a="http://schemas.openxmlformats.org/drawingml/2006/main">
            <a:r>
              <a:t>The original sketch contrasts a continuous quantity with repeated one-liter containers. Use that picture to separate energy in one photon from the number of photons. At one fixed frequency, each photon carries hf. Transferring more total energy means transferring more such photons.</a:t>
            </a:r>
          </a:p>
          <a:p xmlns:a="http://schemas.openxmlformats.org/drawingml/2006/main">
            <a:r>
              <a:t/>
            </a:r>
          </a:p>
          <a:p xmlns:a="http://schemas.openxmlformats.org/drawingml/2006/main">
            <a:r>
              <a:t>One photon: E = hf</a:t>
            </a:r>
          </a:p>
          <a:p xmlns:a="http://schemas.openxmlformats.org/drawingml/2006/main">
            <a:r>
              <a:t>Monochromatic beam: total energy = Nhf; power = (ΔN/Δt)hf</a:t>
            </a:r>
          </a:p>
          <a:p xmlns:a="http://schemas.openxmlformats.org/drawingml/2006/main">
            <a:r>
              <a:t/>
            </a:r>
          </a:p>
          <a:p xmlns:a="http://schemas.openxmlformats.org/drawingml/2006/main">
            <a:r>
              <a:t>The analogy has a boundary: all light does not have one universal packet size. Changing the frequency changes hf. Photons also are not literal bottles with a fixed volume or a hard surface.</a:t>
            </a:r>
          </a:p>
          <a:p xmlns:a="http://schemas.openxmlformats.org/drawingml/2006/main">
            <a:r>
              <a:t/>
            </a:r>
          </a:p>
          <a:p xmlns:a="http://schemas.openxmlformats.org/drawingml/2006/main">
            <a:r>
              <a:t>PAUSE AND EXPLAIN Two same-frequency beams have different brightness. Which contains more energetic photons? Neither: the photons have equal energy. The brighter beam sends more photons per second per unit area.</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a:t>
            </a:r>
          </a:p>
          <a:p xmlns:a="http://schemas.openxmlformats.org/drawingml/2006/main">
            <a:r>
              <a:t>Original source: N23 p.1</a:t>
            </a:r>
          </a:p>
          <a:p xmlns:a="http://schemas.openxmlformats.org/drawingml/2006/main">
            <a:r>
              <a:t>CED: 15.1</a:t>
            </a:r>
          </a:p>
          <a:p xmlns:a="http://schemas.openxmlformats.org/drawingml/2006/main">
            <a:r>
              <a:t/>
            </a:r>
          </a:p>
          <a:p xmlns:a="http://schemas.openxmlformats.org/drawingml/2006/main">
            <a:r>
              <a:t>photon_packets Equal-size containers illustrate equal energy packets for one monochromatic frequency. Container size and number of containers are separate variables.</a:t>
            </a:r>
          </a:p>
          <a:p xmlns:a="http://schemas.openxmlformats.org/drawingml/2006/main">
            <a:r>
              <a:t/>
            </a:r>
          </a:p>
          <a:p xmlns:a="http://schemas.openxmlformats.org/drawingml/2006/main">
            <a:r>
              <a:t>The original sketch contrasts a continuous quantity with repeated one-liter containers. Use that picture to separate energy in one photon from the number of photons. At one fixed frequency, each photon carries hf. Transferring more total energy means transferring more such photons.</a:t>
            </a:r>
          </a:p>
          <a:p xmlns:a="http://schemas.openxmlformats.org/drawingml/2006/main">
            <a:r>
              <a:t/>
            </a:r>
          </a:p>
          <a:p xmlns:a="http://schemas.openxmlformats.org/drawingml/2006/main">
            <a:r>
              <a:t>One photon: E = hf</a:t>
            </a:r>
          </a:p>
          <a:p xmlns:a="http://schemas.openxmlformats.org/drawingml/2006/main">
            <a:r>
              <a:t>Monochromatic beam: total energy = Nhf; power = (ΔN/Δt)hf</a:t>
            </a:r>
          </a:p>
          <a:p xmlns:a="http://schemas.openxmlformats.org/drawingml/2006/main">
            <a:r>
              <a:t/>
            </a:r>
          </a:p>
          <a:p xmlns:a="http://schemas.openxmlformats.org/drawingml/2006/main">
            <a:r>
              <a:t>The analogy has a boundary: all light does not have one universal packet size. Changing the frequency changes hf. Photons also are not literal bottles with a fixed volume or a hard surface.</a:t>
            </a:r>
          </a:p>
          <a:p xmlns:a="http://schemas.openxmlformats.org/drawingml/2006/main">
            <a:r>
              <a:t/>
            </a:r>
          </a:p>
          <a:p xmlns:a="http://schemas.openxmlformats.org/drawingml/2006/main">
            <a:r>
              <a:t>PAUSE AND EXPLAIN Two same-frequency beams have different brightness. Which contains more energetic photons? Neither: the photons have equal energy. The brighter beam sends more photons per second per unit area.</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a:t>
            </a:r>
          </a:p>
          <a:p xmlns:a="http://schemas.openxmlformats.org/drawingml/2006/main">
            <a:r>
              <a:t>Original source: N23 p.1</a:t>
            </a:r>
          </a:p>
          <a:p xmlns:a="http://schemas.openxmlformats.org/drawingml/2006/main">
            <a:r>
              <a:t>CED: 15.1</a:t>
            </a:r>
          </a:p>
          <a:p xmlns:a="http://schemas.openxmlformats.org/drawingml/2006/main">
            <a:r>
              <a:t/>
            </a:r>
          </a:p>
          <a:p xmlns:a="http://schemas.openxmlformats.org/drawingml/2006/main">
            <a:r>
              <a:t>photon_packets Equal-size containers illustrate equal energy packets for one monochromatic frequency. Container size and number of containers are separate variables.</a:t>
            </a:r>
          </a:p>
          <a:p xmlns:a="http://schemas.openxmlformats.org/drawingml/2006/main">
            <a:r>
              <a:t/>
            </a:r>
          </a:p>
          <a:p xmlns:a="http://schemas.openxmlformats.org/drawingml/2006/main">
            <a:r>
              <a:t>The original sketch contrasts a continuous quantity with repeated one-liter containers. Use that picture to separate energy in one photon from the number of photons. At one fixed frequency, each photon carries hf. Transferring more total energy means transferring more such photons.</a:t>
            </a:r>
          </a:p>
          <a:p xmlns:a="http://schemas.openxmlformats.org/drawingml/2006/main">
            <a:r>
              <a:t/>
            </a:r>
          </a:p>
          <a:p xmlns:a="http://schemas.openxmlformats.org/drawingml/2006/main">
            <a:r>
              <a:t>One photon: E = hf</a:t>
            </a:r>
          </a:p>
          <a:p xmlns:a="http://schemas.openxmlformats.org/drawingml/2006/main">
            <a:r>
              <a:t>Monochromatic beam: total energy = Nhf; power = (ΔN/Δt)hf</a:t>
            </a:r>
          </a:p>
          <a:p xmlns:a="http://schemas.openxmlformats.org/drawingml/2006/main">
            <a:r>
              <a:t/>
            </a:r>
          </a:p>
          <a:p xmlns:a="http://schemas.openxmlformats.org/drawingml/2006/main">
            <a:r>
              <a:t>The analogy has a boundary: all light does not have one universal packet size. Changing the frequency changes hf. Photons also are not literal bottles with a fixed volume or a hard surface.</a:t>
            </a:r>
          </a:p>
          <a:p xmlns:a="http://schemas.openxmlformats.org/drawingml/2006/main">
            <a:r>
              <a:t/>
            </a:r>
          </a:p>
          <a:p xmlns:a="http://schemas.openxmlformats.org/drawingml/2006/main">
            <a:r>
              <a:t>PAUSE AND EXPLAIN Two same-frequency beams have different brightness. Which contains more energetic photons? Neither: the photons have equal energy. The brighter beam sends more photons per second per unit area.</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a:t>
            </a:r>
          </a:p>
          <a:p xmlns:a="http://schemas.openxmlformats.org/drawingml/2006/main">
            <a:r>
              <a:t>Original source: N23 p.1; N24 p.8</a:t>
            </a:r>
          </a:p>
          <a:p xmlns:a="http://schemas.openxmlformats.org/drawingml/2006/main">
            <a:r>
              <a:t>CED: 15.1</a:t>
            </a:r>
          </a:p>
          <a:p xmlns:a="http://schemas.openxmlformats.org/drawingml/2006/main">
            <a:r>
              <a:t/>
            </a:r>
          </a:p>
          <a:p xmlns:a="http://schemas.openxmlformats.org/drawingml/2006/main">
            <a:r>
              <a:t>Photon energy: E = hf = hc/λ₀</a:t>
            </a:r>
          </a:p>
          <a:p xmlns:a="http://schemas.openxmlformats.org/drawingml/2006/main">
            <a:r>
              <a:t>Photon momentum in vacuum: p = E/c = h/λ₀</a:t>
            </a:r>
          </a:p>
          <a:p xmlns:a="http://schemas.openxmlformats.org/drawingml/2006/main">
            <a:r>
              <a:t>h ≈ 6.63 × 10⁻³⁴ J·s; 1 eV ≈ 1.60 × 10⁻¹⁹ J; hc ≈ 1240 eV·nm.</a:t>
            </a:r>
          </a:p>
          <a:p xmlns:a="http://schemas.openxmlformats.org/drawingml/2006/main">
            <a:r>
              <a:t/>
            </a:r>
          </a:p>
          <a:p xmlns:a="http://schemas.openxmlformats.org/drawingml/2006/main">
            <a:r>
              <a:t>Interference and diffraction reveal wave behavior, while localized energy transfer in photoelectric emission and Compton scattering reveals particle behavior. A photon has zero rest mass and zero electric charge but nonzero energy and momentum. Do not use p = mv with m = 0 to conclude that photon momentum is zero.</a:t>
            </a:r>
          </a:p>
          <a:p xmlns:a="http://schemas.openxmlformats.org/drawingml/2006/main">
            <a:r>
              <a:t/>
            </a:r>
          </a:p>
          <a:p xmlns:a="http://schemas.openxmlformats.org/drawingml/2006/main">
            <a:r>
              <a:t>The frequency of a monochromatic beam fixes the energy per photon. Its power also depends on the number arriving each second: P = (photon arrival rate)hf. A more intense beam at fixed frequency has more photons per second per unit area; its individual photons are not more energetic.</a:t>
            </a:r>
          </a:p>
          <a:p xmlns:a="http://schemas.openxmlformats.org/drawingml/2006/main">
            <a:r>
              <a:t/>
            </a:r>
          </a:p>
          <a:p xmlns:a="http://schemas.openxmlformats.org/drawingml/2006/main">
            <a:r>
              <a:t>Worked example A 500 nm vacuum-wavelength photon has E = 1240/500 = 2.48 eV = 3.97 × 10⁻¹⁹ J and p = h/λ = 1.33 × 10⁻²⁷ kg·m/s. A 1.0 mW beam at that wavelength carries about 2.52 × 10¹⁵ photons/s.</a:t>
            </a:r>
          </a:p>
          <a:p xmlns:a="http://schemas.openxmlformats.org/drawingml/2006/main">
            <a:r>
              <a:t/>
            </a:r>
          </a:p>
          <a:p xmlns:a="http://schemas.openxmlformats.org/drawingml/2006/main">
            <a:r>
              <a:t>Use λ₀ for vacuum wavelength in E = hc/λ₀. When a wave enters a stationary transparent medium, its frequency is unchanged but its wavelength and propagation speed change. The photon energy remains hf for that frequency; inserting the shorter in-medium wavelength into hc/λ without adjusting the speed would give the wrong energy. Electromagnetic momentum inside matter requires care beyond the simple vacuum relation.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a:t>
            </a:r>
          </a:p>
          <a:p xmlns:a="http://schemas.openxmlformats.org/drawingml/2006/main">
            <a:r>
              <a:t>Original source: N23 p.1; N24 p.8</a:t>
            </a:r>
          </a:p>
          <a:p xmlns:a="http://schemas.openxmlformats.org/drawingml/2006/main">
            <a:r>
              <a:t>CED: 15.1</a:t>
            </a:r>
          </a:p>
          <a:p xmlns:a="http://schemas.openxmlformats.org/drawingml/2006/main">
            <a:r>
              <a:t/>
            </a:r>
          </a:p>
          <a:p xmlns:a="http://schemas.openxmlformats.org/drawingml/2006/main">
            <a:r>
              <a:t>Photon energy: E = hf = hc/λ₀</a:t>
            </a:r>
          </a:p>
          <a:p xmlns:a="http://schemas.openxmlformats.org/drawingml/2006/main">
            <a:r>
              <a:t>Photon momentum in vacuum: p = E/c = h/λ₀</a:t>
            </a:r>
          </a:p>
          <a:p xmlns:a="http://schemas.openxmlformats.org/drawingml/2006/main">
            <a:r>
              <a:t>h ≈ 6.63 × 10⁻³⁴ J·s; 1 eV ≈ 1.60 × 10⁻¹⁹ J; hc ≈ 1240 eV·nm.</a:t>
            </a:r>
          </a:p>
          <a:p xmlns:a="http://schemas.openxmlformats.org/drawingml/2006/main">
            <a:r>
              <a:t/>
            </a:r>
          </a:p>
          <a:p xmlns:a="http://schemas.openxmlformats.org/drawingml/2006/main">
            <a:r>
              <a:t>Interference and diffraction reveal wave behavior, while localized energy transfer in photoelectric emission and Compton scattering reveals particle behavior. A photon has zero rest mass and zero electric charge but nonzero energy and momentum. Do not use p = mv with m = 0 to conclude that photon momentum is zero.</a:t>
            </a:r>
          </a:p>
          <a:p xmlns:a="http://schemas.openxmlformats.org/drawingml/2006/main">
            <a:r>
              <a:t/>
            </a:r>
          </a:p>
          <a:p xmlns:a="http://schemas.openxmlformats.org/drawingml/2006/main">
            <a:r>
              <a:t>The frequency of a monochromatic beam fixes the energy per photon. Its power also depends on the number arriving each second: P = (photon arrival rate)hf. A more intense beam at fixed frequency has more photons per second per unit area; its individual photons are not more energetic.</a:t>
            </a:r>
          </a:p>
          <a:p xmlns:a="http://schemas.openxmlformats.org/drawingml/2006/main">
            <a:r>
              <a:t/>
            </a:r>
          </a:p>
          <a:p xmlns:a="http://schemas.openxmlformats.org/drawingml/2006/main">
            <a:r>
              <a:t>Worked example A 500 nm vacuum-wavelength photon has E = 1240/500 = 2.48 eV = 3.97 × 10⁻¹⁹ J and p = h/λ = 1.33 × 10⁻²⁷ kg·m/s. A 1.0 mW beam at that wavelength carries about 2.52 × 10¹⁵ photons/s.</a:t>
            </a:r>
          </a:p>
          <a:p xmlns:a="http://schemas.openxmlformats.org/drawingml/2006/main">
            <a:r>
              <a:t/>
            </a:r>
          </a:p>
          <a:p xmlns:a="http://schemas.openxmlformats.org/drawingml/2006/main">
            <a:r>
              <a:t>Use λ₀ for vacuum wavelength in E = hc/λ₀. When a wave enters a stationary transparent medium, its frequency is unchanged but its wavelength and propagation speed change. The photon energy remains hf for that frequency; inserting the shorter in-medium wavelength into hc/λ without adjusting the speed would give the wrong energy. Electromagnetic momentum inside matter requires care beyond the simple vacuum relation.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4.</a:t>
            </a:r>
          </a:p>
          <a:p xmlns:a="http://schemas.openxmlformats.org/drawingml/2006/main">
            <a:r>
              <a:t>Original source: N23 p.2; N24 pp.9-10</a:t>
            </a:r>
          </a:p>
          <a:p xmlns:a="http://schemas.openxmlformats.org/drawingml/2006/main">
            <a:r>
              <a:t>CED: 15.1</a:t>
            </a:r>
          </a:p>
          <a:p xmlns:a="http://schemas.openxmlformats.org/drawingml/2006/main">
            <a:r>
              <a:t/>
            </a:r>
          </a:p>
          <a:p xmlns:a="http://schemas.openxmlformats.org/drawingml/2006/main">
            <a:r>
              <a:t>λ = h/p</a:t>
            </a:r>
          </a:p>
          <a:p xmlns:a="http://schemas.openxmlformats.org/drawingml/2006/main">
            <a:r>
              <a:t>For a nonrelativistic particle: p = mv = √(2mK), so λ = h/√(2mK).</a:t>
            </a:r>
          </a:p>
          <a:p xmlns:a="http://schemas.openxmlformats.org/drawingml/2006/main">
            <a:r>
              <a:t/>
            </a:r>
          </a:p>
          <a:p xmlns:a="http://schemas.openxmlformats.org/drawingml/2006/main">
            <a:r>
              <a:t>Electrons, atoms and other material particles can diffract and interfere. Their de Broglie wavelength becomes easier to observe when their momentum is small and relevant structures have comparable spacing. A macroscopic object has such a tiny wavelength at everyday momenta that ordinary diffraction is not visible.</a:t>
            </a:r>
          </a:p>
          <a:p xmlns:a="http://schemas.openxmlformats.org/drawingml/2006/main">
            <a:r>
              <a:t/>
            </a:r>
          </a:p>
          <a:p xmlns:a="http://schemas.openxmlformats.org/drawingml/2006/main">
            <a:r>
              <a:t>Worked example: accelerated electrons An electron starts from rest and is accelerated through 150 V. K = 150 eV = 2.40 × 10⁻¹⁷ J. Momentum p = √(2mK) = 6.61 × 10⁻²⁴ kg·m/s. Thus λ = 1.00 × 10⁻¹⁰ m = 0.100 nm, comparable to atomic spacings.</a:t>
            </a:r>
          </a:p>
          <a:p xmlns:a="http://schemas.openxmlformats.org/drawingml/2006/main">
            <a:r>
              <a:t/>
            </a:r>
          </a:p>
          <a:p xmlns:a="http://schemas.openxmlformats.org/drawingml/2006/main">
            <a:r>
              <a:t>[['Change', 'de Broglie wavelength response', 'Reason'], ['Double speed, same nonrelativistic mass', 'Halves', 'p doubles.'], ['Quadruple kinetic energy, same mass', 'Halves', 'p scales as √K.'], ['Quadruple mass, same kinetic energy', 'Halves', 'p scales as √m.'], ['Same photon energy versus particle kinetic energy', 'Do not equate their momenta automatically', 'Photon p = E/c; massive particle p depends on rest mass.']]</a:t>
            </a:r>
          </a:p>
          <a:p xmlns:a="http://schemas.openxmlformats.org/drawingml/2006/main">
            <a:r>
              <a:t/>
            </a:r>
          </a:p>
          <a:p xmlns:a="http://schemas.openxmlformats.org/drawingml/2006/main">
            <a:r>
              <a:t>A wave-particle description does not mean the electron physically changes from a tiny ball into an ordinary material string. It means different experiments require different aspects of the quantum description. The Bohr model in the following sections captures useful quantized energy predictions while remaining an approximation.</a:t>
            </a:r>
          </a:p>
          <a:p xmlns:a="http://schemas.openxmlformats.org/drawingml/2006/main">
            <a:r>
              <a:t/>
            </a:r>
          </a:p>
          <a:p xmlns:a="http://schemas.openxmlformats.org/drawingml/2006/main">
            <a:r>
              <a:t>Check the speed model The nonrelativistic kinetic-energy relation is appropriate when K is small compared with mc². For an electron, mc² ≈ 511 keV. Do not apply ½mv² blindly to highly energetic electrons.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4.</a:t>
            </a:r>
          </a:p>
          <a:p xmlns:a="http://schemas.openxmlformats.org/drawingml/2006/main">
            <a:r>
              <a:t>Original source: N23 p.2; N24 pp.9-10</a:t>
            </a:r>
          </a:p>
          <a:p xmlns:a="http://schemas.openxmlformats.org/drawingml/2006/main">
            <a:r>
              <a:t>CED: 15.1</a:t>
            </a:r>
          </a:p>
          <a:p xmlns:a="http://schemas.openxmlformats.org/drawingml/2006/main">
            <a:r>
              <a:t/>
            </a:r>
          </a:p>
          <a:p xmlns:a="http://schemas.openxmlformats.org/drawingml/2006/main">
            <a:r>
              <a:t>λ = h/p</a:t>
            </a:r>
          </a:p>
          <a:p xmlns:a="http://schemas.openxmlformats.org/drawingml/2006/main">
            <a:r>
              <a:t>For a nonrelativistic particle: p = mv = √(2mK), so λ = h/√(2mK).</a:t>
            </a:r>
          </a:p>
          <a:p xmlns:a="http://schemas.openxmlformats.org/drawingml/2006/main">
            <a:r>
              <a:t/>
            </a:r>
          </a:p>
          <a:p xmlns:a="http://schemas.openxmlformats.org/drawingml/2006/main">
            <a:r>
              <a:t>Electrons, atoms and other material particles can diffract and interfere. Their de Broglie wavelength becomes easier to observe when their momentum is small and relevant structures have comparable spacing. A macroscopic object has such a tiny wavelength at everyday momenta that ordinary diffraction is not visible.</a:t>
            </a:r>
          </a:p>
          <a:p xmlns:a="http://schemas.openxmlformats.org/drawingml/2006/main">
            <a:r>
              <a:t/>
            </a:r>
          </a:p>
          <a:p xmlns:a="http://schemas.openxmlformats.org/drawingml/2006/main">
            <a:r>
              <a:t>Worked example: accelerated electrons An electron starts from rest and is accelerated through 150 V. K = 150 eV = 2.40 × 10⁻¹⁷ J. Momentum p = √(2mK) = 6.61 × 10⁻²⁴ kg·m/s. Thus λ = 1.00 × 10⁻¹⁰ m = 0.100 nm, comparable to atomic spacings.</a:t>
            </a:r>
          </a:p>
          <a:p xmlns:a="http://schemas.openxmlformats.org/drawingml/2006/main">
            <a:r>
              <a:t/>
            </a:r>
          </a:p>
          <a:p xmlns:a="http://schemas.openxmlformats.org/drawingml/2006/main">
            <a:r>
              <a:t>[['Change', 'de Broglie wavelength response', 'Reason'], ['Double speed, same nonrelativistic mass', 'Halves', 'p doubles.'], ['Quadruple kinetic energy, same mass', 'Halves', 'p scales as √K.'], ['Quadruple mass, same kinetic energy', 'Halves', 'p scales as √m.'], ['Same photon energy versus particle kinetic energy', 'Do not equate their momenta automatically', 'Photon p = E/c; massive particle p depends on rest mass.']]</a:t>
            </a:r>
          </a:p>
          <a:p xmlns:a="http://schemas.openxmlformats.org/drawingml/2006/main">
            <a:r>
              <a:t/>
            </a:r>
          </a:p>
          <a:p xmlns:a="http://schemas.openxmlformats.org/drawingml/2006/main">
            <a:r>
              <a:t>A wave-particle description does not mean the electron physically changes from a tiny ball into an ordinary material string. It means different experiments require different aspects of the quantum description. The Bohr model in the following sections captures useful quantized energy predictions while remaining an approximation.</a:t>
            </a:r>
          </a:p>
          <a:p xmlns:a="http://schemas.openxmlformats.org/drawingml/2006/main">
            <a:r>
              <a:t/>
            </a:r>
          </a:p>
          <a:p xmlns:a="http://schemas.openxmlformats.org/drawingml/2006/main">
            <a:r>
              <a:t>Check the speed model The nonrelativistic kinetic-energy relation is appropriate when K is small compared with mc². For an electron, mc² ≈ 511 keV. Do not apply ½mv² blindly to highly energetic electrons.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4.</a:t>
            </a:r>
          </a:p>
          <a:p xmlns:a="http://schemas.openxmlformats.org/drawingml/2006/main">
            <a:r>
              <a:t>Original source: N23 p.2; N24 pp.9-10</a:t>
            </a:r>
          </a:p>
          <a:p xmlns:a="http://schemas.openxmlformats.org/drawingml/2006/main">
            <a:r>
              <a:t>CED: 15.1</a:t>
            </a:r>
          </a:p>
          <a:p xmlns:a="http://schemas.openxmlformats.org/drawingml/2006/main">
            <a:r>
              <a:t/>
            </a:r>
          </a:p>
          <a:p xmlns:a="http://schemas.openxmlformats.org/drawingml/2006/main">
            <a:r>
              <a:t>λ = h/p</a:t>
            </a:r>
          </a:p>
          <a:p xmlns:a="http://schemas.openxmlformats.org/drawingml/2006/main">
            <a:r>
              <a:t>For a nonrelativistic particle: p = mv = √(2mK), so λ = h/√(2mK).</a:t>
            </a:r>
          </a:p>
          <a:p xmlns:a="http://schemas.openxmlformats.org/drawingml/2006/main">
            <a:r>
              <a:t/>
            </a:r>
          </a:p>
          <a:p xmlns:a="http://schemas.openxmlformats.org/drawingml/2006/main">
            <a:r>
              <a:t>Electrons, atoms and other material particles can diffract and interfere. Their de Broglie wavelength becomes easier to observe when their momentum is small and relevant structures have comparable spacing. A macroscopic object has such a tiny wavelength at everyday momenta that ordinary diffraction is not visible.</a:t>
            </a:r>
          </a:p>
          <a:p xmlns:a="http://schemas.openxmlformats.org/drawingml/2006/main">
            <a:r>
              <a:t/>
            </a:r>
          </a:p>
          <a:p xmlns:a="http://schemas.openxmlformats.org/drawingml/2006/main">
            <a:r>
              <a:t>Worked example: accelerated electrons An electron starts from rest and is accelerated through 150 V. K = 150 eV = 2.40 × 10⁻¹⁷ J. Momentum p = √(2mK) = 6.61 × 10⁻²⁴ kg·m/s. Thus λ = 1.00 × 10⁻¹⁰ m = 0.100 nm, comparable to atomic spacings.</a:t>
            </a:r>
          </a:p>
          <a:p xmlns:a="http://schemas.openxmlformats.org/drawingml/2006/main">
            <a:r>
              <a:t/>
            </a:r>
          </a:p>
          <a:p xmlns:a="http://schemas.openxmlformats.org/drawingml/2006/main">
            <a:r>
              <a:t>[['Change', 'de Broglie wavelength response', 'Reason'], ['Double speed, same nonrelativistic mass', 'Halves', 'p doubles.'], ['Quadruple kinetic energy, same mass', 'Halves', 'p scales as √K.'], ['Quadruple mass, same kinetic energy', 'Halves', 'p scales as √m.'], ['Same photon energy versus particle kinetic energy', 'Do not equate their momenta automatically', 'Photon p = E/c; massive particle p depends on rest mass.']]</a:t>
            </a:r>
          </a:p>
          <a:p xmlns:a="http://schemas.openxmlformats.org/drawingml/2006/main">
            <a:r>
              <a:t/>
            </a:r>
          </a:p>
          <a:p xmlns:a="http://schemas.openxmlformats.org/drawingml/2006/main">
            <a:r>
              <a:t>A wave-particle description does not mean the electron physically changes from a tiny ball into an ordinary material string. It means different experiments require different aspects of the quantum description. The Bohr model in the following sections captures useful quantized energy predictions while remaining an approximation.</a:t>
            </a:r>
          </a:p>
          <a:p xmlns:a="http://schemas.openxmlformats.org/drawingml/2006/main">
            <a:r>
              <a:t/>
            </a:r>
          </a:p>
          <a:p xmlns:a="http://schemas.openxmlformats.org/drawingml/2006/main">
            <a:r>
              <a:t>Check the speed model The nonrelativistic kinetic-energy relation is appropriate when K is small compared with mc². For an electron, mc² ≈ 511 keV. Do not apply ½mv² blindly to highly energetic electrons.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4.</a:t>
            </a:r>
          </a:p>
          <a:p xmlns:a="http://schemas.openxmlformats.org/drawingml/2006/main">
            <a:r>
              <a:t>Original source: N23 p.2; N24 pp.9-10</a:t>
            </a:r>
          </a:p>
          <a:p xmlns:a="http://schemas.openxmlformats.org/drawingml/2006/main">
            <a:r>
              <a:t>CED: 15.1</a:t>
            </a:r>
          </a:p>
          <a:p xmlns:a="http://schemas.openxmlformats.org/drawingml/2006/main">
            <a:r>
              <a:t/>
            </a:r>
          </a:p>
          <a:p xmlns:a="http://schemas.openxmlformats.org/drawingml/2006/main">
            <a:r>
              <a:t>λ = h/p</a:t>
            </a:r>
          </a:p>
          <a:p xmlns:a="http://schemas.openxmlformats.org/drawingml/2006/main">
            <a:r>
              <a:t>For a nonrelativistic particle: p = mv = √(2mK), so λ = h/√(2mK).</a:t>
            </a:r>
          </a:p>
          <a:p xmlns:a="http://schemas.openxmlformats.org/drawingml/2006/main">
            <a:r>
              <a:t/>
            </a:r>
          </a:p>
          <a:p xmlns:a="http://schemas.openxmlformats.org/drawingml/2006/main">
            <a:r>
              <a:t>Electrons, atoms and other material particles can diffract and interfere. Their de Broglie wavelength becomes easier to observe when their momentum is small and relevant structures have comparable spacing. A macroscopic object has such a tiny wavelength at everyday momenta that ordinary diffraction is not visible.</a:t>
            </a:r>
          </a:p>
          <a:p xmlns:a="http://schemas.openxmlformats.org/drawingml/2006/main">
            <a:r>
              <a:t/>
            </a:r>
          </a:p>
          <a:p xmlns:a="http://schemas.openxmlformats.org/drawingml/2006/main">
            <a:r>
              <a:t>Worked example: accelerated electrons An electron starts from rest and is accelerated through 150 V. K = 150 eV = 2.40 × 10⁻¹⁷ J. Momentum p = √(2mK) = 6.61 × 10⁻²⁴ kg·m/s. Thus λ = 1.00 × 10⁻¹⁰ m = 0.100 nm, comparable to atomic spacings.</a:t>
            </a:r>
          </a:p>
          <a:p xmlns:a="http://schemas.openxmlformats.org/drawingml/2006/main">
            <a:r>
              <a:t/>
            </a:r>
          </a:p>
          <a:p xmlns:a="http://schemas.openxmlformats.org/drawingml/2006/main">
            <a:r>
              <a:t>[['Change', 'de Broglie wavelength response', 'Reason'], ['Double speed, same nonrelativistic mass', 'Halves', 'p doubles.'], ['Quadruple kinetic energy, same mass', 'Halves', 'p scales as √K.'], ['Quadruple mass, same kinetic energy', 'Halves', 'p scales as √m.'], ['Same photon energy versus particle kinetic energy', 'Do not equate their momenta automatically', 'Photon p = E/c; massive particle p depends on rest mass.']]</a:t>
            </a:r>
          </a:p>
          <a:p xmlns:a="http://schemas.openxmlformats.org/drawingml/2006/main">
            <a:r>
              <a:t/>
            </a:r>
          </a:p>
          <a:p xmlns:a="http://schemas.openxmlformats.org/drawingml/2006/main">
            <a:r>
              <a:t>A wave-particle description does not mean the electron physically changes from a tiny ball into an ordinary material string. It means different experiments require different aspects of the quantum description. The Bohr model in the following sections captures useful quantized energy predictions while remaining an approximation.</a:t>
            </a:r>
          </a:p>
          <a:p xmlns:a="http://schemas.openxmlformats.org/drawingml/2006/main">
            <a:r>
              <a:t/>
            </a:r>
          </a:p>
          <a:p xmlns:a="http://schemas.openxmlformats.org/drawingml/2006/main">
            <a:r>
              <a:t>Check the speed model The nonrelativistic kinetic-energy relation is appropriate when K is small compared with mc². For an electron, mc² ≈ 511 keV. Do not apply ½mv² blindly to highly energetic electrons.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5.</a:t>
            </a:r>
          </a:p>
          <a:p xmlns:a="http://schemas.openxmlformats.org/drawingml/2006/main">
            <a:r>
              <a:t>Original source: N23 p.2</a:t>
            </a:r>
          </a:p>
          <a:p xmlns:a="http://schemas.openxmlformats.org/drawingml/2006/main">
            <a:r>
              <a:t>CED: 15.1</a:t>
            </a:r>
          </a:p>
          <a:p xmlns:a="http://schemas.openxmlformats.org/drawingml/2006/main">
            <a:r>
              <a:t/>
            </a:r>
          </a:p>
          <a:p xmlns:a="http://schemas.openxmlformats.org/drawingml/2006/main">
            <a:r>
              <a:t>photon_comparison For light in vacuum, a shorter wavelength means a higher frequency and higher energy per photon. For matter, use its momentum to find wavelength.</a:t>
            </a:r>
          </a:p>
          <a:p xmlns:a="http://schemas.openxmlformats.org/drawingml/2006/main">
            <a:r>
              <a:t/>
            </a:r>
          </a:p>
          <a:p xmlns:a="http://schemas.openxmlformats.org/drawingml/2006/main">
            <a:r>
              <a:t>A 50 kg person moving at 2.0 m/s has p = 100 kg·m/s. The de Broglie wavelength is λ = (6.63 × 10⁻³⁴)/100 = 6.63 × 10⁻³⁶ m. This tiny scale explains why ordinary doorway diffraction is not observed for a walking person.</a:t>
            </a:r>
          </a:p>
          <a:p xmlns:a="http://schemas.openxmlformats.org/drawingml/2006/main">
            <a:r>
              <a:t/>
            </a:r>
          </a:p>
          <a:p xmlns:a="http://schemas.openxmlformats.org/drawingml/2006/main">
            <a:r>
              <a:t>An electron accelerated from rest through a small voltage instead has a wavelength comparable to atomic spacings. For the same nonrelativistic particle, λ ∝ 1/√V. To reduce a 0.100 nm wavelength at 150 V to 0.0500 nm, use four times the voltage: 600 V.</a:t>
            </a:r>
          </a:p>
          <a:p xmlns:a="http://schemas.openxmlformats.org/drawingml/2006/main">
            <a:r>
              <a:t/>
            </a:r>
          </a:p>
          <a:p xmlns:a="http://schemas.openxmlformats.org/drawingml/2006/main">
            <a:r>
              <a:t>[['Comparison', 'Result'], ['Mass doubles and speed triples', 'Momentum becomes 6 times larger; λ becomes λ/6'], ['Kinetic energy doubles, same mass', 'λ becomes λ/√2'], ['Photon frequency doubles', 'Photon energy and momentum double; λ halves']] None 9</a:t>
            </a:r>
          </a:p>
          <a:p xmlns:a="http://schemas.openxmlformats.org/drawingml/2006/main">
            <a:r>
              <a:t/>
            </a:r>
          </a:p>
          <a:p xmlns:a="http://schemas.openxmlformats.org/drawingml/2006/main">
            <a:r>
              <a:t>UNITS AND MODEL CHECK Use joules inside p = √(2mK) when mass is in kilograms. The nonrelativistic formula is an approximation for massive particles; a photon instead has E = pc.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5.</a:t>
            </a:r>
          </a:p>
          <a:p xmlns:a="http://schemas.openxmlformats.org/drawingml/2006/main">
            <a:r>
              <a:t>Original source: N23 p.2</a:t>
            </a:r>
          </a:p>
          <a:p xmlns:a="http://schemas.openxmlformats.org/drawingml/2006/main">
            <a:r>
              <a:t>CED: 15.1</a:t>
            </a:r>
          </a:p>
          <a:p xmlns:a="http://schemas.openxmlformats.org/drawingml/2006/main">
            <a:r>
              <a:t/>
            </a:r>
          </a:p>
          <a:p xmlns:a="http://schemas.openxmlformats.org/drawingml/2006/main">
            <a:r>
              <a:t>photon_comparison For light in vacuum, a shorter wavelength means a higher frequency and higher energy per photon. For matter, use its momentum to find wavelength.</a:t>
            </a:r>
          </a:p>
          <a:p xmlns:a="http://schemas.openxmlformats.org/drawingml/2006/main">
            <a:r>
              <a:t/>
            </a:r>
          </a:p>
          <a:p xmlns:a="http://schemas.openxmlformats.org/drawingml/2006/main">
            <a:r>
              <a:t>A 50 kg person moving at 2.0 m/s has p = 100 kg·m/s. The de Broglie wavelength is λ = (6.63 × 10⁻³⁴)/100 = 6.63 × 10⁻³⁶ m. This tiny scale explains why ordinary doorway diffraction is not observed for a walking person.</a:t>
            </a:r>
          </a:p>
          <a:p xmlns:a="http://schemas.openxmlformats.org/drawingml/2006/main">
            <a:r>
              <a:t/>
            </a:r>
          </a:p>
          <a:p xmlns:a="http://schemas.openxmlformats.org/drawingml/2006/main">
            <a:r>
              <a:t>An electron accelerated from rest through a small voltage instead has a wavelength comparable to atomic spacings. For the same nonrelativistic particle, λ ∝ 1/√V. To reduce a 0.100 nm wavelength at 150 V to 0.0500 nm, use four times the voltage: 600 V.</a:t>
            </a:r>
          </a:p>
          <a:p xmlns:a="http://schemas.openxmlformats.org/drawingml/2006/main">
            <a:r>
              <a:t/>
            </a:r>
          </a:p>
          <a:p xmlns:a="http://schemas.openxmlformats.org/drawingml/2006/main">
            <a:r>
              <a:t>[['Comparison', 'Result'], ['Mass doubles and speed triples', 'Momentum becomes 6 times larger; λ becomes λ/6'], ['Kinetic energy doubles, same mass', 'λ becomes λ/√2'], ['Photon frequency doubles', 'Photon energy and momentum double; λ halves']] None 9</a:t>
            </a:r>
          </a:p>
          <a:p xmlns:a="http://schemas.openxmlformats.org/drawingml/2006/main">
            <a:r>
              <a:t/>
            </a:r>
          </a:p>
          <a:p xmlns:a="http://schemas.openxmlformats.org/drawingml/2006/main">
            <a:r>
              <a:t>UNITS AND MODEL CHECK Use joules inside p = √(2mK) when mass is in kilograms. The nonrelativistic formula is an approximation for massive particles; a photon instead has E = pc.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5.</a:t>
            </a:r>
          </a:p>
          <a:p xmlns:a="http://schemas.openxmlformats.org/drawingml/2006/main">
            <a:r>
              <a:t>Original source: N23 p.2</a:t>
            </a:r>
          </a:p>
          <a:p xmlns:a="http://schemas.openxmlformats.org/drawingml/2006/main">
            <a:r>
              <a:t>CED: 15.1</a:t>
            </a:r>
          </a:p>
          <a:p xmlns:a="http://schemas.openxmlformats.org/drawingml/2006/main">
            <a:r>
              <a:t/>
            </a:r>
          </a:p>
          <a:p xmlns:a="http://schemas.openxmlformats.org/drawingml/2006/main">
            <a:r>
              <a:t>photon_comparison For light in vacuum, a shorter wavelength means a higher frequency and higher energy per photon. For matter, use its momentum to find wavelength.</a:t>
            </a:r>
          </a:p>
          <a:p xmlns:a="http://schemas.openxmlformats.org/drawingml/2006/main">
            <a:r>
              <a:t/>
            </a:r>
          </a:p>
          <a:p xmlns:a="http://schemas.openxmlformats.org/drawingml/2006/main">
            <a:r>
              <a:t>A 50 kg person moving at 2.0 m/s has p = 100 kg·m/s. The de Broglie wavelength is λ = (6.63 × 10⁻³⁴)/100 = 6.63 × 10⁻³⁶ m. This tiny scale explains why ordinary doorway diffraction is not observed for a walking person.</a:t>
            </a:r>
          </a:p>
          <a:p xmlns:a="http://schemas.openxmlformats.org/drawingml/2006/main">
            <a:r>
              <a:t/>
            </a:r>
          </a:p>
          <a:p xmlns:a="http://schemas.openxmlformats.org/drawingml/2006/main">
            <a:r>
              <a:t>An electron accelerated from rest through a small voltage instead has a wavelength comparable to atomic spacings. For the same nonrelativistic particle, λ ∝ 1/√V. To reduce a 0.100 nm wavelength at 150 V to 0.0500 nm, use four times the voltage: 600 V.</a:t>
            </a:r>
          </a:p>
          <a:p xmlns:a="http://schemas.openxmlformats.org/drawingml/2006/main">
            <a:r>
              <a:t/>
            </a:r>
          </a:p>
          <a:p xmlns:a="http://schemas.openxmlformats.org/drawingml/2006/main">
            <a:r>
              <a:t>[['Comparison', 'Result'], ['Mass doubles and speed triples', 'Momentum becomes 6 times larger; λ becomes λ/6'], ['Kinetic energy doubles, same mass', 'λ becomes λ/√2'], ['Photon frequency doubles', 'Photon energy and momentum double; λ halves']] None 9</a:t>
            </a:r>
          </a:p>
          <a:p xmlns:a="http://schemas.openxmlformats.org/drawingml/2006/main">
            <a:r>
              <a:t/>
            </a:r>
          </a:p>
          <a:p xmlns:a="http://schemas.openxmlformats.org/drawingml/2006/main">
            <a:r>
              <a:t>UNITS AND MODEL CHECK Use joules inside p = √(2mK) when mass is in kilograms. The nonrelativistic formula is an approximation for massive particles; a photon instead has E = pc.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5.</a:t>
            </a:r>
          </a:p>
          <a:p xmlns:a="http://schemas.openxmlformats.org/drawingml/2006/main">
            <a:r>
              <a:t>Original source: N23 p.2</a:t>
            </a:r>
          </a:p>
          <a:p xmlns:a="http://schemas.openxmlformats.org/drawingml/2006/main">
            <a:r>
              <a:t>CED: 15.1</a:t>
            </a:r>
          </a:p>
          <a:p xmlns:a="http://schemas.openxmlformats.org/drawingml/2006/main">
            <a:r>
              <a:t/>
            </a:r>
          </a:p>
          <a:p xmlns:a="http://schemas.openxmlformats.org/drawingml/2006/main">
            <a:r>
              <a:t>photon_comparison For light in vacuum, a shorter wavelength means a higher frequency and higher energy per photon. For matter, use its momentum to find wavelength.</a:t>
            </a:r>
          </a:p>
          <a:p xmlns:a="http://schemas.openxmlformats.org/drawingml/2006/main">
            <a:r>
              <a:t/>
            </a:r>
          </a:p>
          <a:p xmlns:a="http://schemas.openxmlformats.org/drawingml/2006/main">
            <a:r>
              <a:t>A 50 kg person moving at 2.0 m/s has p = 100 kg·m/s. The de Broglie wavelength is λ = (6.63 × 10⁻³⁴)/100 = 6.63 × 10⁻³⁶ m. This tiny scale explains why ordinary doorway diffraction is not observed for a walking person.</a:t>
            </a:r>
          </a:p>
          <a:p xmlns:a="http://schemas.openxmlformats.org/drawingml/2006/main">
            <a:r>
              <a:t/>
            </a:r>
          </a:p>
          <a:p xmlns:a="http://schemas.openxmlformats.org/drawingml/2006/main">
            <a:r>
              <a:t>An electron accelerated from rest through a small voltage instead has a wavelength comparable to atomic spacings. For the same nonrelativistic particle, λ ∝ 1/√V. To reduce a 0.100 nm wavelength at 150 V to 0.0500 nm, use four times the voltage: 600 V.</a:t>
            </a:r>
          </a:p>
          <a:p xmlns:a="http://schemas.openxmlformats.org/drawingml/2006/main">
            <a:r>
              <a:t/>
            </a:r>
          </a:p>
          <a:p xmlns:a="http://schemas.openxmlformats.org/drawingml/2006/main">
            <a:r>
              <a:t>[['Comparison', 'Result'], ['Mass doubles and speed triples', 'Momentum becomes 6 times larger; λ becomes λ/6'], ['Kinetic energy doubles, same mass', 'λ becomes λ/√2'], ['Photon frequency doubles', 'Photon energy and momentum double; λ halves']] None 9</a:t>
            </a:r>
          </a:p>
          <a:p xmlns:a="http://schemas.openxmlformats.org/drawingml/2006/main">
            <a:r>
              <a:t/>
            </a:r>
          </a:p>
          <a:p xmlns:a="http://schemas.openxmlformats.org/drawingml/2006/main">
            <a:r>
              <a:t>UNITS AND MODEL CHECK Use joules inside p = √(2mK) when mass is in kilograms. The nonrelativistic formula is an approximation for massive particles; a photon instead has E = pc.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6.</a:t>
            </a:r>
          </a:p>
          <a:p xmlns:a="http://schemas.openxmlformats.org/drawingml/2006/main">
            <a:r>
              <a:t>Original source: N23 pp.3-4</a:t>
            </a:r>
          </a:p>
          <a:p xmlns:a="http://schemas.openxmlformats.org/drawingml/2006/main">
            <a:r>
              <a:t>CED: 15.5</a:t>
            </a:r>
          </a:p>
          <a:p xmlns:a="http://schemas.openxmlformats.org/drawingml/2006/main">
            <a:r>
              <a:t/>
            </a:r>
          </a:p>
          <a:p xmlns:a="http://schemas.openxmlformats.org/drawingml/2006/main">
            <a:r>
              <a:t>K_max = hf - φ; f₀ = φ/h</a:t>
            </a:r>
          </a:p>
          <a:p xmlns:a="http://schemas.openxmlformats.org/drawingml/2006/main">
            <a:r>
              <a:t>Stopping potential magnitude: eV_stop = K_max.</a:t>
            </a:r>
          </a:p>
          <a:p xmlns:a="http://schemas.openxmlformats.org/drawingml/2006/main">
            <a:r>
              <a:t/>
            </a:r>
          </a:p>
          <a:p xmlns:a="http://schemas.openxmlformats.org/drawingml/2006/main">
            <a:r>
              <a:t>A photon can transfer its energy to an electron in a photoactive surface. The work function φ is the minimum energy needed to remove an electron from that surface. If hf is below φ, no emission occurs in the ordinary single-photon model, however large the intensity. Above threshold, the most energetic emitted electrons have K_max = hf - φ; others can lose energy inside the material.</a:t>
            </a:r>
          </a:p>
          <a:p xmlns:a="http://schemas.openxmlformats.org/drawingml/2006/main">
            <a:r>
              <a:t/>
            </a:r>
          </a:p>
          <a:p xmlns:a="http://schemas.openxmlformats.org/drawingml/2006/main">
            <a:r>
              <a:t>photoelectric Plotting maximum electron kinetic energy versus light frequency gives slope h, threshold intercept f0, and a negative extrapolated vertical intercept -φ. The below-threshold region has no emitted electrons, not negative kinetic energy.</a:t>
            </a:r>
          </a:p>
          <a:p xmlns:a="http://schemas.openxmlformats.org/drawingml/2006/main">
            <a:r>
              <a:t/>
            </a:r>
          </a:p>
          <a:p xmlns:a="http://schemas.openxmlformats.org/drawingml/2006/main">
            <a:r>
              <a:t>Worked example A metal has φ = 2.0 eV and receives 400 nm light. Photon energy = 1240/400 = 3.10 eV, so K_max = 1.10 eV and V_stop = 1.10 V. At 700 nm, photon energy is 1.77 eV, so ordinary single-photon emission does not occur.</a:t>
            </a:r>
          </a:p>
          <a:p xmlns:a="http://schemas.openxmlformats.org/drawingml/2006/main">
            <a:r>
              <a:t/>
            </a:r>
          </a:p>
          <a:p xmlns:a="http://schemas.openxmlformats.org/drawingml/2006/main">
            <a:r>
              <a:t>Increasing intensity at fixed above-threshold frequency increases the number of emitted electrons and the saturation current when collection is adequate. It does not increase maximum kinetic energy or stopping potential. Increasing frequency changes the photon energy and therefore changes K_max.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6.</a:t>
            </a:r>
          </a:p>
          <a:p xmlns:a="http://schemas.openxmlformats.org/drawingml/2006/main">
            <a:r>
              <a:t>Original source: N23 pp.3-4</a:t>
            </a:r>
          </a:p>
          <a:p xmlns:a="http://schemas.openxmlformats.org/drawingml/2006/main">
            <a:r>
              <a:t>CED: 15.5</a:t>
            </a:r>
          </a:p>
          <a:p xmlns:a="http://schemas.openxmlformats.org/drawingml/2006/main">
            <a:r>
              <a:t/>
            </a:r>
          </a:p>
          <a:p xmlns:a="http://schemas.openxmlformats.org/drawingml/2006/main">
            <a:r>
              <a:t>K_max = hf - φ; f₀ = φ/h</a:t>
            </a:r>
          </a:p>
          <a:p xmlns:a="http://schemas.openxmlformats.org/drawingml/2006/main">
            <a:r>
              <a:t>Stopping potential magnitude: eV_stop = K_max.</a:t>
            </a:r>
          </a:p>
          <a:p xmlns:a="http://schemas.openxmlformats.org/drawingml/2006/main">
            <a:r>
              <a:t/>
            </a:r>
          </a:p>
          <a:p xmlns:a="http://schemas.openxmlformats.org/drawingml/2006/main">
            <a:r>
              <a:t>A photon can transfer its energy to an electron in a photoactive surface. The work function φ is the minimum energy needed to remove an electron from that surface. If hf is below φ, no emission occurs in the ordinary single-photon model, however large the intensity. Above threshold, the most energetic emitted electrons have K_max = hf - φ; others can lose energy inside the material.</a:t>
            </a:r>
          </a:p>
          <a:p xmlns:a="http://schemas.openxmlformats.org/drawingml/2006/main">
            <a:r>
              <a:t/>
            </a:r>
          </a:p>
          <a:p xmlns:a="http://schemas.openxmlformats.org/drawingml/2006/main">
            <a:r>
              <a:t>photoelectric Plotting maximum electron kinetic energy versus light frequency gives slope h, threshold intercept f0, and a negative extrapolated vertical intercept -φ. The below-threshold region has no emitted electrons, not negative kinetic energy.</a:t>
            </a:r>
          </a:p>
          <a:p xmlns:a="http://schemas.openxmlformats.org/drawingml/2006/main">
            <a:r>
              <a:t/>
            </a:r>
          </a:p>
          <a:p xmlns:a="http://schemas.openxmlformats.org/drawingml/2006/main">
            <a:r>
              <a:t>Worked example A metal has φ = 2.0 eV and receives 400 nm light. Photon energy = 1240/400 = 3.10 eV, so K_max = 1.10 eV and V_stop = 1.10 V. At 700 nm, photon energy is 1.77 eV, so ordinary single-photon emission does not occur.</a:t>
            </a:r>
          </a:p>
          <a:p xmlns:a="http://schemas.openxmlformats.org/drawingml/2006/main">
            <a:r>
              <a:t/>
            </a:r>
          </a:p>
          <a:p xmlns:a="http://schemas.openxmlformats.org/drawingml/2006/main">
            <a:r>
              <a:t>Increasing intensity at fixed above-threshold frequency increases the number of emitted electrons and the saturation current when collection is adequate. It does not increase maximum kinetic energy or stopping potential. Increasing frequency changes the photon energy and therefore changes K_max.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6.</a:t>
            </a:r>
          </a:p>
          <a:p xmlns:a="http://schemas.openxmlformats.org/drawingml/2006/main">
            <a:r>
              <a:t>Original source: N23 pp.3-4</a:t>
            </a:r>
          </a:p>
          <a:p xmlns:a="http://schemas.openxmlformats.org/drawingml/2006/main">
            <a:r>
              <a:t>CED: 15.5</a:t>
            </a:r>
          </a:p>
          <a:p xmlns:a="http://schemas.openxmlformats.org/drawingml/2006/main">
            <a:r>
              <a:t/>
            </a:r>
          </a:p>
          <a:p xmlns:a="http://schemas.openxmlformats.org/drawingml/2006/main">
            <a:r>
              <a:t>K_max = hf - φ; f₀ = φ/h</a:t>
            </a:r>
          </a:p>
          <a:p xmlns:a="http://schemas.openxmlformats.org/drawingml/2006/main">
            <a:r>
              <a:t>Stopping potential magnitude: eV_stop = K_max.</a:t>
            </a:r>
          </a:p>
          <a:p xmlns:a="http://schemas.openxmlformats.org/drawingml/2006/main">
            <a:r>
              <a:t/>
            </a:r>
          </a:p>
          <a:p xmlns:a="http://schemas.openxmlformats.org/drawingml/2006/main">
            <a:r>
              <a:t>A photon can transfer its energy to an electron in a photoactive surface. The work function φ is the minimum energy needed to remove an electron from that surface. If hf is below φ, no emission occurs in the ordinary single-photon model, however large the intensity. Above threshold, the most energetic emitted electrons have K_max = hf - φ; others can lose energy inside the material.</a:t>
            </a:r>
          </a:p>
          <a:p xmlns:a="http://schemas.openxmlformats.org/drawingml/2006/main">
            <a:r>
              <a:t/>
            </a:r>
          </a:p>
          <a:p xmlns:a="http://schemas.openxmlformats.org/drawingml/2006/main">
            <a:r>
              <a:t>photoelectric Plotting maximum electron kinetic energy versus light frequency gives slope h, threshold intercept f0, and a negative extrapolated vertical intercept -φ. The below-threshold region has no emitted electrons, not negative kinetic energy.</a:t>
            </a:r>
          </a:p>
          <a:p xmlns:a="http://schemas.openxmlformats.org/drawingml/2006/main">
            <a:r>
              <a:t/>
            </a:r>
          </a:p>
          <a:p xmlns:a="http://schemas.openxmlformats.org/drawingml/2006/main">
            <a:r>
              <a:t>Worked example A metal has φ = 2.0 eV and receives 400 nm light. Photon energy = 1240/400 = 3.10 eV, so K_max = 1.10 eV and V_stop = 1.10 V. At 700 nm, photon energy is 1.77 eV, so ordinary single-photon emission does not occur.</a:t>
            </a:r>
          </a:p>
          <a:p xmlns:a="http://schemas.openxmlformats.org/drawingml/2006/main">
            <a:r>
              <a:t/>
            </a:r>
          </a:p>
          <a:p xmlns:a="http://schemas.openxmlformats.org/drawingml/2006/main">
            <a:r>
              <a:t>Increasing intensity at fixed above-threshold frequency increases the number of emitted electrons and the saturation current when collection is adequate. It does not increase maximum kinetic energy or stopping potential. Increasing frequency changes the photon energy and therefore changes K_max.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7.</a:t>
            </a:r>
          </a:p>
          <a:p xmlns:a="http://schemas.openxmlformats.org/drawingml/2006/main">
            <a:r>
              <a:t>Original source: N23 pp.3-5; N24 pp.10-11</a:t>
            </a:r>
          </a:p>
          <a:p xmlns:a="http://schemas.openxmlformats.org/drawingml/2006/main">
            <a:r>
              <a:t>CED: 15.5</a:t>
            </a:r>
          </a:p>
          <a:p xmlns:a="http://schemas.openxmlformats.org/drawingml/2006/main">
            <a:r>
              <a:t/>
            </a:r>
          </a:p>
          <a:p xmlns:a="http://schemas.openxmlformats.org/drawingml/2006/main">
            <a:r>
              <a:t>photo_graphs Frequency controls the maximum kinetic energy above threshold. Intensity controls electron rate at fixed above-threshold frequency in a model with efficient electron collection.</a:t>
            </a:r>
          </a:p>
          <a:p xmlns:a="http://schemas.openxmlformats.org/drawingml/2006/main">
            <a:r>
              <a:t/>
            </a:r>
          </a:p>
          <a:p xmlns:a="http://schemas.openxmlformats.org/drawingml/2006/main">
            <a:r>
              <a:t>[['Change', 'Maximum electron energy', 'Electron number / current'], ['Increase intensity at fixed f &gt; f0', 'Unchanged', 'Increases with photon arrival rate'], ['Increase intensity at f &lt; f0', 'No emission in single-photon model', 'Remains zero'], ['Increase f at fixed beam power', 'Increases', 'Not fixed: fewer photons per second may arrive'], ['Use larger work function at same f', 'Decreases if emission still occurs', 'May stop if below threshold']] [174, 155, 182] 9</a:t>
            </a:r>
          </a:p>
          <a:p xmlns:a="http://schemas.openxmlformats.org/drawingml/2006/main">
            <a:r>
              <a:t/>
            </a:r>
          </a:p>
          <a:p xmlns:a="http://schemas.openxmlformats.org/drawingml/2006/main">
            <a:r>
              <a:t>The classical gradual-energy-accumulation picture would allow low-frequency light to eject electrons after waiting long enough. The observed threshold and prompt response above threshold instead support transfer in photons. Strong-field multiphoton effects are outside this introductory model.</a:t>
            </a:r>
          </a:p>
          <a:p xmlns:a="http://schemas.openxmlformats.org/drawingml/2006/main">
            <a:r>
              <a:t/>
            </a:r>
          </a:p>
          <a:p xmlns:a="http://schemas.openxmlformats.org/drawingml/2006/main">
            <a:r>
              <a:t>ORIGINAL QUESTION: DOUBLE THE FREQUENCY Initially Kmax = hf - φ. After doubling f, K′max = 2hf - φ = 2Kmax + φ. For a positive work function it is greater than twice the old maximum kinetic energy, not merely twice as large.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7.</a:t>
            </a:r>
          </a:p>
          <a:p xmlns:a="http://schemas.openxmlformats.org/drawingml/2006/main">
            <a:r>
              <a:t>Original source: N23 pp.3-5; N24 pp.10-11</a:t>
            </a:r>
          </a:p>
          <a:p xmlns:a="http://schemas.openxmlformats.org/drawingml/2006/main">
            <a:r>
              <a:t>CED: 15.5</a:t>
            </a:r>
          </a:p>
          <a:p xmlns:a="http://schemas.openxmlformats.org/drawingml/2006/main">
            <a:r>
              <a:t/>
            </a:r>
          </a:p>
          <a:p xmlns:a="http://schemas.openxmlformats.org/drawingml/2006/main">
            <a:r>
              <a:t>photo_graphs Frequency controls the maximum kinetic energy above threshold. Intensity controls electron rate at fixed above-threshold frequency in a model with efficient electron collection.</a:t>
            </a:r>
          </a:p>
          <a:p xmlns:a="http://schemas.openxmlformats.org/drawingml/2006/main">
            <a:r>
              <a:t/>
            </a:r>
          </a:p>
          <a:p xmlns:a="http://schemas.openxmlformats.org/drawingml/2006/main">
            <a:r>
              <a:t>[['Change', 'Maximum electron energy', 'Electron number / current'], ['Increase intensity at fixed f &gt; f0', 'Unchanged', 'Increases with photon arrival rate'], ['Increase intensity at f &lt; f0', 'No emission in single-photon model', 'Remains zero'], ['Increase f at fixed beam power', 'Increases', 'Not fixed: fewer photons per second may arrive'], ['Use larger work function at same f', 'Decreases if emission still occurs', 'May stop if below threshold']] [174, 155, 182] 9</a:t>
            </a:r>
          </a:p>
          <a:p xmlns:a="http://schemas.openxmlformats.org/drawingml/2006/main">
            <a:r>
              <a:t/>
            </a:r>
          </a:p>
          <a:p xmlns:a="http://schemas.openxmlformats.org/drawingml/2006/main">
            <a:r>
              <a:t>The classical gradual-energy-accumulation picture would allow low-frequency light to eject electrons after waiting long enough. The observed threshold and prompt response above threshold instead support transfer in photons. Strong-field multiphoton effects are outside this introductory model.</a:t>
            </a:r>
          </a:p>
          <a:p xmlns:a="http://schemas.openxmlformats.org/drawingml/2006/main">
            <a:r>
              <a:t/>
            </a:r>
          </a:p>
          <a:p xmlns:a="http://schemas.openxmlformats.org/drawingml/2006/main">
            <a:r>
              <a:t>ORIGINAL QUESTION: DOUBLE THE FREQUENCY Initially Kmax = hf - φ. After doubling f, K′max = 2hf - φ = 2Kmax + φ. For a positive work function it is greater than twice the old maximum kinetic energy, not merely twice as large.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7.</a:t>
            </a:r>
          </a:p>
          <a:p xmlns:a="http://schemas.openxmlformats.org/drawingml/2006/main">
            <a:r>
              <a:t>Original source: N23 pp.3-5; N24 pp.10-11</a:t>
            </a:r>
          </a:p>
          <a:p xmlns:a="http://schemas.openxmlformats.org/drawingml/2006/main">
            <a:r>
              <a:t>CED: 15.5</a:t>
            </a:r>
          </a:p>
          <a:p xmlns:a="http://schemas.openxmlformats.org/drawingml/2006/main">
            <a:r>
              <a:t/>
            </a:r>
          </a:p>
          <a:p xmlns:a="http://schemas.openxmlformats.org/drawingml/2006/main">
            <a:r>
              <a:t>photo_graphs Frequency controls the maximum kinetic energy above threshold. Intensity controls electron rate at fixed above-threshold frequency in a model with efficient electron collection.</a:t>
            </a:r>
          </a:p>
          <a:p xmlns:a="http://schemas.openxmlformats.org/drawingml/2006/main">
            <a:r>
              <a:t/>
            </a:r>
          </a:p>
          <a:p xmlns:a="http://schemas.openxmlformats.org/drawingml/2006/main">
            <a:r>
              <a:t>[['Change', 'Maximum electron energy', 'Electron number / current'], ['Increase intensity at fixed f &gt; f0', 'Unchanged', 'Increases with photon arrival rate'], ['Increase intensity at f &lt; f0', 'No emission in single-photon model', 'Remains zero'], ['Increase f at fixed beam power', 'Increases', 'Not fixed: fewer photons per second may arrive'], ['Use larger work function at same f', 'Decreases if emission still occurs', 'May stop if below threshold']] [174, 155, 182] 9</a:t>
            </a:r>
          </a:p>
          <a:p xmlns:a="http://schemas.openxmlformats.org/drawingml/2006/main">
            <a:r>
              <a:t/>
            </a:r>
          </a:p>
          <a:p xmlns:a="http://schemas.openxmlformats.org/drawingml/2006/main">
            <a:r>
              <a:t>The classical gradual-energy-accumulation picture would allow low-frequency light to eject electrons after waiting long enough. The observed threshold and prompt response above threshold instead support transfer in photons. Strong-field multiphoton effects are outside this introductory model.</a:t>
            </a:r>
          </a:p>
          <a:p xmlns:a="http://schemas.openxmlformats.org/drawingml/2006/main">
            <a:r>
              <a:t/>
            </a:r>
          </a:p>
          <a:p xmlns:a="http://schemas.openxmlformats.org/drawingml/2006/main">
            <a:r>
              <a:t>ORIGINAL QUESTION: DOUBLE THE FREQUENCY Initially Kmax = hf - φ. After doubling f, K′max = 2hf - φ = 2Kmax + φ. For a positive work function it is greater than twice the old maximum kinetic energy, not merely twice as large.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7.</a:t>
            </a:r>
          </a:p>
          <a:p xmlns:a="http://schemas.openxmlformats.org/drawingml/2006/main">
            <a:r>
              <a:t>Original source: N23 pp.3-5; N24 pp.10-11</a:t>
            </a:r>
          </a:p>
          <a:p xmlns:a="http://schemas.openxmlformats.org/drawingml/2006/main">
            <a:r>
              <a:t>CED: 15.5</a:t>
            </a:r>
          </a:p>
          <a:p xmlns:a="http://schemas.openxmlformats.org/drawingml/2006/main">
            <a:r>
              <a:t/>
            </a:r>
          </a:p>
          <a:p xmlns:a="http://schemas.openxmlformats.org/drawingml/2006/main">
            <a:r>
              <a:t>photo_graphs Frequency controls the maximum kinetic energy above threshold. Intensity controls electron rate at fixed above-threshold frequency in a model with efficient electron collection.</a:t>
            </a:r>
          </a:p>
          <a:p xmlns:a="http://schemas.openxmlformats.org/drawingml/2006/main">
            <a:r>
              <a:t/>
            </a:r>
          </a:p>
          <a:p xmlns:a="http://schemas.openxmlformats.org/drawingml/2006/main">
            <a:r>
              <a:t>[['Change', 'Maximum electron energy', 'Electron number / current'], ['Increase intensity at fixed f &gt; f0', 'Unchanged', 'Increases with photon arrival rate'], ['Increase intensity at f &lt; f0', 'No emission in single-photon model', 'Remains zero'], ['Increase f at fixed beam power', 'Increases', 'Not fixed: fewer photons per second may arrive'], ['Use larger work function at same f', 'Decreases if emission still occurs', 'May stop if below threshold']] [174, 155, 182] 9</a:t>
            </a:r>
          </a:p>
          <a:p xmlns:a="http://schemas.openxmlformats.org/drawingml/2006/main">
            <a:r>
              <a:t/>
            </a:r>
          </a:p>
          <a:p xmlns:a="http://schemas.openxmlformats.org/drawingml/2006/main">
            <a:r>
              <a:t>The classical gradual-energy-accumulation picture would allow low-frequency light to eject electrons after waiting long enough. The observed threshold and prompt response above threshold instead support transfer in photons. Strong-field multiphoton effects are outside this introductory model.</a:t>
            </a:r>
          </a:p>
          <a:p xmlns:a="http://schemas.openxmlformats.org/drawingml/2006/main">
            <a:r>
              <a:t/>
            </a:r>
          </a:p>
          <a:p xmlns:a="http://schemas.openxmlformats.org/drawingml/2006/main">
            <a:r>
              <a:t>ORIGINAL QUESTION: DOUBLE THE FREQUENCY Initially Kmax = hf - φ. After doubling f, K′max = 2hf - φ = 2Kmax + φ. For a positive work function it is greater than twice the old maximum kinetic energy, not merely twice as large.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8.</a:t>
            </a:r>
          </a:p>
          <a:p xmlns:a="http://schemas.openxmlformats.org/drawingml/2006/main">
            <a:r>
              <a:t>Original source: N23 pp.4-5; N24 p.10</a:t>
            </a:r>
          </a:p>
          <a:p xmlns:a="http://schemas.openxmlformats.org/drawingml/2006/main">
            <a:r>
              <a:t>CED: 15.5 / science practices</a:t>
            </a:r>
          </a:p>
          <a:p xmlns:a="http://schemas.openxmlformats.org/drawingml/2006/main">
            <a:r>
              <a:t/>
            </a:r>
          </a:p>
          <a:p xmlns:a="http://schemas.openxmlformats.org/drawingml/2006/main">
            <a:r>
              <a:t>Illuminate a clean photoactive cathode with several known monochromatic frequencies. For each, adjust the opposing collection voltage until photocurrent just falls to zero. Record the magnitude V_stop. Keep the same surface and measurement method, repeat near the cutoff and account for dark current or background illumination.</a:t>
            </a:r>
          </a:p>
          <a:p xmlns:a="http://schemas.openxmlformats.org/drawingml/2006/main">
            <a:r>
              <a:t/>
            </a:r>
          </a:p>
          <a:p xmlns:a="http://schemas.openxmlformats.org/drawingml/2006/main">
            <a:r>
              <a:t>V_stop = (h/e)f - φ/e</a:t>
            </a:r>
          </a:p>
          <a:p xmlns:a="http://schemas.openxmlformats.org/drawingml/2006/main">
            <a:r>
              <a:t>For V_stop versus f: slope = h/e, y-intercept = -φ/e.</a:t>
            </a:r>
          </a:p>
          <a:p xmlns:a="http://schemas.openxmlformats.org/drawingml/2006/main">
            <a:r>
              <a:t>For K_max in joules versus f: slope = h.</a:t>
            </a:r>
          </a:p>
          <a:p xmlns:a="http://schemas.openxmlformats.org/drawingml/2006/main">
            <a:r>
              <a:t/>
            </a:r>
          </a:p>
          <a:p xmlns:a="http://schemas.openxmlformats.org/drawingml/2006/main">
            <a:r>
              <a:t>Worked data interpretation Suppose V_stop = 0.60 V at 6.0 × 10¹⁴ Hz and 1.43 V at 8.0 × 10¹⁴ Hz. Slope ≈ 0.83/(2.0 × 10¹⁴) = 4.15 × 10⁻¹⁵ V·s. Multiplying by e gives h ≈ 6.64 × 10⁻³⁴ J·s. Intercept ≈ -1.89 V, so φ ≈ 1.89 eV.</a:t>
            </a:r>
          </a:p>
          <a:p xmlns:a="http://schemas.openxmlformats.org/drawingml/2006/main">
            <a:r>
              <a:t/>
            </a:r>
          </a:p>
          <a:p xmlns:a="http://schemas.openxmlformats.org/drawingml/2006/main">
            <a:r>
              <a:t>Use a best-fit line through many frequencies rather than relying on two points. Frequency uncertainty, contact potentials, surface contamination and difficulty identifying zero current can bias the result. A larger intensity can improve detectability but must not be mistaken for an increase in stopping potential.</a:t>
            </a:r>
          </a:p>
          <a:p xmlns:a="http://schemas.openxmlformats.org/drawingml/2006/main">
            <a:r>
              <a:t/>
            </a:r>
          </a:p>
          <a:p xmlns:a="http://schemas.openxmlformats.org/drawingml/2006/main">
            <a:r>
              <a:t>[['Change in experiment', 'Photocurrent / number', 'K_max / V_stop'], ['Higher intensity, fixed f &gt; f₀', 'Usually increases if collected', 'Unchanged in ideal model'], ['Higher f, still above threshold', 'Depends on photon flux and collection', 'Increases'], ['Different metal, different φ', 'Threshold and emission can change', 'Different intercept; same h slope']]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8.</a:t>
            </a:r>
          </a:p>
          <a:p xmlns:a="http://schemas.openxmlformats.org/drawingml/2006/main">
            <a:r>
              <a:t>Original source: N23 pp.4-5; N24 p.10</a:t>
            </a:r>
          </a:p>
          <a:p xmlns:a="http://schemas.openxmlformats.org/drawingml/2006/main">
            <a:r>
              <a:t>CED: 15.5 / science practices</a:t>
            </a:r>
          </a:p>
          <a:p xmlns:a="http://schemas.openxmlformats.org/drawingml/2006/main">
            <a:r>
              <a:t/>
            </a:r>
          </a:p>
          <a:p xmlns:a="http://schemas.openxmlformats.org/drawingml/2006/main">
            <a:r>
              <a:t>Illuminate a clean photoactive cathode with several known monochromatic frequencies. For each, adjust the opposing collection voltage until photocurrent just falls to zero. Record the magnitude V_stop. Keep the same surface and measurement method, repeat near the cutoff and account for dark current or background illumination.</a:t>
            </a:r>
          </a:p>
          <a:p xmlns:a="http://schemas.openxmlformats.org/drawingml/2006/main">
            <a:r>
              <a:t/>
            </a:r>
          </a:p>
          <a:p xmlns:a="http://schemas.openxmlformats.org/drawingml/2006/main">
            <a:r>
              <a:t>V_stop = (h/e)f - φ/e</a:t>
            </a:r>
          </a:p>
          <a:p xmlns:a="http://schemas.openxmlformats.org/drawingml/2006/main">
            <a:r>
              <a:t>For V_stop versus f: slope = h/e, y-intercept = -φ/e.</a:t>
            </a:r>
          </a:p>
          <a:p xmlns:a="http://schemas.openxmlformats.org/drawingml/2006/main">
            <a:r>
              <a:t>For K_max in joules versus f: slope = h.</a:t>
            </a:r>
          </a:p>
          <a:p xmlns:a="http://schemas.openxmlformats.org/drawingml/2006/main">
            <a:r>
              <a:t/>
            </a:r>
          </a:p>
          <a:p xmlns:a="http://schemas.openxmlformats.org/drawingml/2006/main">
            <a:r>
              <a:t>Worked data interpretation Suppose V_stop = 0.60 V at 6.0 × 10¹⁴ Hz and 1.43 V at 8.0 × 10¹⁴ Hz. Slope ≈ 0.83/(2.0 × 10¹⁴) = 4.15 × 10⁻¹⁵ V·s. Multiplying by e gives h ≈ 6.64 × 10⁻³⁴ J·s. Intercept ≈ -1.89 V, so φ ≈ 1.89 eV.</a:t>
            </a:r>
          </a:p>
          <a:p xmlns:a="http://schemas.openxmlformats.org/drawingml/2006/main">
            <a:r>
              <a:t/>
            </a:r>
          </a:p>
          <a:p xmlns:a="http://schemas.openxmlformats.org/drawingml/2006/main">
            <a:r>
              <a:t>Use a best-fit line through many frequencies rather than relying on two points. Frequency uncertainty, contact potentials, surface contamination and difficulty identifying zero current can bias the result. A larger intensity can improve detectability but must not be mistaken for an increase in stopping potential.</a:t>
            </a:r>
          </a:p>
          <a:p xmlns:a="http://schemas.openxmlformats.org/drawingml/2006/main">
            <a:r>
              <a:t/>
            </a:r>
          </a:p>
          <a:p xmlns:a="http://schemas.openxmlformats.org/drawingml/2006/main">
            <a:r>
              <a:t>[['Change in experiment', 'Photocurrent / number', 'K_max / V_stop'], ['Higher intensity, fixed f &gt; f₀', 'Usually increases if collected', 'Unchanged in ideal model'], ['Higher f, still above threshold', 'Depends on photon flux and collection', 'Increases'], ['Different metal, different φ', 'Threshold and emission can change', 'Different intercept; same h slope']]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8.</a:t>
            </a:r>
          </a:p>
          <a:p xmlns:a="http://schemas.openxmlformats.org/drawingml/2006/main">
            <a:r>
              <a:t>Original source: N23 pp.4-5; N24 p.10</a:t>
            </a:r>
          </a:p>
          <a:p xmlns:a="http://schemas.openxmlformats.org/drawingml/2006/main">
            <a:r>
              <a:t>CED: 15.5 / science practices</a:t>
            </a:r>
          </a:p>
          <a:p xmlns:a="http://schemas.openxmlformats.org/drawingml/2006/main">
            <a:r>
              <a:t/>
            </a:r>
          </a:p>
          <a:p xmlns:a="http://schemas.openxmlformats.org/drawingml/2006/main">
            <a:r>
              <a:t>Illuminate a clean photoactive cathode with several known monochromatic frequencies. For each, adjust the opposing collection voltage until photocurrent just falls to zero. Record the magnitude V_stop. Keep the same surface and measurement method, repeat near the cutoff and account for dark current or background illumination.</a:t>
            </a:r>
          </a:p>
          <a:p xmlns:a="http://schemas.openxmlformats.org/drawingml/2006/main">
            <a:r>
              <a:t/>
            </a:r>
          </a:p>
          <a:p xmlns:a="http://schemas.openxmlformats.org/drawingml/2006/main">
            <a:r>
              <a:t>V_stop = (h/e)f - φ/e</a:t>
            </a:r>
          </a:p>
          <a:p xmlns:a="http://schemas.openxmlformats.org/drawingml/2006/main">
            <a:r>
              <a:t>For V_stop versus f: slope = h/e, y-intercept = -φ/e.</a:t>
            </a:r>
          </a:p>
          <a:p xmlns:a="http://schemas.openxmlformats.org/drawingml/2006/main">
            <a:r>
              <a:t>For K_max in joules versus f: slope = h.</a:t>
            </a:r>
          </a:p>
          <a:p xmlns:a="http://schemas.openxmlformats.org/drawingml/2006/main">
            <a:r>
              <a:t/>
            </a:r>
          </a:p>
          <a:p xmlns:a="http://schemas.openxmlformats.org/drawingml/2006/main">
            <a:r>
              <a:t>Worked data interpretation Suppose V_stop = 0.60 V at 6.0 × 10¹⁴ Hz and 1.43 V at 8.0 × 10¹⁴ Hz. Slope ≈ 0.83/(2.0 × 10¹⁴) = 4.15 × 10⁻¹⁵ V·s. Multiplying by e gives h ≈ 6.64 × 10⁻³⁴ J·s. Intercept ≈ -1.89 V, so φ ≈ 1.89 eV.</a:t>
            </a:r>
          </a:p>
          <a:p xmlns:a="http://schemas.openxmlformats.org/drawingml/2006/main">
            <a:r>
              <a:t/>
            </a:r>
          </a:p>
          <a:p xmlns:a="http://schemas.openxmlformats.org/drawingml/2006/main">
            <a:r>
              <a:t>Use a best-fit line through many frequencies rather than relying on two points. Frequency uncertainty, contact potentials, surface contamination and difficulty identifying zero current can bias the result. A larger intensity can improve detectability but must not be mistaken for an increase in stopping potential.</a:t>
            </a:r>
          </a:p>
          <a:p xmlns:a="http://schemas.openxmlformats.org/drawingml/2006/main">
            <a:r>
              <a:t/>
            </a:r>
          </a:p>
          <a:p xmlns:a="http://schemas.openxmlformats.org/drawingml/2006/main">
            <a:r>
              <a:t>[['Change in experiment', 'Photocurrent / number', 'K_max / V_stop'], ['Higher intensity, fixed f &gt; f₀', 'Usually increases if collected', 'Unchanged in ideal model'], ['Higher f, still above threshold', 'Depends on photon flux and collection', 'Increases'], ['Different metal, different φ', 'Threshold and emission can change', 'Different intercept; same h slope']]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8.</a:t>
            </a:r>
          </a:p>
          <a:p xmlns:a="http://schemas.openxmlformats.org/drawingml/2006/main">
            <a:r>
              <a:t>Original source: N23 pp.4-5; N24 p.10</a:t>
            </a:r>
          </a:p>
          <a:p xmlns:a="http://schemas.openxmlformats.org/drawingml/2006/main">
            <a:r>
              <a:t>CED: 15.5 / science practices</a:t>
            </a:r>
          </a:p>
          <a:p xmlns:a="http://schemas.openxmlformats.org/drawingml/2006/main">
            <a:r>
              <a:t/>
            </a:r>
          </a:p>
          <a:p xmlns:a="http://schemas.openxmlformats.org/drawingml/2006/main">
            <a:r>
              <a:t>Illuminate a clean photoactive cathode with several known monochromatic frequencies. For each, adjust the opposing collection voltage until photocurrent just falls to zero. Record the magnitude V_stop. Keep the same surface and measurement method, repeat near the cutoff and account for dark current or background illumination.</a:t>
            </a:r>
          </a:p>
          <a:p xmlns:a="http://schemas.openxmlformats.org/drawingml/2006/main">
            <a:r>
              <a:t/>
            </a:r>
          </a:p>
          <a:p xmlns:a="http://schemas.openxmlformats.org/drawingml/2006/main">
            <a:r>
              <a:t>V_stop = (h/e)f - φ/e</a:t>
            </a:r>
          </a:p>
          <a:p xmlns:a="http://schemas.openxmlformats.org/drawingml/2006/main">
            <a:r>
              <a:t>For V_stop versus f: slope = h/e, y-intercept = -φ/e.</a:t>
            </a:r>
          </a:p>
          <a:p xmlns:a="http://schemas.openxmlformats.org/drawingml/2006/main">
            <a:r>
              <a:t>For K_max in joules versus f: slope = h.</a:t>
            </a:r>
          </a:p>
          <a:p xmlns:a="http://schemas.openxmlformats.org/drawingml/2006/main">
            <a:r>
              <a:t/>
            </a:r>
          </a:p>
          <a:p xmlns:a="http://schemas.openxmlformats.org/drawingml/2006/main">
            <a:r>
              <a:t>Worked data interpretation Suppose V_stop = 0.60 V at 6.0 × 10¹⁴ Hz and 1.43 V at 8.0 × 10¹⁴ Hz. Slope ≈ 0.83/(2.0 × 10¹⁴) = 4.15 × 10⁻¹⁵ V·s. Multiplying by e gives h ≈ 6.64 × 10⁻³⁴ J·s. Intercept ≈ -1.89 V, so φ ≈ 1.89 eV.</a:t>
            </a:r>
          </a:p>
          <a:p xmlns:a="http://schemas.openxmlformats.org/drawingml/2006/main">
            <a:r>
              <a:t/>
            </a:r>
          </a:p>
          <a:p xmlns:a="http://schemas.openxmlformats.org/drawingml/2006/main">
            <a:r>
              <a:t>Use a best-fit line through many frequencies rather than relying on two points. Frequency uncertainty, contact potentials, surface contamination and difficulty identifying zero current can bias the result. A larger intensity can improve detectability but must not be mistaken for an increase in stopping potential.</a:t>
            </a:r>
          </a:p>
          <a:p xmlns:a="http://schemas.openxmlformats.org/drawingml/2006/main">
            <a:r>
              <a:t/>
            </a:r>
          </a:p>
          <a:p xmlns:a="http://schemas.openxmlformats.org/drawingml/2006/main">
            <a:r>
              <a:t>[['Change in experiment', 'Photocurrent / number', 'K_max / V_stop'], ['Higher intensity, fixed f &gt; f₀', 'Usually increases if collected', 'Unchanged in ideal model'], ['Higher f, still above threshold', 'Depends on photon flux and collection', 'Increases'], ['Different metal, different φ', 'Threshold and emission can change', 'Different intercept; same h slope']]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9.</a:t>
            </a:r>
          </a:p>
          <a:p xmlns:a="http://schemas.openxmlformats.org/drawingml/2006/main">
            <a:r>
              <a:t>Original source: N24 pp.2-3,7</a:t>
            </a:r>
          </a:p>
          <a:p xmlns:a="http://schemas.openxmlformats.org/drawingml/2006/main">
            <a:r>
              <a:t>CED: 15.2</a:t>
            </a:r>
          </a:p>
          <a:p xmlns:a="http://schemas.openxmlformats.org/drawingml/2006/main">
            <a:r>
              <a:t/>
            </a:r>
          </a:p>
          <a:p xmlns:a="http://schemas.openxmlformats.org/drawingml/2006/main">
            <a:r>
              <a:t>An atom has a tiny positively charged nucleus containing protons and neutrons, surrounded by electrons. Most atomic mass is in the nucleus. The proton number Z identifies the element; neutron number distinguishes its isotopes. Changing electron number produces an ion without changing the element. Electron arrangements largely govern chemical interactions.</a:t>
            </a:r>
          </a:p>
          <a:p xmlns:a="http://schemas.openxmlformats.org/drawingml/2006/main">
            <a:r>
              <a:t/>
            </a:r>
          </a:p>
          <a:p xmlns:a="http://schemas.openxmlformats.org/drawingml/2006/main">
            <a:r>
              <a:t>[['Example', 'Protons', 'Neutrons', 'Electrons'], ['Carbon-12, neutral', '6', '6', '6'], ['Carbon-14, neutral', '6', '8', '6'], ['Carbon-12 ion with charge +2e', '6', '6', '4']]</a:t>
            </a:r>
          </a:p>
          <a:p xmlns:a="http://schemas.openxmlformats.org/drawingml/2006/main">
            <a:r>
              <a:t/>
            </a:r>
          </a:p>
          <a:p xmlns:a="http://schemas.openxmlformats.org/drawingml/2006/main">
            <a:r>
              <a:t>atomic_wave A schematic matter wave with four wavelengths around an allowed circular orbit. The radial wiggles display wave phase; they are not a literal wavy particle trajectory.</a:t>
            </a:r>
          </a:p>
          <a:p xmlns:a="http://schemas.openxmlformats.org/drawingml/2006/main">
            <a:r>
              <a:t/>
            </a:r>
          </a:p>
          <a:p xmlns:a="http://schemas.openxmlformats.org/drawingml/2006/main">
            <a:r>
              <a:t>Standing-wave condition: 2πr = nλ, where n = 1, 2, 3, ...</a:t>
            </a:r>
          </a:p>
          <a:p xmlns:a="http://schemas.openxmlformats.org/drawingml/2006/main">
            <a:r>
              <a:t>With λ = h/(mv), this gives mvr = nh/(2π).</a:t>
            </a:r>
          </a:p>
          <a:p xmlns:a="http://schemas.openxmlformats.org/drawingml/2006/main">
            <a:r>
              <a:t/>
            </a:r>
          </a:p>
          <a:p xmlns:a="http://schemas.openxmlformats.org/drawingml/2006/main">
            <a:r>
              <a:t>A wave that fits an integer number of wavelengths rejoins itself with the same phase after one circuit. A noninteger fit does not produce this simple stationary pattern. Combining the condition with Coulomb force supplying centripetal acceleration selects allowed radii and energies rather than a continuous range.</a:t>
            </a:r>
          </a:p>
          <a:p xmlns:a="http://schemas.openxmlformats.org/drawingml/2006/main">
            <a:r>
              <a:t/>
            </a:r>
          </a:p>
          <a:p xmlns:a="http://schemas.openxmlformats.org/drawingml/2006/main">
            <a:r>
              <a:t>Connect to the next page The standing-wave condition explains the discrete-state rule in the Bohr model. It does not make the historical orbit picture a complete modern account of an electron; the supplied CED does not require orbital shapes or probability functions.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9.</a:t>
            </a:r>
          </a:p>
          <a:p xmlns:a="http://schemas.openxmlformats.org/drawingml/2006/main">
            <a:r>
              <a:t>Original source: N24 pp.2-3,7</a:t>
            </a:r>
          </a:p>
          <a:p xmlns:a="http://schemas.openxmlformats.org/drawingml/2006/main">
            <a:r>
              <a:t>CED: 15.2</a:t>
            </a:r>
          </a:p>
          <a:p xmlns:a="http://schemas.openxmlformats.org/drawingml/2006/main">
            <a:r>
              <a:t/>
            </a:r>
          </a:p>
          <a:p xmlns:a="http://schemas.openxmlformats.org/drawingml/2006/main">
            <a:r>
              <a:t>An atom has a tiny positively charged nucleus containing protons and neutrons, surrounded by electrons. Most atomic mass is in the nucleus. The proton number Z identifies the element; neutron number distinguishes its isotopes. Changing electron number produces an ion without changing the element. Electron arrangements largely govern chemical interactions.</a:t>
            </a:r>
          </a:p>
          <a:p xmlns:a="http://schemas.openxmlformats.org/drawingml/2006/main">
            <a:r>
              <a:t/>
            </a:r>
          </a:p>
          <a:p xmlns:a="http://schemas.openxmlformats.org/drawingml/2006/main">
            <a:r>
              <a:t>[['Example', 'Protons', 'Neutrons', 'Electrons'], ['Carbon-12, neutral', '6', '6', '6'], ['Carbon-14, neutral', '6', '8', '6'], ['Carbon-12 ion with charge +2e', '6', '6', '4']]</a:t>
            </a:r>
          </a:p>
          <a:p xmlns:a="http://schemas.openxmlformats.org/drawingml/2006/main">
            <a:r>
              <a:t/>
            </a:r>
          </a:p>
          <a:p xmlns:a="http://schemas.openxmlformats.org/drawingml/2006/main">
            <a:r>
              <a:t>atomic_wave A schematic matter wave with four wavelengths around an allowed circular orbit. The radial wiggles display wave phase; they are not a literal wavy particle trajectory.</a:t>
            </a:r>
          </a:p>
          <a:p xmlns:a="http://schemas.openxmlformats.org/drawingml/2006/main">
            <a:r>
              <a:t/>
            </a:r>
          </a:p>
          <a:p xmlns:a="http://schemas.openxmlformats.org/drawingml/2006/main">
            <a:r>
              <a:t>Standing-wave condition: 2πr = nλ, where n = 1, 2, 3, ...</a:t>
            </a:r>
          </a:p>
          <a:p xmlns:a="http://schemas.openxmlformats.org/drawingml/2006/main">
            <a:r>
              <a:t>With λ = h/(mv), this gives mvr = nh/(2π).</a:t>
            </a:r>
          </a:p>
          <a:p xmlns:a="http://schemas.openxmlformats.org/drawingml/2006/main">
            <a:r>
              <a:t/>
            </a:r>
          </a:p>
          <a:p xmlns:a="http://schemas.openxmlformats.org/drawingml/2006/main">
            <a:r>
              <a:t>A wave that fits an integer number of wavelengths rejoins itself with the same phase after one circuit. A noninteger fit does not produce this simple stationary pattern. Combining the condition with Coulomb force supplying centripetal acceleration selects allowed radii and energies rather than a continuous range.</a:t>
            </a:r>
          </a:p>
          <a:p xmlns:a="http://schemas.openxmlformats.org/drawingml/2006/main">
            <a:r>
              <a:t/>
            </a:r>
          </a:p>
          <a:p xmlns:a="http://schemas.openxmlformats.org/drawingml/2006/main">
            <a:r>
              <a:t>Connect to the next page The standing-wave condition explains the discrete-state rule in the Bohr model. It does not make the historical orbit picture a complete modern account of an electron; the supplied CED does not require orbital shapes or probability functions.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9.</a:t>
            </a:r>
          </a:p>
          <a:p xmlns:a="http://schemas.openxmlformats.org/drawingml/2006/main">
            <a:r>
              <a:t>Original source: N24 pp.2-3,7</a:t>
            </a:r>
          </a:p>
          <a:p xmlns:a="http://schemas.openxmlformats.org/drawingml/2006/main">
            <a:r>
              <a:t>CED: 15.2</a:t>
            </a:r>
          </a:p>
          <a:p xmlns:a="http://schemas.openxmlformats.org/drawingml/2006/main">
            <a:r>
              <a:t/>
            </a:r>
          </a:p>
          <a:p xmlns:a="http://schemas.openxmlformats.org/drawingml/2006/main">
            <a:r>
              <a:t>An atom has a tiny positively charged nucleus containing protons and neutrons, surrounded by electrons. Most atomic mass is in the nucleus. The proton number Z identifies the element; neutron number distinguishes its isotopes. Changing electron number produces an ion without changing the element. Electron arrangements largely govern chemical interactions.</a:t>
            </a:r>
          </a:p>
          <a:p xmlns:a="http://schemas.openxmlformats.org/drawingml/2006/main">
            <a:r>
              <a:t/>
            </a:r>
          </a:p>
          <a:p xmlns:a="http://schemas.openxmlformats.org/drawingml/2006/main">
            <a:r>
              <a:t>[['Example', 'Protons', 'Neutrons', 'Electrons'], ['Carbon-12, neutral', '6', '6', '6'], ['Carbon-14, neutral', '6', '8', '6'], ['Carbon-12 ion with charge +2e', '6', '6', '4']]</a:t>
            </a:r>
          </a:p>
          <a:p xmlns:a="http://schemas.openxmlformats.org/drawingml/2006/main">
            <a:r>
              <a:t/>
            </a:r>
          </a:p>
          <a:p xmlns:a="http://schemas.openxmlformats.org/drawingml/2006/main">
            <a:r>
              <a:t>atomic_wave A schematic matter wave with four wavelengths around an allowed circular orbit. The radial wiggles display wave phase; they are not a literal wavy particle trajectory.</a:t>
            </a:r>
          </a:p>
          <a:p xmlns:a="http://schemas.openxmlformats.org/drawingml/2006/main">
            <a:r>
              <a:t/>
            </a:r>
          </a:p>
          <a:p xmlns:a="http://schemas.openxmlformats.org/drawingml/2006/main">
            <a:r>
              <a:t>Standing-wave condition: 2πr = nλ, where n = 1, 2, 3, ...</a:t>
            </a:r>
          </a:p>
          <a:p xmlns:a="http://schemas.openxmlformats.org/drawingml/2006/main">
            <a:r>
              <a:t>With λ = h/(mv), this gives mvr = nh/(2π).</a:t>
            </a:r>
          </a:p>
          <a:p xmlns:a="http://schemas.openxmlformats.org/drawingml/2006/main">
            <a:r>
              <a:t/>
            </a:r>
          </a:p>
          <a:p xmlns:a="http://schemas.openxmlformats.org/drawingml/2006/main">
            <a:r>
              <a:t>A wave that fits an integer number of wavelengths rejoins itself with the same phase after one circuit. A noninteger fit does not produce this simple stationary pattern. Combining the condition with Coulomb force supplying centripetal acceleration selects allowed radii and energies rather than a continuous range.</a:t>
            </a:r>
          </a:p>
          <a:p xmlns:a="http://schemas.openxmlformats.org/drawingml/2006/main">
            <a:r>
              <a:t/>
            </a:r>
          </a:p>
          <a:p xmlns:a="http://schemas.openxmlformats.org/drawingml/2006/main">
            <a:r>
              <a:t>Connect to the next page The standing-wave condition explains the discrete-state rule in the Bohr model. It does not make the historical orbit picture a complete modern account of an electron; the supplied CED does not require orbital shapes or probability functions.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9.</a:t>
            </a:r>
          </a:p>
          <a:p xmlns:a="http://schemas.openxmlformats.org/drawingml/2006/main">
            <a:r>
              <a:t>Original source: N24 pp.2-3,7</a:t>
            </a:r>
          </a:p>
          <a:p xmlns:a="http://schemas.openxmlformats.org/drawingml/2006/main">
            <a:r>
              <a:t>CED: 15.2</a:t>
            </a:r>
          </a:p>
          <a:p xmlns:a="http://schemas.openxmlformats.org/drawingml/2006/main">
            <a:r>
              <a:t/>
            </a:r>
          </a:p>
          <a:p xmlns:a="http://schemas.openxmlformats.org/drawingml/2006/main">
            <a:r>
              <a:t>An atom has a tiny positively charged nucleus containing protons and neutrons, surrounded by electrons. Most atomic mass is in the nucleus. The proton number Z identifies the element; neutron number distinguishes its isotopes. Changing electron number produces an ion without changing the element. Electron arrangements largely govern chemical interactions.</a:t>
            </a:r>
          </a:p>
          <a:p xmlns:a="http://schemas.openxmlformats.org/drawingml/2006/main">
            <a:r>
              <a:t/>
            </a:r>
          </a:p>
          <a:p xmlns:a="http://schemas.openxmlformats.org/drawingml/2006/main">
            <a:r>
              <a:t>[['Example', 'Protons', 'Neutrons', 'Electrons'], ['Carbon-12, neutral', '6', '6', '6'], ['Carbon-14, neutral', '6', '8', '6'], ['Carbon-12 ion with charge +2e', '6', '6', '4']]</a:t>
            </a:r>
          </a:p>
          <a:p xmlns:a="http://schemas.openxmlformats.org/drawingml/2006/main">
            <a:r>
              <a:t/>
            </a:r>
          </a:p>
          <a:p xmlns:a="http://schemas.openxmlformats.org/drawingml/2006/main">
            <a:r>
              <a:t>atomic_wave A schematic matter wave with four wavelengths around an allowed circular orbit. The radial wiggles display wave phase; they are not a literal wavy particle trajectory.</a:t>
            </a:r>
          </a:p>
          <a:p xmlns:a="http://schemas.openxmlformats.org/drawingml/2006/main">
            <a:r>
              <a:t/>
            </a:r>
          </a:p>
          <a:p xmlns:a="http://schemas.openxmlformats.org/drawingml/2006/main">
            <a:r>
              <a:t>Standing-wave condition: 2πr = nλ, where n = 1, 2, 3, ...</a:t>
            </a:r>
          </a:p>
          <a:p xmlns:a="http://schemas.openxmlformats.org/drawingml/2006/main">
            <a:r>
              <a:t>With λ = h/(mv), this gives mvr = nh/(2π).</a:t>
            </a:r>
          </a:p>
          <a:p xmlns:a="http://schemas.openxmlformats.org/drawingml/2006/main">
            <a:r>
              <a:t/>
            </a:r>
          </a:p>
          <a:p xmlns:a="http://schemas.openxmlformats.org/drawingml/2006/main">
            <a:r>
              <a:t>A wave that fits an integer number of wavelengths rejoins itself with the same phase after one circuit. A noninteger fit does not produce this simple stationary pattern. Combining the condition with Coulomb force supplying centripetal acceleration selects allowed radii and energies rather than a continuous range.</a:t>
            </a:r>
          </a:p>
          <a:p xmlns:a="http://schemas.openxmlformats.org/drawingml/2006/main">
            <a:r>
              <a:t/>
            </a:r>
          </a:p>
          <a:p xmlns:a="http://schemas.openxmlformats.org/drawingml/2006/main">
            <a:r>
              <a:t>Connect to the next page The standing-wave condition explains the discrete-state rule in the Bohr model. It does not make the historical orbit picture a complete modern account of an electron; the supplied CED does not require orbital shapes or probability functions.</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10.</a:t>
            </a:r>
          </a:p>
          <a:p xmlns:a="http://schemas.openxmlformats.org/drawingml/2006/main">
            <a:r>
              <a:t>Original source: N24 pp.2-3</a:t>
            </a:r>
          </a:p>
          <a:p xmlns:a="http://schemas.openxmlformats.org/drawingml/2006/main">
            <a:r>
              <a:t>CED: 15.2</a:t>
            </a:r>
          </a:p>
          <a:p xmlns:a="http://schemas.openxmlformats.org/drawingml/2006/main">
            <a:r>
              <a:t/>
            </a:r>
          </a:p>
          <a:p xmlns:a="http://schemas.openxmlformats.org/drawingml/2006/main">
            <a:r>
              <a:t>Hydrogen: E_n = -13.6 eV/n², n = 1,2,3,…</a:t>
            </a:r>
          </a:p>
          <a:p xmlns:a="http://schemas.openxmlformats.org/drawingml/2006/main">
            <a:r>
              <a:t>Circular-orbit model: ke²/r² = mv²/r; mvr = nh/(2π)</a:t>
            </a:r>
          </a:p>
          <a:p xmlns:a="http://schemas.openxmlformats.org/drawingml/2006/main">
            <a:r>
              <a:t>One-electron ion extension: E_n ≈ -13.6Z² eV/n².</a:t>
            </a:r>
          </a:p>
          <a:p xmlns:a="http://schemas.openxmlformats.org/drawingml/2006/main">
            <a:r>
              <a:t/>
            </a:r>
          </a:p>
          <a:p xmlns:a="http://schemas.openxmlformats.org/drawingml/2006/main">
            <a:r>
              <a:t>levels Schematic hydrogen levels (vertical spacing is not to scale) are not evenly separated in energy. The continuum at E = 0 corresponds to an electron just unbound with zero kinetic energy in the chosen reference.</a:t>
            </a:r>
          </a:p>
          <a:p xmlns:a="http://schemas.openxmlformats.org/drawingml/2006/main">
            <a:r>
              <a:t/>
            </a:r>
          </a:p>
          <a:p xmlns:a="http://schemas.openxmlformats.org/drawingml/2006/main">
            <a:r>
              <a:t>The ground state n = 1 is the lowest allowed energy; excited states have larger n and less negative energy. Increasing n increases the typical orbital size in the model. The electron cannot have an arbitrary energy between the permitted stationary levels. Negative atomic energy indicates a bound electron relative to a separated electron and proton.</a:t>
            </a:r>
          </a:p>
          <a:p xmlns:a="http://schemas.openxmlformats.org/drawingml/2006/main">
            <a:r>
              <a:t/>
            </a:r>
          </a:p>
          <a:p xmlns:a="http://schemas.openxmlformats.org/drawingml/2006/main">
            <a:r>
              <a:t>For a circular Coulomb orbit, K = ke²/(2r) and U = -ke²/r, so total E = -ke²/(2r). Moving to a larger orbit makes U less negative but reduces K; total energy still increases because the potential-energy increase is larger than the kinetic-energy decrease. This resolves a common misleading inference that a higher-energy atomic state must always mean a faster electron.</a:t>
            </a:r>
          </a:p>
          <a:p xmlns:a="http://schemas.openxmlformats.org/drawingml/2006/main">
            <a:r>
              <a:t/>
            </a:r>
          </a:p>
          <a:p xmlns:a="http://schemas.openxmlformats.org/drawingml/2006/main">
            <a:r>
              <a:t>Worked example Hydrogen at n = 2 has E = -3.40 eV. To ionize from that state with zero final kinetic energy requires 3.40 eV. From n = 1 it requires 13.6 eV. The energy needed depends on the initial state, not just on the element.</a:t>
            </a:r>
          </a:p>
          <a:p xmlns:a="http://schemas.openxmlformats.org/drawingml/2006/main">
            <a:r>
              <a:t/>
            </a:r>
          </a:p>
          <a:p xmlns:a="http://schemas.openxmlformats.org/drawingml/2006/main">
            <a:r>
              <a:t>The Bohr model is especially useful for hydrogen-like one-electron systems. Modern quantum mechanics does not treat all electrons as particles following definite classical circular tracks. Use the model where specified rather than as a complete picture of every atom.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10.</a:t>
            </a:r>
          </a:p>
          <a:p xmlns:a="http://schemas.openxmlformats.org/drawingml/2006/main">
            <a:r>
              <a:t>Original source: N24 pp.2-3</a:t>
            </a:r>
          </a:p>
          <a:p xmlns:a="http://schemas.openxmlformats.org/drawingml/2006/main">
            <a:r>
              <a:t>CED: 15.2</a:t>
            </a:r>
          </a:p>
          <a:p xmlns:a="http://schemas.openxmlformats.org/drawingml/2006/main">
            <a:r>
              <a:t/>
            </a:r>
          </a:p>
          <a:p xmlns:a="http://schemas.openxmlformats.org/drawingml/2006/main">
            <a:r>
              <a:t>Hydrogen: E_n = -13.6 eV/n², n = 1,2,3,…</a:t>
            </a:r>
          </a:p>
          <a:p xmlns:a="http://schemas.openxmlformats.org/drawingml/2006/main">
            <a:r>
              <a:t>Circular-orbit model: ke²/r² = mv²/r; mvr = nh/(2π)</a:t>
            </a:r>
          </a:p>
          <a:p xmlns:a="http://schemas.openxmlformats.org/drawingml/2006/main">
            <a:r>
              <a:t>One-electron ion extension: E_n ≈ -13.6Z² eV/n².</a:t>
            </a:r>
          </a:p>
          <a:p xmlns:a="http://schemas.openxmlformats.org/drawingml/2006/main">
            <a:r>
              <a:t/>
            </a:r>
          </a:p>
          <a:p xmlns:a="http://schemas.openxmlformats.org/drawingml/2006/main">
            <a:r>
              <a:t>levels Schematic hydrogen levels (vertical spacing is not to scale) are not evenly separated in energy. The continuum at E = 0 corresponds to an electron just unbound with zero kinetic energy in the chosen reference.</a:t>
            </a:r>
          </a:p>
          <a:p xmlns:a="http://schemas.openxmlformats.org/drawingml/2006/main">
            <a:r>
              <a:t/>
            </a:r>
          </a:p>
          <a:p xmlns:a="http://schemas.openxmlformats.org/drawingml/2006/main">
            <a:r>
              <a:t>The ground state n = 1 is the lowest allowed energy; excited states have larger n and less negative energy. Increasing n increases the typical orbital size in the model. The electron cannot have an arbitrary energy between the permitted stationary levels. Negative atomic energy indicates a bound electron relative to a separated electron and proton.</a:t>
            </a:r>
          </a:p>
          <a:p xmlns:a="http://schemas.openxmlformats.org/drawingml/2006/main">
            <a:r>
              <a:t/>
            </a:r>
          </a:p>
          <a:p xmlns:a="http://schemas.openxmlformats.org/drawingml/2006/main">
            <a:r>
              <a:t>For a circular Coulomb orbit, K = ke²/(2r) and U = -ke²/r, so total E = -ke²/(2r). Moving to a larger orbit makes U less negative but reduces K; total energy still increases because the potential-energy increase is larger than the kinetic-energy decrease. This resolves a common misleading inference that a higher-energy atomic state must always mean a faster electron.</a:t>
            </a:r>
          </a:p>
          <a:p xmlns:a="http://schemas.openxmlformats.org/drawingml/2006/main">
            <a:r>
              <a:t/>
            </a:r>
          </a:p>
          <a:p xmlns:a="http://schemas.openxmlformats.org/drawingml/2006/main">
            <a:r>
              <a:t>Worked example Hydrogen at n = 2 has E = -3.40 eV. To ionize from that state with zero final kinetic energy requires 3.40 eV. From n = 1 it requires 13.6 eV. The energy needed depends on the initial state, not just on the element.</a:t>
            </a:r>
          </a:p>
          <a:p xmlns:a="http://schemas.openxmlformats.org/drawingml/2006/main">
            <a:r>
              <a:t/>
            </a:r>
          </a:p>
          <a:p xmlns:a="http://schemas.openxmlformats.org/drawingml/2006/main">
            <a:r>
              <a:t>The Bohr model is especially useful for hydrogen-like one-electron systems. Modern quantum mechanics does not treat all electrons as particles following definite classical circular tracks. Use the model where specified rather than as a complete picture of every atom.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10.</a:t>
            </a:r>
          </a:p>
          <a:p xmlns:a="http://schemas.openxmlformats.org/drawingml/2006/main">
            <a:r>
              <a:t>Original source: N24 pp.2-3</a:t>
            </a:r>
          </a:p>
          <a:p xmlns:a="http://schemas.openxmlformats.org/drawingml/2006/main">
            <a:r>
              <a:t>CED: 15.2</a:t>
            </a:r>
          </a:p>
          <a:p xmlns:a="http://schemas.openxmlformats.org/drawingml/2006/main">
            <a:r>
              <a:t/>
            </a:r>
          </a:p>
          <a:p xmlns:a="http://schemas.openxmlformats.org/drawingml/2006/main">
            <a:r>
              <a:t>Hydrogen: E_n = -13.6 eV/n², n = 1,2,3,…</a:t>
            </a:r>
          </a:p>
          <a:p xmlns:a="http://schemas.openxmlformats.org/drawingml/2006/main">
            <a:r>
              <a:t>Circular-orbit model: ke²/r² = mv²/r; mvr = nh/(2π)</a:t>
            </a:r>
          </a:p>
          <a:p xmlns:a="http://schemas.openxmlformats.org/drawingml/2006/main">
            <a:r>
              <a:t>One-electron ion extension: E_n ≈ -13.6Z² eV/n².</a:t>
            </a:r>
          </a:p>
          <a:p xmlns:a="http://schemas.openxmlformats.org/drawingml/2006/main">
            <a:r>
              <a:t/>
            </a:r>
          </a:p>
          <a:p xmlns:a="http://schemas.openxmlformats.org/drawingml/2006/main">
            <a:r>
              <a:t>levels Schematic hydrogen levels (vertical spacing is not to scale) are not evenly separated in energy. The continuum at E = 0 corresponds to an electron just unbound with zero kinetic energy in the chosen reference.</a:t>
            </a:r>
          </a:p>
          <a:p xmlns:a="http://schemas.openxmlformats.org/drawingml/2006/main">
            <a:r>
              <a:t/>
            </a:r>
          </a:p>
          <a:p xmlns:a="http://schemas.openxmlformats.org/drawingml/2006/main">
            <a:r>
              <a:t>The ground state n = 1 is the lowest allowed energy; excited states have larger n and less negative energy. Increasing n increases the typical orbital size in the model. The electron cannot have an arbitrary energy between the permitted stationary levels. Negative atomic energy indicates a bound electron relative to a separated electron and proton.</a:t>
            </a:r>
          </a:p>
          <a:p xmlns:a="http://schemas.openxmlformats.org/drawingml/2006/main">
            <a:r>
              <a:t/>
            </a:r>
          </a:p>
          <a:p xmlns:a="http://schemas.openxmlformats.org/drawingml/2006/main">
            <a:r>
              <a:t>For a circular Coulomb orbit, K = ke²/(2r) and U = -ke²/r, so total E = -ke²/(2r). Moving to a larger orbit makes U less negative but reduces K; total energy still increases because the potential-energy increase is larger than the kinetic-energy decrease. This resolves a common misleading inference that a higher-energy atomic state must always mean a faster electron.</a:t>
            </a:r>
          </a:p>
          <a:p xmlns:a="http://schemas.openxmlformats.org/drawingml/2006/main">
            <a:r>
              <a:t/>
            </a:r>
          </a:p>
          <a:p xmlns:a="http://schemas.openxmlformats.org/drawingml/2006/main">
            <a:r>
              <a:t>Worked example Hydrogen at n = 2 has E = -3.40 eV. To ionize from that state with zero final kinetic energy requires 3.40 eV. From n = 1 it requires 13.6 eV. The energy needed depends on the initial state, not just on the element.</a:t>
            </a:r>
          </a:p>
          <a:p xmlns:a="http://schemas.openxmlformats.org/drawingml/2006/main">
            <a:r>
              <a:t/>
            </a:r>
          </a:p>
          <a:p xmlns:a="http://schemas.openxmlformats.org/drawingml/2006/main">
            <a:r>
              <a:t>The Bohr model is especially useful for hydrogen-like one-electron systems. Modern quantum mechanics does not treat all electrons as particles following definite classical circular tracks. Use the model where specified rather than as a complete picture of every atom.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10.</a:t>
            </a:r>
          </a:p>
          <a:p xmlns:a="http://schemas.openxmlformats.org/drawingml/2006/main">
            <a:r>
              <a:t>Original source: N24 pp.2-3</a:t>
            </a:r>
          </a:p>
          <a:p xmlns:a="http://schemas.openxmlformats.org/drawingml/2006/main">
            <a:r>
              <a:t>CED: 15.2</a:t>
            </a:r>
          </a:p>
          <a:p xmlns:a="http://schemas.openxmlformats.org/drawingml/2006/main">
            <a:r>
              <a:t/>
            </a:r>
          </a:p>
          <a:p xmlns:a="http://schemas.openxmlformats.org/drawingml/2006/main">
            <a:r>
              <a:t>Hydrogen: E_n = -13.6 eV/n², n = 1,2,3,…</a:t>
            </a:r>
          </a:p>
          <a:p xmlns:a="http://schemas.openxmlformats.org/drawingml/2006/main">
            <a:r>
              <a:t>Circular-orbit model: ke²/r² = mv²/r; mvr = nh/(2π)</a:t>
            </a:r>
          </a:p>
          <a:p xmlns:a="http://schemas.openxmlformats.org/drawingml/2006/main">
            <a:r>
              <a:t>One-electron ion extension: E_n ≈ -13.6Z² eV/n².</a:t>
            </a:r>
          </a:p>
          <a:p xmlns:a="http://schemas.openxmlformats.org/drawingml/2006/main">
            <a:r>
              <a:t/>
            </a:r>
          </a:p>
          <a:p xmlns:a="http://schemas.openxmlformats.org/drawingml/2006/main">
            <a:r>
              <a:t>levels Schematic hydrogen levels (vertical spacing is not to scale) are not evenly separated in energy. The continuum at E = 0 corresponds to an electron just unbound with zero kinetic energy in the chosen reference.</a:t>
            </a:r>
          </a:p>
          <a:p xmlns:a="http://schemas.openxmlformats.org/drawingml/2006/main">
            <a:r>
              <a:t/>
            </a:r>
          </a:p>
          <a:p xmlns:a="http://schemas.openxmlformats.org/drawingml/2006/main">
            <a:r>
              <a:t>The ground state n = 1 is the lowest allowed energy; excited states have larger n and less negative energy. Increasing n increases the typical orbital size in the model. The electron cannot have an arbitrary energy between the permitted stationary levels. Negative atomic energy indicates a bound electron relative to a separated electron and proton.</a:t>
            </a:r>
          </a:p>
          <a:p xmlns:a="http://schemas.openxmlformats.org/drawingml/2006/main">
            <a:r>
              <a:t/>
            </a:r>
          </a:p>
          <a:p xmlns:a="http://schemas.openxmlformats.org/drawingml/2006/main">
            <a:r>
              <a:t>For a circular Coulomb orbit, K = ke²/(2r) and U = -ke²/r, so total E = -ke²/(2r). Moving to a larger orbit makes U less negative but reduces K; total energy still increases because the potential-energy increase is larger than the kinetic-energy decrease. This resolves a common misleading inference that a higher-energy atomic state must always mean a faster electron.</a:t>
            </a:r>
          </a:p>
          <a:p xmlns:a="http://schemas.openxmlformats.org/drawingml/2006/main">
            <a:r>
              <a:t/>
            </a:r>
          </a:p>
          <a:p xmlns:a="http://schemas.openxmlformats.org/drawingml/2006/main">
            <a:r>
              <a:t>Worked example Hydrogen at n = 2 has E = -3.40 eV. To ionize from that state with zero final kinetic energy requires 3.40 eV. From n = 1 it requires 13.6 eV. The energy needed depends on the initial state, not just on the element.</a:t>
            </a:r>
          </a:p>
          <a:p xmlns:a="http://schemas.openxmlformats.org/drawingml/2006/main">
            <a:r>
              <a:t/>
            </a:r>
          </a:p>
          <a:p xmlns:a="http://schemas.openxmlformats.org/drawingml/2006/main">
            <a:r>
              <a:t>The Bohr model is especially useful for hydrogen-like one-electron systems. Modern quantum mechanics does not treat all electrons as particles following definite classical circular tracks. Use the model where specified rather than as a complete picture of every atom.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11.</a:t>
            </a:r>
          </a:p>
          <a:p xmlns:a="http://schemas.openxmlformats.org/drawingml/2006/main">
            <a:r>
              <a:t>Original source: N24 pp.1,4-6</a:t>
            </a:r>
          </a:p>
          <a:p xmlns:a="http://schemas.openxmlformats.org/drawingml/2006/main">
            <a:r>
              <a:t>CED: 15.3</a:t>
            </a:r>
          </a:p>
          <a:p xmlns:a="http://schemas.openxmlformats.org/drawingml/2006/main">
            <a:r>
              <a:t/>
            </a:r>
          </a:p>
          <a:p xmlns:a="http://schemas.openxmlformats.org/drawingml/2006/main">
            <a:r>
              <a:t>Transition photon energy: hf = |E_final - E_initial|</a:t>
            </a:r>
          </a:p>
          <a:p xmlns:a="http://schemas.openxmlformats.org/drawingml/2006/main">
            <a:r>
              <a:t>Emission: atom moves to a lower level. Absorption: atom gains an allowed energy gap.</a:t>
            </a:r>
          </a:p>
          <a:p xmlns:a="http://schemas.openxmlformats.org/drawingml/2006/main">
            <a:r>
              <a:t/>
            </a:r>
          </a:p>
          <a:p xmlns:a="http://schemas.openxmlformats.org/drawingml/2006/main">
            <a:r>
              <a:t>A low-density excited gas emits discrete lines because its allowed energy differences are discrete. A cooler gas in front of a continuous source absorbs selected frequencies, producing dark lines in the transmitted spectrum. Different elements have different level structures, so their spectral lines provide identification information.</a:t>
            </a:r>
          </a:p>
          <a:p xmlns:a="http://schemas.openxmlformats.org/drawingml/2006/main">
            <a:r>
              <a:t/>
            </a:r>
          </a:p>
          <a:p xmlns:a="http://schemas.openxmlformats.org/drawingml/2006/main">
            <a:r>
              <a:t>Worked example: the red hydrogen line For n = 3 → n = 2, E₃ = -1.51 eV and E₂ = -3.40 eV. The emitted photon has 1.89 eV, so λ = 1240/1.89 ≈ 656 nm. Reversing this transition requires absorption of the same photon energy by an atom initially in n = 2.</a:t>
            </a:r>
          </a:p>
          <a:p xmlns:a="http://schemas.openxmlformats.org/drawingml/2006/main">
            <a:r>
              <a:t/>
            </a:r>
          </a:p>
          <a:p xmlns:a="http://schemas.openxmlformats.org/drawingml/2006/main">
            <a:r>
              <a:t>A photon below the ionization threshold can excite an ideal isolated atom only if its energy matches an allowed transition from the occupied initial state, within the line width. A photon above the ionization energy can eject the electron; energy beyond the threshold becomes kinetic energy in the appropriate recoil model. Do not insist that an ionizing photon equal one discrete bound-state gap.</a:t>
            </a:r>
          </a:p>
          <a:p xmlns:a="http://schemas.openxmlformats.org/drawingml/2006/main">
            <a:r>
              <a:t/>
            </a:r>
          </a:p>
          <a:p xmlns:a="http://schemas.openxmlformats.org/drawingml/2006/main">
            <a:r>
              <a:t>Counting lines carefully For a sample containing atoms initially at level n that can make all lower transitions, up to n(n - 1)/2 distinct lines can appear. For n = 4, there are 6 possible lines. One atom in one cascade does not necessarily emit all six photons; it follows one sequence of transitions.</a:t>
            </a:r>
          </a:p>
          <a:p xmlns:a="http://schemas.openxmlformats.org/drawingml/2006/main">
            <a:r>
              <a:t/>
            </a:r>
          </a:p>
          <a:p xmlns:a="http://schemas.openxmlformats.org/drawingml/2006/main">
            <a:r>
              <a:t>Larger energy gap means higher frequency and shorter wavelength. The longest-wavelength emitted photon among a set of transitions comes from the smallest nonzero gap, not necessarily the transition involving the lowest principal quantum number.</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11.</a:t>
            </a:r>
          </a:p>
          <a:p xmlns:a="http://schemas.openxmlformats.org/drawingml/2006/main">
            <a:r>
              <a:t>Original source: N24 pp.1,4-6</a:t>
            </a:r>
          </a:p>
          <a:p xmlns:a="http://schemas.openxmlformats.org/drawingml/2006/main">
            <a:r>
              <a:t>CED: 15.3</a:t>
            </a:r>
          </a:p>
          <a:p xmlns:a="http://schemas.openxmlformats.org/drawingml/2006/main">
            <a:r>
              <a:t/>
            </a:r>
          </a:p>
          <a:p xmlns:a="http://schemas.openxmlformats.org/drawingml/2006/main">
            <a:r>
              <a:t>Transition photon energy: hf = |E_final - E_initial|</a:t>
            </a:r>
          </a:p>
          <a:p xmlns:a="http://schemas.openxmlformats.org/drawingml/2006/main">
            <a:r>
              <a:t>Emission: atom moves to a lower level. Absorption: atom gains an allowed energy gap.</a:t>
            </a:r>
          </a:p>
          <a:p xmlns:a="http://schemas.openxmlformats.org/drawingml/2006/main">
            <a:r>
              <a:t/>
            </a:r>
          </a:p>
          <a:p xmlns:a="http://schemas.openxmlformats.org/drawingml/2006/main">
            <a:r>
              <a:t>A low-density excited gas emits discrete lines because its allowed energy differences are discrete. A cooler gas in front of a continuous source absorbs selected frequencies, producing dark lines in the transmitted spectrum. Different elements have different level structures, so their spectral lines provide identification information.</a:t>
            </a:r>
          </a:p>
          <a:p xmlns:a="http://schemas.openxmlformats.org/drawingml/2006/main">
            <a:r>
              <a:t/>
            </a:r>
          </a:p>
          <a:p xmlns:a="http://schemas.openxmlformats.org/drawingml/2006/main">
            <a:r>
              <a:t>Worked example: the red hydrogen line For n = 3 → n = 2, E₃ = -1.51 eV and E₂ = -3.40 eV. The emitted photon has 1.89 eV, so λ = 1240/1.89 ≈ 656 nm. Reversing this transition requires absorption of the same photon energy by an atom initially in n = 2.</a:t>
            </a:r>
          </a:p>
          <a:p xmlns:a="http://schemas.openxmlformats.org/drawingml/2006/main">
            <a:r>
              <a:t/>
            </a:r>
          </a:p>
          <a:p xmlns:a="http://schemas.openxmlformats.org/drawingml/2006/main">
            <a:r>
              <a:t>A photon below the ionization threshold can excite an ideal isolated atom only if its energy matches an allowed transition from the occupied initial state, within the line width. A photon above the ionization energy can eject the electron; energy beyond the threshold becomes kinetic energy in the appropriate recoil model. Do not insist that an ionizing photon equal one discrete bound-state gap.</a:t>
            </a:r>
          </a:p>
          <a:p xmlns:a="http://schemas.openxmlformats.org/drawingml/2006/main">
            <a:r>
              <a:t/>
            </a:r>
          </a:p>
          <a:p xmlns:a="http://schemas.openxmlformats.org/drawingml/2006/main">
            <a:r>
              <a:t>Counting lines carefully For a sample containing atoms initially at level n that can make all lower transitions, up to n(n - 1)/2 distinct lines can appear. For n = 4, there are 6 possible lines. One atom in one cascade does not necessarily emit all six photons; it follows one sequence of transitions.</a:t>
            </a:r>
          </a:p>
          <a:p xmlns:a="http://schemas.openxmlformats.org/drawingml/2006/main">
            <a:r>
              <a:t/>
            </a:r>
          </a:p>
          <a:p xmlns:a="http://schemas.openxmlformats.org/drawingml/2006/main">
            <a:r>
              <a:t>Larger energy gap means higher frequency and shorter wavelength. The longest-wavelength emitted photon among a set of transitions comes from the smallest nonzero gap, not necessarily the transition involving the lowest principal quantum number.</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11.</a:t>
            </a:r>
          </a:p>
          <a:p xmlns:a="http://schemas.openxmlformats.org/drawingml/2006/main">
            <a:r>
              <a:t>Original source: N24 pp.1,4-6</a:t>
            </a:r>
          </a:p>
          <a:p xmlns:a="http://schemas.openxmlformats.org/drawingml/2006/main">
            <a:r>
              <a:t>CED: 15.3</a:t>
            </a:r>
          </a:p>
          <a:p xmlns:a="http://schemas.openxmlformats.org/drawingml/2006/main">
            <a:r>
              <a:t/>
            </a:r>
          </a:p>
          <a:p xmlns:a="http://schemas.openxmlformats.org/drawingml/2006/main">
            <a:r>
              <a:t>Transition photon energy: hf = |E_final - E_initial|</a:t>
            </a:r>
          </a:p>
          <a:p xmlns:a="http://schemas.openxmlformats.org/drawingml/2006/main">
            <a:r>
              <a:t>Emission: atom moves to a lower level. Absorption: atom gains an allowed energy gap.</a:t>
            </a:r>
          </a:p>
          <a:p xmlns:a="http://schemas.openxmlformats.org/drawingml/2006/main">
            <a:r>
              <a:t/>
            </a:r>
          </a:p>
          <a:p xmlns:a="http://schemas.openxmlformats.org/drawingml/2006/main">
            <a:r>
              <a:t>A low-density excited gas emits discrete lines because its allowed energy differences are discrete. A cooler gas in front of a continuous source absorbs selected frequencies, producing dark lines in the transmitted spectrum. Different elements have different level structures, so their spectral lines provide identification information.</a:t>
            </a:r>
          </a:p>
          <a:p xmlns:a="http://schemas.openxmlformats.org/drawingml/2006/main">
            <a:r>
              <a:t/>
            </a:r>
          </a:p>
          <a:p xmlns:a="http://schemas.openxmlformats.org/drawingml/2006/main">
            <a:r>
              <a:t>Worked example: the red hydrogen line For n = 3 → n = 2, E₃ = -1.51 eV and E₂ = -3.40 eV. The emitted photon has 1.89 eV, so λ = 1240/1.89 ≈ 656 nm. Reversing this transition requires absorption of the same photon energy by an atom initially in n = 2.</a:t>
            </a:r>
          </a:p>
          <a:p xmlns:a="http://schemas.openxmlformats.org/drawingml/2006/main">
            <a:r>
              <a:t/>
            </a:r>
          </a:p>
          <a:p xmlns:a="http://schemas.openxmlformats.org/drawingml/2006/main">
            <a:r>
              <a:t>A photon below the ionization threshold can excite an ideal isolated atom only if its energy matches an allowed transition from the occupied initial state, within the line width. A photon above the ionization energy can eject the electron; energy beyond the threshold becomes kinetic energy in the appropriate recoil model. Do not insist that an ionizing photon equal one discrete bound-state gap.</a:t>
            </a:r>
          </a:p>
          <a:p xmlns:a="http://schemas.openxmlformats.org/drawingml/2006/main">
            <a:r>
              <a:t/>
            </a:r>
          </a:p>
          <a:p xmlns:a="http://schemas.openxmlformats.org/drawingml/2006/main">
            <a:r>
              <a:t>Counting lines carefully For a sample containing atoms initially at level n that can make all lower transitions, up to n(n - 1)/2 distinct lines can appear. For n = 4, there are 6 possible lines. One atom in one cascade does not necessarily emit all six photons; it follows one sequence of transitions.</a:t>
            </a:r>
          </a:p>
          <a:p xmlns:a="http://schemas.openxmlformats.org/drawingml/2006/main">
            <a:r>
              <a:t/>
            </a:r>
          </a:p>
          <a:p xmlns:a="http://schemas.openxmlformats.org/drawingml/2006/main">
            <a:r>
              <a:t>Larger energy gap means higher frequency and shorter wavelength. The longest-wavelength emitted photon among a set of transitions comes from the smallest nonzero gap, not necessarily the transition involving the lowest principal quantum number.</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11.</a:t>
            </a:r>
          </a:p>
          <a:p xmlns:a="http://schemas.openxmlformats.org/drawingml/2006/main">
            <a:r>
              <a:t>Original source: N24 pp.1,4-6</a:t>
            </a:r>
          </a:p>
          <a:p xmlns:a="http://schemas.openxmlformats.org/drawingml/2006/main">
            <a:r>
              <a:t>CED: 15.3</a:t>
            </a:r>
          </a:p>
          <a:p xmlns:a="http://schemas.openxmlformats.org/drawingml/2006/main">
            <a:r>
              <a:t/>
            </a:r>
          </a:p>
          <a:p xmlns:a="http://schemas.openxmlformats.org/drawingml/2006/main">
            <a:r>
              <a:t>Transition photon energy: hf = |E_final - E_initial|</a:t>
            </a:r>
          </a:p>
          <a:p xmlns:a="http://schemas.openxmlformats.org/drawingml/2006/main">
            <a:r>
              <a:t>Emission: atom moves to a lower level. Absorption: atom gains an allowed energy gap.</a:t>
            </a:r>
          </a:p>
          <a:p xmlns:a="http://schemas.openxmlformats.org/drawingml/2006/main">
            <a:r>
              <a:t/>
            </a:r>
          </a:p>
          <a:p xmlns:a="http://schemas.openxmlformats.org/drawingml/2006/main">
            <a:r>
              <a:t>A low-density excited gas emits discrete lines because its allowed energy differences are discrete. A cooler gas in front of a continuous source absorbs selected frequencies, producing dark lines in the transmitted spectrum. Different elements have different level structures, so their spectral lines provide identification information.</a:t>
            </a:r>
          </a:p>
          <a:p xmlns:a="http://schemas.openxmlformats.org/drawingml/2006/main">
            <a:r>
              <a:t/>
            </a:r>
          </a:p>
          <a:p xmlns:a="http://schemas.openxmlformats.org/drawingml/2006/main">
            <a:r>
              <a:t>Worked example: the red hydrogen line For n = 3 → n = 2, E₃ = -1.51 eV and E₂ = -3.40 eV. The emitted photon has 1.89 eV, so λ = 1240/1.89 ≈ 656 nm. Reversing this transition requires absorption of the same photon energy by an atom initially in n = 2.</a:t>
            </a:r>
          </a:p>
          <a:p xmlns:a="http://schemas.openxmlformats.org/drawingml/2006/main">
            <a:r>
              <a:t/>
            </a:r>
          </a:p>
          <a:p xmlns:a="http://schemas.openxmlformats.org/drawingml/2006/main">
            <a:r>
              <a:t>A photon below the ionization threshold can excite an ideal isolated atom only if its energy matches an allowed transition from the occupied initial state, within the line width. A photon above the ionization energy can eject the electron; energy beyond the threshold becomes kinetic energy in the appropriate recoil model. Do not insist that an ionizing photon equal one discrete bound-state gap.</a:t>
            </a:r>
          </a:p>
          <a:p xmlns:a="http://schemas.openxmlformats.org/drawingml/2006/main">
            <a:r>
              <a:t/>
            </a:r>
          </a:p>
          <a:p xmlns:a="http://schemas.openxmlformats.org/drawingml/2006/main">
            <a:r>
              <a:t>Counting lines carefully For a sample containing atoms initially at level n that can make all lower transitions, up to n(n - 1)/2 distinct lines can appear. For n = 4, there are 6 possible lines. One atom in one cascade does not necessarily emit all six photons; it follows one sequence of transitions.</a:t>
            </a:r>
          </a:p>
          <a:p xmlns:a="http://schemas.openxmlformats.org/drawingml/2006/main">
            <a:r>
              <a:t/>
            </a:r>
          </a:p>
          <a:p xmlns:a="http://schemas.openxmlformats.org/drawingml/2006/main">
            <a:r>
              <a:t>Larger energy gap means higher frequency and shorter wavelength. The longest-wavelength emitted photon among a set of transitions comes from the smallest nonzero gap, not necessarily the transition involving the lowest principal quantum number.</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12.</a:t>
            </a:r>
          </a:p>
          <a:p xmlns:a="http://schemas.openxmlformats.org/drawingml/2006/main">
            <a:r>
              <a:t>Original source: N24 pp.4-6</a:t>
            </a:r>
          </a:p>
          <a:p xmlns:a="http://schemas.openxmlformats.org/drawingml/2006/main">
            <a:r>
              <a:t>CED: 15.3</a:t>
            </a:r>
          </a:p>
          <a:p xmlns:a="http://schemas.openxmlformats.org/drawingml/2006/main">
            <a:r>
              <a:t/>
            </a:r>
          </a:p>
          <a:p xmlns:a="http://schemas.openxmlformats.org/drawingml/2006/main">
            <a:r>
              <a:t>atomic_spectra Each line corresponds to a possible energy gap. Arrows illustrate selected transitions; the level positions here are schematic.</a:t>
            </a:r>
          </a:p>
          <a:p xmlns:a="http://schemas.openxmlformats.org/drawingml/2006/main">
            <a:r>
              <a:t/>
            </a:r>
          </a:p>
          <a:p xmlns:a="http://schemas.openxmlformats.org/drawingml/2006/main">
            <a:r>
              <a:t>The original n = 4 diagram lists transitions 4→3, 4→2, 4→1, 3→2, 3→1 and 2→1. A sample of atoms can populate different cascades and collectively emit all six distinct line energies. One atom can take the direct 4→1 route or a cascade such as 4→3→2→1; it does not follow every route at once.</a:t>
            </a:r>
          </a:p>
          <a:p xmlns:a="http://schemas.openxmlformats.org/drawingml/2006/main">
            <a:r>
              <a:t/>
            </a:r>
          </a:p>
          <a:p xmlns:a="http://schemas.openxmlformats.org/drawingml/2006/main">
            <a:r>
              <a:t>Maximum number of distinct pair gaps among n levels: n(n - 1)/2</a:t>
            </a:r>
          </a:p>
          <a:p xmlns:a="http://schemas.openxmlformats.org/drawingml/2006/main">
            <a:r>
              <a:t/>
            </a:r>
          </a:p>
          <a:p xmlns:a="http://schemas.openxmlformats.org/drawingml/2006/main">
            <a:r>
              <a:t>For ideal hydrogen, the shortest wavelength among these transitions comes from 4→1, the largest gap. The longest comes from 4→3, the smallest gap. For an arbitrary supplied energy-level diagram, compare the stated energy values instead of assuming a hydrogen formula.</a:t>
            </a:r>
          </a:p>
          <a:p xmlns:a="http://schemas.openxmlformats.org/drawingml/2006/main">
            <a:r>
              <a:t/>
            </a:r>
          </a:p>
          <a:p xmlns:a="http://schemas.openxmlformats.org/drawingml/2006/main">
            <a:r>
              <a:t>ABSORPTION STARTS FROM AN OCCUPIED LEVEL If every atom is initially in its ground state, the immediately allowed bound-state absorption energies are gaps upward from that state. Do not list every difference between excited levels unless those initial levels are occupied.</a:t>
            </a:r>
          </a:p>
          <a:p xmlns:a="http://schemas.openxmlformats.org/drawingml/2006/main">
            <a:r>
              <a:t/>
            </a:r>
          </a:p>
          <a:p xmlns:a="http://schemas.openxmlformats.org/drawingml/2006/main">
            <a:r>
              <a:t>Extension retained from the spectrum notes: 1/λ = R_H(1/n_low² - 1/n_high²). This is the hydrogen transition rule rewritten using wavelength; it is not a separate memorization requirement.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12.</a:t>
            </a:r>
          </a:p>
          <a:p xmlns:a="http://schemas.openxmlformats.org/drawingml/2006/main">
            <a:r>
              <a:t>Original source: N24 pp.4-6</a:t>
            </a:r>
          </a:p>
          <a:p xmlns:a="http://schemas.openxmlformats.org/drawingml/2006/main">
            <a:r>
              <a:t>CED: 15.3</a:t>
            </a:r>
          </a:p>
          <a:p xmlns:a="http://schemas.openxmlformats.org/drawingml/2006/main">
            <a:r>
              <a:t/>
            </a:r>
          </a:p>
          <a:p xmlns:a="http://schemas.openxmlformats.org/drawingml/2006/main">
            <a:r>
              <a:t>atomic_spectra Each line corresponds to a possible energy gap. Arrows illustrate selected transitions; the level positions here are schematic.</a:t>
            </a:r>
          </a:p>
          <a:p xmlns:a="http://schemas.openxmlformats.org/drawingml/2006/main">
            <a:r>
              <a:t/>
            </a:r>
          </a:p>
          <a:p xmlns:a="http://schemas.openxmlformats.org/drawingml/2006/main">
            <a:r>
              <a:t>The original n = 4 diagram lists transitions 4→3, 4→2, 4→1, 3→2, 3→1 and 2→1. A sample of atoms can populate different cascades and collectively emit all six distinct line energies. One atom can take the direct 4→1 route or a cascade such as 4→3→2→1; it does not follow every route at once.</a:t>
            </a:r>
          </a:p>
          <a:p xmlns:a="http://schemas.openxmlformats.org/drawingml/2006/main">
            <a:r>
              <a:t/>
            </a:r>
          </a:p>
          <a:p xmlns:a="http://schemas.openxmlformats.org/drawingml/2006/main">
            <a:r>
              <a:t>Maximum number of distinct pair gaps among n levels: n(n - 1)/2</a:t>
            </a:r>
          </a:p>
          <a:p xmlns:a="http://schemas.openxmlformats.org/drawingml/2006/main">
            <a:r>
              <a:t/>
            </a:r>
          </a:p>
          <a:p xmlns:a="http://schemas.openxmlformats.org/drawingml/2006/main">
            <a:r>
              <a:t>For ideal hydrogen, the shortest wavelength among these transitions comes from 4→1, the largest gap. The longest comes from 4→3, the smallest gap. For an arbitrary supplied energy-level diagram, compare the stated energy values instead of assuming a hydrogen formula.</a:t>
            </a:r>
          </a:p>
          <a:p xmlns:a="http://schemas.openxmlformats.org/drawingml/2006/main">
            <a:r>
              <a:t/>
            </a:r>
          </a:p>
          <a:p xmlns:a="http://schemas.openxmlformats.org/drawingml/2006/main">
            <a:r>
              <a:t>ABSORPTION STARTS FROM AN OCCUPIED LEVEL If every atom is initially in its ground state, the immediately allowed bound-state absorption energies are gaps upward from that state. Do not list every difference between excited levels unless those initial levels are occupied.</a:t>
            </a:r>
          </a:p>
          <a:p xmlns:a="http://schemas.openxmlformats.org/drawingml/2006/main">
            <a:r>
              <a:t/>
            </a:r>
          </a:p>
          <a:p xmlns:a="http://schemas.openxmlformats.org/drawingml/2006/main">
            <a:r>
              <a:t>Extension retained from the spectrum notes: 1/λ = R_H(1/n_low² - 1/n_high²). This is the hydrogen transition rule rewritten using wavelength; it is not a separate memorization requirement.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12.</a:t>
            </a:r>
          </a:p>
          <a:p xmlns:a="http://schemas.openxmlformats.org/drawingml/2006/main">
            <a:r>
              <a:t>Original source: N24 pp.4-6</a:t>
            </a:r>
          </a:p>
          <a:p xmlns:a="http://schemas.openxmlformats.org/drawingml/2006/main">
            <a:r>
              <a:t>CED: 15.3</a:t>
            </a:r>
          </a:p>
          <a:p xmlns:a="http://schemas.openxmlformats.org/drawingml/2006/main">
            <a:r>
              <a:t/>
            </a:r>
          </a:p>
          <a:p xmlns:a="http://schemas.openxmlformats.org/drawingml/2006/main">
            <a:r>
              <a:t>atomic_spectra Each line corresponds to a possible energy gap. Arrows illustrate selected transitions; the level positions here are schematic.</a:t>
            </a:r>
          </a:p>
          <a:p xmlns:a="http://schemas.openxmlformats.org/drawingml/2006/main">
            <a:r>
              <a:t/>
            </a:r>
          </a:p>
          <a:p xmlns:a="http://schemas.openxmlformats.org/drawingml/2006/main">
            <a:r>
              <a:t>The original n = 4 diagram lists transitions 4→3, 4→2, 4→1, 3→2, 3→1 and 2→1. A sample of atoms can populate different cascades and collectively emit all six distinct line energies. One atom can take the direct 4→1 route or a cascade such as 4→3→2→1; it does not follow every route at once.</a:t>
            </a:r>
          </a:p>
          <a:p xmlns:a="http://schemas.openxmlformats.org/drawingml/2006/main">
            <a:r>
              <a:t/>
            </a:r>
          </a:p>
          <a:p xmlns:a="http://schemas.openxmlformats.org/drawingml/2006/main">
            <a:r>
              <a:t>Maximum number of distinct pair gaps among n levels: n(n - 1)/2</a:t>
            </a:r>
          </a:p>
          <a:p xmlns:a="http://schemas.openxmlformats.org/drawingml/2006/main">
            <a:r>
              <a:t/>
            </a:r>
          </a:p>
          <a:p xmlns:a="http://schemas.openxmlformats.org/drawingml/2006/main">
            <a:r>
              <a:t>For ideal hydrogen, the shortest wavelength among these transitions comes from 4→1, the largest gap. The longest comes from 4→3, the smallest gap. For an arbitrary supplied energy-level diagram, compare the stated energy values instead of assuming a hydrogen formula.</a:t>
            </a:r>
          </a:p>
          <a:p xmlns:a="http://schemas.openxmlformats.org/drawingml/2006/main">
            <a:r>
              <a:t/>
            </a:r>
          </a:p>
          <a:p xmlns:a="http://schemas.openxmlformats.org/drawingml/2006/main">
            <a:r>
              <a:t>ABSORPTION STARTS FROM AN OCCUPIED LEVEL If every atom is initially in its ground state, the immediately allowed bound-state absorption energies are gaps upward from that state. Do not list every difference between excited levels unless those initial levels are occupied.</a:t>
            </a:r>
          </a:p>
          <a:p xmlns:a="http://schemas.openxmlformats.org/drawingml/2006/main">
            <a:r>
              <a:t/>
            </a:r>
          </a:p>
          <a:p xmlns:a="http://schemas.openxmlformats.org/drawingml/2006/main">
            <a:r>
              <a:t>Extension retained from the spectrum notes: 1/λ = R_H(1/n_low² - 1/n_high²). This is the hydrogen transition rule rewritten using wavelength; it is not a separate memorization requirement.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12.</a:t>
            </a:r>
          </a:p>
          <a:p xmlns:a="http://schemas.openxmlformats.org/drawingml/2006/main">
            <a:r>
              <a:t>Original source: N24 pp.4-6</a:t>
            </a:r>
          </a:p>
          <a:p xmlns:a="http://schemas.openxmlformats.org/drawingml/2006/main">
            <a:r>
              <a:t>CED: 15.3</a:t>
            </a:r>
          </a:p>
          <a:p xmlns:a="http://schemas.openxmlformats.org/drawingml/2006/main">
            <a:r>
              <a:t/>
            </a:r>
          </a:p>
          <a:p xmlns:a="http://schemas.openxmlformats.org/drawingml/2006/main">
            <a:r>
              <a:t>atomic_spectra Each line corresponds to a possible energy gap. Arrows illustrate selected transitions; the level positions here are schematic.</a:t>
            </a:r>
          </a:p>
          <a:p xmlns:a="http://schemas.openxmlformats.org/drawingml/2006/main">
            <a:r>
              <a:t/>
            </a:r>
          </a:p>
          <a:p xmlns:a="http://schemas.openxmlformats.org/drawingml/2006/main">
            <a:r>
              <a:t>The original n = 4 diagram lists transitions 4→3, 4→2, 4→1, 3→2, 3→1 and 2→1. A sample of atoms can populate different cascades and collectively emit all six distinct line energies. One atom can take the direct 4→1 route or a cascade such as 4→3→2→1; it does not follow every route at once.</a:t>
            </a:r>
          </a:p>
          <a:p xmlns:a="http://schemas.openxmlformats.org/drawingml/2006/main">
            <a:r>
              <a:t/>
            </a:r>
          </a:p>
          <a:p xmlns:a="http://schemas.openxmlformats.org/drawingml/2006/main">
            <a:r>
              <a:t>Maximum number of distinct pair gaps among n levels: n(n - 1)/2</a:t>
            </a:r>
          </a:p>
          <a:p xmlns:a="http://schemas.openxmlformats.org/drawingml/2006/main">
            <a:r>
              <a:t/>
            </a:r>
          </a:p>
          <a:p xmlns:a="http://schemas.openxmlformats.org/drawingml/2006/main">
            <a:r>
              <a:t>For ideal hydrogen, the shortest wavelength among these transitions comes from 4→1, the largest gap. The longest comes from 4→3, the smallest gap. For an arbitrary supplied energy-level diagram, compare the stated energy values instead of assuming a hydrogen formula.</a:t>
            </a:r>
          </a:p>
          <a:p xmlns:a="http://schemas.openxmlformats.org/drawingml/2006/main">
            <a:r>
              <a:t/>
            </a:r>
          </a:p>
          <a:p xmlns:a="http://schemas.openxmlformats.org/drawingml/2006/main">
            <a:r>
              <a:t>ABSORPTION STARTS FROM AN OCCUPIED LEVEL If every atom is initially in its ground state, the immediately allowed bound-state absorption energies are gaps upward from that state. Do not list every difference between excited levels unless those initial levels are occupied.</a:t>
            </a:r>
          </a:p>
          <a:p xmlns:a="http://schemas.openxmlformats.org/drawingml/2006/main">
            <a:r>
              <a:t/>
            </a:r>
          </a:p>
          <a:p xmlns:a="http://schemas.openxmlformats.org/drawingml/2006/main">
            <a:r>
              <a:t>Extension retained from the spectrum notes: 1/λ = R_H(1/n_low² - 1/n_high²). This is the hydrogen transition rule rewritten using wavelength; it is not a separate memorization requirement.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13.</a:t>
            </a:r>
          </a:p>
          <a:p xmlns:a="http://schemas.openxmlformats.org/drawingml/2006/main">
            <a:r>
              <a:t>Original source: N24 p.7</a:t>
            </a:r>
          </a:p>
          <a:p xmlns:a="http://schemas.openxmlformats.org/drawingml/2006/main">
            <a:r>
              <a:t>CED: 15.2, 15.7</a:t>
            </a:r>
          </a:p>
          <a:p xmlns:a="http://schemas.openxmlformats.org/drawingml/2006/main">
            <a:r>
              <a:t/>
            </a:r>
          </a:p>
          <a:p xmlns:a="http://schemas.openxmlformats.org/drawingml/2006/main">
            <a:r>
              <a:t>[['Symbol / example', 'Protons Z', 'Neutrons N', 'Meaning'], ['A above Z next to X', 'Z', 'A - Z', 'A counts nucleons; Z identifies the element'], ['Helium-4: A = 4, Z = 2', '2', '2', 'Neutral atom also has 2 electrons'], ['Uranium-235: A = 235, Z = 92', '92', '143', 'A is not a mass value in kilograms'], ['Carbon-12, carbon-13, carbon-14', '6 in each', '6, 7, 8', 'Isotopes of one element']] [190, 64, 78, 179] 9</a:t>
            </a:r>
          </a:p>
          <a:p xmlns:a="http://schemas.openxmlformats.org/drawingml/2006/main">
            <a:r>
              <a:t/>
            </a:r>
          </a:p>
          <a:p xmlns:a="http://schemas.openxmlformats.org/drawingml/2006/main">
            <a:r>
              <a:t>Changing neutron number changes isotope. Changing electron number changes ion charge. Changing proton number changes element. Keep these three operations distinct when reading atomic and nuclear questions.</a:t>
            </a:r>
          </a:p>
          <a:p xmlns:a="http://schemas.openxmlformats.org/drawingml/2006/main">
            <a:r>
              <a:t/>
            </a:r>
          </a:p>
          <a:p xmlns:a="http://schemas.openxmlformats.org/drawingml/2006/main">
            <a:r>
              <a:t>A = Z + N; net atomic charge = (Z - number of electrons)e</a:t>
            </a:r>
          </a:p>
          <a:p xmlns:a="http://schemas.openxmlformats.org/drawingml/2006/main">
            <a:r>
              <a:t/>
            </a:r>
          </a:p>
          <a:p xmlns:a="http://schemas.openxmlformats.org/drawingml/2006/main">
            <a:r>
              <a:t>PAUSE AND EXPLAIN A carbon-14 ion has charge +2e. It still has 6 protons and 8 neutrons, but now has 4 electrons. Its nuclear identity did not change when electrons were removed.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13.</a:t>
            </a:r>
          </a:p>
          <a:p xmlns:a="http://schemas.openxmlformats.org/drawingml/2006/main">
            <a:r>
              <a:t>Original source: N24 p.7</a:t>
            </a:r>
          </a:p>
          <a:p xmlns:a="http://schemas.openxmlformats.org/drawingml/2006/main">
            <a:r>
              <a:t>CED: 15.2, 15.7</a:t>
            </a:r>
          </a:p>
          <a:p xmlns:a="http://schemas.openxmlformats.org/drawingml/2006/main">
            <a:r>
              <a:t/>
            </a:r>
          </a:p>
          <a:p xmlns:a="http://schemas.openxmlformats.org/drawingml/2006/main">
            <a:r>
              <a:t>[['Symbol / example', 'Protons Z', 'Neutrons N', 'Meaning'], ['A above Z next to X', 'Z', 'A - Z', 'A counts nucleons; Z identifies the element'], ['Helium-4: A = 4, Z = 2', '2', '2', 'Neutral atom also has 2 electrons'], ['Uranium-235: A = 235, Z = 92', '92', '143', 'A is not a mass value in kilograms'], ['Carbon-12, carbon-13, carbon-14', '6 in each', '6, 7, 8', 'Isotopes of one element']] [190, 64, 78, 179] 9</a:t>
            </a:r>
          </a:p>
          <a:p xmlns:a="http://schemas.openxmlformats.org/drawingml/2006/main">
            <a:r>
              <a:t/>
            </a:r>
          </a:p>
          <a:p xmlns:a="http://schemas.openxmlformats.org/drawingml/2006/main">
            <a:r>
              <a:t>Changing neutron number changes isotope. Changing electron number changes ion charge. Changing proton number changes element. Keep these three operations distinct when reading atomic and nuclear questions.</a:t>
            </a:r>
          </a:p>
          <a:p xmlns:a="http://schemas.openxmlformats.org/drawingml/2006/main">
            <a:r>
              <a:t/>
            </a:r>
          </a:p>
          <a:p xmlns:a="http://schemas.openxmlformats.org/drawingml/2006/main">
            <a:r>
              <a:t>A = Z + N; net atomic charge = (Z - number of electrons)e</a:t>
            </a:r>
          </a:p>
          <a:p xmlns:a="http://schemas.openxmlformats.org/drawingml/2006/main">
            <a:r>
              <a:t/>
            </a:r>
          </a:p>
          <a:p xmlns:a="http://schemas.openxmlformats.org/drawingml/2006/main">
            <a:r>
              <a:t>PAUSE AND EXPLAIN A carbon-14 ion has charge +2e. It still has 6 protons and 8 neutrons, but now has 4 electrons. Its nuclear identity did not change when electrons were removed.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13.</a:t>
            </a:r>
          </a:p>
          <a:p xmlns:a="http://schemas.openxmlformats.org/drawingml/2006/main">
            <a:r>
              <a:t>Original source: N24 p.7</a:t>
            </a:r>
          </a:p>
          <a:p xmlns:a="http://schemas.openxmlformats.org/drawingml/2006/main">
            <a:r>
              <a:t>CED: 15.2, 15.7</a:t>
            </a:r>
          </a:p>
          <a:p xmlns:a="http://schemas.openxmlformats.org/drawingml/2006/main">
            <a:r>
              <a:t/>
            </a:r>
          </a:p>
          <a:p xmlns:a="http://schemas.openxmlformats.org/drawingml/2006/main">
            <a:r>
              <a:t>[['Symbol / example', 'Protons Z', 'Neutrons N', 'Meaning'], ['A above Z next to X', 'Z', 'A - Z', 'A counts nucleons; Z identifies the element'], ['Helium-4: A = 4, Z = 2', '2', '2', 'Neutral atom also has 2 electrons'], ['Uranium-235: A = 235, Z = 92', '92', '143', 'A is not a mass value in kilograms'], ['Carbon-12, carbon-13, carbon-14', '6 in each', '6, 7, 8', 'Isotopes of one element']] [190, 64, 78, 179] 9</a:t>
            </a:r>
          </a:p>
          <a:p xmlns:a="http://schemas.openxmlformats.org/drawingml/2006/main">
            <a:r>
              <a:t/>
            </a:r>
          </a:p>
          <a:p xmlns:a="http://schemas.openxmlformats.org/drawingml/2006/main">
            <a:r>
              <a:t>Changing neutron number changes isotope. Changing electron number changes ion charge. Changing proton number changes element. Keep these three operations distinct when reading atomic and nuclear questions.</a:t>
            </a:r>
          </a:p>
          <a:p xmlns:a="http://schemas.openxmlformats.org/drawingml/2006/main">
            <a:r>
              <a:t/>
            </a:r>
          </a:p>
          <a:p xmlns:a="http://schemas.openxmlformats.org/drawingml/2006/main">
            <a:r>
              <a:t>A = Z + N; net atomic charge = (Z - number of electrons)e</a:t>
            </a:r>
          </a:p>
          <a:p xmlns:a="http://schemas.openxmlformats.org/drawingml/2006/main">
            <a:r>
              <a:t/>
            </a:r>
          </a:p>
          <a:p xmlns:a="http://schemas.openxmlformats.org/drawingml/2006/main">
            <a:r>
              <a:t>PAUSE AND EXPLAIN A carbon-14 ion has charge +2e. It still has 6 protons and 8 neutrons, but now has 4 electrons. Its nuclear identity did not change when electrons were removed.</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14.</a:t>
            </a:r>
          </a:p>
          <a:p xmlns:a="http://schemas.openxmlformats.org/drawingml/2006/main">
            <a:r>
              <a:t>Original source: N24 pp.8,11</a:t>
            </a:r>
          </a:p>
          <a:p xmlns:a="http://schemas.openxmlformats.org/drawingml/2006/main">
            <a:r>
              <a:t>CED: 15.1</a:t>
            </a:r>
          </a:p>
          <a:p xmlns:a="http://schemas.openxmlformats.org/drawingml/2006/main">
            <a:r>
              <a:t/>
            </a:r>
          </a:p>
          <a:p xmlns:a="http://schemas.openxmlformats.org/drawingml/2006/main">
            <a:r>
              <a:t>Photon: p = E/c = h/λ0</a:t>
            </a:r>
          </a:p>
          <a:p xmlns:a="http://schemas.openxmlformats.org/drawingml/2006/main">
            <a:r>
              <a:t>At fixed power: photon arrival rate = P/E = Pλ0/(hc)</a:t>
            </a:r>
          </a:p>
          <a:p xmlns:a="http://schemas.openxmlformats.org/drawingml/2006/main">
            <a:r>
              <a:t/>
            </a:r>
          </a:p>
          <a:p xmlns:a="http://schemas.openxmlformats.org/drawingml/2006/main">
            <a:r>
              <a:t>The original question compares red and green beams with the same intensity and cross-sectional area. They have equal power. Red photons have lower frequency and therefore less energy each, so the red beam must deliver more photons per second.</a:t>
            </a:r>
          </a:p>
          <a:p xmlns:a="http://schemas.openxmlformats.org/drawingml/2006/main">
            <a:r>
              <a:t/>
            </a:r>
          </a:p>
          <a:p xmlns:a="http://schemas.openxmlformats.org/drawingml/2006/main">
            <a:r>
              <a:t>[['Quantity for equal-power red and green beams', 'Comparison'], ['Photon energy', 'Red is smaller'], ['Photon momentum magnitude', 'Red is smaller'], ['Number of photons per second', 'Red is larger'], ['Speed in vacuum', 'Equal: c'], ['Total energy crossing per second', 'Equal: the same power']] None 9</a:t>
            </a:r>
          </a:p>
          <a:p xmlns:a="http://schemas.openxmlformats.org/drawingml/2006/main">
            <a:r>
              <a:t/>
            </a:r>
          </a:p>
          <a:p xmlns:a="http://schemas.openxmlformats.org/drawingml/2006/main">
            <a:r>
              <a:t>Original radio-station scale: P = 50,000 W and λ = 4.0 m give E = hc/λ ≈ 4.97 × 10⁻²⁶ J per photon. The arrival/emission rate is approximately 1.0 × 10³⁰ photons/s.</a:t>
            </a:r>
          </a:p>
          <a:p xmlns:a="http://schemas.openxmlformats.org/drawingml/2006/main">
            <a:r>
              <a:t/>
            </a:r>
          </a:p>
          <a:p xmlns:a="http://schemas.openxmlformats.org/drawingml/2006/main">
            <a:r>
              <a:t>PAUSE AND EXPLAIN Zero rest mass does not imply zero photon momentum. The relation p = mv is for a nonrelativistic massive particle; the photon relation is p = E/c.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14.</a:t>
            </a:r>
          </a:p>
          <a:p xmlns:a="http://schemas.openxmlformats.org/drawingml/2006/main">
            <a:r>
              <a:t>Original source: N24 pp.8,11</a:t>
            </a:r>
          </a:p>
          <a:p xmlns:a="http://schemas.openxmlformats.org/drawingml/2006/main">
            <a:r>
              <a:t>CED: 15.1</a:t>
            </a:r>
          </a:p>
          <a:p xmlns:a="http://schemas.openxmlformats.org/drawingml/2006/main">
            <a:r>
              <a:t/>
            </a:r>
          </a:p>
          <a:p xmlns:a="http://schemas.openxmlformats.org/drawingml/2006/main">
            <a:r>
              <a:t>Photon: p = E/c = h/λ0</a:t>
            </a:r>
          </a:p>
          <a:p xmlns:a="http://schemas.openxmlformats.org/drawingml/2006/main">
            <a:r>
              <a:t>At fixed power: photon arrival rate = P/E = Pλ0/(hc)</a:t>
            </a:r>
          </a:p>
          <a:p xmlns:a="http://schemas.openxmlformats.org/drawingml/2006/main">
            <a:r>
              <a:t/>
            </a:r>
          </a:p>
          <a:p xmlns:a="http://schemas.openxmlformats.org/drawingml/2006/main">
            <a:r>
              <a:t>The original question compares red and green beams with the same intensity and cross-sectional area. They have equal power. Red photons have lower frequency and therefore less energy each, so the red beam must deliver more photons per second.</a:t>
            </a:r>
          </a:p>
          <a:p xmlns:a="http://schemas.openxmlformats.org/drawingml/2006/main">
            <a:r>
              <a:t/>
            </a:r>
          </a:p>
          <a:p xmlns:a="http://schemas.openxmlformats.org/drawingml/2006/main">
            <a:r>
              <a:t>[['Quantity for equal-power red and green beams', 'Comparison'], ['Photon energy', 'Red is smaller'], ['Photon momentum magnitude', 'Red is smaller'], ['Number of photons per second', 'Red is larger'], ['Speed in vacuum', 'Equal: c'], ['Total energy crossing per second', 'Equal: the same power']] None 9</a:t>
            </a:r>
          </a:p>
          <a:p xmlns:a="http://schemas.openxmlformats.org/drawingml/2006/main">
            <a:r>
              <a:t/>
            </a:r>
          </a:p>
          <a:p xmlns:a="http://schemas.openxmlformats.org/drawingml/2006/main">
            <a:r>
              <a:t>Original radio-station scale: P = 50,000 W and λ = 4.0 m give E = hc/λ ≈ 4.97 × 10⁻²⁶ J per photon. The arrival/emission rate is approximately 1.0 × 10³⁰ photons/s.</a:t>
            </a:r>
          </a:p>
          <a:p xmlns:a="http://schemas.openxmlformats.org/drawingml/2006/main">
            <a:r>
              <a:t/>
            </a:r>
          </a:p>
          <a:p xmlns:a="http://schemas.openxmlformats.org/drawingml/2006/main">
            <a:r>
              <a:t>PAUSE AND EXPLAIN Zero rest mass does not imply zero photon momentum. The relation p = mv is for a nonrelativistic massive particle; the photon relation is p = E/c.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14.</a:t>
            </a:r>
          </a:p>
          <a:p xmlns:a="http://schemas.openxmlformats.org/drawingml/2006/main">
            <a:r>
              <a:t>Original source: N24 pp.8,11</a:t>
            </a:r>
          </a:p>
          <a:p xmlns:a="http://schemas.openxmlformats.org/drawingml/2006/main">
            <a:r>
              <a:t>CED: 15.1</a:t>
            </a:r>
          </a:p>
          <a:p xmlns:a="http://schemas.openxmlformats.org/drawingml/2006/main">
            <a:r>
              <a:t/>
            </a:r>
          </a:p>
          <a:p xmlns:a="http://schemas.openxmlformats.org/drawingml/2006/main">
            <a:r>
              <a:t>Photon: p = E/c = h/λ0</a:t>
            </a:r>
          </a:p>
          <a:p xmlns:a="http://schemas.openxmlformats.org/drawingml/2006/main">
            <a:r>
              <a:t>At fixed power: photon arrival rate = P/E = Pλ0/(hc)</a:t>
            </a:r>
          </a:p>
          <a:p xmlns:a="http://schemas.openxmlformats.org/drawingml/2006/main">
            <a:r>
              <a:t/>
            </a:r>
          </a:p>
          <a:p xmlns:a="http://schemas.openxmlformats.org/drawingml/2006/main">
            <a:r>
              <a:t>The original question compares red and green beams with the same intensity and cross-sectional area. They have equal power. Red photons have lower frequency and therefore less energy each, so the red beam must deliver more photons per second.</a:t>
            </a:r>
          </a:p>
          <a:p xmlns:a="http://schemas.openxmlformats.org/drawingml/2006/main">
            <a:r>
              <a:t/>
            </a:r>
          </a:p>
          <a:p xmlns:a="http://schemas.openxmlformats.org/drawingml/2006/main">
            <a:r>
              <a:t>[['Quantity for equal-power red and green beams', 'Comparison'], ['Photon energy', 'Red is smaller'], ['Photon momentum magnitude', 'Red is smaller'], ['Number of photons per second', 'Red is larger'], ['Speed in vacuum', 'Equal: c'], ['Total energy crossing per second', 'Equal: the same power']] None 9</a:t>
            </a:r>
          </a:p>
          <a:p xmlns:a="http://schemas.openxmlformats.org/drawingml/2006/main">
            <a:r>
              <a:t/>
            </a:r>
          </a:p>
          <a:p xmlns:a="http://schemas.openxmlformats.org/drawingml/2006/main">
            <a:r>
              <a:t>Original radio-station scale: P = 50,000 W and λ = 4.0 m give E = hc/λ ≈ 4.97 × 10⁻²⁶ J per photon. The arrival/emission rate is approximately 1.0 × 10³⁰ photons/s.</a:t>
            </a:r>
          </a:p>
          <a:p xmlns:a="http://schemas.openxmlformats.org/drawingml/2006/main">
            <a:r>
              <a:t/>
            </a:r>
          </a:p>
          <a:p xmlns:a="http://schemas.openxmlformats.org/drawingml/2006/main">
            <a:r>
              <a:t>PAUSE AND EXPLAIN Zero rest mass does not imply zero photon momentum. The relation p = mv is for a nonrelativistic massive particle; the photon relation is p = E/c.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14.</a:t>
            </a:r>
          </a:p>
          <a:p xmlns:a="http://schemas.openxmlformats.org/drawingml/2006/main">
            <a:r>
              <a:t>Original source: N24 pp.8,11</a:t>
            </a:r>
          </a:p>
          <a:p xmlns:a="http://schemas.openxmlformats.org/drawingml/2006/main">
            <a:r>
              <a:t>CED: 15.1</a:t>
            </a:r>
          </a:p>
          <a:p xmlns:a="http://schemas.openxmlformats.org/drawingml/2006/main">
            <a:r>
              <a:t/>
            </a:r>
          </a:p>
          <a:p xmlns:a="http://schemas.openxmlformats.org/drawingml/2006/main">
            <a:r>
              <a:t>Photon: p = E/c = h/λ0</a:t>
            </a:r>
          </a:p>
          <a:p xmlns:a="http://schemas.openxmlformats.org/drawingml/2006/main">
            <a:r>
              <a:t>At fixed power: photon arrival rate = P/E = Pλ0/(hc)</a:t>
            </a:r>
          </a:p>
          <a:p xmlns:a="http://schemas.openxmlformats.org/drawingml/2006/main">
            <a:r>
              <a:t/>
            </a:r>
          </a:p>
          <a:p xmlns:a="http://schemas.openxmlformats.org/drawingml/2006/main">
            <a:r>
              <a:t>The original question compares red and green beams with the same intensity and cross-sectional area. They have equal power. Red photons have lower frequency and therefore less energy each, so the red beam must deliver more photons per second.</a:t>
            </a:r>
          </a:p>
          <a:p xmlns:a="http://schemas.openxmlformats.org/drawingml/2006/main">
            <a:r>
              <a:t/>
            </a:r>
          </a:p>
          <a:p xmlns:a="http://schemas.openxmlformats.org/drawingml/2006/main">
            <a:r>
              <a:t>[['Quantity for equal-power red and green beams', 'Comparison'], ['Photon energy', 'Red is smaller'], ['Photon momentum magnitude', 'Red is smaller'], ['Number of photons per second', 'Red is larger'], ['Speed in vacuum', 'Equal: c'], ['Total energy crossing per second', 'Equal: the same power']] None 9</a:t>
            </a:r>
          </a:p>
          <a:p xmlns:a="http://schemas.openxmlformats.org/drawingml/2006/main">
            <a:r>
              <a:t/>
            </a:r>
          </a:p>
          <a:p xmlns:a="http://schemas.openxmlformats.org/drawingml/2006/main">
            <a:r>
              <a:t>Original radio-station scale: P = 50,000 W and λ = 4.0 m give E = hc/λ ≈ 4.97 × 10⁻²⁶ J per photon. The arrival/emission rate is approximately 1.0 × 10³⁰ photons/s.</a:t>
            </a:r>
          </a:p>
          <a:p xmlns:a="http://schemas.openxmlformats.org/drawingml/2006/main">
            <a:r>
              <a:t/>
            </a:r>
          </a:p>
          <a:p xmlns:a="http://schemas.openxmlformats.org/drawingml/2006/main">
            <a:r>
              <a:t>PAUSE AND EXPLAIN Zero rest mass does not imply zero photon momentum. The relation p = mv is for a nonrelativistic massive particle; the photon relation is p = E/c.</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15.</a:t>
            </a:r>
          </a:p>
          <a:p xmlns:a="http://schemas.openxmlformats.org/drawingml/2006/main">
            <a:r>
              <a:t>Original source: N25 pp.1-2</a:t>
            </a:r>
          </a:p>
          <a:p xmlns:a="http://schemas.openxmlformats.org/drawingml/2006/main">
            <a:r>
              <a:t>CED: 15.4</a:t>
            </a:r>
          </a:p>
          <a:p xmlns:a="http://schemas.openxmlformats.org/drawingml/2006/main">
            <a:r>
              <a:t/>
            </a:r>
          </a:p>
          <a:p xmlns:a="http://schemas.openxmlformats.org/drawingml/2006/main">
            <a:r>
              <a:t>Wien’s law: λ_peakT = b ≈ 2.90 × 10⁻³ m·K</a:t>
            </a:r>
          </a:p>
          <a:p xmlns:a="http://schemas.openxmlformats.org/drawingml/2006/main">
            <a:r>
              <a:t>Ideal blackbody emitted power: P = σAT⁴, σ ≈ 5.67 × 10⁻⁸ W/(m²·K⁴).</a:t>
            </a:r>
          </a:p>
          <a:p xmlns:a="http://schemas.openxmlformats.org/drawingml/2006/main">
            <a:r>
              <a:t/>
            </a:r>
          </a:p>
          <a:p xmlns:a="http://schemas.openxmlformats.org/drawingml/2006/main">
            <a:r>
              <a:t>blackbody Original Planck-shaped curves at two temperatures. A hotter blackbody has a shorter peak wavelength and greater spectral emission across the wavelength range. The area under each spectral curve gives total emission per area.</a:t>
            </a:r>
          </a:p>
          <a:p xmlns:a="http://schemas.openxmlformats.org/drawingml/2006/main">
            <a:r>
              <a:t/>
            </a:r>
          </a:p>
          <a:p xmlns:a="http://schemas.openxmlformats.org/drawingml/2006/main">
            <a:r>
              <a:t>A blackbody is an ideal absorber of incident radiation and a temperature-dependent thermal emitter. Its continuous spectrum differs from the line spectrum of an isolated low-density gas. Classical physics could not explain the full distribution; Planck’s quantized energy model resolved this failure. The peak-wavelength form of Wien’s law refers to a spectrum plotted per unit wavelength.</a:t>
            </a:r>
          </a:p>
          <a:p xmlns:a="http://schemas.openxmlformats.org/drawingml/2006/main">
            <a:r>
              <a:t/>
            </a:r>
          </a:p>
          <a:p xmlns:a="http://schemas.openxmlformats.org/drawingml/2006/main">
            <a:r>
              <a:t>Worked example A body with λ_peak = 500 nm has T = (2.90 × 10⁻³)/(5.00 × 10⁻⁷) = 5800 K. Doubling its absolute temperature halves peak wavelength and multiplies emitted power by 16 if area remains fixed.</a:t>
            </a:r>
          </a:p>
          <a:p xmlns:a="http://schemas.openxmlformats.org/drawingml/2006/main">
            <a:r>
              <a:t/>
            </a:r>
          </a:p>
          <a:p xmlns:a="http://schemas.openxmlformats.org/drawingml/2006/main">
            <a:r>
              <a:t>Extension for real surfaces: emissivity e_m gives P_emit = e_mσAT⁴. Net radiative loss to large surroundings at T_s is approximately e_mσA(T⁴ - T_s⁴), under a simple common-emissivity model. Emitted power is not the same as net cooling power when the surroundings also radiate.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15.</a:t>
            </a:r>
          </a:p>
          <a:p xmlns:a="http://schemas.openxmlformats.org/drawingml/2006/main">
            <a:r>
              <a:t>Original source: N25 pp.1-2</a:t>
            </a:r>
          </a:p>
          <a:p xmlns:a="http://schemas.openxmlformats.org/drawingml/2006/main">
            <a:r>
              <a:t>CED: 15.4</a:t>
            </a:r>
          </a:p>
          <a:p xmlns:a="http://schemas.openxmlformats.org/drawingml/2006/main">
            <a:r>
              <a:t/>
            </a:r>
          </a:p>
          <a:p xmlns:a="http://schemas.openxmlformats.org/drawingml/2006/main">
            <a:r>
              <a:t>Wien’s law: λ_peakT = b ≈ 2.90 × 10⁻³ m·K</a:t>
            </a:r>
          </a:p>
          <a:p xmlns:a="http://schemas.openxmlformats.org/drawingml/2006/main">
            <a:r>
              <a:t>Ideal blackbody emitted power: P = σAT⁴, σ ≈ 5.67 × 10⁻⁸ W/(m²·K⁴).</a:t>
            </a:r>
          </a:p>
          <a:p xmlns:a="http://schemas.openxmlformats.org/drawingml/2006/main">
            <a:r>
              <a:t/>
            </a:r>
          </a:p>
          <a:p xmlns:a="http://schemas.openxmlformats.org/drawingml/2006/main">
            <a:r>
              <a:t>blackbody Original Planck-shaped curves at two temperatures. A hotter blackbody has a shorter peak wavelength and greater spectral emission across the wavelength range. The area under each spectral curve gives total emission per area.</a:t>
            </a:r>
          </a:p>
          <a:p xmlns:a="http://schemas.openxmlformats.org/drawingml/2006/main">
            <a:r>
              <a:t/>
            </a:r>
          </a:p>
          <a:p xmlns:a="http://schemas.openxmlformats.org/drawingml/2006/main">
            <a:r>
              <a:t>A blackbody is an ideal absorber of incident radiation and a temperature-dependent thermal emitter. Its continuous spectrum differs from the line spectrum of an isolated low-density gas. Classical physics could not explain the full distribution; Planck’s quantized energy model resolved this failure. The peak-wavelength form of Wien’s law refers to a spectrum plotted per unit wavelength.</a:t>
            </a:r>
          </a:p>
          <a:p xmlns:a="http://schemas.openxmlformats.org/drawingml/2006/main">
            <a:r>
              <a:t/>
            </a:r>
          </a:p>
          <a:p xmlns:a="http://schemas.openxmlformats.org/drawingml/2006/main">
            <a:r>
              <a:t>Worked example A body with λ_peak = 500 nm has T = (2.90 × 10⁻³)/(5.00 × 10⁻⁷) = 5800 K. Doubling its absolute temperature halves peak wavelength and multiplies emitted power by 16 if area remains fixed.</a:t>
            </a:r>
          </a:p>
          <a:p xmlns:a="http://schemas.openxmlformats.org/drawingml/2006/main">
            <a:r>
              <a:t/>
            </a:r>
          </a:p>
          <a:p xmlns:a="http://schemas.openxmlformats.org/drawingml/2006/main">
            <a:r>
              <a:t>Extension for real surfaces: emissivity e_m gives P_emit = e_mσAT⁴. Net radiative loss to large surroundings at T_s is approximately e_mσA(T⁴ - T_s⁴), under a simple common-emissivity model. Emitted power is not the same as net cooling power when the surroundings also radiate.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15.</a:t>
            </a:r>
          </a:p>
          <a:p xmlns:a="http://schemas.openxmlformats.org/drawingml/2006/main">
            <a:r>
              <a:t>Original source: N25 pp.1-2</a:t>
            </a:r>
          </a:p>
          <a:p xmlns:a="http://schemas.openxmlformats.org/drawingml/2006/main">
            <a:r>
              <a:t>CED: 15.4</a:t>
            </a:r>
          </a:p>
          <a:p xmlns:a="http://schemas.openxmlformats.org/drawingml/2006/main">
            <a:r>
              <a:t/>
            </a:r>
          </a:p>
          <a:p xmlns:a="http://schemas.openxmlformats.org/drawingml/2006/main">
            <a:r>
              <a:t>Wien’s law: λ_peakT = b ≈ 2.90 × 10⁻³ m·K</a:t>
            </a:r>
          </a:p>
          <a:p xmlns:a="http://schemas.openxmlformats.org/drawingml/2006/main">
            <a:r>
              <a:t>Ideal blackbody emitted power: P = σAT⁴, σ ≈ 5.67 × 10⁻⁸ W/(m²·K⁴).</a:t>
            </a:r>
          </a:p>
          <a:p xmlns:a="http://schemas.openxmlformats.org/drawingml/2006/main">
            <a:r>
              <a:t/>
            </a:r>
          </a:p>
          <a:p xmlns:a="http://schemas.openxmlformats.org/drawingml/2006/main">
            <a:r>
              <a:t>blackbody Original Planck-shaped curves at two temperatures. A hotter blackbody has a shorter peak wavelength and greater spectral emission across the wavelength range. The area under each spectral curve gives total emission per area.</a:t>
            </a:r>
          </a:p>
          <a:p xmlns:a="http://schemas.openxmlformats.org/drawingml/2006/main">
            <a:r>
              <a:t/>
            </a:r>
          </a:p>
          <a:p xmlns:a="http://schemas.openxmlformats.org/drawingml/2006/main">
            <a:r>
              <a:t>A blackbody is an ideal absorber of incident radiation and a temperature-dependent thermal emitter. Its continuous spectrum differs from the line spectrum of an isolated low-density gas. Classical physics could not explain the full distribution; Planck’s quantized energy model resolved this failure. The peak-wavelength form of Wien’s law refers to a spectrum plotted per unit wavelength.</a:t>
            </a:r>
          </a:p>
          <a:p xmlns:a="http://schemas.openxmlformats.org/drawingml/2006/main">
            <a:r>
              <a:t/>
            </a:r>
          </a:p>
          <a:p xmlns:a="http://schemas.openxmlformats.org/drawingml/2006/main">
            <a:r>
              <a:t>Worked example A body with λ_peak = 500 nm has T = (2.90 × 10⁻³)/(5.00 × 10⁻⁷) = 5800 K. Doubling its absolute temperature halves peak wavelength and multiplies emitted power by 16 if area remains fixed.</a:t>
            </a:r>
          </a:p>
          <a:p xmlns:a="http://schemas.openxmlformats.org/drawingml/2006/main">
            <a:r>
              <a:t/>
            </a:r>
          </a:p>
          <a:p xmlns:a="http://schemas.openxmlformats.org/drawingml/2006/main">
            <a:r>
              <a:t>Extension for real surfaces: emissivity e_m gives P_emit = e_mσAT⁴. Net radiative loss to large surroundings at T_s is approximately e_mσA(T⁴ - T_s⁴), under a simple common-emissivity model. Emitted power is not the same as net cooling power when the surroundings also radiate.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15.</a:t>
            </a:r>
          </a:p>
          <a:p xmlns:a="http://schemas.openxmlformats.org/drawingml/2006/main">
            <a:r>
              <a:t>Original source: N25 pp.1-2</a:t>
            </a:r>
          </a:p>
          <a:p xmlns:a="http://schemas.openxmlformats.org/drawingml/2006/main">
            <a:r>
              <a:t>CED: 15.4</a:t>
            </a:r>
          </a:p>
          <a:p xmlns:a="http://schemas.openxmlformats.org/drawingml/2006/main">
            <a:r>
              <a:t/>
            </a:r>
          </a:p>
          <a:p xmlns:a="http://schemas.openxmlformats.org/drawingml/2006/main">
            <a:r>
              <a:t>Wien’s law: λ_peakT = b ≈ 2.90 × 10⁻³ m·K</a:t>
            </a:r>
          </a:p>
          <a:p xmlns:a="http://schemas.openxmlformats.org/drawingml/2006/main">
            <a:r>
              <a:t>Ideal blackbody emitted power: P = σAT⁴, σ ≈ 5.67 × 10⁻⁸ W/(m²·K⁴).</a:t>
            </a:r>
          </a:p>
          <a:p xmlns:a="http://schemas.openxmlformats.org/drawingml/2006/main">
            <a:r>
              <a:t/>
            </a:r>
          </a:p>
          <a:p xmlns:a="http://schemas.openxmlformats.org/drawingml/2006/main">
            <a:r>
              <a:t>blackbody Original Planck-shaped curves at two temperatures. A hotter blackbody has a shorter peak wavelength and greater spectral emission across the wavelength range. The area under each spectral curve gives total emission per area.</a:t>
            </a:r>
          </a:p>
          <a:p xmlns:a="http://schemas.openxmlformats.org/drawingml/2006/main">
            <a:r>
              <a:t/>
            </a:r>
          </a:p>
          <a:p xmlns:a="http://schemas.openxmlformats.org/drawingml/2006/main">
            <a:r>
              <a:t>A blackbody is an ideal absorber of incident radiation and a temperature-dependent thermal emitter. Its continuous spectrum differs from the line spectrum of an isolated low-density gas. Classical physics could not explain the full distribution; Planck’s quantized energy model resolved this failure. The peak-wavelength form of Wien’s law refers to a spectrum plotted per unit wavelength.</a:t>
            </a:r>
          </a:p>
          <a:p xmlns:a="http://schemas.openxmlformats.org/drawingml/2006/main">
            <a:r>
              <a:t/>
            </a:r>
          </a:p>
          <a:p xmlns:a="http://schemas.openxmlformats.org/drawingml/2006/main">
            <a:r>
              <a:t>Worked example A body with λ_peak = 500 nm has T = (2.90 × 10⁻³)/(5.00 × 10⁻⁷) = 5800 K. Doubling its absolute temperature halves peak wavelength and multiplies emitted power by 16 if area remains fixed.</a:t>
            </a:r>
          </a:p>
          <a:p xmlns:a="http://schemas.openxmlformats.org/drawingml/2006/main">
            <a:r>
              <a:t/>
            </a:r>
          </a:p>
          <a:p xmlns:a="http://schemas.openxmlformats.org/drawingml/2006/main">
            <a:r>
              <a:t>Extension for real surfaces: emissivity e_m gives P_emit = e_mσAT⁴. Net radiative loss to large surroundings at T_s is approximately e_mσA(T⁴ - T_s⁴), under a simple common-emissivity model. Emitted power is not the same as net cooling power when the surroundings also radiate.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16.</a:t>
            </a:r>
          </a:p>
          <a:p xmlns:a="http://schemas.openxmlformats.org/drawingml/2006/main">
            <a:r>
              <a:t>Original source: N25 p.3; CED 15.6</a:t>
            </a:r>
          </a:p>
          <a:p xmlns:a="http://schemas.openxmlformats.org/drawingml/2006/main">
            <a:r>
              <a:t>CED: 15.6</a:t>
            </a:r>
          </a:p>
          <a:p xmlns:a="http://schemas.openxmlformats.org/drawingml/2006/main">
            <a:r>
              <a:t/>
            </a:r>
          </a:p>
          <a:p xmlns:a="http://schemas.openxmlformats.org/drawingml/2006/main">
            <a:r>
              <a:t>For a photon scattering from a free electron initially at rest:</a:t>
            </a:r>
          </a:p>
          <a:p xmlns:a="http://schemas.openxmlformats.org/drawingml/2006/main">
            <a:r>
              <a:t>λ′ - λ = [h/(m_ec)](1 - cos θ)</a:t>
            </a:r>
          </a:p>
          <a:p xmlns:a="http://schemas.openxmlformats.org/drawingml/2006/main">
            <a:r>
              <a:t>h/(m_ec) = 2.43 × 10⁻¹² m; θ is the photon’s deflection angle.</a:t>
            </a:r>
          </a:p>
          <a:p xmlns:a="http://schemas.openxmlformats.org/drawingml/2006/main">
            <a:r>
              <a:t/>
            </a:r>
          </a:p>
          <a:p xmlns:a="http://schemas.openxmlformats.org/drawingml/2006/main">
            <a:r>
              <a:t>compton The incoming photon transfers momentum and energy to the electron. The scattered photon remains a photon; it is not completely absorbed in the Compton process.</a:t>
            </a:r>
          </a:p>
          <a:p xmlns:a="http://schemas.openxmlformats.org/drawingml/2006/main">
            <a:r>
              <a:t/>
            </a:r>
          </a:p>
          <a:p xmlns:a="http://schemas.openxmlformats.org/drawingml/2006/main">
            <a:r>
              <a:t>At a nonzero scattering angle, the outgoing photon has longer wavelength, lower frequency, lower energy and smaller momentum magnitude. The electron gains kinetic energy. At θ = 0, the ideal Compton wavelength shift is zero; at θ = 180°, the shift is maximal, 2h/(m_ec). Both energy and vector momentum are conserved for the full photon-electron system.</a:t>
            </a:r>
          </a:p>
          <a:p xmlns:a="http://schemas.openxmlformats.org/drawingml/2006/main">
            <a:r>
              <a:t/>
            </a:r>
          </a:p>
          <a:p xmlns:a="http://schemas.openxmlformats.org/drawingml/2006/main">
            <a:r>
              <a:t>Worked wavelength example An X-ray photon with λ = 0.0500 nm scatters through 90°. Δλ = 0.00243 nm, so λ′ = 0.05243 nm. Its energy falls from approximately 24.8 keV to 23.7 keV; the difference, about 1.15 keV, becomes electron kinetic energy in the initially-rest electron model.</a:t>
            </a:r>
          </a:p>
          <a:p xmlns:a="http://schemas.openxmlformats.org/drawingml/2006/main">
            <a:r>
              <a:t/>
            </a:r>
          </a:p>
          <a:p xmlns:a="http://schemas.openxmlformats.org/drawingml/2006/main">
            <a:r>
              <a:t>Distinguish the interactions Photoelectric effect: the incoming photon is absorbed and an electron can leave a bound material. Compton scattering: a photon emerges with changed momentum after interaction with an approximately free electron. Both support photon energy/momentum, but their equations describe different processes.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16.</a:t>
            </a:r>
          </a:p>
          <a:p xmlns:a="http://schemas.openxmlformats.org/drawingml/2006/main">
            <a:r>
              <a:t>Original source: N25 p.3; CED 15.6</a:t>
            </a:r>
          </a:p>
          <a:p xmlns:a="http://schemas.openxmlformats.org/drawingml/2006/main">
            <a:r>
              <a:t>CED: 15.6</a:t>
            </a:r>
          </a:p>
          <a:p xmlns:a="http://schemas.openxmlformats.org/drawingml/2006/main">
            <a:r>
              <a:t/>
            </a:r>
          </a:p>
          <a:p xmlns:a="http://schemas.openxmlformats.org/drawingml/2006/main">
            <a:r>
              <a:t>For a photon scattering from a free electron initially at rest:</a:t>
            </a:r>
          </a:p>
          <a:p xmlns:a="http://schemas.openxmlformats.org/drawingml/2006/main">
            <a:r>
              <a:t>λ′ - λ = [h/(m_ec)](1 - cos θ)</a:t>
            </a:r>
          </a:p>
          <a:p xmlns:a="http://schemas.openxmlformats.org/drawingml/2006/main">
            <a:r>
              <a:t>h/(m_ec) = 2.43 × 10⁻¹² m; θ is the photon’s deflection angle.</a:t>
            </a:r>
          </a:p>
          <a:p xmlns:a="http://schemas.openxmlformats.org/drawingml/2006/main">
            <a:r>
              <a:t/>
            </a:r>
          </a:p>
          <a:p xmlns:a="http://schemas.openxmlformats.org/drawingml/2006/main">
            <a:r>
              <a:t>compton The incoming photon transfers momentum and energy to the electron. The scattered photon remains a photon; it is not completely absorbed in the Compton process.</a:t>
            </a:r>
          </a:p>
          <a:p xmlns:a="http://schemas.openxmlformats.org/drawingml/2006/main">
            <a:r>
              <a:t/>
            </a:r>
          </a:p>
          <a:p xmlns:a="http://schemas.openxmlformats.org/drawingml/2006/main">
            <a:r>
              <a:t>At a nonzero scattering angle, the outgoing photon has longer wavelength, lower frequency, lower energy and smaller momentum magnitude. The electron gains kinetic energy. At θ = 0, the ideal Compton wavelength shift is zero; at θ = 180°, the shift is maximal, 2h/(m_ec). Both energy and vector momentum are conserved for the full photon-electron system.</a:t>
            </a:r>
          </a:p>
          <a:p xmlns:a="http://schemas.openxmlformats.org/drawingml/2006/main">
            <a:r>
              <a:t/>
            </a:r>
          </a:p>
          <a:p xmlns:a="http://schemas.openxmlformats.org/drawingml/2006/main">
            <a:r>
              <a:t>Worked wavelength example An X-ray photon with λ = 0.0500 nm scatters through 90°. Δλ = 0.00243 nm, so λ′ = 0.05243 nm. Its energy falls from approximately 24.8 keV to 23.7 keV; the difference, about 1.15 keV, becomes electron kinetic energy in the initially-rest electron model.</a:t>
            </a:r>
          </a:p>
          <a:p xmlns:a="http://schemas.openxmlformats.org/drawingml/2006/main">
            <a:r>
              <a:t/>
            </a:r>
          </a:p>
          <a:p xmlns:a="http://schemas.openxmlformats.org/drawingml/2006/main">
            <a:r>
              <a:t>Distinguish the interactions Photoelectric effect: the incoming photon is absorbed and an electron can leave a bound material. Compton scattering: a photon emerges with changed momentum after interaction with an approximately free electron. Both support photon energy/momentum, but their equations describe different processes.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16.</a:t>
            </a:r>
          </a:p>
          <a:p xmlns:a="http://schemas.openxmlformats.org/drawingml/2006/main">
            <a:r>
              <a:t>Original source: N25 p.3; CED 15.6</a:t>
            </a:r>
          </a:p>
          <a:p xmlns:a="http://schemas.openxmlformats.org/drawingml/2006/main">
            <a:r>
              <a:t>CED: 15.6</a:t>
            </a:r>
          </a:p>
          <a:p xmlns:a="http://schemas.openxmlformats.org/drawingml/2006/main">
            <a:r>
              <a:t/>
            </a:r>
          </a:p>
          <a:p xmlns:a="http://schemas.openxmlformats.org/drawingml/2006/main">
            <a:r>
              <a:t>For a photon scattering from a free electron initially at rest:</a:t>
            </a:r>
          </a:p>
          <a:p xmlns:a="http://schemas.openxmlformats.org/drawingml/2006/main">
            <a:r>
              <a:t>λ′ - λ = [h/(m_ec)](1 - cos θ)</a:t>
            </a:r>
          </a:p>
          <a:p xmlns:a="http://schemas.openxmlformats.org/drawingml/2006/main">
            <a:r>
              <a:t>h/(m_ec) = 2.43 × 10⁻¹² m; θ is the photon’s deflection angle.</a:t>
            </a:r>
          </a:p>
          <a:p xmlns:a="http://schemas.openxmlformats.org/drawingml/2006/main">
            <a:r>
              <a:t/>
            </a:r>
          </a:p>
          <a:p xmlns:a="http://schemas.openxmlformats.org/drawingml/2006/main">
            <a:r>
              <a:t>compton The incoming photon transfers momentum and energy to the electron. The scattered photon remains a photon; it is not completely absorbed in the Compton process.</a:t>
            </a:r>
          </a:p>
          <a:p xmlns:a="http://schemas.openxmlformats.org/drawingml/2006/main">
            <a:r>
              <a:t/>
            </a:r>
          </a:p>
          <a:p xmlns:a="http://schemas.openxmlformats.org/drawingml/2006/main">
            <a:r>
              <a:t>At a nonzero scattering angle, the outgoing photon has longer wavelength, lower frequency, lower energy and smaller momentum magnitude. The electron gains kinetic energy. At θ = 0, the ideal Compton wavelength shift is zero; at θ = 180°, the shift is maximal, 2h/(m_ec). Both energy and vector momentum are conserved for the full photon-electron system.</a:t>
            </a:r>
          </a:p>
          <a:p xmlns:a="http://schemas.openxmlformats.org/drawingml/2006/main">
            <a:r>
              <a:t/>
            </a:r>
          </a:p>
          <a:p xmlns:a="http://schemas.openxmlformats.org/drawingml/2006/main">
            <a:r>
              <a:t>Worked wavelength example An X-ray photon with λ = 0.0500 nm scatters through 90°. Δλ = 0.00243 nm, so λ′ = 0.05243 nm. Its energy falls from approximately 24.8 keV to 23.7 keV; the difference, about 1.15 keV, becomes electron kinetic energy in the initially-rest electron model.</a:t>
            </a:r>
          </a:p>
          <a:p xmlns:a="http://schemas.openxmlformats.org/drawingml/2006/main">
            <a:r>
              <a:t/>
            </a:r>
          </a:p>
          <a:p xmlns:a="http://schemas.openxmlformats.org/drawingml/2006/main">
            <a:r>
              <a:t>Distinguish the interactions Photoelectric effect: the incoming photon is absorbed and an electron can leave a bound material. Compton scattering: a photon emerges with changed momentum after interaction with an approximately free electron. Both support photon energy/momentum, but their equations describe different processes.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16.</a:t>
            </a:r>
          </a:p>
          <a:p xmlns:a="http://schemas.openxmlformats.org/drawingml/2006/main">
            <a:r>
              <a:t>Original source: N25 p.3; CED 15.6</a:t>
            </a:r>
          </a:p>
          <a:p xmlns:a="http://schemas.openxmlformats.org/drawingml/2006/main">
            <a:r>
              <a:t>CED: 15.6</a:t>
            </a:r>
          </a:p>
          <a:p xmlns:a="http://schemas.openxmlformats.org/drawingml/2006/main">
            <a:r>
              <a:t/>
            </a:r>
          </a:p>
          <a:p xmlns:a="http://schemas.openxmlformats.org/drawingml/2006/main">
            <a:r>
              <a:t>For a photon scattering from a free electron initially at rest:</a:t>
            </a:r>
          </a:p>
          <a:p xmlns:a="http://schemas.openxmlformats.org/drawingml/2006/main">
            <a:r>
              <a:t>λ′ - λ = [h/(m_ec)](1 - cos θ)</a:t>
            </a:r>
          </a:p>
          <a:p xmlns:a="http://schemas.openxmlformats.org/drawingml/2006/main">
            <a:r>
              <a:t>h/(m_ec) = 2.43 × 10⁻¹² m; θ is the photon’s deflection angle.</a:t>
            </a:r>
          </a:p>
          <a:p xmlns:a="http://schemas.openxmlformats.org/drawingml/2006/main">
            <a:r>
              <a:t/>
            </a:r>
          </a:p>
          <a:p xmlns:a="http://schemas.openxmlformats.org/drawingml/2006/main">
            <a:r>
              <a:t>compton The incoming photon transfers momentum and energy to the electron. The scattered photon remains a photon; it is not completely absorbed in the Compton process.</a:t>
            </a:r>
          </a:p>
          <a:p xmlns:a="http://schemas.openxmlformats.org/drawingml/2006/main">
            <a:r>
              <a:t/>
            </a:r>
          </a:p>
          <a:p xmlns:a="http://schemas.openxmlformats.org/drawingml/2006/main">
            <a:r>
              <a:t>At a nonzero scattering angle, the outgoing photon has longer wavelength, lower frequency, lower energy and smaller momentum magnitude. The electron gains kinetic energy. At θ = 0, the ideal Compton wavelength shift is zero; at θ = 180°, the shift is maximal, 2h/(m_ec). Both energy and vector momentum are conserved for the full photon-electron system.</a:t>
            </a:r>
          </a:p>
          <a:p xmlns:a="http://schemas.openxmlformats.org/drawingml/2006/main">
            <a:r>
              <a:t/>
            </a:r>
          </a:p>
          <a:p xmlns:a="http://schemas.openxmlformats.org/drawingml/2006/main">
            <a:r>
              <a:t>Worked wavelength example An X-ray photon with λ = 0.0500 nm scatters through 90°. Δλ = 0.00243 nm, so λ′ = 0.05243 nm. Its energy falls from approximately 24.8 keV to 23.7 keV; the difference, about 1.15 keV, becomes electron kinetic energy in the initially-rest electron model.</a:t>
            </a:r>
          </a:p>
          <a:p xmlns:a="http://schemas.openxmlformats.org/drawingml/2006/main">
            <a:r>
              <a:t/>
            </a:r>
          </a:p>
          <a:p xmlns:a="http://schemas.openxmlformats.org/drawingml/2006/main">
            <a:r>
              <a:t>Distinguish the interactions Photoelectric effect: the incoming photon is absorbed and an electron can leave a bound material. Compton scattering: a photon emerges with changed momentum after interaction with an approximately free electron. Both support photon energy/momentum, but their equations describe different processes.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17.</a:t>
            </a:r>
          </a:p>
          <a:p xmlns:a="http://schemas.openxmlformats.org/drawingml/2006/main">
            <a:r>
              <a:t>Original source: CED 15.6 completion: quantitative two-dimensional momentum</a:t>
            </a:r>
          </a:p>
          <a:p xmlns:a="http://schemas.openxmlformats.org/drawingml/2006/main">
            <a:r>
              <a:t>CED: 15.6</a:t>
            </a:r>
          </a:p>
          <a:p xmlns:a="http://schemas.openxmlformats.org/drawingml/2006/main">
            <a:r>
              <a:t/>
            </a:r>
          </a:p>
          <a:p xmlns:a="http://schemas.openxmlformats.org/drawingml/2006/main">
            <a:r>
              <a:t>Incoming photon along +x; outgoing photon at angle θ:</a:t>
            </a:r>
          </a:p>
          <a:p xmlns:a="http://schemas.openxmlformats.org/drawingml/2006/main">
            <a:r>
              <a:t>p_ex = E/c - (E′/c)cos θ</a:t>
            </a:r>
          </a:p>
          <a:p xmlns:a="http://schemas.openxmlformats.org/drawingml/2006/main">
            <a:r>
              <a:t>p_ey = -(E′/c)sin θ</a:t>
            </a:r>
          </a:p>
          <a:p xmlns:a="http://schemas.openxmlformats.org/drawingml/2006/main">
            <a:r>
              <a:t>K_electron = E - E′; p_e = √(p_ex² + p_ey²).</a:t>
            </a:r>
          </a:p>
          <a:p xmlns:a="http://schemas.openxmlformats.org/drawingml/2006/main">
            <a:r>
              <a:t/>
            </a:r>
          </a:p>
          <a:p xmlns:a="http://schemas.openxmlformats.org/drawingml/2006/main">
            <a:r>
              <a:t>Draw the directions first. The electron must balance the outgoing photon’s transverse momentum, since the initial y-momentum is zero. Its recoil angle therefore lies on the opposite side of the incoming direction. Conserving only momentum magnitudes misses this essential vector constraint.</a:t>
            </a:r>
          </a:p>
          <a:p xmlns:a="http://schemas.openxmlformats.org/drawingml/2006/main">
            <a:r>
              <a:t/>
            </a:r>
          </a:p>
          <a:p xmlns:a="http://schemas.openxmlformats.org/drawingml/2006/main">
            <a:r>
              <a:t>Worked example: 100 keV at 90° An initially stationary electron has rest energy 511 keV. Combining the Compton relation with E = hc/λ gives E′ = E/[1 + (E/511 keV)(1 - cos θ)]. For E = 100 keV and θ = 90°, E′ = 83.6 keV and K_e = 16.4 keV.</a:t>
            </a:r>
          </a:p>
          <a:p xmlns:a="http://schemas.openxmlformats.org/drawingml/2006/main">
            <a:r>
              <a:t/>
            </a:r>
          </a:p>
          <a:p xmlns:a="http://schemas.openxmlformats.org/drawingml/2006/main">
            <a:r>
              <a:t>Momentum components are p_ex = 100 keV/c and p_ey = -83.6 keV/c. The electron recoils at angle -tan⁻¹(83.6/100) = -39.9°. Momentum magnitude is 130 keV/c.</a:t>
            </a:r>
          </a:p>
          <a:p xmlns:a="http://schemas.openxmlformats.org/drawingml/2006/main">
            <a:r>
              <a:t/>
            </a:r>
          </a:p>
          <a:p xmlns:a="http://schemas.openxmlformats.org/drawingml/2006/main">
            <a:r>
              <a:t>The notation keV/c is a momentum unit, not a speed. Multiply the numerator by the joules-per-keV conversion and divide by c to express it in kg·m/s. At these energies, electron kinetic energy is not exactly p²/(2m); use the energy difference E - E′ or the relativistic energy-momentum relation if needed. The component momentum equations themselves remain valid.</a:t>
            </a:r>
          </a:p>
          <a:p xmlns:a="http://schemas.openxmlformats.org/drawingml/2006/main">
            <a:r>
              <a:t/>
            </a:r>
          </a:p>
          <a:p xmlns:a="http://schemas.openxmlformats.org/drawingml/2006/main">
            <a:r>
              <a:t>Direction check If the scattered photon goes above the original direction, the electron recoils below. At exactly backward photon scattering, both photon momenta are along x, and the recoil electron has no y component.</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17.</a:t>
            </a:r>
          </a:p>
          <a:p xmlns:a="http://schemas.openxmlformats.org/drawingml/2006/main">
            <a:r>
              <a:t>Original source: CED 15.6 completion: quantitative two-dimensional momentum</a:t>
            </a:r>
          </a:p>
          <a:p xmlns:a="http://schemas.openxmlformats.org/drawingml/2006/main">
            <a:r>
              <a:t>CED: 15.6</a:t>
            </a:r>
          </a:p>
          <a:p xmlns:a="http://schemas.openxmlformats.org/drawingml/2006/main">
            <a:r>
              <a:t/>
            </a:r>
          </a:p>
          <a:p xmlns:a="http://schemas.openxmlformats.org/drawingml/2006/main">
            <a:r>
              <a:t>Incoming photon along +x; outgoing photon at angle θ:</a:t>
            </a:r>
          </a:p>
          <a:p xmlns:a="http://schemas.openxmlformats.org/drawingml/2006/main">
            <a:r>
              <a:t>p_ex = E/c - (E′/c)cos θ</a:t>
            </a:r>
          </a:p>
          <a:p xmlns:a="http://schemas.openxmlformats.org/drawingml/2006/main">
            <a:r>
              <a:t>p_ey = -(E′/c)sin θ</a:t>
            </a:r>
          </a:p>
          <a:p xmlns:a="http://schemas.openxmlformats.org/drawingml/2006/main">
            <a:r>
              <a:t>K_electron = E - E′; p_e = √(p_ex² + p_ey²).</a:t>
            </a:r>
          </a:p>
          <a:p xmlns:a="http://schemas.openxmlformats.org/drawingml/2006/main">
            <a:r>
              <a:t/>
            </a:r>
          </a:p>
          <a:p xmlns:a="http://schemas.openxmlformats.org/drawingml/2006/main">
            <a:r>
              <a:t>Draw the directions first. The electron must balance the outgoing photon’s transverse momentum, since the initial y-momentum is zero. Its recoil angle therefore lies on the opposite side of the incoming direction. Conserving only momentum magnitudes misses this essential vector constraint.</a:t>
            </a:r>
          </a:p>
          <a:p xmlns:a="http://schemas.openxmlformats.org/drawingml/2006/main">
            <a:r>
              <a:t/>
            </a:r>
          </a:p>
          <a:p xmlns:a="http://schemas.openxmlformats.org/drawingml/2006/main">
            <a:r>
              <a:t>Worked example: 100 keV at 90° An initially stationary electron has rest energy 511 keV. Combining the Compton relation with E = hc/λ gives E′ = E/[1 + (E/511 keV)(1 - cos θ)]. For E = 100 keV and θ = 90°, E′ = 83.6 keV and K_e = 16.4 keV.</a:t>
            </a:r>
          </a:p>
          <a:p xmlns:a="http://schemas.openxmlformats.org/drawingml/2006/main">
            <a:r>
              <a:t/>
            </a:r>
          </a:p>
          <a:p xmlns:a="http://schemas.openxmlformats.org/drawingml/2006/main">
            <a:r>
              <a:t>Momentum components are p_ex = 100 keV/c and p_ey = -83.6 keV/c. The electron recoils at angle -tan⁻¹(83.6/100) = -39.9°. Momentum magnitude is 130 keV/c.</a:t>
            </a:r>
          </a:p>
          <a:p xmlns:a="http://schemas.openxmlformats.org/drawingml/2006/main">
            <a:r>
              <a:t/>
            </a:r>
          </a:p>
          <a:p xmlns:a="http://schemas.openxmlformats.org/drawingml/2006/main">
            <a:r>
              <a:t>The notation keV/c is a momentum unit, not a speed. Multiply the numerator by the joules-per-keV conversion and divide by c to express it in kg·m/s. At these energies, electron kinetic energy is not exactly p²/(2m); use the energy difference E - E′ or the relativistic energy-momentum relation if needed. The component momentum equations themselves remain valid.</a:t>
            </a:r>
          </a:p>
          <a:p xmlns:a="http://schemas.openxmlformats.org/drawingml/2006/main">
            <a:r>
              <a:t/>
            </a:r>
          </a:p>
          <a:p xmlns:a="http://schemas.openxmlformats.org/drawingml/2006/main">
            <a:r>
              <a:t>Direction check If the scattered photon goes above the original direction, the electron recoils below. At exactly backward photon scattering, both photon momenta are along x, and the recoil electron has no y component.</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17.</a:t>
            </a:r>
          </a:p>
          <a:p xmlns:a="http://schemas.openxmlformats.org/drawingml/2006/main">
            <a:r>
              <a:t>Original source: CED 15.6 completion: quantitative two-dimensional momentum</a:t>
            </a:r>
          </a:p>
          <a:p xmlns:a="http://schemas.openxmlformats.org/drawingml/2006/main">
            <a:r>
              <a:t>CED: 15.6</a:t>
            </a:r>
          </a:p>
          <a:p xmlns:a="http://schemas.openxmlformats.org/drawingml/2006/main">
            <a:r>
              <a:t/>
            </a:r>
          </a:p>
          <a:p xmlns:a="http://schemas.openxmlformats.org/drawingml/2006/main">
            <a:r>
              <a:t>Incoming photon along +x; outgoing photon at angle θ:</a:t>
            </a:r>
          </a:p>
          <a:p xmlns:a="http://schemas.openxmlformats.org/drawingml/2006/main">
            <a:r>
              <a:t>p_ex = E/c - (E′/c)cos θ</a:t>
            </a:r>
          </a:p>
          <a:p xmlns:a="http://schemas.openxmlformats.org/drawingml/2006/main">
            <a:r>
              <a:t>p_ey = -(E′/c)sin θ</a:t>
            </a:r>
          </a:p>
          <a:p xmlns:a="http://schemas.openxmlformats.org/drawingml/2006/main">
            <a:r>
              <a:t>K_electron = E - E′; p_e = √(p_ex² + p_ey²).</a:t>
            </a:r>
          </a:p>
          <a:p xmlns:a="http://schemas.openxmlformats.org/drawingml/2006/main">
            <a:r>
              <a:t/>
            </a:r>
          </a:p>
          <a:p xmlns:a="http://schemas.openxmlformats.org/drawingml/2006/main">
            <a:r>
              <a:t>Draw the directions first. The electron must balance the outgoing photon’s transverse momentum, since the initial y-momentum is zero. Its recoil angle therefore lies on the opposite side of the incoming direction. Conserving only momentum magnitudes misses this essential vector constraint.</a:t>
            </a:r>
          </a:p>
          <a:p xmlns:a="http://schemas.openxmlformats.org/drawingml/2006/main">
            <a:r>
              <a:t/>
            </a:r>
          </a:p>
          <a:p xmlns:a="http://schemas.openxmlformats.org/drawingml/2006/main">
            <a:r>
              <a:t>Worked example: 100 keV at 90° An initially stationary electron has rest energy 511 keV. Combining the Compton relation with E = hc/λ gives E′ = E/[1 + (E/511 keV)(1 - cos θ)]. For E = 100 keV and θ = 90°, E′ = 83.6 keV and K_e = 16.4 keV.</a:t>
            </a:r>
          </a:p>
          <a:p xmlns:a="http://schemas.openxmlformats.org/drawingml/2006/main">
            <a:r>
              <a:t/>
            </a:r>
          </a:p>
          <a:p xmlns:a="http://schemas.openxmlformats.org/drawingml/2006/main">
            <a:r>
              <a:t>Momentum components are p_ex = 100 keV/c and p_ey = -83.6 keV/c. The electron recoils at angle -tan⁻¹(83.6/100) = -39.9°. Momentum magnitude is 130 keV/c.</a:t>
            </a:r>
          </a:p>
          <a:p xmlns:a="http://schemas.openxmlformats.org/drawingml/2006/main">
            <a:r>
              <a:t/>
            </a:r>
          </a:p>
          <a:p xmlns:a="http://schemas.openxmlformats.org/drawingml/2006/main">
            <a:r>
              <a:t>The notation keV/c is a momentum unit, not a speed. Multiply the numerator by the joules-per-keV conversion and divide by c to express it in kg·m/s. At these energies, electron kinetic energy is not exactly p²/(2m); use the energy difference E - E′ or the relativistic energy-momentum relation if needed. The component momentum equations themselves remain valid.</a:t>
            </a:r>
          </a:p>
          <a:p xmlns:a="http://schemas.openxmlformats.org/drawingml/2006/main">
            <a:r>
              <a:t/>
            </a:r>
          </a:p>
          <a:p xmlns:a="http://schemas.openxmlformats.org/drawingml/2006/main">
            <a:r>
              <a:t>Direction check If the scattered photon goes above the original direction, the electron recoils below. At exactly backward photon scattering, both photon momenta are along x, and the recoil electron has no y component.</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17.</a:t>
            </a:r>
          </a:p>
          <a:p xmlns:a="http://schemas.openxmlformats.org/drawingml/2006/main">
            <a:r>
              <a:t>Original source: CED 15.6 completion: quantitative two-dimensional momentum</a:t>
            </a:r>
          </a:p>
          <a:p xmlns:a="http://schemas.openxmlformats.org/drawingml/2006/main">
            <a:r>
              <a:t>CED: 15.6</a:t>
            </a:r>
          </a:p>
          <a:p xmlns:a="http://schemas.openxmlformats.org/drawingml/2006/main">
            <a:r>
              <a:t/>
            </a:r>
          </a:p>
          <a:p xmlns:a="http://schemas.openxmlformats.org/drawingml/2006/main">
            <a:r>
              <a:t>Incoming photon along +x; outgoing photon at angle θ:</a:t>
            </a:r>
          </a:p>
          <a:p xmlns:a="http://schemas.openxmlformats.org/drawingml/2006/main">
            <a:r>
              <a:t>p_ex = E/c - (E′/c)cos θ</a:t>
            </a:r>
          </a:p>
          <a:p xmlns:a="http://schemas.openxmlformats.org/drawingml/2006/main">
            <a:r>
              <a:t>p_ey = -(E′/c)sin θ</a:t>
            </a:r>
          </a:p>
          <a:p xmlns:a="http://schemas.openxmlformats.org/drawingml/2006/main">
            <a:r>
              <a:t>K_electron = E - E′; p_e = √(p_ex² + p_ey²).</a:t>
            </a:r>
          </a:p>
          <a:p xmlns:a="http://schemas.openxmlformats.org/drawingml/2006/main">
            <a:r>
              <a:t/>
            </a:r>
          </a:p>
          <a:p xmlns:a="http://schemas.openxmlformats.org/drawingml/2006/main">
            <a:r>
              <a:t>Draw the directions first. The electron must balance the outgoing photon’s transverse momentum, since the initial y-momentum is zero. Its recoil angle therefore lies on the opposite side of the incoming direction. Conserving only momentum magnitudes misses this essential vector constraint.</a:t>
            </a:r>
          </a:p>
          <a:p xmlns:a="http://schemas.openxmlformats.org/drawingml/2006/main">
            <a:r>
              <a:t/>
            </a:r>
          </a:p>
          <a:p xmlns:a="http://schemas.openxmlformats.org/drawingml/2006/main">
            <a:r>
              <a:t>Worked example: 100 keV at 90° An initially stationary electron has rest energy 511 keV. Combining the Compton relation with E = hc/λ gives E′ = E/[1 + (E/511 keV)(1 - cos θ)]. For E = 100 keV and θ = 90°, E′ = 83.6 keV and K_e = 16.4 keV.</a:t>
            </a:r>
          </a:p>
          <a:p xmlns:a="http://schemas.openxmlformats.org/drawingml/2006/main">
            <a:r>
              <a:t/>
            </a:r>
          </a:p>
          <a:p xmlns:a="http://schemas.openxmlformats.org/drawingml/2006/main">
            <a:r>
              <a:t>Momentum components are p_ex = 100 keV/c and p_ey = -83.6 keV/c. The electron recoils at angle -tan⁻¹(83.6/100) = -39.9°. Momentum magnitude is 130 keV/c.</a:t>
            </a:r>
          </a:p>
          <a:p xmlns:a="http://schemas.openxmlformats.org/drawingml/2006/main">
            <a:r>
              <a:t/>
            </a:r>
          </a:p>
          <a:p xmlns:a="http://schemas.openxmlformats.org/drawingml/2006/main">
            <a:r>
              <a:t>The notation keV/c is a momentum unit, not a speed. Multiply the numerator by the joules-per-keV conversion and divide by c to express it in kg·m/s. At these energies, electron kinetic energy is not exactly p²/(2m); use the energy difference E - E′ or the relativistic energy-momentum relation if needed. The component momentum equations themselves remain valid.</a:t>
            </a:r>
          </a:p>
          <a:p xmlns:a="http://schemas.openxmlformats.org/drawingml/2006/main">
            <a:r>
              <a:t/>
            </a:r>
          </a:p>
          <a:p xmlns:a="http://schemas.openxmlformats.org/drawingml/2006/main">
            <a:r>
              <a:t>Direction check If the scattered photon goes above the original direction, the electron recoils below. At exactly backward photon scattering, both photon momenta are along x, and the recoil electron has no y component.</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18.</a:t>
            </a:r>
          </a:p>
          <a:p xmlns:a="http://schemas.openxmlformats.org/drawingml/2006/main">
            <a:r>
              <a:t>Original source: N25 pp.4-5</a:t>
            </a:r>
          </a:p>
          <a:p xmlns:a="http://schemas.openxmlformats.org/drawingml/2006/main">
            <a:r>
              <a:t>CED: 15.7</a:t>
            </a:r>
          </a:p>
          <a:p xmlns:a="http://schemas.openxmlformats.org/drawingml/2006/main">
            <a:r>
              <a:t/>
            </a:r>
          </a:p>
          <a:p xmlns:a="http://schemas.openxmlformats.org/drawingml/2006/main">
            <a:r>
              <a:t>Fission splits a heavy nucleus into smaller nuclei, often with additional neutrons. Fusion combines light nuclei into a heavier nucleus, sometimes with additional particles. Reactions release energy when the products have lower total rest energy, often corresponding to greater binding energy per nucleon. Fission and fusion are not automatically exothermic for every possible nucleus and reaction.</a:t>
            </a:r>
          </a:p>
          <a:p xmlns:a="http://schemas.openxmlformats.org/drawingml/2006/main">
            <a:r>
              <a:t/>
            </a:r>
          </a:p>
          <a:p xmlns:a="http://schemas.openxmlformats.org/drawingml/2006/main">
            <a:r>
              <a:t>Q_reaction = (Σm_initial - Σm_final)c²</a:t>
            </a:r>
          </a:p>
          <a:p xmlns:a="http://schemas.openxmlformats.org/drawingml/2006/main">
            <a:r>
              <a:t>Q &gt; 0: energy release. Q &lt; 0: energy input is required.</a:t>
            </a:r>
          </a:p>
          <a:p xmlns:a="http://schemas.openxmlformats.org/drawingml/2006/main">
            <a:r>
              <a:t>Balance nucleon number A and electric charge on both sides.</a:t>
            </a:r>
          </a:p>
          <a:p xmlns:a="http://schemas.openxmlformats.org/drawingml/2006/main">
            <a:r>
              <a:t/>
            </a:r>
          </a:p>
          <a:p xmlns:a="http://schemas.openxmlformats.org/drawingml/2006/main">
            <a:r>
              <a:t>Illustrative fusion reaction ²₁H + ³₁H → ⁴₂He + ¹₀n + energy.</a:t>
            </a:r>
          </a:p>
          <a:p xmlns:a="http://schemas.openxmlformats.org/drawingml/2006/main">
            <a:r>
              <a:t>A: 2 + 3 = 4 + 1. Charge number: 1 + 1 = 2 + 0. A neutron carries no electric charge but carries mass, kinetic energy and momentum.</a:t>
            </a:r>
          </a:p>
          <a:p xmlns:a="http://schemas.openxmlformats.org/drawingml/2006/main">
            <a:r>
              <a:t/>
            </a:r>
          </a:p>
          <a:p xmlns:a="http://schemas.openxmlformats.org/drawingml/2006/main">
            <a:r>
              <a:t>A neutron released by one fission can induce another fission, allowing a chain reaction under suitable conditions. Fusion of positive nuclei requires overcoming electric repulsion sufficiently for the short-range nuclear interaction to act. These are explanations of the energy and force models, not a need to memorize specific isotope reaction chains.</a:t>
            </a:r>
          </a:p>
          <a:p xmlns:a="http://schemas.openxmlformats.org/drawingml/2006/main">
            <a:r>
              <a:t/>
            </a:r>
          </a:p>
          <a:p xmlns:a="http://schemas.openxmlformats.org/drawingml/2006/main">
            <a:r>
              <a:t>Momentum in a decay at rest</a:t>
            </a:r>
          </a:p>
          <a:p xmlns:a="http://schemas.openxmlformats.org/drawingml/2006/main">
            <a:r>
              <a:t/>
            </a:r>
          </a:p>
          <a:p xmlns:a="http://schemas.openxmlformats.org/drawingml/2006/main">
            <a:r>
              <a:t>For a parent initially at rest decaying into two products, the products have equal and opposite momenta. If their speeds are nonrelativistic, K = p²/(2m), so the lighter product receives more kinetic energy. Equal momentum magnitudes do not mean equal speeds or equal kinetic energies.</a:t>
            </a:r>
          </a:p>
          <a:p xmlns:a="http://schemas.openxmlformats.org/drawingml/2006/main">
            <a:r>
              <a:t/>
            </a:r>
          </a:p>
          <a:p xmlns:a="http://schemas.openxmlformats.org/drawingml/2006/main">
            <a:r>
              <a:t>Worked ratio An alpha particle and a heavy daughter nucleus recoil from a parent at rest. If the daughter mass is 50 times the alpha mass, the alpha speed is 50 times the daughter speed and its kinetic energy is 50 times as large. Both momentum vectors sum to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18.</a:t>
            </a:r>
          </a:p>
          <a:p xmlns:a="http://schemas.openxmlformats.org/drawingml/2006/main">
            <a:r>
              <a:t>Original source: N25 pp.4-5</a:t>
            </a:r>
          </a:p>
          <a:p xmlns:a="http://schemas.openxmlformats.org/drawingml/2006/main">
            <a:r>
              <a:t>CED: 15.7</a:t>
            </a:r>
          </a:p>
          <a:p xmlns:a="http://schemas.openxmlformats.org/drawingml/2006/main">
            <a:r>
              <a:t/>
            </a:r>
          </a:p>
          <a:p xmlns:a="http://schemas.openxmlformats.org/drawingml/2006/main">
            <a:r>
              <a:t>Fission splits a heavy nucleus into smaller nuclei, often with additional neutrons. Fusion combines light nuclei into a heavier nucleus, sometimes with additional particles. Reactions release energy when the products have lower total rest energy, often corresponding to greater binding energy per nucleon. Fission and fusion are not automatically exothermic for every possible nucleus and reaction.</a:t>
            </a:r>
          </a:p>
          <a:p xmlns:a="http://schemas.openxmlformats.org/drawingml/2006/main">
            <a:r>
              <a:t/>
            </a:r>
          </a:p>
          <a:p xmlns:a="http://schemas.openxmlformats.org/drawingml/2006/main">
            <a:r>
              <a:t>Q_reaction = (Σm_initial - Σm_final)c²</a:t>
            </a:r>
          </a:p>
          <a:p xmlns:a="http://schemas.openxmlformats.org/drawingml/2006/main">
            <a:r>
              <a:t>Q &gt; 0: energy release. Q &lt; 0: energy input is required.</a:t>
            </a:r>
          </a:p>
          <a:p xmlns:a="http://schemas.openxmlformats.org/drawingml/2006/main">
            <a:r>
              <a:t>Balance nucleon number A and electric charge on both sides.</a:t>
            </a:r>
          </a:p>
          <a:p xmlns:a="http://schemas.openxmlformats.org/drawingml/2006/main">
            <a:r>
              <a:t/>
            </a:r>
          </a:p>
          <a:p xmlns:a="http://schemas.openxmlformats.org/drawingml/2006/main">
            <a:r>
              <a:t>Illustrative fusion reaction ²₁H + ³₁H → ⁴₂He + ¹₀n + energy.</a:t>
            </a:r>
          </a:p>
          <a:p xmlns:a="http://schemas.openxmlformats.org/drawingml/2006/main">
            <a:r>
              <a:t>A: 2 + 3 = 4 + 1. Charge number: 1 + 1 = 2 + 0. A neutron carries no electric charge but carries mass, kinetic energy and momentum.</a:t>
            </a:r>
          </a:p>
          <a:p xmlns:a="http://schemas.openxmlformats.org/drawingml/2006/main">
            <a:r>
              <a:t/>
            </a:r>
          </a:p>
          <a:p xmlns:a="http://schemas.openxmlformats.org/drawingml/2006/main">
            <a:r>
              <a:t>A neutron released by one fission can induce another fission, allowing a chain reaction under suitable conditions. Fusion of positive nuclei requires overcoming electric repulsion sufficiently for the short-range nuclear interaction to act. These are explanations of the energy and force models, not a need to memorize specific isotope reaction chains.</a:t>
            </a:r>
          </a:p>
          <a:p xmlns:a="http://schemas.openxmlformats.org/drawingml/2006/main">
            <a:r>
              <a:t/>
            </a:r>
          </a:p>
          <a:p xmlns:a="http://schemas.openxmlformats.org/drawingml/2006/main">
            <a:r>
              <a:t>Momentum in a decay at rest</a:t>
            </a:r>
          </a:p>
          <a:p xmlns:a="http://schemas.openxmlformats.org/drawingml/2006/main">
            <a:r>
              <a:t/>
            </a:r>
          </a:p>
          <a:p xmlns:a="http://schemas.openxmlformats.org/drawingml/2006/main">
            <a:r>
              <a:t>For a parent initially at rest decaying into two products, the products have equal and opposite momenta. If their speeds are nonrelativistic, K = p²/(2m), so the lighter product receives more kinetic energy. Equal momentum magnitudes do not mean equal speeds or equal kinetic energies.</a:t>
            </a:r>
          </a:p>
          <a:p xmlns:a="http://schemas.openxmlformats.org/drawingml/2006/main">
            <a:r>
              <a:t/>
            </a:r>
          </a:p>
          <a:p xmlns:a="http://schemas.openxmlformats.org/drawingml/2006/main">
            <a:r>
              <a:t>Worked ratio An alpha particle and a heavy daughter nucleus recoil from a parent at rest. If the daughter mass is 50 times the alpha mass, the alpha speed is 50 times the daughter speed and its kinetic energy is 50 times as large. Both momentum vectors sum to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18.</a:t>
            </a:r>
          </a:p>
          <a:p xmlns:a="http://schemas.openxmlformats.org/drawingml/2006/main">
            <a:r>
              <a:t>Original source: N25 pp.4-5</a:t>
            </a:r>
          </a:p>
          <a:p xmlns:a="http://schemas.openxmlformats.org/drawingml/2006/main">
            <a:r>
              <a:t>CED: 15.7</a:t>
            </a:r>
          </a:p>
          <a:p xmlns:a="http://schemas.openxmlformats.org/drawingml/2006/main">
            <a:r>
              <a:t/>
            </a:r>
          </a:p>
          <a:p xmlns:a="http://schemas.openxmlformats.org/drawingml/2006/main">
            <a:r>
              <a:t>Fission splits a heavy nucleus into smaller nuclei, often with additional neutrons. Fusion combines light nuclei into a heavier nucleus, sometimes with additional particles. Reactions release energy when the products have lower total rest energy, often corresponding to greater binding energy per nucleon. Fission and fusion are not automatically exothermic for every possible nucleus and reaction.</a:t>
            </a:r>
          </a:p>
          <a:p xmlns:a="http://schemas.openxmlformats.org/drawingml/2006/main">
            <a:r>
              <a:t/>
            </a:r>
          </a:p>
          <a:p xmlns:a="http://schemas.openxmlformats.org/drawingml/2006/main">
            <a:r>
              <a:t>Q_reaction = (Σm_initial - Σm_final)c²</a:t>
            </a:r>
          </a:p>
          <a:p xmlns:a="http://schemas.openxmlformats.org/drawingml/2006/main">
            <a:r>
              <a:t>Q &gt; 0: energy release. Q &lt; 0: energy input is required.</a:t>
            </a:r>
          </a:p>
          <a:p xmlns:a="http://schemas.openxmlformats.org/drawingml/2006/main">
            <a:r>
              <a:t>Balance nucleon number A and electric charge on both sides.</a:t>
            </a:r>
          </a:p>
          <a:p xmlns:a="http://schemas.openxmlformats.org/drawingml/2006/main">
            <a:r>
              <a:t/>
            </a:r>
          </a:p>
          <a:p xmlns:a="http://schemas.openxmlformats.org/drawingml/2006/main">
            <a:r>
              <a:t>Illustrative fusion reaction ²₁H + ³₁H → ⁴₂He + ¹₀n + energy.</a:t>
            </a:r>
          </a:p>
          <a:p xmlns:a="http://schemas.openxmlformats.org/drawingml/2006/main">
            <a:r>
              <a:t>A: 2 + 3 = 4 + 1. Charge number: 1 + 1 = 2 + 0. A neutron carries no electric charge but carries mass, kinetic energy and momentum.</a:t>
            </a:r>
          </a:p>
          <a:p xmlns:a="http://schemas.openxmlformats.org/drawingml/2006/main">
            <a:r>
              <a:t/>
            </a:r>
          </a:p>
          <a:p xmlns:a="http://schemas.openxmlformats.org/drawingml/2006/main">
            <a:r>
              <a:t>A neutron released by one fission can induce another fission, allowing a chain reaction under suitable conditions. Fusion of positive nuclei requires overcoming electric repulsion sufficiently for the short-range nuclear interaction to act. These are explanations of the energy and force models, not a need to memorize specific isotope reaction chains.</a:t>
            </a:r>
          </a:p>
          <a:p xmlns:a="http://schemas.openxmlformats.org/drawingml/2006/main">
            <a:r>
              <a:t/>
            </a:r>
          </a:p>
          <a:p xmlns:a="http://schemas.openxmlformats.org/drawingml/2006/main">
            <a:r>
              <a:t>Momentum in a decay at rest</a:t>
            </a:r>
          </a:p>
          <a:p xmlns:a="http://schemas.openxmlformats.org/drawingml/2006/main">
            <a:r>
              <a:t/>
            </a:r>
          </a:p>
          <a:p xmlns:a="http://schemas.openxmlformats.org/drawingml/2006/main">
            <a:r>
              <a:t>For a parent initially at rest decaying into two products, the products have equal and opposite momenta. If their speeds are nonrelativistic, K = p²/(2m), so the lighter product receives more kinetic energy. Equal momentum magnitudes do not mean equal speeds or equal kinetic energies.</a:t>
            </a:r>
          </a:p>
          <a:p xmlns:a="http://schemas.openxmlformats.org/drawingml/2006/main">
            <a:r>
              <a:t/>
            </a:r>
          </a:p>
          <a:p xmlns:a="http://schemas.openxmlformats.org/drawingml/2006/main">
            <a:r>
              <a:t>Worked ratio An alpha particle and a heavy daughter nucleus recoil from a parent at rest. If the daughter mass is 50 times the alpha mass, the alpha speed is 50 times the daughter speed and its kinetic energy is 50 times as large. Both momentum vectors sum to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18.</a:t>
            </a:r>
          </a:p>
          <a:p xmlns:a="http://schemas.openxmlformats.org/drawingml/2006/main">
            <a:r>
              <a:t>Original source: N25 pp.4-5</a:t>
            </a:r>
          </a:p>
          <a:p xmlns:a="http://schemas.openxmlformats.org/drawingml/2006/main">
            <a:r>
              <a:t>CED: 15.7</a:t>
            </a:r>
          </a:p>
          <a:p xmlns:a="http://schemas.openxmlformats.org/drawingml/2006/main">
            <a:r>
              <a:t/>
            </a:r>
          </a:p>
          <a:p xmlns:a="http://schemas.openxmlformats.org/drawingml/2006/main">
            <a:r>
              <a:t>Fission splits a heavy nucleus into smaller nuclei, often with additional neutrons. Fusion combines light nuclei into a heavier nucleus, sometimes with additional particles. Reactions release energy when the products have lower total rest energy, often corresponding to greater binding energy per nucleon. Fission and fusion are not automatically exothermic for every possible nucleus and reaction.</a:t>
            </a:r>
          </a:p>
          <a:p xmlns:a="http://schemas.openxmlformats.org/drawingml/2006/main">
            <a:r>
              <a:t/>
            </a:r>
          </a:p>
          <a:p xmlns:a="http://schemas.openxmlformats.org/drawingml/2006/main">
            <a:r>
              <a:t>Q_reaction = (Σm_initial - Σm_final)c²</a:t>
            </a:r>
          </a:p>
          <a:p xmlns:a="http://schemas.openxmlformats.org/drawingml/2006/main">
            <a:r>
              <a:t>Q &gt; 0: energy release. Q &lt; 0: energy input is required.</a:t>
            </a:r>
          </a:p>
          <a:p xmlns:a="http://schemas.openxmlformats.org/drawingml/2006/main">
            <a:r>
              <a:t>Balance nucleon number A and electric charge on both sides.</a:t>
            </a:r>
          </a:p>
          <a:p xmlns:a="http://schemas.openxmlformats.org/drawingml/2006/main">
            <a:r>
              <a:t/>
            </a:r>
          </a:p>
          <a:p xmlns:a="http://schemas.openxmlformats.org/drawingml/2006/main">
            <a:r>
              <a:t>Illustrative fusion reaction ²₁H + ³₁H → ⁴₂He + ¹₀n + energy.</a:t>
            </a:r>
          </a:p>
          <a:p xmlns:a="http://schemas.openxmlformats.org/drawingml/2006/main">
            <a:r>
              <a:t>A: 2 + 3 = 4 + 1. Charge number: 1 + 1 = 2 + 0. A neutron carries no electric charge but carries mass, kinetic energy and momentum.</a:t>
            </a:r>
          </a:p>
          <a:p xmlns:a="http://schemas.openxmlformats.org/drawingml/2006/main">
            <a:r>
              <a:t/>
            </a:r>
          </a:p>
          <a:p xmlns:a="http://schemas.openxmlformats.org/drawingml/2006/main">
            <a:r>
              <a:t>A neutron released by one fission can induce another fission, allowing a chain reaction under suitable conditions. Fusion of positive nuclei requires overcoming electric repulsion sufficiently for the short-range nuclear interaction to act. These are explanations of the energy and force models, not a need to memorize specific isotope reaction chains.</a:t>
            </a:r>
          </a:p>
          <a:p xmlns:a="http://schemas.openxmlformats.org/drawingml/2006/main">
            <a:r>
              <a:t/>
            </a:r>
          </a:p>
          <a:p xmlns:a="http://schemas.openxmlformats.org/drawingml/2006/main">
            <a:r>
              <a:t>Momentum in a decay at rest</a:t>
            </a:r>
          </a:p>
          <a:p xmlns:a="http://schemas.openxmlformats.org/drawingml/2006/main">
            <a:r>
              <a:t/>
            </a:r>
          </a:p>
          <a:p xmlns:a="http://schemas.openxmlformats.org/drawingml/2006/main">
            <a:r>
              <a:t>For a parent initially at rest decaying into two products, the products have equal and opposite momenta. If their speeds are nonrelativistic, K = p²/(2m), so the lighter product receives more kinetic energy. Equal momentum magnitudes do not mean equal speeds or equal kinetic energies.</a:t>
            </a:r>
          </a:p>
          <a:p xmlns:a="http://schemas.openxmlformats.org/drawingml/2006/main">
            <a:r>
              <a:t/>
            </a:r>
          </a:p>
          <a:p xmlns:a="http://schemas.openxmlformats.org/drawingml/2006/main">
            <a:r>
              <a:t>Worked ratio An alpha particle and a heavy daughter nucleus recoil from a parent at rest. If the daughter mass is 50 times the alpha mass, the alpha speed is 50 times the daughter speed and its kinetic energy is 50 times as large. Both momentum vectors sum to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18.</a:t>
            </a:r>
          </a:p>
          <a:p xmlns:a="http://schemas.openxmlformats.org/drawingml/2006/main">
            <a:r>
              <a:t>Original source: N25 pp.4-5</a:t>
            </a:r>
          </a:p>
          <a:p xmlns:a="http://schemas.openxmlformats.org/drawingml/2006/main">
            <a:r>
              <a:t>CED: 15.7</a:t>
            </a:r>
          </a:p>
          <a:p xmlns:a="http://schemas.openxmlformats.org/drawingml/2006/main">
            <a:r>
              <a:t/>
            </a:r>
          </a:p>
          <a:p xmlns:a="http://schemas.openxmlformats.org/drawingml/2006/main">
            <a:r>
              <a:t>Fission splits a heavy nucleus into smaller nuclei, often with additional neutrons. Fusion combines light nuclei into a heavier nucleus, sometimes with additional particles. Reactions release energy when the products have lower total rest energy, often corresponding to greater binding energy per nucleon. Fission and fusion are not automatically exothermic for every possible nucleus and reaction.</a:t>
            </a:r>
          </a:p>
          <a:p xmlns:a="http://schemas.openxmlformats.org/drawingml/2006/main">
            <a:r>
              <a:t/>
            </a:r>
          </a:p>
          <a:p xmlns:a="http://schemas.openxmlformats.org/drawingml/2006/main">
            <a:r>
              <a:t>Q_reaction = (Σm_initial - Σm_final)c²</a:t>
            </a:r>
          </a:p>
          <a:p xmlns:a="http://schemas.openxmlformats.org/drawingml/2006/main">
            <a:r>
              <a:t>Q &gt; 0: energy release. Q &lt; 0: energy input is required.</a:t>
            </a:r>
          </a:p>
          <a:p xmlns:a="http://schemas.openxmlformats.org/drawingml/2006/main">
            <a:r>
              <a:t>Balance nucleon number A and electric charge on both sides.</a:t>
            </a:r>
          </a:p>
          <a:p xmlns:a="http://schemas.openxmlformats.org/drawingml/2006/main">
            <a:r>
              <a:t/>
            </a:r>
          </a:p>
          <a:p xmlns:a="http://schemas.openxmlformats.org/drawingml/2006/main">
            <a:r>
              <a:t>Illustrative fusion reaction ²₁H + ³₁H → ⁴₂He + ¹₀n + energy.</a:t>
            </a:r>
          </a:p>
          <a:p xmlns:a="http://schemas.openxmlformats.org/drawingml/2006/main">
            <a:r>
              <a:t>A: 2 + 3 = 4 + 1. Charge number: 1 + 1 = 2 + 0. A neutron carries no electric charge but carries mass, kinetic energy and momentum.</a:t>
            </a:r>
          </a:p>
          <a:p xmlns:a="http://schemas.openxmlformats.org/drawingml/2006/main">
            <a:r>
              <a:t/>
            </a:r>
          </a:p>
          <a:p xmlns:a="http://schemas.openxmlformats.org/drawingml/2006/main">
            <a:r>
              <a:t>A neutron released by one fission can induce another fission, allowing a chain reaction under suitable conditions. Fusion of positive nuclei requires overcoming electric repulsion sufficiently for the short-range nuclear interaction to act. These are explanations of the energy and force models, not a need to memorize specific isotope reaction chains.</a:t>
            </a:r>
          </a:p>
          <a:p xmlns:a="http://schemas.openxmlformats.org/drawingml/2006/main">
            <a:r>
              <a:t/>
            </a:r>
          </a:p>
          <a:p xmlns:a="http://schemas.openxmlformats.org/drawingml/2006/main">
            <a:r>
              <a:t>Momentum in a decay at rest</a:t>
            </a:r>
          </a:p>
          <a:p xmlns:a="http://schemas.openxmlformats.org/drawingml/2006/main">
            <a:r>
              <a:t/>
            </a:r>
          </a:p>
          <a:p xmlns:a="http://schemas.openxmlformats.org/drawingml/2006/main">
            <a:r>
              <a:t>For a parent initially at rest decaying into two products, the products have equal and opposite momenta. If their speeds are nonrelativistic, K = p²/(2m), so the lighter product receives more kinetic energy. Equal momentum magnitudes do not mean equal speeds or equal kinetic energies.</a:t>
            </a:r>
          </a:p>
          <a:p xmlns:a="http://schemas.openxmlformats.org/drawingml/2006/main">
            <a:r>
              <a:t/>
            </a:r>
          </a:p>
          <a:p xmlns:a="http://schemas.openxmlformats.org/drawingml/2006/main">
            <a:r>
              <a:t>Worked ratio An alpha particle and a heavy daughter nucleus recoil from a parent at rest. If the daughter mass is 50 times the alpha mass, the alpha speed is 50 times the daughter speed and its kinetic energy is 50 times as large. Both momentum vectors sum to zero.</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19.</a:t>
            </a:r>
          </a:p>
          <a:p xmlns:a="http://schemas.openxmlformats.org/drawingml/2006/main">
            <a:r>
              <a:t>Original source: N25 pp.6-7</a:t>
            </a:r>
          </a:p>
          <a:p xmlns:a="http://schemas.openxmlformats.org/drawingml/2006/main">
            <a:r>
              <a:t>CED: 15.7</a:t>
            </a:r>
          </a:p>
          <a:p xmlns:a="http://schemas.openxmlformats.org/drawingml/2006/main">
            <a:r>
              <a:t/>
            </a:r>
          </a:p>
          <a:p xmlns:a="http://schemas.openxmlformats.org/drawingml/2006/main">
            <a:r>
              <a:t>Nuclear notation: ^(A)_ZX; A = Z + N</a:t>
            </a:r>
          </a:p>
          <a:p xmlns:a="http://schemas.openxmlformats.org/drawingml/2006/main">
            <a:r>
              <a:t>Binding energy: E_b = Δmc²</a:t>
            </a:r>
          </a:p>
          <a:p xmlns:a="http://schemas.openxmlformats.org/drawingml/2006/main">
            <a:r>
              <a:t>Using nuclear masses: Δm = Zm_p + Nm_n - m_nucleus.</a:t>
            </a:r>
          </a:p>
          <a:p xmlns:a="http://schemas.openxmlformats.org/drawingml/2006/main">
            <a:r>
              <a:t/>
            </a:r>
          </a:p>
          <a:p xmlns:a="http://schemas.openxmlformats.org/drawingml/2006/main">
            <a:r>
              <a:t>Z is proton number and determines the element. A is nucleon number, not electric charge or a mass measured in kilograms. Isotopes have the same Z and different neutron numbers. The strong nuclear interaction binds nearby nucleons despite electric repulsion among protons; it is important over nuclear length scales.</a:t>
            </a:r>
          </a:p>
          <a:p xmlns:a="http://schemas.openxmlformats.org/drawingml/2006/main">
            <a:r>
              <a:t/>
            </a:r>
          </a:p>
          <a:p xmlns:a="http://schemas.openxmlformats.org/drawingml/2006/main">
            <a:r>
              <a:t>binding The qualitative binding-energy-per-nucleon curve rises rapidly for light nuclei, reaches a broad maximum near iron/nickel, then decreases slowly for very heavy nuclei.</a:t>
            </a:r>
          </a:p>
          <a:p xmlns:a="http://schemas.openxmlformats.org/drawingml/2006/main">
            <a:r>
              <a:t/>
            </a:r>
          </a:p>
          <a:p xmlns:a="http://schemas.openxmlformats.org/drawingml/2006/main">
            <a:r>
              <a:t>A bound nucleus has less rest mass than its separated constituent nucleons. Energy must be supplied to separate them, while energy can be released when a more tightly bound configuration forms. Mass alone is not conserved in a nuclear reaction; total energy and momentum are conserved. Greater binding energy per nucleon generally indicates stronger binding, but comparing total reaction energy still requires the full initial and final masses.</a:t>
            </a:r>
          </a:p>
          <a:p xmlns:a="http://schemas.openxmlformats.org/drawingml/2006/main">
            <a:r>
              <a:t/>
            </a:r>
          </a:p>
          <a:p xmlns:a="http://schemas.openxmlformats.org/drawingml/2006/main">
            <a:r>
              <a:t>Worked example A nuclear reaction has total initial rest mass exceeding final rest mass by 0.0200 u. Using 1 u·c² ≈ 931.5 MeV, the energy release is 18.6 MeV. This can appear as product kinetic energy and photons, with momentum shared among the products.</a:t>
            </a:r>
          </a:p>
          <a:p xmlns:a="http://schemas.openxmlformats.org/drawingml/2006/main">
            <a:r>
              <a:t/>
            </a:r>
          </a:p>
          <a:p xmlns:a="http://schemas.openxmlformats.org/drawingml/2006/main">
            <a:r>
              <a:t>Use nuclear masses consistently. If neutral atomic masses are supplied, electron masses often cancel when the number of electrons balances; beta reactions require special care. Do not subtract atomic and nuclear masses indiscriminately.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19.</a:t>
            </a:r>
          </a:p>
          <a:p xmlns:a="http://schemas.openxmlformats.org/drawingml/2006/main">
            <a:r>
              <a:t>Original source: N25 pp.6-7</a:t>
            </a:r>
          </a:p>
          <a:p xmlns:a="http://schemas.openxmlformats.org/drawingml/2006/main">
            <a:r>
              <a:t>CED: 15.7</a:t>
            </a:r>
          </a:p>
          <a:p xmlns:a="http://schemas.openxmlformats.org/drawingml/2006/main">
            <a:r>
              <a:t/>
            </a:r>
          </a:p>
          <a:p xmlns:a="http://schemas.openxmlformats.org/drawingml/2006/main">
            <a:r>
              <a:t>Nuclear notation: ^(A)_ZX; A = Z + N</a:t>
            </a:r>
          </a:p>
          <a:p xmlns:a="http://schemas.openxmlformats.org/drawingml/2006/main">
            <a:r>
              <a:t>Binding energy: E_b = Δmc²</a:t>
            </a:r>
          </a:p>
          <a:p xmlns:a="http://schemas.openxmlformats.org/drawingml/2006/main">
            <a:r>
              <a:t>Using nuclear masses: Δm = Zm_p + Nm_n - m_nucleus.</a:t>
            </a:r>
          </a:p>
          <a:p xmlns:a="http://schemas.openxmlformats.org/drawingml/2006/main">
            <a:r>
              <a:t/>
            </a:r>
          </a:p>
          <a:p xmlns:a="http://schemas.openxmlformats.org/drawingml/2006/main">
            <a:r>
              <a:t>Z is proton number and determines the element. A is nucleon number, not electric charge or a mass measured in kilograms. Isotopes have the same Z and different neutron numbers. The strong nuclear interaction binds nearby nucleons despite electric repulsion among protons; it is important over nuclear length scales.</a:t>
            </a:r>
          </a:p>
          <a:p xmlns:a="http://schemas.openxmlformats.org/drawingml/2006/main">
            <a:r>
              <a:t/>
            </a:r>
          </a:p>
          <a:p xmlns:a="http://schemas.openxmlformats.org/drawingml/2006/main">
            <a:r>
              <a:t>binding The qualitative binding-energy-per-nucleon curve rises rapidly for light nuclei, reaches a broad maximum near iron/nickel, then decreases slowly for very heavy nuclei.</a:t>
            </a:r>
          </a:p>
          <a:p xmlns:a="http://schemas.openxmlformats.org/drawingml/2006/main">
            <a:r>
              <a:t/>
            </a:r>
          </a:p>
          <a:p xmlns:a="http://schemas.openxmlformats.org/drawingml/2006/main">
            <a:r>
              <a:t>A bound nucleus has less rest mass than its separated constituent nucleons. Energy must be supplied to separate them, while energy can be released when a more tightly bound configuration forms. Mass alone is not conserved in a nuclear reaction; total energy and momentum are conserved. Greater binding energy per nucleon generally indicates stronger binding, but comparing total reaction energy still requires the full initial and final masses.</a:t>
            </a:r>
          </a:p>
          <a:p xmlns:a="http://schemas.openxmlformats.org/drawingml/2006/main">
            <a:r>
              <a:t/>
            </a:r>
          </a:p>
          <a:p xmlns:a="http://schemas.openxmlformats.org/drawingml/2006/main">
            <a:r>
              <a:t>Worked example A nuclear reaction has total initial rest mass exceeding final rest mass by 0.0200 u. Using 1 u·c² ≈ 931.5 MeV, the energy release is 18.6 MeV. This can appear as product kinetic energy and photons, with momentum shared among the products.</a:t>
            </a:r>
          </a:p>
          <a:p xmlns:a="http://schemas.openxmlformats.org/drawingml/2006/main">
            <a:r>
              <a:t/>
            </a:r>
          </a:p>
          <a:p xmlns:a="http://schemas.openxmlformats.org/drawingml/2006/main">
            <a:r>
              <a:t>Use nuclear masses consistently. If neutral atomic masses are supplied, electron masses often cancel when the number of electrons balances; beta reactions require special care. Do not subtract atomic and nuclear masses indiscriminately.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19.</a:t>
            </a:r>
          </a:p>
          <a:p xmlns:a="http://schemas.openxmlformats.org/drawingml/2006/main">
            <a:r>
              <a:t>Original source: N25 pp.6-7</a:t>
            </a:r>
          </a:p>
          <a:p xmlns:a="http://schemas.openxmlformats.org/drawingml/2006/main">
            <a:r>
              <a:t>CED: 15.7</a:t>
            </a:r>
          </a:p>
          <a:p xmlns:a="http://schemas.openxmlformats.org/drawingml/2006/main">
            <a:r>
              <a:t/>
            </a:r>
          </a:p>
          <a:p xmlns:a="http://schemas.openxmlformats.org/drawingml/2006/main">
            <a:r>
              <a:t>Nuclear notation: ^(A)_ZX; A = Z + N</a:t>
            </a:r>
          </a:p>
          <a:p xmlns:a="http://schemas.openxmlformats.org/drawingml/2006/main">
            <a:r>
              <a:t>Binding energy: E_b = Δmc²</a:t>
            </a:r>
          </a:p>
          <a:p xmlns:a="http://schemas.openxmlformats.org/drawingml/2006/main">
            <a:r>
              <a:t>Using nuclear masses: Δm = Zm_p + Nm_n - m_nucleus.</a:t>
            </a:r>
          </a:p>
          <a:p xmlns:a="http://schemas.openxmlformats.org/drawingml/2006/main">
            <a:r>
              <a:t/>
            </a:r>
          </a:p>
          <a:p xmlns:a="http://schemas.openxmlformats.org/drawingml/2006/main">
            <a:r>
              <a:t>Z is proton number and determines the element. A is nucleon number, not electric charge or a mass measured in kilograms. Isotopes have the same Z and different neutron numbers. The strong nuclear interaction binds nearby nucleons despite electric repulsion among protons; it is important over nuclear length scales.</a:t>
            </a:r>
          </a:p>
          <a:p xmlns:a="http://schemas.openxmlformats.org/drawingml/2006/main">
            <a:r>
              <a:t/>
            </a:r>
          </a:p>
          <a:p xmlns:a="http://schemas.openxmlformats.org/drawingml/2006/main">
            <a:r>
              <a:t>binding The qualitative binding-energy-per-nucleon curve rises rapidly for light nuclei, reaches a broad maximum near iron/nickel, then decreases slowly for very heavy nuclei.</a:t>
            </a:r>
          </a:p>
          <a:p xmlns:a="http://schemas.openxmlformats.org/drawingml/2006/main">
            <a:r>
              <a:t/>
            </a:r>
          </a:p>
          <a:p xmlns:a="http://schemas.openxmlformats.org/drawingml/2006/main">
            <a:r>
              <a:t>A bound nucleus has less rest mass than its separated constituent nucleons. Energy must be supplied to separate them, while energy can be released when a more tightly bound configuration forms. Mass alone is not conserved in a nuclear reaction; total energy and momentum are conserved. Greater binding energy per nucleon generally indicates stronger binding, but comparing total reaction energy still requires the full initial and final masses.</a:t>
            </a:r>
          </a:p>
          <a:p xmlns:a="http://schemas.openxmlformats.org/drawingml/2006/main">
            <a:r>
              <a:t/>
            </a:r>
          </a:p>
          <a:p xmlns:a="http://schemas.openxmlformats.org/drawingml/2006/main">
            <a:r>
              <a:t>Worked example A nuclear reaction has total initial rest mass exceeding final rest mass by 0.0200 u. Using 1 u·c² ≈ 931.5 MeV, the energy release is 18.6 MeV. This can appear as product kinetic energy and photons, with momentum shared among the products.</a:t>
            </a:r>
          </a:p>
          <a:p xmlns:a="http://schemas.openxmlformats.org/drawingml/2006/main">
            <a:r>
              <a:t/>
            </a:r>
          </a:p>
          <a:p xmlns:a="http://schemas.openxmlformats.org/drawingml/2006/main">
            <a:r>
              <a:t>Use nuclear masses consistently. If neutral atomic masses are supplied, electron masses often cancel when the number of electrons balances; beta reactions require special care. Do not subtract atomic and nuclear masses indiscriminately.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19.</a:t>
            </a:r>
          </a:p>
          <a:p xmlns:a="http://schemas.openxmlformats.org/drawingml/2006/main">
            <a:r>
              <a:t>Original source: N25 pp.6-7</a:t>
            </a:r>
          </a:p>
          <a:p xmlns:a="http://schemas.openxmlformats.org/drawingml/2006/main">
            <a:r>
              <a:t>CED: 15.7</a:t>
            </a:r>
          </a:p>
          <a:p xmlns:a="http://schemas.openxmlformats.org/drawingml/2006/main">
            <a:r>
              <a:t/>
            </a:r>
          </a:p>
          <a:p xmlns:a="http://schemas.openxmlformats.org/drawingml/2006/main">
            <a:r>
              <a:t>Nuclear notation: ^(A)_ZX; A = Z + N</a:t>
            </a:r>
          </a:p>
          <a:p xmlns:a="http://schemas.openxmlformats.org/drawingml/2006/main">
            <a:r>
              <a:t>Binding energy: E_b = Δmc²</a:t>
            </a:r>
          </a:p>
          <a:p xmlns:a="http://schemas.openxmlformats.org/drawingml/2006/main">
            <a:r>
              <a:t>Using nuclear masses: Δm = Zm_p + Nm_n - m_nucleus.</a:t>
            </a:r>
          </a:p>
          <a:p xmlns:a="http://schemas.openxmlformats.org/drawingml/2006/main">
            <a:r>
              <a:t/>
            </a:r>
          </a:p>
          <a:p xmlns:a="http://schemas.openxmlformats.org/drawingml/2006/main">
            <a:r>
              <a:t>Z is proton number and determines the element. A is nucleon number, not electric charge or a mass measured in kilograms. Isotopes have the same Z and different neutron numbers. The strong nuclear interaction binds nearby nucleons despite electric repulsion among protons; it is important over nuclear length scales.</a:t>
            </a:r>
          </a:p>
          <a:p xmlns:a="http://schemas.openxmlformats.org/drawingml/2006/main">
            <a:r>
              <a:t/>
            </a:r>
          </a:p>
          <a:p xmlns:a="http://schemas.openxmlformats.org/drawingml/2006/main">
            <a:r>
              <a:t>binding The qualitative binding-energy-per-nucleon curve rises rapidly for light nuclei, reaches a broad maximum near iron/nickel, then decreases slowly for very heavy nuclei.</a:t>
            </a:r>
          </a:p>
          <a:p xmlns:a="http://schemas.openxmlformats.org/drawingml/2006/main">
            <a:r>
              <a:t/>
            </a:r>
          </a:p>
          <a:p xmlns:a="http://schemas.openxmlformats.org/drawingml/2006/main">
            <a:r>
              <a:t>A bound nucleus has less rest mass than its separated constituent nucleons. Energy must be supplied to separate them, while energy can be released when a more tightly bound configuration forms. Mass alone is not conserved in a nuclear reaction; total energy and momentum are conserved. Greater binding energy per nucleon generally indicates stronger binding, but comparing total reaction energy still requires the full initial and final masses.</a:t>
            </a:r>
          </a:p>
          <a:p xmlns:a="http://schemas.openxmlformats.org/drawingml/2006/main">
            <a:r>
              <a:t/>
            </a:r>
          </a:p>
          <a:p xmlns:a="http://schemas.openxmlformats.org/drawingml/2006/main">
            <a:r>
              <a:t>Worked example A nuclear reaction has total initial rest mass exceeding final rest mass by 0.0200 u. Using 1 u·c² ≈ 931.5 MeV, the energy release is 18.6 MeV. This can appear as product kinetic energy and photons, with momentum shared among the products.</a:t>
            </a:r>
          </a:p>
          <a:p xmlns:a="http://schemas.openxmlformats.org/drawingml/2006/main">
            <a:r>
              <a:t/>
            </a:r>
          </a:p>
          <a:p xmlns:a="http://schemas.openxmlformats.org/drawingml/2006/main">
            <a:r>
              <a:t>Use nuclear masses consistently. If neutral atomic masses are supplied, electron masses often cancel when the number of electrons balances; beta reactions require special care. Do not subtract atomic and nuclear masses indiscriminately.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19.</a:t>
            </a:r>
          </a:p>
          <a:p xmlns:a="http://schemas.openxmlformats.org/drawingml/2006/main">
            <a:r>
              <a:t>Original source: N25 pp.6-7</a:t>
            </a:r>
          </a:p>
          <a:p xmlns:a="http://schemas.openxmlformats.org/drawingml/2006/main">
            <a:r>
              <a:t>CED: 15.7</a:t>
            </a:r>
          </a:p>
          <a:p xmlns:a="http://schemas.openxmlformats.org/drawingml/2006/main">
            <a:r>
              <a:t/>
            </a:r>
          </a:p>
          <a:p xmlns:a="http://schemas.openxmlformats.org/drawingml/2006/main">
            <a:r>
              <a:t>Nuclear notation: ^(A)_ZX; A = Z + N</a:t>
            </a:r>
          </a:p>
          <a:p xmlns:a="http://schemas.openxmlformats.org/drawingml/2006/main">
            <a:r>
              <a:t>Binding energy: E_b = Δmc²</a:t>
            </a:r>
          </a:p>
          <a:p xmlns:a="http://schemas.openxmlformats.org/drawingml/2006/main">
            <a:r>
              <a:t>Using nuclear masses: Δm = Zm_p + Nm_n - m_nucleus.</a:t>
            </a:r>
          </a:p>
          <a:p xmlns:a="http://schemas.openxmlformats.org/drawingml/2006/main">
            <a:r>
              <a:t/>
            </a:r>
          </a:p>
          <a:p xmlns:a="http://schemas.openxmlformats.org/drawingml/2006/main">
            <a:r>
              <a:t>Z is proton number and determines the element. A is nucleon number, not electric charge or a mass measured in kilograms. Isotopes have the same Z and different neutron numbers. The strong nuclear interaction binds nearby nucleons despite electric repulsion among protons; it is important over nuclear length scales.</a:t>
            </a:r>
          </a:p>
          <a:p xmlns:a="http://schemas.openxmlformats.org/drawingml/2006/main">
            <a:r>
              <a:t/>
            </a:r>
          </a:p>
          <a:p xmlns:a="http://schemas.openxmlformats.org/drawingml/2006/main">
            <a:r>
              <a:t>binding The qualitative binding-energy-per-nucleon curve rises rapidly for light nuclei, reaches a broad maximum near iron/nickel, then decreases slowly for very heavy nuclei.</a:t>
            </a:r>
          </a:p>
          <a:p xmlns:a="http://schemas.openxmlformats.org/drawingml/2006/main">
            <a:r>
              <a:t/>
            </a:r>
          </a:p>
          <a:p xmlns:a="http://schemas.openxmlformats.org/drawingml/2006/main">
            <a:r>
              <a:t>A bound nucleus has less rest mass than its separated constituent nucleons. Energy must be supplied to separate them, while energy can be released when a more tightly bound configuration forms. Mass alone is not conserved in a nuclear reaction; total energy and momentum are conserved. Greater binding energy per nucleon generally indicates stronger binding, but comparing total reaction energy still requires the full initial and final masses.</a:t>
            </a:r>
          </a:p>
          <a:p xmlns:a="http://schemas.openxmlformats.org/drawingml/2006/main">
            <a:r>
              <a:t/>
            </a:r>
          </a:p>
          <a:p xmlns:a="http://schemas.openxmlformats.org/drawingml/2006/main">
            <a:r>
              <a:t>Worked example A nuclear reaction has total initial rest mass exceeding final rest mass by 0.0200 u. Using 1 u·c² ≈ 931.5 MeV, the energy release is 18.6 MeV. This can appear as product kinetic energy and photons, with momentum shared among the products.</a:t>
            </a:r>
          </a:p>
          <a:p xmlns:a="http://schemas.openxmlformats.org/drawingml/2006/main">
            <a:r>
              <a:t/>
            </a:r>
          </a:p>
          <a:p xmlns:a="http://schemas.openxmlformats.org/drawingml/2006/main">
            <a:r>
              <a:t>Use nuclear masses consistently. If neutral atomic masses are supplied, electron masses often cancel when the number of electrons balances; beta reactions require special care. Do not subtract atomic and nuclear masses indiscriminately.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20.</a:t>
            </a:r>
          </a:p>
          <a:p xmlns:a="http://schemas.openxmlformats.org/drawingml/2006/main">
            <a:r>
              <a:t>Original source: N25 pp.4-7</a:t>
            </a:r>
          </a:p>
          <a:p xmlns:a="http://schemas.openxmlformats.org/drawingml/2006/main">
            <a:r>
              <a:t>CED: 15.7</a:t>
            </a:r>
          </a:p>
          <a:p xmlns:a="http://schemas.openxmlformats.org/drawingml/2006/main">
            <a:r>
              <a:t/>
            </a:r>
          </a:p>
          <a:p xmlns:a="http://schemas.openxmlformats.org/drawingml/2006/main">
            <a:r>
              <a:t>One complete net bookkeeping form:</a:t>
            </a:r>
          </a:p>
          <a:p xmlns:a="http://schemas.openxmlformats.org/drawingml/2006/main">
            <a:r>
              <a:t>4 ¹₁H + 2e⁻ → ⁴₂He + 2ν_e + energy</a:t>
            </a:r>
          </a:p>
          <a:p xmlns:a="http://schemas.openxmlformats.org/drawingml/2006/main">
            <a:r>
              <a:t/>
            </a:r>
          </a:p>
          <a:p xmlns:a="http://schemas.openxmlformats.org/drawingml/2006/main">
            <a:r>
              <a:t>This is a net accounting equation for converting four protons to a helium nucleus with electrons included on the initial side; it is not a single elementary collision. Nucleon number is 4 on each side. Total charge is +4e - 2e = +2e on the left and +2e on the right. With the source’s lepton-number convention, two electrons and two neutrinos each give total lepton number +2.</a:t>
            </a:r>
          </a:p>
          <a:p xmlns:a="http://schemas.openxmlformats.org/drawingml/2006/main">
            <a:r>
              <a:t/>
            </a:r>
          </a:p>
          <a:p xmlns:a="http://schemas.openxmlformats.org/drawingml/2006/main">
            <a:r>
              <a:t>Another common net description writes two positrons among the products instead of two initial electrons. Both representations can be related by including electron-positron annihilation. Always state which particles are included before comparing total masses or released energies.</a:t>
            </a:r>
          </a:p>
          <a:p xmlns:a="http://schemas.openxmlformats.org/drawingml/2006/main">
            <a:r>
              <a:t/>
            </a:r>
          </a:p>
          <a:p xmlns:a="http://schemas.openxmlformats.org/drawingml/2006/main">
            <a:r>
              <a:t>For a helium nucleus: Δm = 2m_p + 2m_n - m_He nucleus</a:t>
            </a:r>
          </a:p>
          <a:p xmlns:a="http://schemas.openxmlformats.org/drawingml/2006/main">
            <a:r>
              <a:t>Binding energy = Δmc²</a:t>
            </a:r>
          </a:p>
          <a:p xmlns:a="http://schemas.openxmlformats.org/drawingml/2006/main">
            <a:r>
              <a:t/>
            </a:r>
          </a:p>
          <a:p xmlns:a="http://schemas.openxmlformats.org/drawingml/2006/main">
            <a:r>
              <a:t>TWO ENERGY IDEAS TO KEEP APART Nuclear binding energy is the energy needed to separate a nucleus into nucleons. Electron binding or ionization energy removes an electron from an atom. Both describe bound systems, but their particles and energy scales differ.</a:t>
            </a:r>
          </a:p>
          <a:p xmlns:a="http://schemas.openxmlformats.org/drawingml/2006/main">
            <a:r>
              <a:t/>
            </a:r>
          </a:p>
          <a:p xmlns:a="http://schemas.openxmlformats.org/drawingml/2006/main">
            <a:r>
              <a:t>For a full reaction, compare total initial and final rest masses. A larger binding energy per nucleon often indicates the favorable direction, but energy release alone does not remove a reaction barrier or determine its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20.</a:t>
            </a:r>
          </a:p>
          <a:p xmlns:a="http://schemas.openxmlformats.org/drawingml/2006/main">
            <a:r>
              <a:t>Original source: N25 pp.4-7</a:t>
            </a:r>
          </a:p>
          <a:p xmlns:a="http://schemas.openxmlformats.org/drawingml/2006/main">
            <a:r>
              <a:t>CED: 15.7</a:t>
            </a:r>
          </a:p>
          <a:p xmlns:a="http://schemas.openxmlformats.org/drawingml/2006/main">
            <a:r>
              <a:t/>
            </a:r>
          </a:p>
          <a:p xmlns:a="http://schemas.openxmlformats.org/drawingml/2006/main">
            <a:r>
              <a:t>One complete net bookkeeping form:</a:t>
            </a:r>
          </a:p>
          <a:p xmlns:a="http://schemas.openxmlformats.org/drawingml/2006/main">
            <a:r>
              <a:t>4 ¹₁H + 2e⁻ → ⁴₂He + 2ν_e + energy</a:t>
            </a:r>
          </a:p>
          <a:p xmlns:a="http://schemas.openxmlformats.org/drawingml/2006/main">
            <a:r>
              <a:t/>
            </a:r>
          </a:p>
          <a:p xmlns:a="http://schemas.openxmlformats.org/drawingml/2006/main">
            <a:r>
              <a:t>This is a net accounting equation for converting four protons to a helium nucleus with electrons included on the initial side; it is not a single elementary collision. Nucleon number is 4 on each side. Total charge is +4e - 2e = +2e on the left and +2e on the right. With the source’s lepton-number convention, two electrons and two neutrinos each give total lepton number +2.</a:t>
            </a:r>
          </a:p>
          <a:p xmlns:a="http://schemas.openxmlformats.org/drawingml/2006/main">
            <a:r>
              <a:t/>
            </a:r>
          </a:p>
          <a:p xmlns:a="http://schemas.openxmlformats.org/drawingml/2006/main">
            <a:r>
              <a:t>Another common net description writes two positrons among the products instead of two initial electrons. Both representations can be related by including electron-positron annihilation. Always state which particles are included before comparing total masses or released energies.</a:t>
            </a:r>
          </a:p>
          <a:p xmlns:a="http://schemas.openxmlformats.org/drawingml/2006/main">
            <a:r>
              <a:t/>
            </a:r>
          </a:p>
          <a:p xmlns:a="http://schemas.openxmlformats.org/drawingml/2006/main">
            <a:r>
              <a:t>For a helium nucleus: Δm = 2m_p + 2m_n - m_He nucleus</a:t>
            </a:r>
          </a:p>
          <a:p xmlns:a="http://schemas.openxmlformats.org/drawingml/2006/main">
            <a:r>
              <a:t>Binding energy = Δmc²</a:t>
            </a:r>
          </a:p>
          <a:p xmlns:a="http://schemas.openxmlformats.org/drawingml/2006/main">
            <a:r>
              <a:t/>
            </a:r>
          </a:p>
          <a:p xmlns:a="http://schemas.openxmlformats.org/drawingml/2006/main">
            <a:r>
              <a:t>TWO ENERGY IDEAS TO KEEP APART Nuclear binding energy is the energy needed to separate a nucleus into nucleons. Electron binding or ionization energy removes an electron from an atom. Both describe bound systems, but their particles and energy scales differ.</a:t>
            </a:r>
          </a:p>
          <a:p xmlns:a="http://schemas.openxmlformats.org/drawingml/2006/main">
            <a:r>
              <a:t/>
            </a:r>
          </a:p>
          <a:p xmlns:a="http://schemas.openxmlformats.org/drawingml/2006/main">
            <a:r>
              <a:t>For a full reaction, compare total initial and final rest masses. A larger binding energy per nucleon often indicates the favorable direction, but energy release alone does not remove a reaction barrier or determine its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20.</a:t>
            </a:r>
          </a:p>
          <a:p xmlns:a="http://schemas.openxmlformats.org/drawingml/2006/main">
            <a:r>
              <a:t>Original source: N25 pp.4-7</a:t>
            </a:r>
          </a:p>
          <a:p xmlns:a="http://schemas.openxmlformats.org/drawingml/2006/main">
            <a:r>
              <a:t>CED: 15.7</a:t>
            </a:r>
          </a:p>
          <a:p xmlns:a="http://schemas.openxmlformats.org/drawingml/2006/main">
            <a:r>
              <a:t/>
            </a:r>
          </a:p>
          <a:p xmlns:a="http://schemas.openxmlformats.org/drawingml/2006/main">
            <a:r>
              <a:t>One complete net bookkeeping form:</a:t>
            </a:r>
          </a:p>
          <a:p xmlns:a="http://schemas.openxmlformats.org/drawingml/2006/main">
            <a:r>
              <a:t>4 ¹₁H + 2e⁻ → ⁴₂He + 2ν_e + energy</a:t>
            </a:r>
          </a:p>
          <a:p xmlns:a="http://schemas.openxmlformats.org/drawingml/2006/main">
            <a:r>
              <a:t/>
            </a:r>
          </a:p>
          <a:p xmlns:a="http://schemas.openxmlformats.org/drawingml/2006/main">
            <a:r>
              <a:t>This is a net accounting equation for converting four protons to a helium nucleus with electrons included on the initial side; it is not a single elementary collision. Nucleon number is 4 on each side. Total charge is +4e - 2e = +2e on the left and +2e on the right. With the source’s lepton-number convention, two electrons and two neutrinos each give total lepton number +2.</a:t>
            </a:r>
          </a:p>
          <a:p xmlns:a="http://schemas.openxmlformats.org/drawingml/2006/main">
            <a:r>
              <a:t/>
            </a:r>
          </a:p>
          <a:p xmlns:a="http://schemas.openxmlformats.org/drawingml/2006/main">
            <a:r>
              <a:t>Another common net description writes two positrons among the products instead of two initial electrons. Both representations can be related by including electron-positron annihilation. Always state which particles are included before comparing total masses or released energies.</a:t>
            </a:r>
          </a:p>
          <a:p xmlns:a="http://schemas.openxmlformats.org/drawingml/2006/main">
            <a:r>
              <a:t/>
            </a:r>
          </a:p>
          <a:p xmlns:a="http://schemas.openxmlformats.org/drawingml/2006/main">
            <a:r>
              <a:t>For a helium nucleus: Δm = 2m_p + 2m_n - m_He nucleus</a:t>
            </a:r>
          </a:p>
          <a:p xmlns:a="http://schemas.openxmlformats.org/drawingml/2006/main">
            <a:r>
              <a:t>Binding energy = Δmc²</a:t>
            </a:r>
          </a:p>
          <a:p xmlns:a="http://schemas.openxmlformats.org/drawingml/2006/main">
            <a:r>
              <a:t/>
            </a:r>
          </a:p>
          <a:p xmlns:a="http://schemas.openxmlformats.org/drawingml/2006/main">
            <a:r>
              <a:t>TWO ENERGY IDEAS TO KEEP APART Nuclear binding energy is the energy needed to separate a nucleus into nucleons. Electron binding or ionization energy removes an electron from an atom. Both describe bound systems, but their particles and energy scales differ.</a:t>
            </a:r>
          </a:p>
          <a:p xmlns:a="http://schemas.openxmlformats.org/drawingml/2006/main">
            <a:r>
              <a:t/>
            </a:r>
          </a:p>
          <a:p xmlns:a="http://schemas.openxmlformats.org/drawingml/2006/main">
            <a:r>
              <a:t>For a full reaction, compare total initial and final rest masses. A larger binding energy per nucleon often indicates the favorable direction, but energy release alone does not remove a reaction barrier or determine its rate.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21.</a:t>
            </a:r>
          </a:p>
          <a:p xmlns:a="http://schemas.openxmlformats.org/drawingml/2006/main">
            <a:r>
              <a:t>Original source: N25 pp.8-9</a:t>
            </a:r>
          </a:p>
          <a:p xmlns:a="http://schemas.openxmlformats.org/drawingml/2006/main">
            <a:r>
              <a:t>CED: 15.8</a:t>
            </a:r>
          </a:p>
          <a:p xmlns:a="http://schemas.openxmlformats.org/drawingml/2006/main">
            <a:r>
              <a:t/>
            </a:r>
          </a:p>
          <a:p xmlns:a="http://schemas.openxmlformats.org/drawingml/2006/main">
            <a:r>
              <a:t>[['Process', 'Nuclear bookkeeping', 'Emitted particles'], ['Alpha', 'A decreases by 4; Z decreases by 2', '⁴₂He nucleus, charge +2e'], ['Beta-minus', 'A unchanged; Z increases by 1', 'Electron + antineutrino'], ['Beta-plus', 'A unchanged; Z decreases by 1', 'Positron + neutrino'], ['Gamma', 'A and Z unchanged; nuclear energy falls', 'High-energy photon']]</a:t>
            </a:r>
          </a:p>
          <a:p xmlns:a="http://schemas.openxmlformats.org/drawingml/2006/main">
            <a:r>
              <a:t/>
            </a:r>
          </a:p>
          <a:p xmlns:a="http://schemas.openxmlformats.org/drawingml/2006/main">
            <a:r>
              <a:t>β⁻ at nucleon level: n → p + e⁻ + antineutrino</a:t>
            </a:r>
          </a:p>
          <a:p xmlns:a="http://schemas.openxmlformats.org/drawingml/2006/main">
            <a:r>
              <a:t>β⁺ within an energetically allowed nucleus: p → n + e⁺ + neutrino</a:t>
            </a:r>
          </a:p>
          <a:p xmlns:a="http://schemas.openxmlformats.org/drawingml/2006/main">
            <a:r>
              <a:t>Gamma: X* → X + γ, where * denotes an excited nuclear state.</a:t>
            </a:r>
          </a:p>
          <a:p xmlns:a="http://schemas.openxmlformats.org/drawingml/2006/main">
            <a:r>
              <a:t/>
            </a:r>
          </a:p>
          <a:p xmlns:a="http://schemas.openxmlformats.org/drawingml/2006/main">
            <a:r>
              <a:t>A beta electron is created in the nuclear transformation; it is not simply an orbital electron falling out. Neutrinos and antineutrinos carry energy, momentum and lepton number with no electric charge, negligible mass on this scale, and very weak interaction with ordinary matter. Positrons have the electron’s mass and opposite charge. An emitted gamma photon reduces nuclear excitation without changing which isotope remains.</a:t>
            </a:r>
          </a:p>
          <a:p xmlns:a="http://schemas.openxmlformats.org/drawingml/2006/main">
            <a:r>
              <a:t/>
            </a:r>
          </a:p>
          <a:p xmlns:a="http://schemas.openxmlformats.org/drawingml/2006/main">
            <a:r>
              <a:t>Conserve electric charge, nucleon number and lepton number in these reactions. Assign lepton number +1 to electrons and neutrinos, -1 to positrons and antineutrinos. Thus beta-minus emission produces +1 and -1 leptons, totaling zero; beta-plus produces -1 and +1. Energy and momentum conservation also apply.</a:t>
            </a:r>
          </a:p>
          <a:p xmlns:a="http://schemas.openxmlformats.org/drawingml/2006/main">
            <a:r>
              <a:t/>
            </a:r>
          </a:p>
          <a:p xmlns:a="http://schemas.openxmlformats.org/drawingml/2006/main">
            <a:r>
              <a:t>Worked bookkeeping ²³⁸₉₂U undergoing alpha decay produces a daughter with A = 234 and Z = 90. A beta-minus decay of a nucleus with A = 14 and Z = 6 gives a daughter with A = 14, Z = 7, plus an electron and antineutrino. Specific isotope decay modes need not be memorized for the supplied CED.</a:t>
            </a:r>
          </a:p>
          <a:p xmlns:a="http://schemas.openxmlformats.org/drawingml/2006/main">
            <a:r>
              <a:t/>
            </a:r>
          </a:p>
          <a:p xmlns:a="http://schemas.openxmlformats.org/drawingml/2006/main">
            <a:r>
              <a:t>Alpha particles are strongly ionizing and have short penetration ranges; beta particles typically penetrate farther, and gamma photons can be much more penetrating. These are qualitative tendencies that depend on energy and material. They do not mean any radiation type is harmless.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21.</a:t>
            </a:r>
          </a:p>
          <a:p xmlns:a="http://schemas.openxmlformats.org/drawingml/2006/main">
            <a:r>
              <a:t>Original source: N25 pp.8-9</a:t>
            </a:r>
          </a:p>
          <a:p xmlns:a="http://schemas.openxmlformats.org/drawingml/2006/main">
            <a:r>
              <a:t>CED: 15.8</a:t>
            </a:r>
          </a:p>
          <a:p xmlns:a="http://schemas.openxmlformats.org/drawingml/2006/main">
            <a:r>
              <a:t/>
            </a:r>
          </a:p>
          <a:p xmlns:a="http://schemas.openxmlformats.org/drawingml/2006/main">
            <a:r>
              <a:t>[['Process', 'Nuclear bookkeeping', 'Emitted particles'], ['Alpha', 'A decreases by 4; Z decreases by 2', '⁴₂He nucleus, charge +2e'], ['Beta-minus', 'A unchanged; Z increases by 1', 'Electron + antineutrino'], ['Beta-plus', 'A unchanged; Z decreases by 1', 'Positron + neutrino'], ['Gamma', 'A and Z unchanged; nuclear energy falls', 'High-energy photon']]</a:t>
            </a:r>
          </a:p>
          <a:p xmlns:a="http://schemas.openxmlformats.org/drawingml/2006/main">
            <a:r>
              <a:t/>
            </a:r>
          </a:p>
          <a:p xmlns:a="http://schemas.openxmlformats.org/drawingml/2006/main">
            <a:r>
              <a:t>β⁻ at nucleon level: n → p + e⁻ + antineutrino</a:t>
            </a:r>
          </a:p>
          <a:p xmlns:a="http://schemas.openxmlformats.org/drawingml/2006/main">
            <a:r>
              <a:t>β⁺ within an energetically allowed nucleus: p → n + e⁺ + neutrino</a:t>
            </a:r>
          </a:p>
          <a:p xmlns:a="http://schemas.openxmlformats.org/drawingml/2006/main">
            <a:r>
              <a:t>Gamma: X* → X + γ, where * denotes an excited nuclear state.</a:t>
            </a:r>
          </a:p>
          <a:p xmlns:a="http://schemas.openxmlformats.org/drawingml/2006/main">
            <a:r>
              <a:t/>
            </a:r>
          </a:p>
          <a:p xmlns:a="http://schemas.openxmlformats.org/drawingml/2006/main">
            <a:r>
              <a:t>A beta electron is created in the nuclear transformation; it is not simply an orbital electron falling out. Neutrinos and antineutrinos carry energy, momentum and lepton number with no electric charge, negligible mass on this scale, and very weak interaction with ordinary matter. Positrons have the electron’s mass and opposite charge. An emitted gamma photon reduces nuclear excitation without changing which isotope remains.</a:t>
            </a:r>
          </a:p>
          <a:p xmlns:a="http://schemas.openxmlformats.org/drawingml/2006/main">
            <a:r>
              <a:t/>
            </a:r>
          </a:p>
          <a:p xmlns:a="http://schemas.openxmlformats.org/drawingml/2006/main">
            <a:r>
              <a:t>Conserve electric charge, nucleon number and lepton number in these reactions. Assign lepton number +1 to electrons and neutrinos, -1 to positrons and antineutrinos. Thus beta-minus emission produces +1 and -1 leptons, totaling zero; beta-plus produces -1 and +1. Energy and momentum conservation also apply.</a:t>
            </a:r>
          </a:p>
          <a:p xmlns:a="http://schemas.openxmlformats.org/drawingml/2006/main">
            <a:r>
              <a:t/>
            </a:r>
          </a:p>
          <a:p xmlns:a="http://schemas.openxmlformats.org/drawingml/2006/main">
            <a:r>
              <a:t>Worked bookkeeping ²³⁸₉₂U undergoing alpha decay produces a daughter with A = 234 and Z = 90. A beta-minus decay of a nucleus with A = 14 and Z = 6 gives a daughter with A = 14, Z = 7, plus an electron and antineutrino. Specific isotope decay modes need not be memorized for the supplied CED.</a:t>
            </a:r>
          </a:p>
          <a:p xmlns:a="http://schemas.openxmlformats.org/drawingml/2006/main">
            <a:r>
              <a:t/>
            </a:r>
          </a:p>
          <a:p xmlns:a="http://schemas.openxmlformats.org/drawingml/2006/main">
            <a:r>
              <a:t>Alpha particles are strongly ionizing and have short penetration ranges; beta particles typically penetrate farther, and gamma photons can be much more penetrating. These are qualitative tendencies that depend on energy and material. They do not mean any radiation type is harmless.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21.</a:t>
            </a:r>
          </a:p>
          <a:p xmlns:a="http://schemas.openxmlformats.org/drawingml/2006/main">
            <a:r>
              <a:t>Original source: N25 pp.8-9</a:t>
            </a:r>
          </a:p>
          <a:p xmlns:a="http://schemas.openxmlformats.org/drawingml/2006/main">
            <a:r>
              <a:t>CED: 15.8</a:t>
            </a:r>
          </a:p>
          <a:p xmlns:a="http://schemas.openxmlformats.org/drawingml/2006/main">
            <a:r>
              <a:t/>
            </a:r>
          </a:p>
          <a:p xmlns:a="http://schemas.openxmlformats.org/drawingml/2006/main">
            <a:r>
              <a:t>[['Process', 'Nuclear bookkeeping', 'Emitted particles'], ['Alpha', 'A decreases by 4; Z decreases by 2', '⁴₂He nucleus, charge +2e'], ['Beta-minus', 'A unchanged; Z increases by 1', 'Electron + antineutrino'], ['Beta-plus', 'A unchanged; Z decreases by 1', 'Positron + neutrino'], ['Gamma', 'A and Z unchanged; nuclear energy falls', 'High-energy photon']]</a:t>
            </a:r>
          </a:p>
          <a:p xmlns:a="http://schemas.openxmlformats.org/drawingml/2006/main">
            <a:r>
              <a:t/>
            </a:r>
          </a:p>
          <a:p xmlns:a="http://schemas.openxmlformats.org/drawingml/2006/main">
            <a:r>
              <a:t>β⁻ at nucleon level: n → p + e⁻ + antineutrino</a:t>
            </a:r>
          </a:p>
          <a:p xmlns:a="http://schemas.openxmlformats.org/drawingml/2006/main">
            <a:r>
              <a:t>β⁺ within an energetically allowed nucleus: p → n + e⁺ + neutrino</a:t>
            </a:r>
          </a:p>
          <a:p xmlns:a="http://schemas.openxmlformats.org/drawingml/2006/main">
            <a:r>
              <a:t>Gamma: X* → X + γ, where * denotes an excited nuclear state.</a:t>
            </a:r>
          </a:p>
          <a:p xmlns:a="http://schemas.openxmlformats.org/drawingml/2006/main">
            <a:r>
              <a:t/>
            </a:r>
          </a:p>
          <a:p xmlns:a="http://schemas.openxmlformats.org/drawingml/2006/main">
            <a:r>
              <a:t>A beta electron is created in the nuclear transformation; it is not simply an orbital electron falling out. Neutrinos and antineutrinos carry energy, momentum and lepton number with no electric charge, negligible mass on this scale, and very weak interaction with ordinary matter. Positrons have the electron’s mass and opposite charge. An emitted gamma photon reduces nuclear excitation without changing which isotope remains.</a:t>
            </a:r>
          </a:p>
          <a:p xmlns:a="http://schemas.openxmlformats.org/drawingml/2006/main">
            <a:r>
              <a:t/>
            </a:r>
          </a:p>
          <a:p xmlns:a="http://schemas.openxmlformats.org/drawingml/2006/main">
            <a:r>
              <a:t>Conserve electric charge, nucleon number and lepton number in these reactions. Assign lepton number +1 to electrons and neutrinos, -1 to positrons and antineutrinos. Thus beta-minus emission produces +1 and -1 leptons, totaling zero; beta-plus produces -1 and +1. Energy and momentum conservation also apply.</a:t>
            </a:r>
          </a:p>
          <a:p xmlns:a="http://schemas.openxmlformats.org/drawingml/2006/main">
            <a:r>
              <a:t/>
            </a:r>
          </a:p>
          <a:p xmlns:a="http://schemas.openxmlformats.org/drawingml/2006/main">
            <a:r>
              <a:t>Worked bookkeeping ²³⁸₉₂U undergoing alpha decay produces a daughter with A = 234 and Z = 90. A beta-minus decay of a nucleus with A = 14 and Z = 6 gives a daughter with A = 14, Z = 7, plus an electron and antineutrino. Specific isotope decay modes need not be memorized for the supplied CED.</a:t>
            </a:r>
          </a:p>
          <a:p xmlns:a="http://schemas.openxmlformats.org/drawingml/2006/main">
            <a:r>
              <a:t/>
            </a:r>
          </a:p>
          <a:p xmlns:a="http://schemas.openxmlformats.org/drawingml/2006/main">
            <a:r>
              <a:t>Alpha particles are strongly ionizing and have short penetration ranges; beta particles typically penetrate farther, and gamma photons can be much more penetrating. These are qualitative tendencies that depend on energy and material. They do not mean any radiation type is harmless.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21.</a:t>
            </a:r>
          </a:p>
          <a:p xmlns:a="http://schemas.openxmlformats.org/drawingml/2006/main">
            <a:r>
              <a:t>Original source: N25 pp.8-9</a:t>
            </a:r>
          </a:p>
          <a:p xmlns:a="http://schemas.openxmlformats.org/drawingml/2006/main">
            <a:r>
              <a:t>CED: 15.8</a:t>
            </a:r>
          </a:p>
          <a:p xmlns:a="http://schemas.openxmlformats.org/drawingml/2006/main">
            <a:r>
              <a:t/>
            </a:r>
          </a:p>
          <a:p xmlns:a="http://schemas.openxmlformats.org/drawingml/2006/main">
            <a:r>
              <a:t>[['Process', 'Nuclear bookkeeping', 'Emitted particles'], ['Alpha', 'A decreases by 4; Z decreases by 2', '⁴₂He nucleus, charge +2e'], ['Beta-minus', 'A unchanged; Z increases by 1', 'Electron + antineutrino'], ['Beta-plus', 'A unchanged; Z decreases by 1', 'Positron + neutrino'], ['Gamma', 'A and Z unchanged; nuclear energy falls', 'High-energy photon']]</a:t>
            </a:r>
          </a:p>
          <a:p xmlns:a="http://schemas.openxmlformats.org/drawingml/2006/main">
            <a:r>
              <a:t/>
            </a:r>
          </a:p>
          <a:p xmlns:a="http://schemas.openxmlformats.org/drawingml/2006/main">
            <a:r>
              <a:t>β⁻ at nucleon level: n → p + e⁻ + antineutrino</a:t>
            </a:r>
          </a:p>
          <a:p xmlns:a="http://schemas.openxmlformats.org/drawingml/2006/main">
            <a:r>
              <a:t>β⁺ within an energetically allowed nucleus: p → n + e⁺ + neutrino</a:t>
            </a:r>
          </a:p>
          <a:p xmlns:a="http://schemas.openxmlformats.org/drawingml/2006/main">
            <a:r>
              <a:t>Gamma: X* → X + γ, where * denotes an excited nuclear state.</a:t>
            </a:r>
          </a:p>
          <a:p xmlns:a="http://schemas.openxmlformats.org/drawingml/2006/main">
            <a:r>
              <a:t/>
            </a:r>
          </a:p>
          <a:p xmlns:a="http://schemas.openxmlformats.org/drawingml/2006/main">
            <a:r>
              <a:t>A beta electron is created in the nuclear transformation; it is not simply an orbital electron falling out. Neutrinos and antineutrinos carry energy, momentum and lepton number with no electric charge, negligible mass on this scale, and very weak interaction with ordinary matter. Positrons have the electron’s mass and opposite charge. An emitted gamma photon reduces nuclear excitation without changing which isotope remains.</a:t>
            </a:r>
          </a:p>
          <a:p xmlns:a="http://schemas.openxmlformats.org/drawingml/2006/main">
            <a:r>
              <a:t/>
            </a:r>
          </a:p>
          <a:p xmlns:a="http://schemas.openxmlformats.org/drawingml/2006/main">
            <a:r>
              <a:t>Conserve electric charge, nucleon number and lepton number in these reactions. Assign lepton number +1 to electrons and neutrinos, -1 to positrons and antineutrinos. Thus beta-minus emission produces +1 and -1 leptons, totaling zero; beta-plus produces -1 and +1. Energy and momentum conservation also apply.</a:t>
            </a:r>
          </a:p>
          <a:p xmlns:a="http://schemas.openxmlformats.org/drawingml/2006/main">
            <a:r>
              <a:t/>
            </a:r>
          </a:p>
          <a:p xmlns:a="http://schemas.openxmlformats.org/drawingml/2006/main">
            <a:r>
              <a:t>Worked bookkeeping ²³⁸₉₂U undergoing alpha decay produces a daughter with A = 234 and Z = 90. A beta-minus decay of a nucleus with A = 14 and Z = 6 gives a daughter with A = 14, Z = 7, plus an electron and antineutrino. Specific isotope decay modes need not be memorized for the supplied CED.</a:t>
            </a:r>
          </a:p>
          <a:p xmlns:a="http://schemas.openxmlformats.org/drawingml/2006/main">
            <a:r>
              <a:t/>
            </a:r>
          </a:p>
          <a:p xmlns:a="http://schemas.openxmlformats.org/drawingml/2006/main">
            <a:r>
              <a:t>Alpha particles are strongly ionizing and have short penetration ranges; beta particles typically penetrate farther, and gamma photons can be much more penetrating. These are qualitative tendencies that depend on energy and material. They do not mean any radiation type is harmless.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21.</a:t>
            </a:r>
          </a:p>
          <a:p xmlns:a="http://schemas.openxmlformats.org/drawingml/2006/main">
            <a:r>
              <a:t>Original source: N25 pp.8-9</a:t>
            </a:r>
          </a:p>
          <a:p xmlns:a="http://schemas.openxmlformats.org/drawingml/2006/main">
            <a:r>
              <a:t>CED: 15.8</a:t>
            </a:r>
          </a:p>
          <a:p xmlns:a="http://schemas.openxmlformats.org/drawingml/2006/main">
            <a:r>
              <a:t/>
            </a:r>
          </a:p>
          <a:p xmlns:a="http://schemas.openxmlformats.org/drawingml/2006/main">
            <a:r>
              <a:t>[['Process', 'Nuclear bookkeeping', 'Emitted particles'], ['Alpha', 'A decreases by 4; Z decreases by 2', '⁴₂He nucleus, charge +2e'], ['Beta-minus', 'A unchanged; Z increases by 1', 'Electron + antineutrino'], ['Beta-plus', 'A unchanged; Z decreases by 1', 'Positron + neutrino'], ['Gamma', 'A and Z unchanged; nuclear energy falls', 'High-energy photon']]</a:t>
            </a:r>
          </a:p>
          <a:p xmlns:a="http://schemas.openxmlformats.org/drawingml/2006/main">
            <a:r>
              <a:t/>
            </a:r>
          </a:p>
          <a:p xmlns:a="http://schemas.openxmlformats.org/drawingml/2006/main">
            <a:r>
              <a:t>β⁻ at nucleon level: n → p + e⁻ + antineutrino</a:t>
            </a:r>
          </a:p>
          <a:p xmlns:a="http://schemas.openxmlformats.org/drawingml/2006/main">
            <a:r>
              <a:t>β⁺ within an energetically allowed nucleus: p → n + e⁺ + neutrino</a:t>
            </a:r>
          </a:p>
          <a:p xmlns:a="http://schemas.openxmlformats.org/drawingml/2006/main">
            <a:r>
              <a:t>Gamma: X* → X + γ, where * denotes an excited nuclear state.</a:t>
            </a:r>
          </a:p>
          <a:p xmlns:a="http://schemas.openxmlformats.org/drawingml/2006/main">
            <a:r>
              <a:t/>
            </a:r>
          </a:p>
          <a:p xmlns:a="http://schemas.openxmlformats.org/drawingml/2006/main">
            <a:r>
              <a:t>A beta electron is created in the nuclear transformation; it is not simply an orbital electron falling out. Neutrinos and antineutrinos carry energy, momentum and lepton number with no electric charge, negligible mass on this scale, and very weak interaction with ordinary matter. Positrons have the electron’s mass and opposite charge. An emitted gamma photon reduces nuclear excitation without changing which isotope remains.</a:t>
            </a:r>
          </a:p>
          <a:p xmlns:a="http://schemas.openxmlformats.org/drawingml/2006/main">
            <a:r>
              <a:t/>
            </a:r>
          </a:p>
          <a:p xmlns:a="http://schemas.openxmlformats.org/drawingml/2006/main">
            <a:r>
              <a:t>Conserve electric charge, nucleon number and lepton number in these reactions. Assign lepton number +1 to electrons and neutrinos, -1 to positrons and antineutrinos. Thus beta-minus emission produces +1 and -1 leptons, totaling zero; beta-plus produces -1 and +1. Energy and momentum conservation also apply.</a:t>
            </a:r>
          </a:p>
          <a:p xmlns:a="http://schemas.openxmlformats.org/drawingml/2006/main">
            <a:r>
              <a:t/>
            </a:r>
          </a:p>
          <a:p xmlns:a="http://schemas.openxmlformats.org/drawingml/2006/main">
            <a:r>
              <a:t>Worked bookkeeping ²³⁸₉₂U undergoing alpha decay produces a daughter with A = 234 and Z = 90. A beta-minus decay of a nucleus with A = 14 and Z = 6 gives a daughter with A = 14, Z = 7, plus an electron and antineutrino. Specific isotope decay modes need not be memorized for the supplied CED.</a:t>
            </a:r>
          </a:p>
          <a:p xmlns:a="http://schemas.openxmlformats.org/drawingml/2006/main">
            <a:r>
              <a:t/>
            </a:r>
          </a:p>
          <a:p xmlns:a="http://schemas.openxmlformats.org/drawingml/2006/main">
            <a:r>
              <a:t>Alpha particles are strongly ionizing and have short penetration ranges; beta particles typically penetrate farther, and gamma photons can be much more penetrating. These are qualitative tendencies that depend on energy and material. They do not mean any radiation type is harmless.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22.</a:t>
            </a:r>
          </a:p>
          <a:p xmlns:a="http://schemas.openxmlformats.org/drawingml/2006/main">
            <a:r>
              <a:t>Original source: N25 pp.8-9,13-16</a:t>
            </a:r>
          </a:p>
          <a:p xmlns:a="http://schemas.openxmlformats.org/drawingml/2006/main">
            <a:r>
              <a:t>CED: 15.8</a:t>
            </a:r>
          </a:p>
          <a:p xmlns:a="http://schemas.openxmlformats.org/drawingml/2006/main">
            <a:r>
              <a:t/>
            </a:r>
          </a:p>
          <a:p xmlns:a="http://schemas.openxmlformats.org/drawingml/2006/main">
            <a:r>
              <a:t>nuclear_bookkeeping These changes refer to the daughter nucleus. Beta decay keeps nucleon count fixed while changing the neutron-proton balance.</a:t>
            </a:r>
          </a:p>
          <a:p xmlns:a="http://schemas.openxmlformats.org/drawingml/2006/main">
            <a:r>
              <a:t/>
            </a:r>
          </a:p>
          <a:p xmlns:a="http://schemas.openxmlformats.org/drawingml/2006/main">
            <a:r>
              <a:t>Alpha: write a helium-4 nucleus on the product side, then subtract 4 from A and 2 from Z for the daughter.</a:t>
            </a:r>
          </a:p>
          <a:p xmlns:a="http://schemas.openxmlformats.org/drawingml/2006/main">
            <a:r>
              <a:t>Beta minus: a neutron becomes a proton; daughter Z rises by one.</a:t>
            </a:r>
          </a:p>
          <a:p xmlns:a="http://schemas.openxmlformats.org/drawingml/2006/main">
            <a:r>
              <a:t>Beta plus: a proton in an energetically allowed nucleus becomes a neutron; daughter Z falls by one.</a:t>
            </a:r>
          </a:p>
          <a:p xmlns:a="http://schemas.openxmlformats.org/drawingml/2006/main">
            <a:r>
              <a:t>Gamma: the nucleus loses excitation energy; A and Z stay fixed.</a:t>
            </a:r>
          </a:p>
          <a:p xmlns:a="http://schemas.openxmlformats.org/drawingml/2006/main">
            <a:r>
              <a:t/>
            </a:r>
          </a:p>
          <a:p xmlns:a="http://schemas.openxmlformats.org/drawingml/2006/main">
            <a:r>
              <a:t>n → p + e⁻ + antineutrino</a:t>
            </a:r>
          </a:p>
          <a:p xmlns:a="http://schemas.openxmlformats.org/drawingml/2006/main">
            <a:r>
              <a:t>p → n + e⁺ + neutrino (within an allowed nuclear transition)</a:t>
            </a:r>
          </a:p>
          <a:p xmlns:a="http://schemas.openxmlformats.org/drawingml/2006/main">
            <a:r>
              <a:t/>
            </a:r>
          </a:p>
          <a:p xmlns:a="http://schemas.openxmlformats.org/drawingml/2006/main">
            <a:r>
              <a:t>SOURCE SIGN CORRECTION In alpha decay the daughter has A - 4 and Z - 2. A plus sign on the daughter’s indices would violate conservation. In beta-minus decay the daughter’s Z increases, even though the emitted particle has negative charge.</a:t>
            </a:r>
          </a:p>
          <a:p xmlns:a="http://schemas.openxmlformats.org/drawingml/2006/main">
            <a:r>
              <a:t/>
            </a:r>
          </a:p>
          <a:p xmlns:a="http://schemas.openxmlformats.org/drawingml/2006/main">
            <a:r>
              <a:t>The supplied CED does not require memorizing which isotope has which decay mode or its half-life. Electron capture, standalone neutron-emission decay and detailed neutrino types are outside the stated scope. Keep conservation reasoning with supplied information.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22.</a:t>
            </a:r>
          </a:p>
          <a:p xmlns:a="http://schemas.openxmlformats.org/drawingml/2006/main">
            <a:r>
              <a:t>Original source: N25 pp.8-9,13-16</a:t>
            </a:r>
          </a:p>
          <a:p xmlns:a="http://schemas.openxmlformats.org/drawingml/2006/main">
            <a:r>
              <a:t>CED: 15.8</a:t>
            </a:r>
          </a:p>
          <a:p xmlns:a="http://schemas.openxmlformats.org/drawingml/2006/main">
            <a:r>
              <a:t/>
            </a:r>
          </a:p>
          <a:p xmlns:a="http://schemas.openxmlformats.org/drawingml/2006/main">
            <a:r>
              <a:t>nuclear_bookkeeping These changes refer to the daughter nucleus. Beta decay keeps nucleon count fixed while changing the neutron-proton balance.</a:t>
            </a:r>
          </a:p>
          <a:p xmlns:a="http://schemas.openxmlformats.org/drawingml/2006/main">
            <a:r>
              <a:t/>
            </a:r>
          </a:p>
          <a:p xmlns:a="http://schemas.openxmlformats.org/drawingml/2006/main">
            <a:r>
              <a:t>Alpha: write a helium-4 nucleus on the product side, then subtract 4 from A and 2 from Z for the daughter.</a:t>
            </a:r>
          </a:p>
          <a:p xmlns:a="http://schemas.openxmlformats.org/drawingml/2006/main">
            <a:r>
              <a:t>Beta minus: a neutron becomes a proton; daughter Z rises by one.</a:t>
            </a:r>
          </a:p>
          <a:p xmlns:a="http://schemas.openxmlformats.org/drawingml/2006/main">
            <a:r>
              <a:t>Beta plus: a proton in an energetically allowed nucleus becomes a neutron; daughter Z falls by one.</a:t>
            </a:r>
          </a:p>
          <a:p xmlns:a="http://schemas.openxmlformats.org/drawingml/2006/main">
            <a:r>
              <a:t>Gamma: the nucleus loses excitation energy; A and Z stay fixed.</a:t>
            </a:r>
          </a:p>
          <a:p xmlns:a="http://schemas.openxmlformats.org/drawingml/2006/main">
            <a:r>
              <a:t/>
            </a:r>
          </a:p>
          <a:p xmlns:a="http://schemas.openxmlformats.org/drawingml/2006/main">
            <a:r>
              <a:t>n → p + e⁻ + antineutrino</a:t>
            </a:r>
          </a:p>
          <a:p xmlns:a="http://schemas.openxmlformats.org/drawingml/2006/main">
            <a:r>
              <a:t>p → n + e⁺ + neutrino (within an allowed nuclear transition)</a:t>
            </a:r>
          </a:p>
          <a:p xmlns:a="http://schemas.openxmlformats.org/drawingml/2006/main">
            <a:r>
              <a:t/>
            </a:r>
          </a:p>
          <a:p xmlns:a="http://schemas.openxmlformats.org/drawingml/2006/main">
            <a:r>
              <a:t>SOURCE SIGN CORRECTION In alpha decay the daughter has A - 4 and Z - 2. A plus sign on the daughter’s indices would violate conservation. In beta-minus decay the daughter’s Z increases, even though the emitted particle has negative charge.</a:t>
            </a:r>
          </a:p>
          <a:p xmlns:a="http://schemas.openxmlformats.org/drawingml/2006/main">
            <a:r>
              <a:t/>
            </a:r>
          </a:p>
          <a:p xmlns:a="http://schemas.openxmlformats.org/drawingml/2006/main">
            <a:r>
              <a:t>The supplied CED does not require memorizing which isotope has which decay mode or its half-life. Electron capture, standalone neutron-emission decay and detailed neutrino types are outside the stated scope. Keep conservation reasoning with supplied information.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22.</a:t>
            </a:r>
          </a:p>
          <a:p xmlns:a="http://schemas.openxmlformats.org/drawingml/2006/main">
            <a:r>
              <a:t>Original source: N25 pp.8-9,13-16</a:t>
            </a:r>
          </a:p>
          <a:p xmlns:a="http://schemas.openxmlformats.org/drawingml/2006/main">
            <a:r>
              <a:t>CED: 15.8</a:t>
            </a:r>
          </a:p>
          <a:p xmlns:a="http://schemas.openxmlformats.org/drawingml/2006/main">
            <a:r>
              <a:t/>
            </a:r>
          </a:p>
          <a:p xmlns:a="http://schemas.openxmlformats.org/drawingml/2006/main">
            <a:r>
              <a:t>nuclear_bookkeeping These changes refer to the daughter nucleus. Beta decay keeps nucleon count fixed while changing the neutron-proton balance.</a:t>
            </a:r>
          </a:p>
          <a:p xmlns:a="http://schemas.openxmlformats.org/drawingml/2006/main">
            <a:r>
              <a:t/>
            </a:r>
          </a:p>
          <a:p xmlns:a="http://schemas.openxmlformats.org/drawingml/2006/main">
            <a:r>
              <a:t>Alpha: write a helium-4 nucleus on the product side, then subtract 4 from A and 2 from Z for the daughter.</a:t>
            </a:r>
          </a:p>
          <a:p xmlns:a="http://schemas.openxmlformats.org/drawingml/2006/main">
            <a:r>
              <a:t>Beta minus: a neutron becomes a proton; daughter Z rises by one.</a:t>
            </a:r>
          </a:p>
          <a:p xmlns:a="http://schemas.openxmlformats.org/drawingml/2006/main">
            <a:r>
              <a:t>Beta plus: a proton in an energetically allowed nucleus becomes a neutron; daughter Z falls by one.</a:t>
            </a:r>
          </a:p>
          <a:p xmlns:a="http://schemas.openxmlformats.org/drawingml/2006/main">
            <a:r>
              <a:t>Gamma: the nucleus loses excitation energy; A and Z stay fixed.</a:t>
            </a:r>
          </a:p>
          <a:p xmlns:a="http://schemas.openxmlformats.org/drawingml/2006/main">
            <a:r>
              <a:t/>
            </a:r>
          </a:p>
          <a:p xmlns:a="http://schemas.openxmlformats.org/drawingml/2006/main">
            <a:r>
              <a:t>n → p + e⁻ + antineutrino</a:t>
            </a:r>
          </a:p>
          <a:p xmlns:a="http://schemas.openxmlformats.org/drawingml/2006/main">
            <a:r>
              <a:t>p → n + e⁺ + neutrino (within an allowed nuclear transition)</a:t>
            </a:r>
          </a:p>
          <a:p xmlns:a="http://schemas.openxmlformats.org/drawingml/2006/main">
            <a:r>
              <a:t/>
            </a:r>
          </a:p>
          <a:p xmlns:a="http://schemas.openxmlformats.org/drawingml/2006/main">
            <a:r>
              <a:t>SOURCE SIGN CORRECTION In alpha decay the daughter has A - 4 and Z - 2. A plus sign on the daughter’s indices would violate conservation. In beta-minus decay the daughter’s Z increases, even though the emitted particle has negative charge.</a:t>
            </a:r>
          </a:p>
          <a:p xmlns:a="http://schemas.openxmlformats.org/drawingml/2006/main">
            <a:r>
              <a:t/>
            </a:r>
          </a:p>
          <a:p xmlns:a="http://schemas.openxmlformats.org/drawingml/2006/main">
            <a:r>
              <a:t>The supplied CED does not require memorizing which isotope has which decay mode or its half-life. Electron capture, standalone neutron-emission decay and detailed neutrino types are outside the stated scope. Keep conservation reasoning with supplied information.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22.</a:t>
            </a:r>
          </a:p>
          <a:p xmlns:a="http://schemas.openxmlformats.org/drawingml/2006/main">
            <a:r>
              <a:t>Original source: N25 pp.8-9,13-16</a:t>
            </a:r>
          </a:p>
          <a:p xmlns:a="http://schemas.openxmlformats.org/drawingml/2006/main">
            <a:r>
              <a:t>CED: 15.8</a:t>
            </a:r>
          </a:p>
          <a:p xmlns:a="http://schemas.openxmlformats.org/drawingml/2006/main">
            <a:r>
              <a:t/>
            </a:r>
          </a:p>
          <a:p xmlns:a="http://schemas.openxmlformats.org/drawingml/2006/main">
            <a:r>
              <a:t>nuclear_bookkeeping These changes refer to the daughter nucleus. Beta decay keeps nucleon count fixed while changing the neutron-proton balance.</a:t>
            </a:r>
          </a:p>
          <a:p xmlns:a="http://schemas.openxmlformats.org/drawingml/2006/main">
            <a:r>
              <a:t/>
            </a:r>
          </a:p>
          <a:p xmlns:a="http://schemas.openxmlformats.org/drawingml/2006/main">
            <a:r>
              <a:t>Alpha: write a helium-4 nucleus on the product side, then subtract 4 from A and 2 from Z for the daughter.</a:t>
            </a:r>
          </a:p>
          <a:p xmlns:a="http://schemas.openxmlformats.org/drawingml/2006/main">
            <a:r>
              <a:t>Beta minus: a neutron becomes a proton; daughter Z rises by one.</a:t>
            </a:r>
          </a:p>
          <a:p xmlns:a="http://schemas.openxmlformats.org/drawingml/2006/main">
            <a:r>
              <a:t>Beta plus: a proton in an energetically allowed nucleus becomes a neutron; daughter Z falls by one.</a:t>
            </a:r>
          </a:p>
          <a:p xmlns:a="http://schemas.openxmlformats.org/drawingml/2006/main">
            <a:r>
              <a:t>Gamma: the nucleus loses excitation energy; A and Z stay fixed.</a:t>
            </a:r>
          </a:p>
          <a:p xmlns:a="http://schemas.openxmlformats.org/drawingml/2006/main">
            <a:r>
              <a:t/>
            </a:r>
          </a:p>
          <a:p xmlns:a="http://schemas.openxmlformats.org/drawingml/2006/main">
            <a:r>
              <a:t>n → p + e⁻ + antineutrino</a:t>
            </a:r>
          </a:p>
          <a:p xmlns:a="http://schemas.openxmlformats.org/drawingml/2006/main">
            <a:r>
              <a:t>p → n + e⁺ + neutrino (within an allowed nuclear transition)</a:t>
            </a:r>
          </a:p>
          <a:p xmlns:a="http://schemas.openxmlformats.org/drawingml/2006/main">
            <a:r>
              <a:t/>
            </a:r>
          </a:p>
          <a:p xmlns:a="http://schemas.openxmlformats.org/drawingml/2006/main">
            <a:r>
              <a:t>SOURCE SIGN CORRECTION In alpha decay the daughter has A - 4 and Z - 2. A plus sign on the daughter’s indices would violate conservation. In beta-minus decay the daughter’s Z increases, even though the emitted particle has negative charge.</a:t>
            </a:r>
          </a:p>
          <a:p xmlns:a="http://schemas.openxmlformats.org/drawingml/2006/main">
            <a:r>
              <a:t/>
            </a:r>
          </a:p>
          <a:p xmlns:a="http://schemas.openxmlformats.org/drawingml/2006/main">
            <a:r>
              <a:t>The supplied CED does not require memorizing which isotope has which decay mode or its half-life. Electron capture, standalone neutron-emission decay and detailed neutrino types are outside the stated scope. Keep conservation reasoning with supplied information.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23.</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N(t) = N₀e^(-λt) = N₀(1/2)^(t/t½)</a:t>
            </a:r>
          </a:p>
          <a:p xmlns:a="http://schemas.openxmlformats.org/drawingml/2006/main">
            <a:r>
              <a:t>t_½ = ln2/λ; activity A_activity = λN (decays/s = Bq).</a:t>
            </a:r>
          </a:p>
          <a:p xmlns:a="http://schemas.openxmlformats.org/drawingml/2006/main">
            <a:r>
              <a:t/>
            </a:r>
          </a:p>
          <a:p xmlns:a="http://schemas.openxmlformats.org/drawingml/2006/main">
            <a:r>
              <a:t>decay The fraction remaining halves during each equal half-life interval. The same fraction, not the same number of nuclei, disappears in each interval.</a:t>
            </a:r>
          </a:p>
          <a:p xmlns:a="http://schemas.openxmlformats.org/drawingml/2006/main">
            <a:r>
              <a:t/>
            </a:r>
          </a:p>
          <a:p xmlns:a="http://schemas.openxmlformats.org/drawingml/2006/main">
            <a:r>
              <a:t>An individual unstable nucleus has an unpredictable decay time. A large sample has a predictable statistical trend because each surviving nucleus has the same decay probability per unit time in the simple constant-decay-rate model. Half-life is not the time by which every nucleus has decayed; the exponential curve approaches zero asymptotically.</a:t>
            </a:r>
          </a:p>
          <a:p xmlns:a="http://schemas.openxmlformats.org/drawingml/2006/main">
            <a:r>
              <a:t/>
            </a:r>
          </a:p>
          <a:p xmlns:a="http://schemas.openxmlformats.org/drawingml/2006/main">
            <a:r>
              <a:t>Worked example A sample initially contains 8.0 × 10¹² parent nuclei and has half-life 6.0 h. After 18 h, three half-lives have elapsed, so N = 1.0 × 10¹². The number decayed is 7.0 × 10¹². Its activity falls by the same factor of eight if λ stays fixed.</a:t>
            </a:r>
          </a:p>
          <a:p xmlns:a="http://schemas.openxmlformats.org/drawingml/2006/main">
            <a:r>
              <a:t/>
            </a:r>
          </a:p>
          <a:p xmlns:a="http://schemas.openxmlformats.org/drawingml/2006/main">
            <a:r>
              <a:t>For a stable daughter initially absent in a closed sample with one daughter per parent decay, the daughter count is N₀ - N. This relation fails if daughters also decay, products escape or daughter nuclei were initially present. Radioactive dating requires a model for the initial abundance and for whether the system remained closed. small</a:t>
            </a:r>
          </a:p>
          <a:p xmlns:a="http://schemas.openxmlformats.org/drawingml/2006/main">
            <a:r>
              <a:t/>
            </a:r>
          </a:p>
          <a:p xmlns:a="http://schemas.openxmlformats.org/drawingml/2006/main">
            <a:r>
              <a:t>Dating a sample: if the initial amount and decay constant are known, solve N/N0 = e^(-λt) to obtain t = ln(N0/N)/λ. For example, 25% remaining corresponds to two half-lives. Different unstable isotopes have different half-lives, from extremely short intervals to geological times; use supplied values.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23.</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N(t) = N₀e^(-λt) = N₀(1/2)^(t/t½)</a:t>
            </a:r>
          </a:p>
          <a:p xmlns:a="http://schemas.openxmlformats.org/drawingml/2006/main">
            <a:r>
              <a:t>t_½ = ln2/λ; activity A_activity = λN (decays/s = Bq).</a:t>
            </a:r>
          </a:p>
          <a:p xmlns:a="http://schemas.openxmlformats.org/drawingml/2006/main">
            <a:r>
              <a:t/>
            </a:r>
          </a:p>
          <a:p xmlns:a="http://schemas.openxmlformats.org/drawingml/2006/main">
            <a:r>
              <a:t>decay The fraction remaining halves during each equal half-life interval. The same fraction, not the same number of nuclei, disappears in each interval.</a:t>
            </a:r>
          </a:p>
          <a:p xmlns:a="http://schemas.openxmlformats.org/drawingml/2006/main">
            <a:r>
              <a:t/>
            </a:r>
          </a:p>
          <a:p xmlns:a="http://schemas.openxmlformats.org/drawingml/2006/main">
            <a:r>
              <a:t>An individual unstable nucleus has an unpredictable decay time. A large sample has a predictable statistical trend because each surviving nucleus has the same decay probability per unit time in the simple constant-decay-rate model. Half-life is not the time by which every nucleus has decayed; the exponential curve approaches zero asymptotically.</a:t>
            </a:r>
          </a:p>
          <a:p xmlns:a="http://schemas.openxmlformats.org/drawingml/2006/main">
            <a:r>
              <a:t/>
            </a:r>
          </a:p>
          <a:p xmlns:a="http://schemas.openxmlformats.org/drawingml/2006/main">
            <a:r>
              <a:t>Worked example A sample initially contains 8.0 × 10¹² parent nuclei and has half-life 6.0 h. After 18 h, three half-lives have elapsed, so N = 1.0 × 10¹². The number decayed is 7.0 × 10¹². Its activity falls by the same factor of eight if λ stays fixed.</a:t>
            </a:r>
          </a:p>
          <a:p xmlns:a="http://schemas.openxmlformats.org/drawingml/2006/main">
            <a:r>
              <a:t/>
            </a:r>
          </a:p>
          <a:p xmlns:a="http://schemas.openxmlformats.org/drawingml/2006/main">
            <a:r>
              <a:t>For a stable daughter initially absent in a closed sample with one daughter per parent decay, the daughter count is N₀ - N. This relation fails if daughters also decay, products escape or daughter nuclei were initially present. Radioactive dating requires a model for the initial abundance and for whether the system remained closed. small</a:t>
            </a:r>
          </a:p>
          <a:p xmlns:a="http://schemas.openxmlformats.org/drawingml/2006/main">
            <a:r>
              <a:t/>
            </a:r>
          </a:p>
          <a:p xmlns:a="http://schemas.openxmlformats.org/drawingml/2006/main">
            <a:r>
              <a:t>Dating a sample: if the initial amount and decay constant are known, solve N/N0 = e^(-λt) to obtain t = ln(N0/N)/λ. For example, 25% remaining corresponds to two half-lives. Different unstable isotopes have different half-lives, from extremely short intervals to geological times; use supplied values.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23.</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N(t) = N₀e^(-λt) = N₀(1/2)^(t/t½)</a:t>
            </a:r>
          </a:p>
          <a:p xmlns:a="http://schemas.openxmlformats.org/drawingml/2006/main">
            <a:r>
              <a:t>t_½ = ln2/λ; activity A_activity = λN (decays/s = Bq).</a:t>
            </a:r>
          </a:p>
          <a:p xmlns:a="http://schemas.openxmlformats.org/drawingml/2006/main">
            <a:r>
              <a:t/>
            </a:r>
          </a:p>
          <a:p xmlns:a="http://schemas.openxmlformats.org/drawingml/2006/main">
            <a:r>
              <a:t>decay The fraction remaining halves during each equal half-life interval. The same fraction, not the same number of nuclei, disappears in each interval.</a:t>
            </a:r>
          </a:p>
          <a:p xmlns:a="http://schemas.openxmlformats.org/drawingml/2006/main">
            <a:r>
              <a:t/>
            </a:r>
          </a:p>
          <a:p xmlns:a="http://schemas.openxmlformats.org/drawingml/2006/main">
            <a:r>
              <a:t>An individual unstable nucleus has an unpredictable decay time. A large sample has a predictable statistical trend because each surviving nucleus has the same decay probability per unit time in the simple constant-decay-rate model. Half-life is not the time by which every nucleus has decayed; the exponential curve approaches zero asymptotically.</a:t>
            </a:r>
          </a:p>
          <a:p xmlns:a="http://schemas.openxmlformats.org/drawingml/2006/main">
            <a:r>
              <a:t/>
            </a:r>
          </a:p>
          <a:p xmlns:a="http://schemas.openxmlformats.org/drawingml/2006/main">
            <a:r>
              <a:t>Worked example A sample initially contains 8.0 × 10¹² parent nuclei and has half-life 6.0 h. After 18 h, three half-lives have elapsed, so N = 1.0 × 10¹². The number decayed is 7.0 × 10¹². Its activity falls by the same factor of eight if λ stays fixed.</a:t>
            </a:r>
          </a:p>
          <a:p xmlns:a="http://schemas.openxmlformats.org/drawingml/2006/main">
            <a:r>
              <a:t/>
            </a:r>
          </a:p>
          <a:p xmlns:a="http://schemas.openxmlformats.org/drawingml/2006/main">
            <a:r>
              <a:t>For a stable daughter initially absent in a closed sample with one daughter per parent decay, the daughter count is N₀ - N. This relation fails if daughters also decay, products escape or daughter nuclei were initially present. Radioactive dating requires a model for the initial abundance and for whether the system remained closed. small</a:t>
            </a:r>
          </a:p>
          <a:p xmlns:a="http://schemas.openxmlformats.org/drawingml/2006/main">
            <a:r>
              <a:t/>
            </a:r>
          </a:p>
          <a:p xmlns:a="http://schemas.openxmlformats.org/drawingml/2006/main">
            <a:r>
              <a:t>Dating a sample: if the initial amount and decay constant are known, solve N/N0 = e^(-λt) to obtain t = ln(N0/N)/λ. For example, 25% remaining corresponds to two half-lives. Different unstable isotopes have different half-lives, from extremely short intervals to geological times; use supplied values.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23.</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N(t) = N₀e^(-λt) = N₀(1/2)^(t/t½)</a:t>
            </a:r>
          </a:p>
          <a:p xmlns:a="http://schemas.openxmlformats.org/drawingml/2006/main">
            <a:r>
              <a:t>t_½ = ln2/λ; activity A_activity = λN (decays/s = Bq).</a:t>
            </a:r>
          </a:p>
          <a:p xmlns:a="http://schemas.openxmlformats.org/drawingml/2006/main">
            <a:r>
              <a:t/>
            </a:r>
          </a:p>
          <a:p xmlns:a="http://schemas.openxmlformats.org/drawingml/2006/main">
            <a:r>
              <a:t>decay The fraction remaining halves during each equal half-life interval. The same fraction, not the same number of nuclei, disappears in each interval.</a:t>
            </a:r>
          </a:p>
          <a:p xmlns:a="http://schemas.openxmlformats.org/drawingml/2006/main">
            <a:r>
              <a:t/>
            </a:r>
          </a:p>
          <a:p xmlns:a="http://schemas.openxmlformats.org/drawingml/2006/main">
            <a:r>
              <a:t>An individual unstable nucleus has an unpredictable decay time. A large sample has a predictable statistical trend because each surviving nucleus has the same decay probability per unit time in the simple constant-decay-rate model. Half-life is not the time by which every nucleus has decayed; the exponential curve approaches zero asymptotically.</a:t>
            </a:r>
          </a:p>
          <a:p xmlns:a="http://schemas.openxmlformats.org/drawingml/2006/main">
            <a:r>
              <a:t/>
            </a:r>
          </a:p>
          <a:p xmlns:a="http://schemas.openxmlformats.org/drawingml/2006/main">
            <a:r>
              <a:t>Worked example A sample initially contains 8.0 × 10¹² parent nuclei and has half-life 6.0 h. After 18 h, three half-lives have elapsed, so N = 1.0 × 10¹². The number decayed is 7.0 × 10¹². Its activity falls by the same factor of eight if λ stays fixed.</a:t>
            </a:r>
          </a:p>
          <a:p xmlns:a="http://schemas.openxmlformats.org/drawingml/2006/main">
            <a:r>
              <a:t/>
            </a:r>
          </a:p>
          <a:p xmlns:a="http://schemas.openxmlformats.org/drawingml/2006/main">
            <a:r>
              <a:t>For a stable daughter initially absent in a closed sample with one daughter per parent decay, the daughter count is N₀ - N. This relation fails if daughters also decay, products escape or daughter nuclei were initially present. Radioactive dating requires a model for the initial abundance and for whether the system remained closed. small</a:t>
            </a:r>
          </a:p>
          <a:p xmlns:a="http://schemas.openxmlformats.org/drawingml/2006/main">
            <a:r>
              <a:t/>
            </a:r>
          </a:p>
          <a:p xmlns:a="http://schemas.openxmlformats.org/drawingml/2006/main">
            <a:r>
              <a:t>Dating a sample: if the initial amount and decay constant are known, solve N/N0 = e^(-λt) to obtain t = ln(N0/N)/λ. For example, 25% remaining corresponds to two half-lives. Different unstable isotopes have different half-lives, from extremely short intervals to geological times; use supplied values.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24.</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Constant probability rate λ → dN/dt = -λN</a:t>
            </a:r>
          </a:p>
          <a:p xmlns:a="http://schemas.openxmlformats.org/drawingml/2006/main">
            <a:r>
              <a:t>Solution: N = N0e^(-λt)</a:t>
            </a:r>
          </a:p>
          <a:p xmlns:a="http://schemas.openxmlformats.org/drawingml/2006/main">
            <a:r>
              <a:t>At t = t½: 1/2 = e^(-λt½), so t½ = ln 2/λ</a:t>
            </a:r>
          </a:p>
          <a:p xmlns:a="http://schemas.openxmlformats.org/drawingml/2006/main">
            <a:r>
              <a:t/>
            </a:r>
          </a:p>
          <a:p xmlns:a="http://schemas.openxmlformats.org/drawingml/2006/main">
            <a:r>
              <a:t>The differential notation retains the original derivation as an optional mathematical explanation. A larger λ means a larger decay probability per unit time and a shorter half-life. λ is a rate with units of inverse time; it is not itself a dimensionless probability over an arbitrary finite interval.</a:t>
            </a:r>
          </a:p>
          <a:p xmlns:a="http://schemas.openxmlformats.org/drawingml/2006/main">
            <a:r>
              <a:t/>
            </a:r>
          </a:p>
          <a:p xmlns:a="http://schemas.openxmlformats.org/drawingml/2006/main">
            <a:r>
              <a:t>After one half-life, half the original nuclei remain. During the next equal interval, half of those survivors decay, leaving one quarter of the original. The numbers decaying in successive intervals decrease because fewer candidates remain.</a:t>
            </a:r>
          </a:p>
          <a:p xmlns:a="http://schemas.openxmlformats.org/drawingml/2006/main">
            <a:r>
              <a:t/>
            </a:r>
          </a:p>
          <a:p xmlns:a="http://schemas.openxmlformats.org/drawingml/2006/main">
            <a:r>
              <a:t>[['Elapsed half-lives', '0', '1', '2', '3', '4'], ['Fraction remaining', '1', '1/2', '1/4', '1/8', '1/16'], ['Fraction decayed', '0', '1/2', '3/4', '7/8', '15/16']] None 9</a:t>
            </a:r>
          </a:p>
          <a:p xmlns:a="http://schemas.openxmlformats.org/drawingml/2006/main">
            <a:r>
              <a:t/>
            </a:r>
          </a:p>
          <a:p xmlns:a="http://schemas.openxmlformats.org/drawingml/2006/main">
            <a:r>
              <a:t>PAUSE AND EXPLAIN Can we predict which particular nucleus will decay next? No. A predictable population trend does not determine each nucleus’s time. A long-lived survivor does not use up a scheduled portion of its own lifetime.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24.</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Constant probability rate λ → dN/dt = -λN</a:t>
            </a:r>
          </a:p>
          <a:p xmlns:a="http://schemas.openxmlformats.org/drawingml/2006/main">
            <a:r>
              <a:t>Solution: N = N0e^(-λt)</a:t>
            </a:r>
          </a:p>
          <a:p xmlns:a="http://schemas.openxmlformats.org/drawingml/2006/main">
            <a:r>
              <a:t>At t = t½: 1/2 = e^(-λt½), so t½ = ln 2/λ</a:t>
            </a:r>
          </a:p>
          <a:p xmlns:a="http://schemas.openxmlformats.org/drawingml/2006/main">
            <a:r>
              <a:t/>
            </a:r>
          </a:p>
          <a:p xmlns:a="http://schemas.openxmlformats.org/drawingml/2006/main">
            <a:r>
              <a:t>The differential notation retains the original derivation as an optional mathematical explanation. A larger λ means a larger decay probability per unit time and a shorter half-life. λ is a rate with units of inverse time; it is not itself a dimensionless probability over an arbitrary finite interval.</a:t>
            </a:r>
          </a:p>
          <a:p xmlns:a="http://schemas.openxmlformats.org/drawingml/2006/main">
            <a:r>
              <a:t/>
            </a:r>
          </a:p>
          <a:p xmlns:a="http://schemas.openxmlformats.org/drawingml/2006/main">
            <a:r>
              <a:t>After one half-life, half the original nuclei remain. During the next equal interval, half of those survivors decay, leaving one quarter of the original. The numbers decaying in successive intervals decrease because fewer candidates remain.</a:t>
            </a:r>
          </a:p>
          <a:p xmlns:a="http://schemas.openxmlformats.org/drawingml/2006/main">
            <a:r>
              <a:t/>
            </a:r>
          </a:p>
          <a:p xmlns:a="http://schemas.openxmlformats.org/drawingml/2006/main">
            <a:r>
              <a:t>[['Elapsed half-lives', '0', '1', '2', '3', '4'], ['Fraction remaining', '1', '1/2', '1/4', '1/8', '1/16'], ['Fraction decayed', '0', '1/2', '3/4', '7/8', '15/16']] None 9</a:t>
            </a:r>
          </a:p>
          <a:p xmlns:a="http://schemas.openxmlformats.org/drawingml/2006/main">
            <a:r>
              <a:t/>
            </a:r>
          </a:p>
          <a:p xmlns:a="http://schemas.openxmlformats.org/drawingml/2006/main">
            <a:r>
              <a:t>PAUSE AND EXPLAIN Can we predict which particular nucleus will decay next? No. A predictable population trend does not determine each nucleus’s time. A long-lived survivor does not use up a scheduled portion of its own lifetime.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24.</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Constant probability rate λ → dN/dt = -λN</a:t>
            </a:r>
          </a:p>
          <a:p xmlns:a="http://schemas.openxmlformats.org/drawingml/2006/main">
            <a:r>
              <a:t>Solution: N = N0e^(-λt)</a:t>
            </a:r>
          </a:p>
          <a:p xmlns:a="http://schemas.openxmlformats.org/drawingml/2006/main">
            <a:r>
              <a:t>At t = t½: 1/2 = e^(-λt½), so t½ = ln 2/λ</a:t>
            </a:r>
          </a:p>
          <a:p xmlns:a="http://schemas.openxmlformats.org/drawingml/2006/main">
            <a:r>
              <a:t/>
            </a:r>
          </a:p>
          <a:p xmlns:a="http://schemas.openxmlformats.org/drawingml/2006/main">
            <a:r>
              <a:t>The differential notation retains the original derivation as an optional mathematical explanation. A larger λ means a larger decay probability per unit time and a shorter half-life. λ is a rate with units of inverse time; it is not itself a dimensionless probability over an arbitrary finite interval.</a:t>
            </a:r>
          </a:p>
          <a:p xmlns:a="http://schemas.openxmlformats.org/drawingml/2006/main">
            <a:r>
              <a:t/>
            </a:r>
          </a:p>
          <a:p xmlns:a="http://schemas.openxmlformats.org/drawingml/2006/main">
            <a:r>
              <a:t>After one half-life, half the original nuclei remain. During the next equal interval, half of those survivors decay, leaving one quarter of the original. The numbers decaying in successive intervals decrease because fewer candidates remain.</a:t>
            </a:r>
          </a:p>
          <a:p xmlns:a="http://schemas.openxmlformats.org/drawingml/2006/main">
            <a:r>
              <a:t/>
            </a:r>
          </a:p>
          <a:p xmlns:a="http://schemas.openxmlformats.org/drawingml/2006/main">
            <a:r>
              <a:t>[['Elapsed half-lives', '0', '1', '2', '3', '4'], ['Fraction remaining', '1', '1/2', '1/4', '1/8', '1/16'], ['Fraction decayed', '0', '1/2', '3/4', '7/8', '15/16']] None 9</a:t>
            </a:r>
          </a:p>
          <a:p xmlns:a="http://schemas.openxmlformats.org/drawingml/2006/main">
            <a:r>
              <a:t/>
            </a:r>
          </a:p>
          <a:p xmlns:a="http://schemas.openxmlformats.org/drawingml/2006/main">
            <a:r>
              <a:t>PAUSE AND EXPLAIN Can we predict which particular nucleus will decay next? No. A predictable population trend does not determine each nucleus’s time. A long-lived survivor does not use up a scheduled portion of its own lifetime.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24.</a:t>
            </a:r>
          </a:p>
          <a:p xmlns:a="http://schemas.openxmlformats.org/drawingml/2006/main">
            <a:r>
              <a:t>Original source: N25 pp.9-10</a:t>
            </a:r>
          </a:p>
          <a:p xmlns:a="http://schemas.openxmlformats.org/drawingml/2006/main">
            <a:r>
              <a:t>CED: 15.7</a:t>
            </a:r>
          </a:p>
          <a:p xmlns:a="http://schemas.openxmlformats.org/drawingml/2006/main">
            <a:r>
              <a:t/>
            </a:r>
          </a:p>
          <a:p xmlns:a="http://schemas.openxmlformats.org/drawingml/2006/main">
            <a:r>
              <a:t>Constant probability rate λ → dN/dt = -λN</a:t>
            </a:r>
          </a:p>
          <a:p xmlns:a="http://schemas.openxmlformats.org/drawingml/2006/main">
            <a:r>
              <a:t>Solution: N = N0e^(-λt)</a:t>
            </a:r>
          </a:p>
          <a:p xmlns:a="http://schemas.openxmlformats.org/drawingml/2006/main">
            <a:r>
              <a:t>At t = t½: 1/2 = e^(-λt½), so t½ = ln 2/λ</a:t>
            </a:r>
          </a:p>
          <a:p xmlns:a="http://schemas.openxmlformats.org/drawingml/2006/main">
            <a:r>
              <a:t/>
            </a:r>
          </a:p>
          <a:p xmlns:a="http://schemas.openxmlformats.org/drawingml/2006/main">
            <a:r>
              <a:t>The differential notation retains the original derivation as an optional mathematical explanation. A larger λ means a larger decay probability per unit time and a shorter half-life. λ is a rate with units of inverse time; it is not itself a dimensionless probability over an arbitrary finite interval.</a:t>
            </a:r>
          </a:p>
          <a:p xmlns:a="http://schemas.openxmlformats.org/drawingml/2006/main">
            <a:r>
              <a:t/>
            </a:r>
          </a:p>
          <a:p xmlns:a="http://schemas.openxmlformats.org/drawingml/2006/main">
            <a:r>
              <a:t>After one half-life, half the original nuclei remain. During the next equal interval, half of those survivors decay, leaving one quarter of the original. The numbers decaying in successive intervals decrease because fewer candidates remain.</a:t>
            </a:r>
          </a:p>
          <a:p xmlns:a="http://schemas.openxmlformats.org/drawingml/2006/main">
            <a:r>
              <a:t/>
            </a:r>
          </a:p>
          <a:p xmlns:a="http://schemas.openxmlformats.org/drawingml/2006/main">
            <a:r>
              <a:t>[['Elapsed half-lives', '0', '1', '2', '3', '4'], ['Fraction remaining', '1', '1/2', '1/4', '1/8', '1/16'], ['Fraction decayed', '0', '1/2', '3/4', '7/8', '15/16']] None 9</a:t>
            </a:r>
          </a:p>
          <a:p xmlns:a="http://schemas.openxmlformats.org/drawingml/2006/main">
            <a:r>
              <a:t/>
            </a:r>
          </a:p>
          <a:p xmlns:a="http://schemas.openxmlformats.org/drawingml/2006/main">
            <a:r>
              <a:t>PAUSE AND EXPLAIN Can we predict which particular nucleus will decay next? No. A predictable population trend does not determine each nucleus’s time. A long-lived survivor does not use up a scheduled portion of its own lifetime.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25.</a:t>
            </a:r>
          </a:p>
          <a:p xmlns:a="http://schemas.openxmlformats.org/drawingml/2006/main">
            <a:r>
              <a:t>Original source: N27 pp.5-6: annotated decay question</a:t>
            </a:r>
          </a:p>
          <a:p xmlns:a="http://schemas.openxmlformats.org/drawingml/2006/main">
            <a:r>
              <a:t>CED: 15.7-15.8 + 12.2</a:t>
            </a:r>
          </a:p>
          <a:p xmlns:a="http://schemas.openxmlformats.org/drawingml/2006/main">
            <a:r>
              <a:t/>
            </a:r>
          </a:p>
          <a:p xmlns:a="http://schemas.openxmlformats.org/drawingml/2006/main">
            <a:r>
              <a:t>A nucleus initially at rest emits an alpha particle and a daughter. With no significant external impulse, total momentum stays zero. In the source’s short-decay-timescale idealization, the system’s center of mass stays fixed even though each product moves.</a:t>
            </a:r>
          </a:p>
          <a:p xmlns:a="http://schemas.openxmlformats.org/drawingml/2006/main">
            <a:r>
              <a:t/>
            </a:r>
          </a:p>
          <a:p xmlns:a="http://schemas.openxmlformats.org/drawingml/2006/main">
            <a:r>
              <a:t>p_alpha = -p_daughter</a:t>
            </a:r>
          </a:p>
          <a:p xmlns:a="http://schemas.openxmlformats.org/drawingml/2006/main">
            <a:r>
              <a:t>Nonrelativistic: K = p²/(2m)</a:t>
            </a:r>
          </a:p>
          <a:p xmlns:a="http://schemas.openxmlformats.org/drawingml/2006/main">
            <a:r>
              <a:t>K_alpha/K_daughter = m_daughter/m_alpha</a:t>
            </a:r>
          </a:p>
          <a:p xmlns:a="http://schemas.openxmlformats.org/drawingml/2006/main">
            <a:r>
              <a:t/>
            </a:r>
          </a:p>
          <a:p xmlns:a="http://schemas.openxmlformats.org/drawingml/2006/main">
            <a:r>
              <a:t>The lighter alpha particle takes more kinetic energy. Energy conservation uses the rest-mass loss as the source of the total product kinetic energy. If a gamma photon is also emitted, include its momentum and energy; the simple two-body equality need not hold for the two massive particles alone.</a:t>
            </a:r>
          </a:p>
          <a:p xmlns:a="http://schemas.openxmlformats.org/drawingml/2006/main">
            <a:r>
              <a:t/>
            </a:r>
          </a:p>
          <a:p xmlns:a="http://schemas.openxmlformats.org/drawingml/2006/main">
            <a:r>
              <a:t>Magnetic connection: for equal momentum magnitudes in the same perpendicular B, r = p/(|q|B). A larger charge magnitude then produces the smaller curvature radius. Compare charge as well as mass; equal momentum makes mass cancel from this radius comparison.</a:t>
            </a:r>
          </a:p>
          <a:p xmlns:a="http://schemas.openxmlformats.org/drawingml/2006/main">
            <a:r>
              <a:t/>
            </a:r>
          </a:p>
          <a:p xmlns:a="http://schemas.openxmlformats.org/drawingml/2006/main">
            <a:r>
              <a:t>GRAPH READING Find a half-life by reading the time for the parent count to fall from a chosen value to half that value. Use several pairs on a noisy curve. Subtract detector background before treating a count-rate curve as proportional to the number of parent nuclei.</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25.</a:t>
            </a:r>
          </a:p>
          <a:p xmlns:a="http://schemas.openxmlformats.org/drawingml/2006/main">
            <a:r>
              <a:t>Original source: N27 pp.5-6: annotated decay question</a:t>
            </a:r>
          </a:p>
          <a:p xmlns:a="http://schemas.openxmlformats.org/drawingml/2006/main">
            <a:r>
              <a:t>CED: 15.7-15.8 + 12.2</a:t>
            </a:r>
          </a:p>
          <a:p xmlns:a="http://schemas.openxmlformats.org/drawingml/2006/main">
            <a:r>
              <a:t/>
            </a:r>
          </a:p>
          <a:p xmlns:a="http://schemas.openxmlformats.org/drawingml/2006/main">
            <a:r>
              <a:t>A nucleus initially at rest emits an alpha particle and a daughter. With no significant external impulse, total momentum stays zero. In the source’s short-decay-timescale idealization, the system’s center of mass stays fixed even though each product moves.</a:t>
            </a:r>
          </a:p>
          <a:p xmlns:a="http://schemas.openxmlformats.org/drawingml/2006/main">
            <a:r>
              <a:t/>
            </a:r>
          </a:p>
          <a:p xmlns:a="http://schemas.openxmlformats.org/drawingml/2006/main">
            <a:r>
              <a:t>p_alpha = -p_daughter</a:t>
            </a:r>
          </a:p>
          <a:p xmlns:a="http://schemas.openxmlformats.org/drawingml/2006/main">
            <a:r>
              <a:t>Nonrelativistic: K = p²/(2m)</a:t>
            </a:r>
          </a:p>
          <a:p xmlns:a="http://schemas.openxmlformats.org/drawingml/2006/main">
            <a:r>
              <a:t>K_alpha/K_daughter = m_daughter/m_alpha</a:t>
            </a:r>
          </a:p>
          <a:p xmlns:a="http://schemas.openxmlformats.org/drawingml/2006/main">
            <a:r>
              <a:t/>
            </a:r>
          </a:p>
          <a:p xmlns:a="http://schemas.openxmlformats.org/drawingml/2006/main">
            <a:r>
              <a:t>The lighter alpha particle takes more kinetic energy. Energy conservation uses the rest-mass loss as the source of the total product kinetic energy. If a gamma photon is also emitted, include its momentum and energy; the simple two-body equality need not hold for the two massive particles alone.</a:t>
            </a:r>
          </a:p>
          <a:p xmlns:a="http://schemas.openxmlformats.org/drawingml/2006/main">
            <a:r>
              <a:t/>
            </a:r>
          </a:p>
          <a:p xmlns:a="http://schemas.openxmlformats.org/drawingml/2006/main">
            <a:r>
              <a:t>Magnetic connection: for equal momentum magnitudes in the same perpendicular B, r = p/(|q|B). A larger charge magnitude then produces the smaller curvature radius. Compare charge as well as mass; equal momentum makes mass cancel from this radius comparison.</a:t>
            </a:r>
          </a:p>
          <a:p xmlns:a="http://schemas.openxmlformats.org/drawingml/2006/main">
            <a:r>
              <a:t/>
            </a:r>
          </a:p>
          <a:p xmlns:a="http://schemas.openxmlformats.org/drawingml/2006/main">
            <a:r>
              <a:t>GRAPH READING Find a half-life by reading the time for the parent count to fall from a chosen value to half that value. Use several pairs on a noisy curve. Subtract detector background before treating a count-rate curve as proportional to the number of parent nuclei.</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25.</a:t>
            </a:r>
          </a:p>
          <a:p xmlns:a="http://schemas.openxmlformats.org/drawingml/2006/main">
            <a:r>
              <a:t>Original source: N27 pp.5-6: annotated decay question</a:t>
            </a:r>
          </a:p>
          <a:p xmlns:a="http://schemas.openxmlformats.org/drawingml/2006/main">
            <a:r>
              <a:t>CED: 15.7-15.8 + 12.2</a:t>
            </a:r>
          </a:p>
          <a:p xmlns:a="http://schemas.openxmlformats.org/drawingml/2006/main">
            <a:r>
              <a:t/>
            </a:r>
          </a:p>
          <a:p xmlns:a="http://schemas.openxmlformats.org/drawingml/2006/main">
            <a:r>
              <a:t>A nucleus initially at rest emits an alpha particle and a daughter. With no significant external impulse, total momentum stays zero. In the source’s short-decay-timescale idealization, the system’s center of mass stays fixed even though each product moves.</a:t>
            </a:r>
          </a:p>
          <a:p xmlns:a="http://schemas.openxmlformats.org/drawingml/2006/main">
            <a:r>
              <a:t/>
            </a:r>
          </a:p>
          <a:p xmlns:a="http://schemas.openxmlformats.org/drawingml/2006/main">
            <a:r>
              <a:t>p_alpha = -p_daughter</a:t>
            </a:r>
          </a:p>
          <a:p xmlns:a="http://schemas.openxmlformats.org/drawingml/2006/main">
            <a:r>
              <a:t>Nonrelativistic: K = p²/(2m)</a:t>
            </a:r>
          </a:p>
          <a:p xmlns:a="http://schemas.openxmlformats.org/drawingml/2006/main">
            <a:r>
              <a:t>K_alpha/K_daughter = m_daughter/m_alpha</a:t>
            </a:r>
          </a:p>
          <a:p xmlns:a="http://schemas.openxmlformats.org/drawingml/2006/main">
            <a:r>
              <a:t/>
            </a:r>
          </a:p>
          <a:p xmlns:a="http://schemas.openxmlformats.org/drawingml/2006/main">
            <a:r>
              <a:t>The lighter alpha particle takes more kinetic energy. Energy conservation uses the rest-mass loss as the source of the total product kinetic energy. If a gamma photon is also emitted, include its momentum and energy; the simple two-body equality need not hold for the two massive particles alone.</a:t>
            </a:r>
          </a:p>
          <a:p xmlns:a="http://schemas.openxmlformats.org/drawingml/2006/main">
            <a:r>
              <a:t/>
            </a:r>
          </a:p>
          <a:p xmlns:a="http://schemas.openxmlformats.org/drawingml/2006/main">
            <a:r>
              <a:t>Magnetic connection: for equal momentum magnitudes in the same perpendicular B, r = p/(|q|B). A larger charge magnitude then produces the smaller curvature radius. Compare charge as well as mass; equal momentum makes mass cancel from this radius comparison.</a:t>
            </a:r>
          </a:p>
          <a:p xmlns:a="http://schemas.openxmlformats.org/drawingml/2006/main">
            <a:r>
              <a:t/>
            </a:r>
          </a:p>
          <a:p xmlns:a="http://schemas.openxmlformats.org/drawingml/2006/main">
            <a:r>
              <a:t>GRAPH READING Find a half-life by reading the time for the parent count to fall from a chosen value to half that value. Use several pairs on a noisy curve. Subtract detector background before treating a count-rate curve as proportional to the number of parent nuclei.</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26.</a:t>
            </a:r>
          </a:p>
          <a:p xmlns:a="http://schemas.openxmlformats.org/drawingml/2006/main">
            <a:r>
              <a:t>Original source: N25 pp.15-17: retained extension</a:t>
            </a:r>
          </a:p>
          <a:p xmlns:a="http://schemas.openxmlformats.org/drawingml/2006/main">
            <a:r>
              <a:t>CED: Preserved from original notes</a:t>
            </a:r>
          </a:p>
          <a:p xmlns:a="http://schemas.openxmlformats.org/drawingml/2006/main">
            <a:r>
              <a:t/>
            </a:r>
          </a:p>
          <a:p xmlns:a="http://schemas.openxmlformats.org/drawingml/2006/main">
            <a:r>
              <a:t>An electron and positron can annihilate, converting their rest energy and kinetic energy into photons. If the pair is initially at rest as a system, two equal-energy photons emitted in opposite directions can conserve both energy and momentum. One photon alone cannot carry zero net momentum while carrying nonzero energy.</a:t>
            </a:r>
          </a:p>
          <a:p xmlns:a="http://schemas.openxmlformats.org/drawingml/2006/main">
            <a:r>
              <a:t/>
            </a:r>
          </a:p>
          <a:p xmlns:a="http://schemas.openxmlformats.org/drawingml/2006/main">
            <a:r>
              <a:t>Electron-positron pair initially at rest:</a:t>
            </a:r>
          </a:p>
          <a:p xmlns:a="http://schemas.openxmlformats.org/drawingml/2006/main">
            <a:r>
              <a:t>E_total = 2m_ec² = 1.022 MeV</a:t>
            </a:r>
          </a:p>
          <a:p xmlns:a="http://schemas.openxmlformats.org/drawingml/2006/main">
            <a:r>
              <a:t>Two-photon annihilation: 0.511 MeV per photon, opposite momenta.</a:t>
            </a:r>
          </a:p>
          <a:p xmlns:a="http://schemas.openxmlformats.org/drawingml/2006/main">
            <a:r>
              <a:t/>
            </a:r>
          </a:p>
          <a:p xmlns:a="http://schemas.openxmlformats.org/drawingml/2006/main">
            <a:r>
              <a:t>Worked example Each annihilation photon has wavelength λ = hc/E = (1240 eV·nm)/(511000 eV) = 0.00243 nm. If the pair initially has kinetic energy, the final photons share the larger total energy and need not have equal laboratory-frame energies.</a:t>
            </a:r>
          </a:p>
          <a:p xmlns:a="http://schemas.openxmlformats.org/drawingml/2006/main">
            <a:r>
              <a:t/>
            </a:r>
          </a:p>
          <a:p xmlns:a="http://schemas.openxmlformats.org/drawingml/2006/main">
            <a:r>
              <a:t>Pair production is the reverse type of energy conversion: photon energy can create an electron-positron pair when enough energy and a suitable momentum-sharing partner are available. Near a heavy nucleus, the threshold is approximately 2m_ec², with recoil corrections. A single photon in empty space cannot create only a free electron-positron pair while conserving both energy and momentum.</a:t>
            </a:r>
          </a:p>
          <a:p xmlns:a="http://schemas.openxmlformats.org/drawingml/2006/main">
            <a:r>
              <a:t/>
            </a:r>
          </a:p>
          <a:p xmlns:a="http://schemas.openxmlformats.org/drawingml/2006/main">
            <a:r>
              <a:t>Do not equate rest mass and total mass-energy carelessly Photons have zero rest mass and still carry energy. The statement E = mc² refers to rest energy when m is rest mass; total energy for a moving massive particle also includes kinetic energy. Use the full energy budget in every conversion.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26.</a:t>
            </a:r>
          </a:p>
          <a:p xmlns:a="http://schemas.openxmlformats.org/drawingml/2006/main">
            <a:r>
              <a:t>Original source: N25 pp.15-17: retained extension</a:t>
            </a:r>
          </a:p>
          <a:p xmlns:a="http://schemas.openxmlformats.org/drawingml/2006/main">
            <a:r>
              <a:t>CED: Preserved from original notes</a:t>
            </a:r>
          </a:p>
          <a:p xmlns:a="http://schemas.openxmlformats.org/drawingml/2006/main">
            <a:r>
              <a:t/>
            </a:r>
          </a:p>
          <a:p xmlns:a="http://schemas.openxmlformats.org/drawingml/2006/main">
            <a:r>
              <a:t>An electron and positron can annihilate, converting their rest energy and kinetic energy into photons. If the pair is initially at rest as a system, two equal-energy photons emitted in opposite directions can conserve both energy and momentum. One photon alone cannot carry zero net momentum while carrying nonzero energy.</a:t>
            </a:r>
          </a:p>
          <a:p xmlns:a="http://schemas.openxmlformats.org/drawingml/2006/main">
            <a:r>
              <a:t/>
            </a:r>
          </a:p>
          <a:p xmlns:a="http://schemas.openxmlformats.org/drawingml/2006/main">
            <a:r>
              <a:t>Electron-positron pair initially at rest:</a:t>
            </a:r>
          </a:p>
          <a:p xmlns:a="http://schemas.openxmlformats.org/drawingml/2006/main">
            <a:r>
              <a:t>E_total = 2m_ec² = 1.022 MeV</a:t>
            </a:r>
          </a:p>
          <a:p xmlns:a="http://schemas.openxmlformats.org/drawingml/2006/main">
            <a:r>
              <a:t>Two-photon annihilation: 0.511 MeV per photon, opposite momenta.</a:t>
            </a:r>
          </a:p>
          <a:p xmlns:a="http://schemas.openxmlformats.org/drawingml/2006/main">
            <a:r>
              <a:t/>
            </a:r>
          </a:p>
          <a:p xmlns:a="http://schemas.openxmlformats.org/drawingml/2006/main">
            <a:r>
              <a:t>Worked example Each annihilation photon has wavelength λ = hc/E = (1240 eV·nm)/(511000 eV) = 0.00243 nm. If the pair initially has kinetic energy, the final photons share the larger total energy and need not have equal laboratory-frame energies.</a:t>
            </a:r>
          </a:p>
          <a:p xmlns:a="http://schemas.openxmlformats.org/drawingml/2006/main">
            <a:r>
              <a:t/>
            </a:r>
          </a:p>
          <a:p xmlns:a="http://schemas.openxmlformats.org/drawingml/2006/main">
            <a:r>
              <a:t>Pair production is the reverse type of energy conversion: photon energy can create an electron-positron pair when enough energy and a suitable momentum-sharing partner are available. Near a heavy nucleus, the threshold is approximately 2m_ec², with recoil corrections. A single photon in empty space cannot create only a free electron-positron pair while conserving both energy and momentum.</a:t>
            </a:r>
          </a:p>
          <a:p xmlns:a="http://schemas.openxmlformats.org/drawingml/2006/main">
            <a:r>
              <a:t/>
            </a:r>
          </a:p>
          <a:p xmlns:a="http://schemas.openxmlformats.org/drawingml/2006/main">
            <a:r>
              <a:t>Do not equate rest mass and total mass-energy carelessly Photons have zero rest mass and still carry energy. The statement E = mc² refers to rest energy when m is rest mass; total energy for a moving massive particle also includes kinetic energy. Use the full energy budget in every conversion.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26.</a:t>
            </a:r>
          </a:p>
          <a:p xmlns:a="http://schemas.openxmlformats.org/drawingml/2006/main">
            <a:r>
              <a:t>Original source: N25 pp.15-17: retained extension</a:t>
            </a:r>
          </a:p>
          <a:p xmlns:a="http://schemas.openxmlformats.org/drawingml/2006/main">
            <a:r>
              <a:t>CED: Preserved from original notes</a:t>
            </a:r>
          </a:p>
          <a:p xmlns:a="http://schemas.openxmlformats.org/drawingml/2006/main">
            <a:r>
              <a:t/>
            </a:r>
          </a:p>
          <a:p xmlns:a="http://schemas.openxmlformats.org/drawingml/2006/main">
            <a:r>
              <a:t>An electron and positron can annihilate, converting their rest energy and kinetic energy into photons. If the pair is initially at rest as a system, two equal-energy photons emitted in opposite directions can conserve both energy and momentum. One photon alone cannot carry zero net momentum while carrying nonzero energy.</a:t>
            </a:r>
          </a:p>
          <a:p xmlns:a="http://schemas.openxmlformats.org/drawingml/2006/main">
            <a:r>
              <a:t/>
            </a:r>
          </a:p>
          <a:p xmlns:a="http://schemas.openxmlformats.org/drawingml/2006/main">
            <a:r>
              <a:t>Electron-positron pair initially at rest:</a:t>
            </a:r>
          </a:p>
          <a:p xmlns:a="http://schemas.openxmlformats.org/drawingml/2006/main">
            <a:r>
              <a:t>E_total = 2m_ec² = 1.022 MeV</a:t>
            </a:r>
          </a:p>
          <a:p xmlns:a="http://schemas.openxmlformats.org/drawingml/2006/main">
            <a:r>
              <a:t>Two-photon annihilation: 0.511 MeV per photon, opposite momenta.</a:t>
            </a:r>
          </a:p>
          <a:p xmlns:a="http://schemas.openxmlformats.org/drawingml/2006/main">
            <a:r>
              <a:t/>
            </a:r>
          </a:p>
          <a:p xmlns:a="http://schemas.openxmlformats.org/drawingml/2006/main">
            <a:r>
              <a:t>Worked example Each annihilation photon has wavelength λ = hc/E = (1240 eV·nm)/(511000 eV) = 0.00243 nm. If the pair initially has kinetic energy, the final photons share the larger total energy and need not have equal laboratory-frame energies.</a:t>
            </a:r>
          </a:p>
          <a:p xmlns:a="http://schemas.openxmlformats.org/drawingml/2006/main">
            <a:r>
              <a:t/>
            </a:r>
          </a:p>
          <a:p xmlns:a="http://schemas.openxmlformats.org/drawingml/2006/main">
            <a:r>
              <a:t>Pair production is the reverse type of energy conversion: photon energy can create an electron-positron pair when enough energy and a suitable momentum-sharing partner are available. Near a heavy nucleus, the threshold is approximately 2m_ec², with recoil corrections. A single photon in empty space cannot create only a free electron-positron pair while conserving both energy and momentum.</a:t>
            </a:r>
          </a:p>
          <a:p xmlns:a="http://schemas.openxmlformats.org/drawingml/2006/main">
            <a:r>
              <a:t/>
            </a:r>
          </a:p>
          <a:p xmlns:a="http://schemas.openxmlformats.org/drawingml/2006/main">
            <a:r>
              <a:t>Do not equate rest mass and total mass-energy carelessly Photons have zero rest mass and still carry energy. The statement E = mc² refers to rest energy when m is rest mass; total energy for a moving massive particle also includes kinetic energy. Use the full energy budget in every conversion. True</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27.</a:t>
            </a:r>
          </a:p>
          <a:p xmlns:a="http://schemas.openxmlformats.org/drawingml/2006/main">
            <a:r>
              <a:t>Original source: CED science practices; N24 spectra; N27 decay graph</a:t>
            </a:r>
          </a:p>
          <a:p xmlns:a="http://schemas.openxmlformats.org/drawingml/2006/main">
            <a:r>
              <a:t>CED: Science practices</a:t>
            </a:r>
          </a:p>
          <a:p xmlns:a="http://schemas.openxmlformats.org/drawingml/2006/main">
            <a:r>
              <a:t/>
            </a:r>
          </a:p>
          <a:p xmlns:a="http://schemas.openxmlformats.org/drawingml/2006/main">
            <a:r>
              <a:t>A: Simulate random decay</a:t>
            </a:r>
          </a:p>
          <a:p xmlns:a="http://schemas.openxmlformats.org/drawingml/2006/main">
            <a:r>
              <a:t/>
            </a:r>
          </a:p>
          <a:p xmlns:a="http://schemas.openxmlformats.org/drawingml/2006/main">
            <a:r>
              <a:t>Use many identical dice as simulated nuclei. Roll the surviving dice once per time step and remove those showing one selected face. Record survivors after each step; repeat the entire trial and average the counts. Each die has a fixed probability 1/6 of “decay” per step, so the expected survivor count is N₀(5/6)^(k). Individual histories vary, especially when few dice remain.</a:t>
            </a:r>
          </a:p>
          <a:p xmlns:a="http://schemas.openxmlformats.org/drawingml/2006/main">
            <a:r>
              <a:t/>
            </a:r>
          </a:p>
          <a:p xmlns:a="http://schemas.openxmlformats.org/drawingml/2006/main">
            <a:r>
              <a:t>Plot ln(N/N₀) versus step number for the averaged positive counts. The slope should be ln(5/6), not -1/6 exactly; the dice model has discrete steps. The effective half-life is ln(1/2)/ln(5/6) = 3.80 steps. This illustrates the difference between a statistical prediction and a schedule for individual events.</a:t>
            </a:r>
          </a:p>
          <a:p xmlns:a="http://schemas.openxmlformats.org/drawingml/2006/main">
            <a:r>
              <a:t/>
            </a:r>
          </a:p>
          <a:p xmlns:a="http://schemas.openxmlformats.org/drawingml/2006/main">
            <a:r>
              <a:t>B: Analyze measured radiation counts</a:t>
            </a:r>
          </a:p>
          <a:p xmlns:a="http://schemas.openxmlformats.org/drawingml/2006/main">
            <a:r>
              <a:t/>
            </a:r>
          </a:p>
          <a:p xmlns:a="http://schemas.openxmlformats.org/drawingml/2006/main">
            <a:r>
              <a:t>Measure counts over equal time windows and subtract a separately measured background rate. Plot background-corrected count rate versus time to estimate successive halvings, or use a logarithmic plot to estimate decay constant. Keep detector geometry and settings fixed; changing distance changes collection fraction and can imitate a change in activity.</a:t>
            </a:r>
          </a:p>
          <a:p xmlns:a="http://schemas.openxmlformats.org/drawingml/2006/main">
            <a:r>
              <a:t/>
            </a:r>
          </a:p>
          <a:p xmlns:a="http://schemas.openxmlformats.org/drawingml/2006/main">
            <a:r>
              <a:t>Directional error If a constant background is not subtracted, the measured count rate approaches that background instead of zero. A late-time logarithmic fit then appears too shallow and can overestimate half-life. Longer count windows reduce random relative uncertainty but blur rapid changes.</a:t>
            </a:r>
          </a:p>
          <a:p xmlns:a="http://schemas.openxmlformats.org/drawingml/2006/main">
            <a:r>
              <a:t/>
            </a:r>
          </a:p>
          <a:p xmlns:a="http://schemas.openxmlformats.org/drawingml/2006/main">
            <a:r>
              <a:t>For spectral analysis, measure line positions with a calibrated grating, convert angles to wavelengths and then to energy gaps. Compare predicted gaps, not just color names. Instrument calibration and overlapping spectral orders are important limitations.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27.</a:t>
            </a:r>
          </a:p>
          <a:p xmlns:a="http://schemas.openxmlformats.org/drawingml/2006/main">
            <a:r>
              <a:t>Original source: CED science practices; N24 spectra; N27 decay graph</a:t>
            </a:r>
          </a:p>
          <a:p xmlns:a="http://schemas.openxmlformats.org/drawingml/2006/main">
            <a:r>
              <a:t>CED: Science practices</a:t>
            </a:r>
          </a:p>
          <a:p xmlns:a="http://schemas.openxmlformats.org/drawingml/2006/main">
            <a:r>
              <a:t/>
            </a:r>
          </a:p>
          <a:p xmlns:a="http://schemas.openxmlformats.org/drawingml/2006/main">
            <a:r>
              <a:t>A: Simulate random decay</a:t>
            </a:r>
          </a:p>
          <a:p xmlns:a="http://schemas.openxmlformats.org/drawingml/2006/main">
            <a:r>
              <a:t/>
            </a:r>
          </a:p>
          <a:p xmlns:a="http://schemas.openxmlformats.org/drawingml/2006/main">
            <a:r>
              <a:t>Use many identical dice as simulated nuclei. Roll the surviving dice once per time step and remove those showing one selected face. Record survivors after each step; repeat the entire trial and average the counts. Each die has a fixed probability 1/6 of “decay” per step, so the expected survivor count is N₀(5/6)^(k). Individual histories vary, especially when few dice remain.</a:t>
            </a:r>
          </a:p>
          <a:p xmlns:a="http://schemas.openxmlformats.org/drawingml/2006/main">
            <a:r>
              <a:t/>
            </a:r>
          </a:p>
          <a:p xmlns:a="http://schemas.openxmlformats.org/drawingml/2006/main">
            <a:r>
              <a:t>Plot ln(N/N₀) versus step number for the averaged positive counts. The slope should be ln(5/6), not -1/6 exactly; the dice model has discrete steps. The effective half-life is ln(1/2)/ln(5/6) = 3.80 steps. This illustrates the difference between a statistical prediction and a schedule for individual events.</a:t>
            </a:r>
          </a:p>
          <a:p xmlns:a="http://schemas.openxmlformats.org/drawingml/2006/main">
            <a:r>
              <a:t/>
            </a:r>
          </a:p>
          <a:p xmlns:a="http://schemas.openxmlformats.org/drawingml/2006/main">
            <a:r>
              <a:t>B: Analyze measured radiation counts</a:t>
            </a:r>
          </a:p>
          <a:p xmlns:a="http://schemas.openxmlformats.org/drawingml/2006/main">
            <a:r>
              <a:t/>
            </a:r>
          </a:p>
          <a:p xmlns:a="http://schemas.openxmlformats.org/drawingml/2006/main">
            <a:r>
              <a:t>Measure counts over equal time windows and subtract a separately measured background rate. Plot background-corrected count rate versus time to estimate successive halvings, or use a logarithmic plot to estimate decay constant. Keep detector geometry and settings fixed; changing distance changes collection fraction and can imitate a change in activity.</a:t>
            </a:r>
          </a:p>
          <a:p xmlns:a="http://schemas.openxmlformats.org/drawingml/2006/main">
            <a:r>
              <a:t/>
            </a:r>
          </a:p>
          <a:p xmlns:a="http://schemas.openxmlformats.org/drawingml/2006/main">
            <a:r>
              <a:t>Directional error If a constant background is not subtracted, the measured count rate approaches that background instead of zero. A late-time logarithmic fit then appears too shallow and can overestimate half-life. Longer count windows reduce random relative uncertainty but blur rapid changes.</a:t>
            </a:r>
          </a:p>
          <a:p xmlns:a="http://schemas.openxmlformats.org/drawingml/2006/main">
            <a:r>
              <a:t/>
            </a:r>
          </a:p>
          <a:p xmlns:a="http://schemas.openxmlformats.org/drawingml/2006/main">
            <a:r>
              <a:t>For spectral analysis, measure line positions with a calibrated grating, convert angles to wavelengths and then to energy gaps. Compare predicted gaps, not just color names. Instrument calibration and overlapping spectral orders are important limitations.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27.</a:t>
            </a:r>
          </a:p>
          <a:p xmlns:a="http://schemas.openxmlformats.org/drawingml/2006/main">
            <a:r>
              <a:t>Original source: CED science practices; N24 spectra; N27 decay graph</a:t>
            </a:r>
          </a:p>
          <a:p xmlns:a="http://schemas.openxmlformats.org/drawingml/2006/main">
            <a:r>
              <a:t>CED: Science practices</a:t>
            </a:r>
          </a:p>
          <a:p xmlns:a="http://schemas.openxmlformats.org/drawingml/2006/main">
            <a:r>
              <a:t/>
            </a:r>
          </a:p>
          <a:p xmlns:a="http://schemas.openxmlformats.org/drawingml/2006/main">
            <a:r>
              <a:t>A: Simulate random decay</a:t>
            </a:r>
          </a:p>
          <a:p xmlns:a="http://schemas.openxmlformats.org/drawingml/2006/main">
            <a:r>
              <a:t/>
            </a:r>
          </a:p>
          <a:p xmlns:a="http://schemas.openxmlformats.org/drawingml/2006/main">
            <a:r>
              <a:t>Use many identical dice as simulated nuclei. Roll the surviving dice once per time step and remove those showing one selected face. Record survivors after each step; repeat the entire trial and average the counts. Each die has a fixed probability 1/6 of “decay” per step, so the expected survivor count is N₀(5/6)^(k). Individual histories vary, especially when few dice remain.</a:t>
            </a:r>
          </a:p>
          <a:p xmlns:a="http://schemas.openxmlformats.org/drawingml/2006/main">
            <a:r>
              <a:t/>
            </a:r>
          </a:p>
          <a:p xmlns:a="http://schemas.openxmlformats.org/drawingml/2006/main">
            <a:r>
              <a:t>Plot ln(N/N₀) versus step number for the averaged positive counts. The slope should be ln(5/6), not -1/6 exactly; the dice model has discrete steps. The effective half-life is ln(1/2)/ln(5/6) = 3.80 steps. This illustrates the difference between a statistical prediction and a schedule for individual events.</a:t>
            </a:r>
          </a:p>
          <a:p xmlns:a="http://schemas.openxmlformats.org/drawingml/2006/main">
            <a:r>
              <a:t/>
            </a:r>
          </a:p>
          <a:p xmlns:a="http://schemas.openxmlformats.org/drawingml/2006/main">
            <a:r>
              <a:t>B: Analyze measured radiation counts</a:t>
            </a:r>
          </a:p>
          <a:p xmlns:a="http://schemas.openxmlformats.org/drawingml/2006/main">
            <a:r>
              <a:t/>
            </a:r>
          </a:p>
          <a:p xmlns:a="http://schemas.openxmlformats.org/drawingml/2006/main">
            <a:r>
              <a:t>Measure counts over equal time windows and subtract a separately measured background rate. Plot background-corrected count rate versus time to estimate successive halvings, or use a logarithmic plot to estimate decay constant. Keep detector geometry and settings fixed; changing distance changes collection fraction and can imitate a change in activity.</a:t>
            </a:r>
          </a:p>
          <a:p xmlns:a="http://schemas.openxmlformats.org/drawingml/2006/main">
            <a:r>
              <a:t/>
            </a:r>
          </a:p>
          <a:p xmlns:a="http://schemas.openxmlformats.org/drawingml/2006/main">
            <a:r>
              <a:t>Directional error If a constant background is not subtracted, the measured count rate approaches that background instead of zero. A late-time logarithmic fit then appears too shallow and can overestimate half-life. Longer count windows reduce random relative uncertainty but blur rapid changes.</a:t>
            </a:r>
          </a:p>
          <a:p xmlns:a="http://schemas.openxmlformats.org/drawingml/2006/main">
            <a:r>
              <a:t/>
            </a:r>
          </a:p>
          <a:p xmlns:a="http://schemas.openxmlformats.org/drawingml/2006/main">
            <a:r>
              <a:t>For spectral analysis, measure line positions with a calibrated grating, convert angles to wavelengths and then to energy gaps. Compare predicted gaps, not just color names. Instrument calibration and overlapping spectral orders are important limitations.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28.</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Find the energy in eV and momentum of a 620 nm vacuum-wavelength photon.</a:t>
            </a:r>
          </a:p>
          <a:p xmlns:a="http://schemas.openxmlformats.org/drawingml/2006/main">
            <a:r>
              <a:t/>
            </a:r>
          </a:p>
          <a:p xmlns:a="http://schemas.openxmlformats.org/drawingml/2006/main">
            <a:r>
              <a:t>2. A particle’s nonrelativistic kinetic energy quadruples. What happens to its de Broglie wavelength?</a:t>
            </a:r>
          </a:p>
          <a:p xmlns:a="http://schemas.openxmlformats.org/drawingml/2006/main">
            <a:r>
              <a:t/>
            </a:r>
          </a:p>
          <a:p xmlns:a="http://schemas.openxmlformats.org/drawingml/2006/main">
            <a:r>
              <a:t>3. Hydrogen transitions from n = 4 to n = 2. Find emitted photon energy and wavelength.</a:t>
            </a:r>
          </a:p>
          <a:p xmlns:a="http://schemas.openxmlformats.org/drawingml/2006/main">
            <a:r>
              <a:t/>
            </a:r>
          </a:p>
          <a:p xmlns:a="http://schemas.openxmlformats.org/drawingml/2006/main">
            <a:r>
              <a:t>4. How much energy ionizes hydrogen from n = 3?</a:t>
            </a:r>
          </a:p>
          <a:p xmlns:a="http://schemas.openxmlformats.org/drawingml/2006/main">
            <a:r>
              <a:t/>
            </a:r>
          </a:p>
          <a:p xmlns:a="http://schemas.openxmlformats.org/drawingml/2006/main">
            <a:r>
              <a:t>5. A blackbody temperature rises from 300 K to 600 K at fixed area. Give the peak-wavelength and emitted-power ratios.</a:t>
            </a:r>
          </a:p>
          <a:p xmlns:a="http://schemas.openxmlformats.org/drawingml/2006/main">
            <a:r>
              <a:t/>
            </a:r>
          </a:p>
          <a:p xmlns:a="http://schemas.openxmlformats.org/drawingml/2006/main">
            <a:r>
              <a:t>6. A metal has work function 2.2 eV and receives 400 nm light. Find K_max and stopping potential.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28.</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Find the energy in eV and momentum of a 620 nm vacuum-wavelength photon.</a:t>
            </a:r>
          </a:p>
          <a:p xmlns:a="http://schemas.openxmlformats.org/drawingml/2006/main">
            <a:r>
              <a:t/>
            </a:r>
          </a:p>
          <a:p xmlns:a="http://schemas.openxmlformats.org/drawingml/2006/main">
            <a:r>
              <a:t>2. A particle’s nonrelativistic kinetic energy quadruples. What happens to its de Broglie wavelength?</a:t>
            </a:r>
          </a:p>
          <a:p xmlns:a="http://schemas.openxmlformats.org/drawingml/2006/main">
            <a:r>
              <a:t/>
            </a:r>
          </a:p>
          <a:p xmlns:a="http://schemas.openxmlformats.org/drawingml/2006/main">
            <a:r>
              <a:t>3. Hydrogen transitions from n = 4 to n = 2. Find emitted photon energy and wavelength.</a:t>
            </a:r>
          </a:p>
          <a:p xmlns:a="http://schemas.openxmlformats.org/drawingml/2006/main">
            <a:r>
              <a:t/>
            </a:r>
          </a:p>
          <a:p xmlns:a="http://schemas.openxmlformats.org/drawingml/2006/main">
            <a:r>
              <a:t>4. How much energy ionizes hydrogen from n = 3?</a:t>
            </a:r>
          </a:p>
          <a:p xmlns:a="http://schemas.openxmlformats.org/drawingml/2006/main">
            <a:r>
              <a:t/>
            </a:r>
          </a:p>
          <a:p xmlns:a="http://schemas.openxmlformats.org/drawingml/2006/main">
            <a:r>
              <a:t>5. A blackbody temperature rises from 300 K to 600 K at fixed area. Give the peak-wavelength and emitted-power ratios.</a:t>
            </a:r>
          </a:p>
          <a:p xmlns:a="http://schemas.openxmlformats.org/drawingml/2006/main">
            <a:r>
              <a:t/>
            </a:r>
          </a:p>
          <a:p xmlns:a="http://schemas.openxmlformats.org/drawingml/2006/main">
            <a:r>
              <a:t>6. A metal has work function 2.2 eV and receives 400 nm light. Find K_max and stopping potential.</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29.</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7. A photon scatters from a stationary free electron through 180°. Find the maximum wavelength increase.</a:t>
            </a:r>
          </a:p>
          <a:p xmlns:a="http://schemas.openxmlformats.org/drawingml/2006/main">
            <a:r>
              <a:t/>
            </a:r>
          </a:p>
          <a:p xmlns:a="http://schemas.openxmlformats.org/drawingml/2006/main">
            <a:r>
              <a:t>8. A sample has half-life 5.0 days. What fraction remains after 15 days, and what fraction has decayed?</a:t>
            </a:r>
          </a:p>
          <a:p xmlns:a="http://schemas.openxmlformats.org/drawingml/2006/main">
            <a:r>
              <a:t/>
            </a:r>
          </a:p>
          <a:p xmlns:a="http://schemas.openxmlformats.org/drawingml/2006/main">
            <a:r>
              <a:t>9. Find λ for half-life 10 s. If N = 1000, find activity.</a:t>
            </a:r>
          </a:p>
          <a:p xmlns:a="http://schemas.openxmlformats.org/drawingml/2006/main">
            <a:r>
              <a:t/>
            </a:r>
          </a:p>
          <a:p xmlns:a="http://schemas.openxmlformats.org/drawingml/2006/main">
            <a:r>
              <a:t>10. An isotope with A = 210 and Z = 84 emits an alpha particle. Give daughter A and Z.</a:t>
            </a:r>
          </a:p>
          <a:p xmlns:a="http://schemas.openxmlformats.org/drawingml/2006/main">
            <a:r>
              <a:t/>
            </a:r>
          </a:p>
          <a:p xmlns:a="http://schemas.openxmlformats.org/drawingml/2006/main">
            <a:r>
              <a:t>11. An isotope undergoes beta-minus decay. What happens to A and Z, and what other particles are emitted?</a:t>
            </a:r>
          </a:p>
          <a:p xmlns:a="http://schemas.openxmlformats.org/drawingml/2006/main">
            <a:r>
              <a:t/>
            </a:r>
          </a:p>
          <a:p xmlns:a="http://schemas.openxmlformats.org/drawingml/2006/main">
            <a:r>
              <a:t>12. A reaction loses 0.0050 u of total rest mass. Find released energy in MeV.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29.</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7. A photon scatters from a stationary free electron through 180°. Find the maximum wavelength increase.</a:t>
            </a:r>
          </a:p>
          <a:p xmlns:a="http://schemas.openxmlformats.org/drawingml/2006/main">
            <a:r>
              <a:t/>
            </a:r>
          </a:p>
          <a:p xmlns:a="http://schemas.openxmlformats.org/drawingml/2006/main">
            <a:r>
              <a:t>8. A sample has half-life 5.0 days. What fraction remains after 15 days, and what fraction has decayed?</a:t>
            </a:r>
          </a:p>
          <a:p xmlns:a="http://schemas.openxmlformats.org/drawingml/2006/main">
            <a:r>
              <a:t/>
            </a:r>
          </a:p>
          <a:p xmlns:a="http://schemas.openxmlformats.org/drawingml/2006/main">
            <a:r>
              <a:t>9. Find λ for half-life 10 s. If N = 1000, find activity.</a:t>
            </a:r>
          </a:p>
          <a:p xmlns:a="http://schemas.openxmlformats.org/drawingml/2006/main">
            <a:r>
              <a:t/>
            </a:r>
          </a:p>
          <a:p xmlns:a="http://schemas.openxmlformats.org/drawingml/2006/main">
            <a:r>
              <a:t>10. An isotope with A = 210 and Z = 84 emits an alpha particle. Give daughter A and Z.</a:t>
            </a:r>
          </a:p>
          <a:p xmlns:a="http://schemas.openxmlformats.org/drawingml/2006/main">
            <a:r>
              <a:t/>
            </a:r>
          </a:p>
          <a:p xmlns:a="http://schemas.openxmlformats.org/drawingml/2006/main">
            <a:r>
              <a:t>11. An isotope undergoes beta-minus decay. What happens to A and Z, and what other particles are emitted?</a:t>
            </a:r>
          </a:p>
          <a:p xmlns:a="http://schemas.openxmlformats.org/drawingml/2006/main">
            <a:r>
              <a:t/>
            </a:r>
          </a:p>
          <a:p xmlns:a="http://schemas.openxmlformats.org/drawingml/2006/main">
            <a:r>
              <a:t>12. A reaction loses 0.0050 u of total rest mass. Find released energy in MeV.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30.</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1. E = 1240/620 = 2.00 eV; p = h/λ = 1.07 × 10⁻²⁷ kg·m/s.</a:t>
            </a:r>
          </a:p>
          <a:p xmlns:a="http://schemas.openxmlformats.org/drawingml/2006/main">
            <a:r>
              <a:t/>
            </a:r>
          </a:p>
          <a:p xmlns:a="http://schemas.openxmlformats.org/drawingml/2006/main">
            <a:r>
              <a:t>2. λ ∝ 1/√K, so wavelength halves.</a:t>
            </a:r>
          </a:p>
          <a:p xmlns:a="http://schemas.openxmlformats.org/drawingml/2006/main">
            <a:r>
              <a:t/>
            </a:r>
          </a:p>
          <a:p xmlns:a="http://schemas.openxmlformats.org/drawingml/2006/main">
            <a:r>
              <a:t>3. E₄ = -0.850 eV and E₂ = -3.40 eV. Photon energy = 2.55 eV; λ ≈ 486 nm.</a:t>
            </a:r>
          </a:p>
          <a:p xmlns:a="http://schemas.openxmlformats.org/drawingml/2006/main">
            <a:r>
              <a:t/>
            </a:r>
          </a:p>
          <a:p xmlns:a="http://schemas.openxmlformats.org/drawingml/2006/main">
            <a:r>
              <a:t>4. From E₃ = -13.6/9 eV to zero: 1.51 eV.</a:t>
            </a:r>
          </a:p>
          <a:p xmlns:a="http://schemas.openxmlformats.org/drawingml/2006/main">
            <a:r>
              <a:t/>
            </a:r>
          </a:p>
          <a:p xmlns:a="http://schemas.openxmlformats.org/drawingml/2006/main">
            <a:r>
              <a:t>5. λ_new/λ_old = 1/2; P_new/P_old = 16.</a:t>
            </a:r>
          </a:p>
          <a:p xmlns:a="http://schemas.openxmlformats.org/drawingml/2006/main">
            <a:r>
              <a:t/>
            </a:r>
          </a:p>
          <a:p xmlns:a="http://schemas.openxmlformats.org/drawingml/2006/main">
            <a:r>
              <a:t>6. Photon energy = 3.10 eV. K_max = 0.90 eV; stopping potential = 0.90 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30.</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1. E = 1240/620 = 2.00 eV; p = h/λ = 1.07 × 10⁻²⁷ kg·m/s.</a:t>
            </a:r>
          </a:p>
          <a:p xmlns:a="http://schemas.openxmlformats.org/drawingml/2006/main">
            <a:r>
              <a:t/>
            </a:r>
          </a:p>
          <a:p xmlns:a="http://schemas.openxmlformats.org/drawingml/2006/main">
            <a:r>
              <a:t>2. λ ∝ 1/√K, so wavelength halves.</a:t>
            </a:r>
          </a:p>
          <a:p xmlns:a="http://schemas.openxmlformats.org/drawingml/2006/main">
            <a:r>
              <a:t/>
            </a:r>
          </a:p>
          <a:p xmlns:a="http://schemas.openxmlformats.org/drawingml/2006/main">
            <a:r>
              <a:t>3. E₄ = -0.850 eV and E₂ = -3.40 eV. Photon energy = 2.55 eV; λ ≈ 486 nm.</a:t>
            </a:r>
          </a:p>
          <a:p xmlns:a="http://schemas.openxmlformats.org/drawingml/2006/main">
            <a:r>
              <a:t/>
            </a:r>
          </a:p>
          <a:p xmlns:a="http://schemas.openxmlformats.org/drawingml/2006/main">
            <a:r>
              <a:t>4. From E₃ = -13.6/9 eV to zero: 1.51 eV.</a:t>
            </a:r>
          </a:p>
          <a:p xmlns:a="http://schemas.openxmlformats.org/drawingml/2006/main">
            <a:r>
              <a:t/>
            </a:r>
          </a:p>
          <a:p xmlns:a="http://schemas.openxmlformats.org/drawingml/2006/main">
            <a:r>
              <a:t>5. λ_new/λ_old = 1/2; P_new/P_old = 16.</a:t>
            </a:r>
          </a:p>
          <a:p xmlns:a="http://schemas.openxmlformats.org/drawingml/2006/main">
            <a:r>
              <a:t/>
            </a:r>
          </a:p>
          <a:p xmlns:a="http://schemas.openxmlformats.org/drawingml/2006/main">
            <a:r>
              <a:t>6. Photon energy = 3.10 eV. K_max = 0.90 eV; stopping potential = 0.90 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31.</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7. Δλ = 2h/(m_ec) = 4.86 × 10⁻¹² m.</a:t>
            </a:r>
          </a:p>
          <a:p xmlns:a="http://schemas.openxmlformats.org/drawingml/2006/main">
            <a:r>
              <a:t/>
            </a:r>
          </a:p>
          <a:p xmlns:a="http://schemas.openxmlformats.org/drawingml/2006/main">
            <a:r>
              <a:t>8. Three half-lives: 1/8 remains, 7/8 has decayed.</a:t>
            </a:r>
          </a:p>
          <a:p xmlns:a="http://schemas.openxmlformats.org/drawingml/2006/main">
            <a:r>
              <a:t/>
            </a:r>
          </a:p>
          <a:p xmlns:a="http://schemas.openxmlformats.org/drawingml/2006/main">
            <a:r>
              <a:t>9. λ = ln2/10 = 0.0693 s⁻¹; activity λN = 69.3 Bq.</a:t>
            </a:r>
          </a:p>
          <a:p xmlns:a="http://schemas.openxmlformats.org/drawingml/2006/main">
            <a:r>
              <a:t/>
            </a:r>
          </a:p>
          <a:p xmlns:a="http://schemas.openxmlformats.org/drawingml/2006/main">
            <a:r>
              <a:t>10. Daughter A = 206, Z = 82.</a:t>
            </a:r>
          </a:p>
          <a:p xmlns:a="http://schemas.openxmlformats.org/drawingml/2006/main">
            <a:r>
              <a:t/>
            </a:r>
          </a:p>
          <a:p xmlns:a="http://schemas.openxmlformats.org/drawingml/2006/main">
            <a:r>
              <a:t>11. A stays fixed, Z increases by 1. An electron and antineutrino are emitted.</a:t>
            </a:r>
          </a:p>
          <a:p xmlns:a="http://schemas.openxmlformats.org/drawingml/2006/main">
            <a:r>
              <a:t/>
            </a:r>
          </a:p>
          <a:p xmlns:a="http://schemas.openxmlformats.org/drawingml/2006/main">
            <a:r>
              <a:t>12. Q = 0.0050(931.5) = 4.66 MeV.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31.</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7. Δλ = 2h/(m_ec) = 4.86 × 10⁻¹² m.</a:t>
            </a:r>
          </a:p>
          <a:p xmlns:a="http://schemas.openxmlformats.org/drawingml/2006/main">
            <a:r>
              <a:t/>
            </a:r>
          </a:p>
          <a:p xmlns:a="http://schemas.openxmlformats.org/drawingml/2006/main">
            <a:r>
              <a:t>8. Three half-lives: 1/8 remains, 7/8 has decayed.</a:t>
            </a:r>
          </a:p>
          <a:p xmlns:a="http://schemas.openxmlformats.org/drawingml/2006/main">
            <a:r>
              <a:t/>
            </a:r>
          </a:p>
          <a:p xmlns:a="http://schemas.openxmlformats.org/drawingml/2006/main">
            <a:r>
              <a:t>9. λ = ln2/10 = 0.0693 s⁻¹; activity λN = 69.3 Bq.</a:t>
            </a:r>
          </a:p>
          <a:p xmlns:a="http://schemas.openxmlformats.org/drawingml/2006/main">
            <a:r>
              <a:t/>
            </a:r>
          </a:p>
          <a:p xmlns:a="http://schemas.openxmlformats.org/drawingml/2006/main">
            <a:r>
              <a:t>10. Daughter A = 206, Z = 82.</a:t>
            </a:r>
          </a:p>
          <a:p xmlns:a="http://schemas.openxmlformats.org/drawingml/2006/main">
            <a:r>
              <a:t/>
            </a:r>
          </a:p>
          <a:p xmlns:a="http://schemas.openxmlformats.org/drawingml/2006/main">
            <a:r>
              <a:t>11. A stays fixed, Z increases by 1. An electron and antineutrino are emitted.</a:t>
            </a:r>
          </a:p>
          <a:p xmlns:a="http://schemas.openxmlformats.org/drawingml/2006/main">
            <a:r>
              <a:t/>
            </a:r>
          </a:p>
          <a:p xmlns:a="http://schemas.openxmlformats.org/drawingml/2006/main">
            <a:r>
              <a:t>12. Q = 0.0050(931.5) = 4.66 MeV.</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34.</a:t>
            </a:r>
          </a:p>
          <a:p xmlns:a="http://schemas.openxmlformats.org/drawingml/2006/main">
            <a:r>
              <a:t>Original source: Consolidated from N23-N25 and CED</a:t>
            </a:r>
          </a:p>
          <a:p xmlns:a="http://schemas.openxmlformats.org/drawingml/2006/main">
            <a:r>
              <a:t>CED: 15.1-15.8</a:t>
            </a:r>
          </a:p>
          <a:p xmlns:a="http://schemas.openxmlformats.org/drawingml/2006/main">
            <a:r>
              <a:t/>
            </a:r>
          </a:p>
          <a:p xmlns:a="http://schemas.openxmlformats.org/drawingml/2006/main">
            <a:r>
              <a:t>[['Phenomenon', 'Relationship', 'Interpretation / main check'], ['Photon', 'E = hf = hc/λ0; p = E/c', 'Vacuum wavelength; zero rest mass does not mean zero momentum'], ['Matter wave', 'λ = h/p; λ = h/√(2mK)', 'Second form is nonrelativistic'], ['Photoelectric', 'Kmax = hf - φ; eVstop = Kmax', 'f controls maximum energy; intensity controls photon rate'], ['Atomic transition', 'Ephoton = |Ef - Ei|', 'Emission downward; absorption upward from occupied state'], ['Hydrogen levels', 'En = -13.6 eV/n²', 'Negative means bound; ionization reaches E = 0'], ['Blackbody', 'λpeakT = b; P = σAT⁴', 'Absolute T; continuous spectrum'], ['Compton', 'Δλ = h(1 - cos θ)/(mec)', 'Initially stationary free electron; conserve vector momentum'], ['Nuclear energy', 'Q = (Σmi - Σmf)c²', 'Consistent mass convention; include all products'], ['Radioactive decay', 'N = N0e^(-λt); t½ = ln2/λ', 'Same fractional loss per interval; individual events random']] [136, 264, 358] 8.8</a:t>
            </a:r>
          </a:p>
          <a:p xmlns:a="http://schemas.openxmlformats.org/drawingml/2006/main">
            <a:r>
              <a:t/>
            </a:r>
          </a:p>
          <a:p xmlns:a="http://schemas.openxmlformats.org/drawingml/2006/main">
            <a:r>
              <a:t>[['Decay', 'Daughter A', 'Daughter Z', 'Other emitted particles'], ['Alpha', 'A - 4', 'Z - 2', 'Helium-4 nucleus'], ['Beta minus / beta plus', 'A unchanged', 'Z + 1 / Z - 1', 'Electron + antineutrino / positron + neutrino'], ['Gamma', 'A unchanged', 'Z unchanged', 'Photon; nuclear excitation decreases']] [136, 124, 140, 358] 8.7</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34.</a:t>
            </a:r>
          </a:p>
          <a:p xmlns:a="http://schemas.openxmlformats.org/drawingml/2006/main">
            <a:r>
              <a:t>Original source: Consolidated from N23-N25 and CED</a:t>
            </a:r>
          </a:p>
          <a:p xmlns:a="http://schemas.openxmlformats.org/drawingml/2006/main">
            <a:r>
              <a:t>CED: 15.1-15.8</a:t>
            </a:r>
          </a:p>
          <a:p xmlns:a="http://schemas.openxmlformats.org/drawingml/2006/main">
            <a:r>
              <a:t/>
            </a:r>
          </a:p>
          <a:p xmlns:a="http://schemas.openxmlformats.org/drawingml/2006/main">
            <a:r>
              <a:t>[['Phenomenon', 'Relationship', 'Interpretation / main check'], ['Photon', 'E = hf = hc/λ0; p = E/c', 'Vacuum wavelength; zero rest mass does not mean zero momentum'], ['Matter wave', 'λ = h/p; λ = h/√(2mK)', 'Second form is nonrelativistic'], ['Photoelectric', 'Kmax = hf - φ; eVstop = Kmax', 'f controls maximum energy; intensity controls photon rate'], ['Atomic transition', 'Ephoton = |Ef - Ei|', 'Emission downward; absorption upward from occupied state'], ['Hydrogen levels', 'En = -13.6 eV/n²', 'Negative means bound; ionization reaches E = 0'], ['Blackbody', 'λpeakT = b; P = σAT⁴', 'Absolute T; continuous spectrum'], ['Compton', 'Δλ = h(1 - cos θ)/(mec)', 'Initially stationary free electron; conserve vector momentum'], ['Nuclear energy', 'Q = (Σmi - Σmf)c²', 'Consistent mass convention; include all products'], ['Radioactive decay', 'N = N0e^(-λt); t½ = ln2/λ', 'Same fractional loss per interval; individual events random']] [136, 264, 358] 8.8</a:t>
            </a:r>
          </a:p>
          <a:p xmlns:a="http://schemas.openxmlformats.org/drawingml/2006/main">
            <a:r>
              <a:t/>
            </a:r>
          </a:p>
          <a:p xmlns:a="http://schemas.openxmlformats.org/drawingml/2006/main">
            <a:r>
              <a:t>[['Decay', 'Daughter A', 'Daughter Z', 'Other emitted particles'], ['Alpha', 'A - 4', 'Z - 2', 'Helium-4 nucleus'], ['Beta minus / beta plus', 'A unchanged', 'Z + 1 / Z - 1', 'Electron + antineutrino / positron + neutrino'], ['Gamma', 'A unchanged', 'Z unchanged', 'Photon; nuclear excitation decreases']] [136, 124, 140, 358] 8.7</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15_Modern_Physics_Notes.pdf, page 34.</a:t>
            </a:r>
          </a:p>
          <a:p xmlns:a="http://schemas.openxmlformats.org/drawingml/2006/main">
            <a:r>
              <a:t>Original source: Consolidated from N23-N25 and CED</a:t>
            </a:r>
          </a:p>
          <a:p xmlns:a="http://schemas.openxmlformats.org/drawingml/2006/main">
            <a:r>
              <a:t>CED: 15.1-15.8</a:t>
            </a:r>
          </a:p>
          <a:p xmlns:a="http://schemas.openxmlformats.org/drawingml/2006/main">
            <a:r>
              <a:t/>
            </a:r>
          </a:p>
          <a:p xmlns:a="http://schemas.openxmlformats.org/drawingml/2006/main">
            <a:r>
              <a:t>[['Phenomenon', 'Relationship', 'Interpretation / main check'], ['Photon', 'E = hf = hc/λ0; p = E/c', 'Vacuum wavelength; zero rest mass does not mean zero momentum'], ['Matter wave', 'λ = h/p; λ = h/√(2mK)', 'Second form is nonrelativistic'], ['Photoelectric', 'Kmax = hf - φ; eVstop = Kmax', 'f controls maximum energy; intensity controls photon rate'], ['Atomic transition', 'Ephoton = |Ef - Ei|', 'Emission downward; absorption upward from occupied state'], ['Hydrogen levels', 'En = -13.6 eV/n²', 'Negative means bound; ionization reaches E = 0'], ['Blackbody', 'λpeakT = b; P = σAT⁴', 'Absolute T; continuous spectrum'], ['Compton', 'Δλ = h(1 - cos θ)/(mec)', 'Initially stationary free electron; conserve vector momentum'], ['Nuclear energy', 'Q = (Σmi - Σmf)c²', 'Consistent mass convention; include all products'], ['Radioactive decay', 'N = N0e^(-λt); t½ = ln2/λ', 'Same fractional loss per interval; individual events random']] [136, 264, 358] 8.8</a:t>
            </a:r>
          </a:p>
          <a:p xmlns:a="http://schemas.openxmlformats.org/drawingml/2006/main">
            <a:r>
              <a:t/>
            </a:r>
          </a:p>
          <a:p xmlns:a="http://schemas.openxmlformats.org/drawingml/2006/main">
            <a:r>
              <a:t>[['Decay', 'Daughter A', 'Daughter Z', 'Other emitted particles'], ['Alpha', 'A - 4', 'Z - 2', 'Helium-4 nucleus'], ['Beta minus / beta plus', 'A unchanged', 'Z + 1 / Z - 1', 'Electron + antineutrino / positron + neutrino'], ['Gamma', 'A unchanged', 'Z unchanged', 'Photon; nuclear excitation decreases']] [136, 124, 140, 358] 8.7</a:t>
            </a:r>
          </a:p>
          <a:p xmlns:a="http://schemas.openxmlformats.org/drawingml/2006/main">
            <a:r>
              <a:t/>
            </a:r>
          </a:p>
          <a:p xmlns:a="http://schemas.openxmlformats.org/drawingml/2006/main">
            <a:r>
              <a:t>Independent references:</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E:\teaching\output\pdf\Rebuilt_Chapter_Notes\15_Modern_Physics_Notes.pdf</a:t>
            </a:r>
          </a:p>
          <a:p xmlns:a="http://schemas.openxmlformats.org/drawingml/2006/main">
            <a:r>
              <a:t>https://openstax.org/books/university-physics-volume-3/pages/10-4-nuclear-reactions</a:t>
            </a:r>
          </a:p>
          <a:p xmlns:a="http://schemas.openxmlformats.org/drawingml/2006/main">
            <a:r>
              <a:t>https://openstax.org/books/university-physics-volume-3/pages/6-2-photoelectric-effect</a:t>
            </a:r>
          </a:p>
          <a:p xmlns:a="http://schemas.openxmlformats.org/drawingml/2006/main">
            <a:r>
              <a:t>https://openstax.org/books/university-physics-volume-3/pages/6-3-the-compton-effect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af91db4dfb44b7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3b4b381ec84dd6" /><Relationship Type="http://schemas.openxmlformats.org/officeDocument/2006/relationships/slideLayout" Target="/ppt/slideLayouts/slideLayout1.xml" Id="R4b59c2aa6ca54f1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b59c2aa6ca54f1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2f4c3368e494bdf" /><Relationship Type="http://schemas.openxmlformats.org/officeDocument/2006/relationships/notesSlide" Target="/ppt/notesSlides/notesSlide1.xml" Id="R099bcab093914ef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07d4d9703534272" /><Relationship Type="http://schemas.openxmlformats.org/officeDocument/2006/relationships/notesSlide" Target="/ppt/notesSlides/notesSlide2.xml" Id="R433d347e3a8d4fe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5e985a934d74d97" /><Relationship Type="http://schemas.openxmlformats.org/officeDocument/2006/relationships/image" Target="/ppt/media/image.png" Id="R369cd08ec3b549cb" /><Relationship Type="http://schemas.openxmlformats.org/officeDocument/2006/relationships/notesSlide" Target="/ppt/notesSlides/notesSlide3.xml" Id="R383d2af6954349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155f83cafb84b96" /><Relationship Type="http://schemas.openxmlformats.org/officeDocument/2006/relationships/notesSlide" Target="/ppt/notesSlides/notesSlide4.xml" Id="R9876eef5164640e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e606c9223b8455d" /><Relationship Type="http://schemas.openxmlformats.org/officeDocument/2006/relationships/notesSlide" Target="/ppt/notesSlides/notesSlide5.xml" Id="R44c07b025cd24bb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0a450a3227b54406" /><Relationship Type="http://schemas.openxmlformats.org/officeDocument/2006/relationships/notesSlide" Target="/ppt/notesSlides/notesSlide6.xml" Id="R3f6024539658463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1ea444b5b063437a" /><Relationship Type="http://schemas.openxmlformats.org/officeDocument/2006/relationships/notesSlide" Target="/ppt/notesSlides/notesSlide7.xml" Id="R1fe9999d3c3945ec"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3ed25fd4d9a4c12" /><Relationship Type="http://schemas.openxmlformats.org/officeDocument/2006/relationships/notesSlide" Target="/ppt/notesSlides/notesSlide8.xml" Id="Rdd62caa471d44eb8"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66248fd7bc64a42" /><Relationship Type="http://schemas.openxmlformats.org/officeDocument/2006/relationships/notesSlide" Target="/ppt/notesSlides/notesSlide9.xml" Id="R995c9a26ef514fe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d297c1816fd40b5" /><Relationship Type="http://schemas.openxmlformats.org/officeDocument/2006/relationships/notesSlide" Target="/ppt/notesSlides/notesSlide10.xml" Id="Rbe1c9c1e4a864e7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caaaf16e49b43c6" /><Relationship Type="http://schemas.openxmlformats.org/officeDocument/2006/relationships/notesSlide" Target="/ppt/notesSlides/notesSlide11.xml" Id="R9574ade132cf487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9a7187194cde446c" /><Relationship Type="http://schemas.openxmlformats.org/officeDocument/2006/relationships/notesSlide" Target="/ppt/notesSlides/notesSlide12.xml" Id="R7bd091d402f3445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7775ceb1f2b4b5e" /><Relationship Type="http://schemas.openxmlformats.org/officeDocument/2006/relationships/image" Target="/ppt/media/image2.png" Id="R382adee3725f48cc" /><Relationship Type="http://schemas.openxmlformats.org/officeDocument/2006/relationships/notesSlide" Target="/ppt/notesSlides/notesSlide13.xml" Id="R7f77cdb76b1047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ab57026761f474c" /><Relationship Type="http://schemas.openxmlformats.org/officeDocument/2006/relationships/notesSlide" Target="/ppt/notesSlides/notesSlide14.xml" Id="R9a467bb090d149b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6189fa50a08430f" /><Relationship Type="http://schemas.openxmlformats.org/officeDocument/2006/relationships/notesSlide" Target="/ppt/notesSlides/notesSlide15.xml" Id="Rd59d77971a754f3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dd9f66e37dc04a41" /><Relationship Type="http://schemas.openxmlformats.org/officeDocument/2006/relationships/notesSlide" Target="/ppt/notesSlides/notesSlide16.xml" Id="Ra0268ea8ad3f4ec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c00e0059107d4389" /><Relationship Type="http://schemas.openxmlformats.org/officeDocument/2006/relationships/notesSlide" Target="/ppt/notesSlides/notesSlide17.xml" Id="R0c2df3a70a1e4af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200458fc43640c5" /><Relationship Type="http://schemas.openxmlformats.org/officeDocument/2006/relationships/image" Target="/ppt/media/image3.png" Id="R90a6a3c489554502" /><Relationship Type="http://schemas.openxmlformats.org/officeDocument/2006/relationships/notesSlide" Target="/ppt/notesSlides/notesSlide18.xml" Id="R88ff63ec9c444fc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62cc96c7e1f4441" /><Relationship Type="http://schemas.openxmlformats.org/officeDocument/2006/relationships/notesSlide" Target="/ppt/notesSlides/notesSlide19.xml" Id="R74366b8405eb4bb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201716b1a9e4989" /><Relationship Type="http://schemas.openxmlformats.org/officeDocument/2006/relationships/image" Target="/ppt/media/image4.png" Id="R2981acaad09d477d" /><Relationship Type="http://schemas.openxmlformats.org/officeDocument/2006/relationships/notesSlide" Target="/ppt/notesSlides/notesSlide20.xml" Id="Rc425aa07cc66411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1d83fed0f57e4ad5" /><Relationship Type="http://schemas.openxmlformats.org/officeDocument/2006/relationships/notesSlide" Target="/ppt/notesSlides/notesSlide21.xml" Id="Rfaccd33d706b453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3b6f1e4498024dbd" /><Relationship Type="http://schemas.openxmlformats.org/officeDocument/2006/relationships/notesSlide" Target="/ppt/notesSlides/notesSlide22.xml" Id="Rf6449d955c56469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6c11bf16408e4ff9" /><Relationship Type="http://schemas.openxmlformats.org/officeDocument/2006/relationships/notesSlide" Target="/ppt/notesSlides/notesSlide23.xml" Id="Rd36c1b82ade74df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befca99584b9471a" /><Relationship Type="http://schemas.openxmlformats.org/officeDocument/2006/relationships/notesSlide" Target="/ppt/notesSlides/notesSlide24.xml" Id="R720a942e6956416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ed863361d0f3407c" /><Relationship Type="http://schemas.openxmlformats.org/officeDocument/2006/relationships/notesSlide" Target="/ppt/notesSlides/notesSlide25.xml" Id="R32c7592be0b742b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a6f7fc8cb3e4a0f" /><Relationship Type="http://schemas.openxmlformats.org/officeDocument/2006/relationships/notesSlide" Target="/ppt/notesSlides/notesSlide26.xml" Id="Rde135dc6946244f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94489c4b5c04ac5" /><Relationship Type="http://schemas.openxmlformats.org/officeDocument/2006/relationships/notesSlide" Target="/ppt/notesSlides/notesSlide27.xml" Id="Rf3a9e8170f3e43b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1a68b20911f24b9d" /><Relationship Type="http://schemas.openxmlformats.org/officeDocument/2006/relationships/notesSlide" Target="/ppt/notesSlides/notesSlide28.xml" Id="Rbe8d5bc017a2461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bef9c785171f446b" /><Relationship Type="http://schemas.openxmlformats.org/officeDocument/2006/relationships/notesSlide" Target="/ppt/notesSlides/notesSlide29.xml" Id="R547189f2813b4ed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35b76a5771064462" /><Relationship Type="http://schemas.openxmlformats.org/officeDocument/2006/relationships/image" Target="/ppt/media/image5.png" Id="R565a3828cc7040e8" /><Relationship Type="http://schemas.openxmlformats.org/officeDocument/2006/relationships/notesSlide" Target="/ppt/notesSlides/notesSlide30.xml" Id="R218196711015426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3732b027da164bfd" /><Relationship Type="http://schemas.openxmlformats.org/officeDocument/2006/relationships/notesSlide" Target="/ppt/notesSlides/notesSlide31.xml" Id="R5788992ea94c412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3de9898cec6c4b85" /><Relationship Type="http://schemas.openxmlformats.org/officeDocument/2006/relationships/notesSlide" Target="/ppt/notesSlides/notesSlide32.xml" Id="R5ec10e857df24a7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cfba7197ec7c42cd" /><Relationship Type="http://schemas.openxmlformats.org/officeDocument/2006/relationships/image" Target="/ppt/media/image6.png" Id="R2e5ff79f6273423e" /><Relationship Type="http://schemas.openxmlformats.org/officeDocument/2006/relationships/notesSlide" Target="/ppt/notesSlides/notesSlide33.xml" Id="R86291379f3464ef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cb122c9f2c014acf" /><Relationship Type="http://schemas.openxmlformats.org/officeDocument/2006/relationships/notesSlide" Target="/ppt/notesSlides/notesSlide34.xml" Id="R6006f96856384ce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e5fe79bcf0504986" /><Relationship Type="http://schemas.openxmlformats.org/officeDocument/2006/relationships/notesSlide" Target="/ppt/notesSlides/notesSlide35.xml" Id="Rdf8afed111cd445d"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63889834ca324425" /><Relationship Type="http://schemas.openxmlformats.org/officeDocument/2006/relationships/notesSlide" Target="/ppt/notesSlides/notesSlide36.xml" Id="Rfc21699f8c5d4280"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8cf2620a2054046" /><Relationship Type="http://schemas.openxmlformats.org/officeDocument/2006/relationships/notesSlide" Target="/ppt/notesSlides/notesSlide37.xml" Id="Rb3368b763053423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38bd563248df4d86" /><Relationship Type="http://schemas.openxmlformats.org/officeDocument/2006/relationships/notesSlide" Target="/ppt/notesSlides/notesSlide38.xml" Id="R50cd1e68f3c14af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9b2c061459e043da" /><Relationship Type="http://schemas.openxmlformats.org/officeDocument/2006/relationships/notesSlide" Target="/ppt/notesSlides/notesSlide39.xml" Id="R0d3151d9dff6450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33abc794e7614c68" /><Relationship Type="http://schemas.openxmlformats.org/officeDocument/2006/relationships/image" Target="/ppt/media/image7.png" Id="R5f99e0dc655b49bc" /><Relationship Type="http://schemas.openxmlformats.org/officeDocument/2006/relationships/notesSlide" Target="/ppt/notesSlides/notesSlide40.xml" Id="R22d69641b3ed4086"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738273c098d347db" /><Relationship Type="http://schemas.openxmlformats.org/officeDocument/2006/relationships/notesSlide" Target="/ppt/notesSlides/notesSlide41.xml" Id="R476cc1bd0f9c4f9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f17634506404409c" /><Relationship Type="http://schemas.openxmlformats.org/officeDocument/2006/relationships/notesSlide" Target="/ppt/notesSlides/notesSlide42.xml" Id="Reda6d7008a1d481d"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3e66e6b5778e4921" /><Relationship Type="http://schemas.openxmlformats.org/officeDocument/2006/relationships/notesSlide" Target="/ppt/notesSlides/notesSlide43.xml" Id="Rc6dccd8f44a64d8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adde1779760c4157" /><Relationship Type="http://schemas.openxmlformats.org/officeDocument/2006/relationships/notesSlide" Target="/ppt/notesSlides/notesSlide44.xml" Id="R9cf2315aeeb94cf5"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dd6e2c04341146d1" /><Relationship Type="http://schemas.openxmlformats.org/officeDocument/2006/relationships/notesSlide" Target="/ppt/notesSlides/notesSlide45.xml" Id="R748b18c9e4b547b6"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e8e412586d6c47fa" /><Relationship Type="http://schemas.openxmlformats.org/officeDocument/2006/relationships/notesSlide" Target="/ppt/notesSlides/notesSlide46.xml" Id="R9c57d748c0a74174"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8dae75a0f2bb426a" /><Relationship Type="http://schemas.openxmlformats.org/officeDocument/2006/relationships/notesSlide" Target="/ppt/notesSlides/notesSlide47.xml" Id="Rabe7ef2b7ecd4d7b"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c6af985c2ea64193" /><Relationship Type="http://schemas.openxmlformats.org/officeDocument/2006/relationships/notesSlide" Target="/ppt/notesSlides/notesSlide48.xml" Id="Ra59af51be880494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7e122a74f981416e" /><Relationship Type="http://schemas.openxmlformats.org/officeDocument/2006/relationships/notesSlide" Target="/ppt/notesSlides/notesSlide49.xml" Id="R2268f80b1e8e440d"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8f5ca4dc2eb84e77" /><Relationship Type="http://schemas.openxmlformats.org/officeDocument/2006/relationships/notesSlide" Target="/ppt/notesSlides/notesSlide50.xml" Id="Rc4273ff97251429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2b0eca8721bc4742" /><Relationship Type="http://schemas.openxmlformats.org/officeDocument/2006/relationships/notesSlide" Target="/ppt/notesSlides/notesSlide51.xml" Id="R19138021bf0a4499"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e1b16049b8a143c1" /><Relationship Type="http://schemas.openxmlformats.org/officeDocument/2006/relationships/image" Target="/ppt/media/image8.png" Id="R012b7217be2b4541" /><Relationship Type="http://schemas.openxmlformats.org/officeDocument/2006/relationships/notesSlide" Target="/ppt/notesSlides/notesSlide52.xml" Id="R539305df631e48f8"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6858d519583d4c3a" /><Relationship Type="http://schemas.openxmlformats.org/officeDocument/2006/relationships/notesSlide" Target="/ppt/notesSlides/notesSlide53.xml" Id="R541727cb3b6c449d"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8da4c97c0216470d" /><Relationship Type="http://schemas.openxmlformats.org/officeDocument/2006/relationships/notesSlide" Target="/ppt/notesSlides/notesSlide54.xml" Id="R298e57115eac450a"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08e9414e01e34328" /><Relationship Type="http://schemas.openxmlformats.org/officeDocument/2006/relationships/notesSlide" Target="/ppt/notesSlides/notesSlide55.xml" Id="Rc9edc82e205549d0"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a1264cc79f48442a" /><Relationship Type="http://schemas.openxmlformats.org/officeDocument/2006/relationships/image" Target="/ppt/media/image9.png" Id="R4a856364dd85461b" /><Relationship Type="http://schemas.openxmlformats.org/officeDocument/2006/relationships/notesSlide" Target="/ppt/notesSlides/notesSlide56.xml" Id="R14cd5b09148f4621"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619d14169c5b4617" /><Relationship Type="http://schemas.openxmlformats.org/officeDocument/2006/relationships/notesSlide" Target="/ppt/notesSlides/notesSlide57.xml" Id="R4b3e832f6e004a2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fc26515a1fc7422f" /><Relationship Type="http://schemas.openxmlformats.org/officeDocument/2006/relationships/notesSlide" Target="/ppt/notesSlides/notesSlide58.xml" Id="R87fe8b7bc74a4683"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ebd857181ccd4c8a" /><Relationship Type="http://schemas.openxmlformats.org/officeDocument/2006/relationships/notesSlide" Target="/ppt/notesSlides/notesSlide59.xml" Id="Rd67e4b39836b4ef8"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273767fa2c5d4361" /><Relationship Type="http://schemas.openxmlformats.org/officeDocument/2006/relationships/notesSlide" Target="/ppt/notesSlides/notesSlide60.xml" Id="R9924acfceb9f4764"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6ef2cf126a864796" /><Relationship Type="http://schemas.openxmlformats.org/officeDocument/2006/relationships/notesSlide" Target="/ppt/notesSlides/notesSlide61.xml" Id="R3e636ce2bbd5402d"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df2af7e04ba14b39" /><Relationship Type="http://schemas.openxmlformats.org/officeDocument/2006/relationships/notesSlide" Target="/ppt/notesSlides/notesSlide62.xml" Id="Rf7dc57ce56f24e88"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6ff8163d1ace44c2" /><Relationship Type="http://schemas.openxmlformats.org/officeDocument/2006/relationships/notesSlide" Target="/ppt/notesSlides/notesSlide63.xml" Id="R602f575c49d94c1e"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6f6eacc834524006" /><Relationship Type="http://schemas.openxmlformats.org/officeDocument/2006/relationships/notesSlide" Target="/ppt/notesSlides/notesSlide64.xml" Id="Rd2a5f1b933d0434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8c58e8cebc1a4a7e" /><Relationship Type="http://schemas.openxmlformats.org/officeDocument/2006/relationships/notesSlide" Target="/ppt/notesSlides/notesSlide65.xml" Id="R8ca0f9d32d0b41c5"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14d6d96fea7d42dc" /><Relationship Type="http://schemas.openxmlformats.org/officeDocument/2006/relationships/notesSlide" Target="/ppt/notesSlides/notesSlide66.xml" Id="Rf81119532fbe46a8"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a2d320368d174e19" /><Relationship Type="http://schemas.openxmlformats.org/officeDocument/2006/relationships/notesSlide" Target="/ppt/notesSlides/notesSlide67.xml" Id="R282e74e6c47c44e4"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7d7d980563624e64" /><Relationship Type="http://schemas.openxmlformats.org/officeDocument/2006/relationships/notesSlide" Target="/ppt/notesSlides/notesSlide68.xml" Id="R58b606978ef24c28"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c11c44c7c10f4000" /><Relationship Type="http://schemas.openxmlformats.org/officeDocument/2006/relationships/image" Target="/ppt/media/image10.png" Id="R8ad8b5c1ceb944a4" /><Relationship Type="http://schemas.openxmlformats.org/officeDocument/2006/relationships/notesSlide" Target="/ppt/notesSlides/notesSlide69.xml" Id="R4f408cee3d5d4816"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42f7cb6fc02f460d" /><Relationship Type="http://schemas.openxmlformats.org/officeDocument/2006/relationships/notesSlide" Target="/ppt/notesSlides/notesSlide70.xml" Id="Rf15c997228da4830"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c00405c9c0234dca" /><Relationship Type="http://schemas.openxmlformats.org/officeDocument/2006/relationships/notesSlide" Target="/ppt/notesSlides/notesSlide71.xml" Id="R306f4153a8c24f96"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dc22039f63d94935" /><Relationship Type="http://schemas.openxmlformats.org/officeDocument/2006/relationships/notesSlide" Target="/ppt/notesSlides/notesSlide72.xml" Id="Rcc6f91af416e4c17"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c80daa31ce2b4aff" /><Relationship Type="http://schemas.openxmlformats.org/officeDocument/2006/relationships/notesSlide" Target="/ppt/notesSlides/notesSlide73.xml" Id="R95cfc4a4a8da4fa5"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e86ed0e255e24d15" /><Relationship Type="http://schemas.openxmlformats.org/officeDocument/2006/relationships/notesSlide" Target="/ppt/notesSlides/notesSlide74.xml" Id="Re2d174ff3d6f4db0"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a1b757b75c6a487f" /><Relationship Type="http://schemas.openxmlformats.org/officeDocument/2006/relationships/notesSlide" Target="/ppt/notesSlides/notesSlide75.xml" Id="R81a6fa2834564f0b"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0fbba62de3fe4287" /><Relationship Type="http://schemas.openxmlformats.org/officeDocument/2006/relationships/notesSlide" Target="/ppt/notesSlides/notesSlide76.xml" Id="R9a8b5117633647f8"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ddd8fed498c94e2a" /><Relationship Type="http://schemas.openxmlformats.org/officeDocument/2006/relationships/notesSlide" Target="/ppt/notesSlides/notesSlide77.xml" Id="R806011954b0f49cd"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26a2d22d56a14f71" /><Relationship Type="http://schemas.openxmlformats.org/officeDocument/2006/relationships/notesSlide" Target="/ppt/notesSlides/notesSlide78.xml" Id="Rd91622720b6a48d2"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9d998b33190f446d" /><Relationship Type="http://schemas.openxmlformats.org/officeDocument/2006/relationships/notesSlide" Target="/ppt/notesSlides/notesSlide79.xml" Id="Rcc23dfdeb52b4d73"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125db4286ec943cc" /><Relationship Type="http://schemas.openxmlformats.org/officeDocument/2006/relationships/notesSlide" Target="/ppt/notesSlides/notesSlide80.xml" Id="Rceb8b3f14875462e"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2b3323b997c14a6f" /><Relationship Type="http://schemas.openxmlformats.org/officeDocument/2006/relationships/image" Target="/ppt/media/image11.png" Id="R66c786869d1a4b72" /><Relationship Type="http://schemas.openxmlformats.org/officeDocument/2006/relationships/notesSlide" Target="/ppt/notesSlides/notesSlide81.xml" Id="Rd2a982d55dc34cb6"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d72fbe6e728a4d65" /><Relationship Type="http://schemas.openxmlformats.org/officeDocument/2006/relationships/notesSlide" Target="/ppt/notesSlides/notesSlide82.xml" Id="R76396bc2a9914edd"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63945d0c1ba44771" /><Relationship Type="http://schemas.openxmlformats.org/officeDocument/2006/relationships/notesSlide" Target="/ppt/notesSlides/notesSlide83.xml" Id="R62f77cf3bde34249"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88f316cf91384a49" /><Relationship Type="http://schemas.openxmlformats.org/officeDocument/2006/relationships/notesSlide" Target="/ppt/notesSlides/notesSlide84.xml" Id="R26151003b20e48fe"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bdb046bee3f244e4" /><Relationship Type="http://schemas.openxmlformats.org/officeDocument/2006/relationships/notesSlide" Target="/ppt/notesSlides/notesSlide85.xml" Id="R559bad072c35405c" /></Relationships>
</file>

<file path=ppt/slides/_rels/slide86.xml.rels>&#65279;<?xml version="1.0" encoding="utf-8"?><Relationships xmlns="http://schemas.openxmlformats.org/package/2006/relationships"><Relationship Type="http://schemas.openxmlformats.org/officeDocument/2006/relationships/slideLayout" Target="/ppt/slideLayouts/slideLayout1.xml" Id="Rf3a87f9ff7934596" /><Relationship Type="http://schemas.openxmlformats.org/officeDocument/2006/relationships/image" Target="/ppt/media/image12.png" Id="R61dbfae76cdf40f1" /><Relationship Type="http://schemas.openxmlformats.org/officeDocument/2006/relationships/notesSlide" Target="/ppt/notesSlides/notesSlide86.xml" Id="R01079cf0f03a45f3" /></Relationships>
</file>

<file path=ppt/slides/_rels/slide87.xml.rels>&#65279;<?xml version="1.0" encoding="utf-8"?><Relationships xmlns="http://schemas.openxmlformats.org/package/2006/relationships"><Relationship Type="http://schemas.openxmlformats.org/officeDocument/2006/relationships/slideLayout" Target="/ppt/slideLayouts/slideLayout1.xml" Id="Rf1f1bf9fec9945b9" /><Relationship Type="http://schemas.openxmlformats.org/officeDocument/2006/relationships/notesSlide" Target="/ppt/notesSlides/notesSlide87.xml" Id="R2bed6fe834c546b2" /></Relationships>
</file>

<file path=ppt/slides/_rels/slide88.xml.rels>&#65279;<?xml version="1.0" encoding="utf-8"?><Relationships xmlns="http://schemas.openxmlformats.org/package/2006/relationships"><Relationship Type="http://schemas.openxmlformats.org/officeDocument/2006/relationships/slideLayout" Target="/ppt/slideLayouts/slideLayout1.xml" Id="R8be7f06d01ae4be7" /><Relationship Type="http://schemas.openxmlformats.org/officeDocument/2006/relationships/notesSlide" Target="/ppt/notesSlides/notesSlide88.xml" Id="Re42f90aaf2554d67" /></Relationships>
</file>

<file path=ppt/slides/_rels/slide89.xml.rels>&#65279;<?xml version="1.0" encoding="utf-8"?><Relationships xmlns="http://schemas.openxmlformats.org/package/2006/relationships"><Relationship Type="http://schemas.openxmlformats.org/officeDocument/2006/relationships/slideLayout" Target="/ppt/slideLayouts/slideLayout1.xml" Id="Rab34351e5047442b" /><Relationship Type="http://schemas.openxmlformats.org/officeDocument/2006/relationships/notesSlide" Target="/ppt/notesSlides/notesSlide89.xml" Id="Ra8e876514a37408a" /></Relationships>
</file>

<file path=ppt/slides/_rels/slide90.xml.rels>&#65279;<?xml version="1.0" encoding="utf-8"?><Relationships xmlns="http://schemas.openxmlformats.org/package/2006/relationships"><Relationship Type="http://schemas.openxmlformats.org/officeDocument/2006/relationships/slideLayout" Target="/ppt/slideLayouts/slideLayout1.xml" Id="R9129a54383bb4fac" /><Relationship Type="http://schemas.openxmlformats.org/officeDocument/2006/relationships/notesSlide" Target="/ppt/notesSlides/notesSlide90.xml" Id="Rc57a4a9c94d443dd" /></Relationships>
</file>

<file path=ppt/slides/_rels/slide91.xml.rels>&#65279;<?xml version="1.0" encoding="utf-8"?><Relationships xmlns="http://schemas.openxmlformats.org/package/2006/relationships"><Relationship Type="http://schemas.openxmlformats.org/officeDocument/2006/relationships/slideLayout" Target="/ppt/slideLayouts/slideLayout1.xml" Id="R28b3f0b99a784447" /><Relationship Type="http://schemas.openxmlformats.org/officeDocument/2006/relationships/notesSlide" Target="/ppt/notesSlides/notesSlide91.xml" Id="R35ab3b8f3411484b" /></Relationships>
</file>

<file path=ppt/slides/_rels/slide92.xml.rels>&#65279;<?xml version="1.0" encoding="utf-8"?><Relationships xmlns="http://schemas.openxmlformats.org/package/2006/relationships"><Relationship Type="http://schemas.openxmlformats.org/officeDocument/2006/relationships/slideLayout" Target="/ppt/slideLayouts/slideLayout1.xml" Id="R5b76a17668694037" /><Relationship Type="http://schemas.openxmlformats.org/officeDocument/2006/relationships/notesSlide" Target="/ppt/notesSlides/notesSlide92.xml" Id="Ra753873c8da9474b" /></Relationships>
</file>

<file path=ppt/slides/_rels/slide93.xml.rels>&#65279;<?xml version="1.0" encoding="utf-8"?><Relationships xmlns="http://schemas.openxmlformats.org/package/2006/relationships"><Relationship Type="http://schemas.openxmlformats.org/officeDocument/2006/relationships/slideLayout" Target="/ppt/slideLayouts/slideLayout1.xml" Id="R2f2a932e1009450a" /><Relationship Type="http://schemas.openxmlformats.org/officeDocument/2006/relationships/notesSlide" Target="/ppt/notesSlides/notesSlide93.xml" Id="R14d0c60292f745a9" /></Relationships>
</file>

<file path=ppt/slides/_rels/slide94.xml.rels>&#65279;<?xml version="1.0" encoding="utf-8"?><Relationships xmlns="http://schemas.openxmlformats.org/package/2006/relationships"><Relationship Type="http://schemas.openxmlformats.org/officeDocument/2006/relationships/slideLayout" Target="/ppt/slideLayouts/slideLayout1.xml" Id="Rea02974746b6414b" /><Relationship Type="http://schemas.openxmlformats.org/officeDocument/2006/relationships/notesSlide" Target="/ppt/notesSlides/notesSlide94.xml" Id="Rc83341cfe37c40f9" /></Relationships>
</file>

<file path=ppt/slides/_rels/slide95.xml.rels>&#65279;<?xml version="1.0" encoding="utf-8"?><Relationships xmlns="http://schemas.openxmlformats.org/package/2006/relationships"><Relationship Type="http://schemas.openxmlformats.org/officeDocument/2006/relationships/slideLayout" Target="/ppt/slideLayouts/slideLayout1.xml" Id="R57d99b7c36564b2f" /><Relationship Type="http://schemas.openxmlformats.org/officeDocument/2006/relationships/notesSlide" Target="/ppt/notesSlides/notesSlide95.xml" Id="R319efa7f3227405e" /></Relationships>
</file>

<file path=ppt/slides/_rels/slide96.xml.rels>&#65279;<?xml version="1.0" encoding="utf-8"?><Relationships xmlns="http://schemas.openxmlformats.org/package/2006/relationships"><Relationship Type="http://schemas.openxmlformats.org/officeDocument/2006/relationships/slideLayout" Target="/ppt/slideLayouts/slideLayout1.xml" Id="R9dc679e25b214353" /><Relationship Type="http://schemas.openxmlformats.org/officeDocument/2006/relationships/notesSlide" Target="/ppt/notesSlides/notesSlide96.xml" Id="R8c6e3203842f49f1" /></Relationships>
</file>

<file path=ppt/slides/_rels/slide97.xml.rels>&#65279;<?xml version="1.0" encoding="utf-8"?><Relationships xmlns="http://schemas.openxmlformats.org/package/2006/relationships"><Relationship Type="http://schemas.openxmlformats.org/officeDocument/2006/relationships/slideLayout" Target="/ppt/slideLayouts/slideLayout1.xml" Id="Rc0a2526eca534827" /><Relationship Type="http://schemas.openxmlformats.org/officeDocument/2006/relationships/notesSlide" Target="/ppt/notesSlides/notesSlide97.xml" Id="R264ad6962e084674" /></Relationships>
</file>

<file path=ppt/slides/_rels/slide98.xml.rels>&#65279;<?xml version="1.0" encoding="utf-8"?><Relationships xmlns="http://schemas.openxmlformats.org/package/2006/relationships"><Relationship Type="http://schemas.openxmlformats.org/officeDocument/2006/relationships/slideLayout" Target="/ppt/slideLayouts/slideLayout1.xml" Id="Ra946413f7751418d" /><Relationship Type="http://schemas.openxmlformats.org/officeDocument/2006/relationships/notesSlide" Target="/ppt/notesSlides/notesSlide98.xml" Id="R7e98456a7780414c" /></Relationships>
</file>

<file path=ppt/slides/_rels/slide99.xml.rels>&#65279;<?xml version="1.0" encoding="utf-8"?><Relationships xmlns="http://schemas.openxmlformats.org/package/2006/relationships"><Relationship Type="http://schemas.openxmlformats.org/officeDocument/2006/relationships/slideLayout" Target="/ppt/slideLayouts/slideLayout1.xml" Id="Re0d13c492d084b85" /><Relationship Type="http://schemas.openxmlformats.org/officeDocument/2006/relationships/notesSlide" Target="/ppt/notesSlides/notesSlide99.xml" Id="Re2622e37f13a46f6"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1.xml" Id="R72038c60ed244526" /><Relationship Type="http://schemas.openxmlformats.org/officeDocument/2006/relationships/notesSlide" Target="/ppt/notesSlides/notesSlide100.xml" Id="R49c3c8efb4824e3d"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1.xml" Id="R4c4c1c39c1e84b2b" /><Relationship Type="http://schemas.openxmlformats.org/officeDocument/2006/relationships/notesSlide" Target="/ppt/notesSlides/notesSlide101.xml" Id="Racb6fe8f57404b7b"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1.xml" Id="R1dabd154a3e4471d" /><Relationship Type="http://schemas.openxmlformats.org/officeDocument/2006/relationships/notesSlide" Target="/ppt/notesSlides/notesSlide102.xml" Id="R2548fb21af3d4b44"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1.xml" Id="Rbe301cc97cc64240" /><Relationship Type="http://schemas.openxmlformats.org/officeDocument/2006/relationships/notesSlide" Target="/ppt/notesSlides/notesSlide103.xml" Id="R5223debc247940ae"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1.xml" Id="R100487c384da4fea" /><Relationship Type="http://schemas.openxmlformats.org/officeDocument/2006/relationships/notesSlide" Target="/ppt/notesSlides/notesSlide104.xml" Id="R3233fe68b5484f4f"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1.xml" Id="Ra1ddd911752f4569" /><Relationship Type="http://schemas.openxmlformats.org/officeDocument/2006/relationships/notesSlide" Target="/ppt/notesSlides/notesSlide105.xml" Id="Rc3cfd6cecacd471d"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1.xml" Id="Rebed48e5b10c457c" /><Relationship Type="http://schemas.openxmlformats.org/officeDocument/2006/relationships/notesSlide" Target="/ppt/notesSlides/notesSlide106.xml" Id="R5e75daffbffe428d"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1.xml" Id="R7c0354c46c50415b" /><Relationship Type="http://schemas.openxmlformats.org/officeDocument/2006/relationships/notesSlide" Target="/ppt/notesSlides/notesSlide107.xml" Id="Rae3abd8e56294fa6"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1.xml" Id="R6d53ac6ee9704473" /><Relationship Type="http://schemas.openxmlformats.org/officeDocument/2006/relationships/notesSlide" Target="/ppt/notesSlides/notesSlide108.xml" Id="R591e8b44964548d6"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1.xml" Id="R107e8069104d4837" /><Relationship Type="http://schemas.openxmlformats.org/officeDocument/2006/relationships/notesSlide" Target="/ppt/notesSlides/notesSlide109.xml" Id="R6183a969015944af"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1.xml" Id="R1cfebc466e2c48b6" /><Relationship Type="http://schemas.openxmlformats.org/officeDocument/2006/relationships/notesSlide" Target="/ppt/notesSlides/notesSlide110.xml" Id="Rf03ee1f890754214"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1.xml" Id="Ra227eb4d9ea34270" /><Relationship Type="http://schemas.openxmlformats.org/officeDocument/2006/relationships/notesSlide" Target="/ppt/notesSlides/notesSlide111.xml" Id="Re58ccb80e50241ff"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1.xml" Id="R9552a2da226e41bc" /><Relationship Type="http://schemas.openxmlformats.org/officeDocument/2006/relationships/notesSlide" Target="/ppt/notesSlides/notesSlide112.xml" Id="R1958823b464b4542"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1.xml" Id="R38d84dcb66bf41a3" /><Relationship Type="http://schemas.openxmlformats.org/officeDocument/2006/relationships/notesSlide" Target="/ppt/notesSlides/notesSlide113.xml" Id="R0c75b90291a14bbe"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1149E538-B38D-4984-84A5-6E7EEBBBCFFD}"/>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A99A4FD0-FC87-46BE-A5F6-C5C2612C4E4F}"/>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15</a:t>
            </a:r>
          </a:p>
        </p:txBody>
      </p:sp>
      <p:sp>
        <p:nvSpPr>
          <p:cNvPr id="3" name="title">
            <a:extLst xmlns:a="http://schemas.openxmlformats.org/drawingml/2006/main">
              <a:ext uri="{FF2B5EF4-FFF2-40B4-BE49-F238E27FC236}">
                <a16:creationId xmlns:a16="http://schemas.microsoft.com/office/drawing/2014/main" id="{E788854E-C4AD-462F-AB0C-14FBC43BE7C5}"/>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Modern Physics</a:t>
            </a:r>
          </a:p>
        </p:txBody>
      </p:sp>
      <p:sp>
        <p:nvSpPr>
          <p:cNvPr id="4" name="subtitle">
            <a:extLst xmlns:a="http://schemas.openxmlformats.org/drawingml/2006/main">
              <a:ext uri="{FF2B5EF4-FFF2-40B4-BE49-F238E27FC236}">
                <a16:creationId xmlns:a16="http://schemas.microsoft.com/office/drawing/2014/main" id="{40FBB29D-9288-46E3-947B-57CE2407B40D}"/>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178826293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11B26B-F344-4498-B89D-5260F83FBFC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9742DEC-0E7F-4FDD-9008-0CD58628A6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37C1BDDE-BF9E-4EF3-9287-25A2B8B6A0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8886B70E-0892-4014-BB04-9583C81DD1B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113</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Light and matter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Photon packets, de Broglie wavelength and photoelectric effect</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Atoms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Standing-wave orbits, allowed energies and spectral lines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Radiation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Photon momentum, blackbody spectra and Compton scattering</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Nuclei</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Mass defect, reaction bookkeeping, decay probability and half-life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88490994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2A90BF-8458-42D3-87F8-566118DA9DE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5E35FB0-E169-47B7-A48E-EE2A85DF864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Packet analogy: amount per packet and packet count</a:t>
            </a:r>
          </a:p>
        </p:txBody>
      </p:sp>
      <p:sp>
        <p:nvSpPr>
          <p:cNvPr id="3" name="source-page">
            <a:extLst xmlns:a="http://schemas.openxmlformats.org/drawingml/2006/main">
              <a:ext uri="{FF2B5EF4-FFF2-40B4-BE49-F238E27FC236}">
                <a16:creationId xmlns:a16="http://schemas.microsoft.com/office/drawing/2014/main" id="{5F0890C5-EF48-4DE5-B8F6-C28DC312B64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15.1</a:t>
            </a:r>
          </a:p>
        </p:txBody>
      </p:sp>
      <p:sp>
        <p:nvSpPr>
          <p:cNvPr id="4" name="slide-number">
            <a:extLst xmlns:a="http://schemas.openxmlformats.org/drawingml/2006/main">
              <a:ext uri="{FF2B5EF4-FFF2-40B4-BE49-F238E27FC236}">
                <a16:creationId xmlns:a16="http://schemas.microsoft.com/office/drawing/2014/main" id="{4AD05CEB-07AC-43F8-A76D-D8622FDD61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69cd08ec3b549cb"/>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BBEE055-D2F2-4EB8-A37E-6DEF36F3A2BF}"/>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Equal-size containers illustrate equal energy packets for one monochromatic frequency.</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Container size and number of containers are separate variables.</a:t>
            </a:r>
          </a:p>
        </p:txBody>
      </p:sp>
    </p:spTree>
    <p:extLst>
      <p:ext uri="{BB962C8B-B14F-4D97-AF65-F5344CB8AC3E}">
        <p14:creationId xmlns:p14="http://schemas.microsoft.com/office/powerpoint/2010/main" val="176842967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B955B597-C68F-4196-B997-50B527BDBFF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BDDCC378-B27C-48B7-A405-DF010B64061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Packet analogy: amount per packet and packet count</a:t>
            </a:r>
          </a:p>
        </p:txBody>
      </p:sp>
      <p:sp>
        <p:nvSpPr>
          <p:cNvPr id="3" name="source-page">
            <a:extLst xmlns:a="http://schemas.openxmlformats.org/drawingml/2006/main">
              <a:ext uri="{FF2B5EF4-FFF2-40B4-BE49-F238E27FC236}">
                <a16:creationId xmlns:a16="http://schemas.microsoft.com/office/drawing/2014/main" id="{43A2673A-003A-4E92-946F-0D67B488946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15.1</a:t>
            </a:r>
          </a:p>
        </p:txBody>
      </p:sp>
      <p:sp>
        <p:nvSpPr>
          <p:cNvPr id="4" name="slide-number">
            <a:extLst xmlns:a="http://schemas.openxmlformats.org/drawingml/2006/main">
              <a:ext uri="{FF2B5EF4-FFF2-40B4-BE49-F238E27FC236}">
                <a16:creationId xmlns:a16="http://schemas.microsoft.com/office/drawing/2014/main" id="{21127F8E-C46A-46E8-8954-9866BE27715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113</a:t>
            </a:r>
          </a:p>
        </p:txBody>
      </p:sp>
      <p:sp>
        <p:nvSpPr>
          <p:cNvPr id="5" name="body">
            <a:extLst xmlns:a="http://schemas.openxmlformats.org/drawingml/2006/main">
              <a:ext uri="{FF2B5EF4-FFF2-40B4-BE49-F238E27FC236}">
                <a16:creationId xmlns:a16="http://schemas.microsoft.com/office/drawing/2014/main" id="{B4802C85-9D81-4A45-BDAB-970E394E6375}"/>
              </a:ext>
            </a:extLst>
          </p:cNvPr>
          <p:cNvSpPr>
            <a:spLocks xmlns:a="http://schemas.openxmlformats.org/drawingml/2006/main" noGrp="1"/>
          </p:cNvSpPr>
          <p:nvPr/>
        </p:nvSpPr>
        <p:spPr>
          <a:xfrm xmlns:a="http://schemas.openxmlformats.org/drawingml/2006/main">
            <a:off x="609600" y="1866900"/>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original sketch contrasts a continuous quantity with repeated one-liter containers.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Use that picture to separate energy in one photon from the number of photons.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At one fixed frequency, each photon carries hf.</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Transferring more total energy means transferring more such photons.</a:t>
            </a:r>
          </a:p>
        </p:txBody>
      </p:sp>
      <p:sp>
        <p:nvSpPr>
          <p:cNvPr id="6" name="body">
            <a:extLst xmlns:a="http://schemas.openxmlformats.org/drawingml/2006/main">
              <a:ext uri="{FF2B5EF4-FFF2-40B4-BE49-F238E27FC236}">
                <a16:creationId xmlns:a16="http://schemas.microsoft.com/office/drawing/2014/main" id="{C401C3AF-8F3F-4B37-8EC6-74991340A83F}"/>
              </a:ext>
            </a:extLst>
          </p:cNvPr>
          <p:cNvSpPr>
            <a:spLocks xmlns:a="http://schemas.openxmlformats.org/drawingml/2006/main" noGrp="1"/>
          </p:cNvSpPr>
          <p:nvPr/>
        </p:nvSpPr>
        <p:spPr>
          <a:xfrm xmlns:a="http://schemas.openxmlformats.org/drawingml/2006/main">
            <a:off x="609600" y="3529013"/>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Relationships and conditions: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One photon: E = hf</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Monochromatic beam: total energy = Nhf; power = (ΔN/Δt)hf</a:t>
            </a:r>
          </a:p>
        </p:txBody>
      </p:sp>
      <p:sp>
        <p:nvSpPr>
          <p:cNvPr id="7" name="body">
            <a:extLst xmlns:a="http://schemas.openxmlformats.org/drawingml/2006/main">
              <a:ext uri="{FF2B5EF4-FFF2-40B4-BE49-F238E27FC236}">
                <a16:creationId xmlns:a16="http://schemas.microsoft.com/office/drawing/2014/main" id="{849C6358-BB32-4232-AE93-B5C5973B7226}"/>
              </a:ext>
            </a:extLst>
          </p:cNvPr>
          <p:cNvSpPr>
            <a:spLocks xmlns:a="http://schemas.openxmlformats.org/drawingml/2006/main" noGrp="1"/>
          </p:cNvSpPr>
          <p:nvPr/>
        </p:nvSpPr>
        <p:spPr>
          <a:xfrm xmlns:a="http://schemas.openxmlformats.org/drawingml/2006/main">
            <a:off x="609600" y="4839891"/>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analogy has a boundary: all light does not have one universal packet size.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Changing the frequency changes hf.</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Photons also are not literal bottles with a fixed volume or a hard surface.</a:t>
            </a:r>
          </a:p>
        </p:txBody>
      </p:sp>
    </p:spTree>
    <p:extLst>
      <p:ext uri="{BB962C8B-B14F-4D97-AF65-F5344CB8AC3E}">
        <p14:creationId xmlns:p14="http://schemas.microsoft.com/office/powerpoint/2010/main" val="1966589008"/>
      </p:ext>
    </p:extLst>
  </p:cSld>
</p:sld>
</file>

<file path=ppt/slides/slide5.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B43304D-A24D-45B0-829D-A3926605487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BF42DF9C-6DE4-48EB-9832-3BF0207B10E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Packet analogy: amount per packet and packet count</a:t>
            </a:r>
          </a:p>
        </p:txBody>
      </p:sp>
      <p:sp>
        <p:nvSpPr>
          <p:cNvPr id="3" name="section-label">
            <a:extLst xmlns:a="http://schemas.openxmlformats.org/drawingml/2006/main">
              <a:ext uri="{FF2B5EF4-FFF2-40B4-BE49-F238E27FC236}">
                <a16:creationId xmlns:a16="http://schemas.microsoft.com/office/drawing/2014/main" id="{9C745A2B-E846-492A-A0FC-3BF4C371524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404992B6-2891-48F7-ABBE-8FBB6F8BE51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    15.1</a:t>
            </a:r>
          </a:p>
        </p:txBody>
      </p:sp>
      <p:sp>
        <p:nvSpPr>
          <p:cNvPr id="5" name="slide-number">
            <a:extLst xmlns:a="http://schemas.openxmlformats.org/drawingml/2006/main">
              <a:ext uri="{FF2B5EF4-FFF2-40B4-BE49-F238E27FC236}">
                <a16:creationId xmlns:a16="http://schemas.microsoft.com/office/drawing/2014/main" id="{3B47BC3E-213C-40D8-AAD4-97A23A29848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 / 113</a:t>
            </a:r>
          </a:p>
        </p:txBody>
      </p:sp>
      <p:sp>
        <p:nvSpPr>
          <p:cNvPr id="6" name="body">
            <a:extLst xmlns:a="http://schemas.openxmlformats.org/drawingml/2006/main">
              <a:ext uri="{FF2B5EF4-FFF2-40B4-BE49-F238E27FC236}">
                <a16:creationId xmlns:a16="http://schemas.microsoft.com/office/drawing/2014/main" id="{A1C8C6B9-E0C9-4D9A-BD05-8C269B58C62D}"/>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Two same-frequency beams have different brightness. Which contains more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energetic photons?</a:t>
            </a:r>
          </a:p>
        </p:txBody>
      </p:sp>
    </p:spTree>
    <p:extLst>
      <p:ext uri="{BB962C8B-B14F-4D97-AF65-F5344CB8AC3E}">
        <p14:creationId xmlns:p14="http://schemas.microsoft.com/office/powerpoint/2010/main" val="89281902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5CE0760-C53D-4116-88ED-6FEDAEA1C8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FA57724-BC8C-4A29-B33D-89B5E129427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Packet analogy: amount per packet and packet count</a:t>
            </a:r>
          </a:p>
        </p:txBody>
      </p:sp>
      <p:sp>
        <p:nvSpPr>
          <p:cNvPr id="3" name="section-label">
            <a:extLst xmlns:a="http://schemas.openxmlformats.org/drawingml/2006/main">
              <a:ext uri="{FF2B5EF4-FFF2-40B4-BE49-F238E27FC236}">
                <a16:creationId xmlns:a16="http://schemas.microsoft.com/office/drawing/2014/main" id="{43DA3BCE-6A48-4249-BBE3-50937EFACE8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267330E0-C2F7-43BE-B107-C8CDAD38637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15.1</a:t>
            </a:r>
          </a:p>
        </p:txBody>
      </p:sp>
      <p:sp>
        <p:nvSpPr>
          <p:cNvPr id="5" name="slide-number">
            <a:extLst xmlns:a="http://schemas.openxmlformats.org/drawingml/2006/main">
              <a:ext uri="{FF2B5EF4-FFF2-40B4-BE49-F238E27FC236}">
                <a16:creationId xmlns:a16="http://schemas.microsoft.com/office/drawing/2014/main" id="{8874C819-4730-4020-9DAF-617D805E0F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113</a:t>
            </a:r>
          </a:p>
        </p:txBody>
      </p:sp>
      <p:sp>
        <p:nvSpPr>
          <p:cNvPr id="6" name="body">
            <a:extLst xmlns:a="http://schemas.openxmlformats.org/drawingml/2006/main">
              <a:ext uri="{FF2B5EF4-FFF2-40B4-BE49-F238E27FC236}">
                <a16:creationId xmlns:a16="http://schemas.microsoft.com/office/drawing/2014/main" id="{DA3A32AB-1B25-4F08-95C4-6A4F83C2BBF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Neither: the photons have equal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brighter beam sends more photons per second per unit area.</a:t>
            </a:r>
          </a:p>
        </p:txBody>
      </p:sp>
    </p:spTree>
    <p:extLst>
      <p:ext uri="{BB962C8B-B14F-4D97-AF65-F5344CB8AC3E}">
        <p14:creationId xmlns:p14="http://schemas.microsoft.com/office/powerpoint/2010/main" val="34925226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3C56FA8-0BEB-4172-9D54-79161E233E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2E11210-996B-4236-B739-1B552149C3E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Photons and the quantum model</a:t>
            </a:r>
          </a:p>
        </p:txBody>
      </p:sp>
      <p:sp>
        <p:nvSpPr>
          <p:cNvPr id="3" name="section-label">
            <a:extLst xmlns:a="http://schemas.openxmlformats.org/drawingml/2006/main">
              <a:ext uri="{FF2B5EF4-FFF2-40B4-BE49-F238E27FC236}">
                <a16:creationId xmlns:a16="http://schemas.microsoft.com/office/drawing/2014/main" id="{39992E57-D1B1-4301-B86E-A115F1686AF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9743CB76-056D-4043-9665-1FF0D64DE3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15.1</a:t>
            </a:r>
          </a:p>
        </p:txBody>
      </p:sp>
      <p:sp>
        <p:nvSpPr>
          <p:cNvPr id="5" name="slide-number">
            <a:extLst xmlns:a="http://schemas.openxmlformats.org/drawingml/2006/main">
              <a:ext uri="{FF2B5EF4-FFF2-40B4-BE49-F238E27FC236}">
                <a16:creationId xmlns:a16="http://schemas.microsoft.com/office/drawing/2014/main" id="{3E85032E-C7E4-44E8-86A9-23BC7892E8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 / 113</a:t>
            </a:r>
          </a:p>
        </p:txBody>
      </p:sp>
      <p:sp>
        <p:nvSpPr>
          <p:cNvPr id="6" name="body">
            <a:extLst xmlns:a="http://schemas.openxmlformats.org/drawingml/2006/main">
              <a:ext uri="{FF2B5EF4-FFF2-40B4-BE49-F238E27FC236}">
                <a16:creationId xmlns:a16="http://schemas.microsoft.com/office/drawing/2014/main" id="{7BC76FF6-FB42-4458-89C3-2D3B273A3499}"/>
              </a:ext>
            </a:extLst>
          </p:cNvPr>
          <p:cNvSpPr>
            <a:spLocks xmlns:a="http://schemas.openxmlformats.org/drawingml/2006/main" noGrp="1"/>
          </p:cNvSpPr>
          <p:nvPr/>
        </p:nvSpPr>
        <p:spPr>
          <a:xfrm xmlns:a="http://schemas.openxmlformats.org/drawingml/2006/main">
            <a:off x="609600" y="1866900"/>
            <a:ext cx="10972800" cy="102989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Photon energy: E = hf = hc/λ₀</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Photon momentum in vacuum: p = E/c = h/λ₀</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h ≈ 6.63 × 10⁻³⁴ J·s; 1 eV ≈ 1.60 × 10⁻¹⁹ J; hc ≈ 1240 eV·nm.</a:t>
            </a:r>
          </a:p>
        </p:txBody>
      </p:sp>
      <p:sp>
        <p:nvSpPr>
          <p:cNvPr id="7" name="body">
            <a:extLst xmlns:a="http://schemas.openxmlformats.org/drawingml/2006/main">
              <a:ext uri="{FF2B5EF4-FFF2-40B4-BE49-F238E27FC236}">
                <a16:creationId xmlns:a16="http://schemas.microsoft.com/office/drawing/2014/main" id="{202E5046-847C-45FC-89A0-9DD55E8BC905}"/>
              </a:ext>
            </a:extLst>
          </p:cNvPr>
          <p:cNvSpPr>
            <a:spLocks xmlns:a="http://schemas.openxmlformats.org/drawingml/2006/main" noGrp="1"/>
          </p:cNvSpPr>
          <p:nvPr/>
        </p:nvSpPr>
        <p:spPr>
          <a:xfrm xmlns:a="http://schemas.openxmlformats.org/drawingml/2006/main">
            <a:off x="609600" y="3106341"/>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Interference and diffraction reveal wave behavior, while localized energy transfer in</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photoelectric emission and Compton scattering reveals particle behavior.</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A photon has zero rest mass and zero electric charge but nonzero energy and momentum.</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Do not use p = mv with m = 0 to conclude that photon momentum is zero.</a:t>
            </a:r>
          </a:p>
        </p:txBody>
      </p:sp>
      <p:sp>
        <p:nvSpPr>
          <p:cNvPr id="8" name="body">
            <a:extLst xmlns:a="http://schemas.openxmlformats.org/drawingml/2006/main">
              <a:ext uri="{FF2B5EF4-FFF2-40B4-BE49-F238E27FC236}">
                <a16:creationId xmlns:a16="http://schemas.microsoft.com/office/drawing/2014/main" id="{2002C1FF-B361-47D8-87D9-C393B4D9EC2C}"/>
              </a:ext>
            </a:extLst>
          </p:cNvPr>
          <p:cNvSpPr>
            <a:spLocks xmlns:a="http://schemas.openxmlformats.org/drawingml/2006/main" noGrp="1"/>
          </p:cNvSpPr>
          <p:nvPr/>
        </p:nvSpPr>
        <p:spPr>
          <a:xfrm xmlns:a="http://schemas.openxmlformats.org/drawingml/2006/main">
            <a:off x="609600" y="4673203"/>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The frequency of a monochromatic beam fixes the energy per photon.</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Its power also depends on the number arriving each second: P = (photon arrival rate)hf.</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A more intense beam at fixed frequency has more photons per second per unit area; its</a:t>
            </a:r>
          </a:p>
          <a:p xmlns:a="http://schemas.openxmlformats.org/drawingml/2006/main">
            <a:pPr>
              <a:defRPr sz="2063" b="0">
                <a:solidFill>
                  <a:srgbClr val="087E8B"/>
                </a:solidFill>
                <a:latin typeface="Arial"/>
                <a:ea typeface="Arial"/>
                <a:cs typeface="Arial"/>
              </a:defRPr>
            </a:pPr>
            <a:r>
              <a:rPr sz="2063" b="0">
                <a:solidFill>
                  <a:srgbClr val="087E8B"/>
                </a:solidFill>
                <a:latin typeface="Arial"/>
                <a:ea typeface="Arial"/>
                <a:cs typeface="Arial"/>
              </a:rPr>
              <a:t>individual photons are not more energetic.</a:t>
            </a:r>
          </a:p>
        </p:txBody>
      </p:sp>
    </p:spTree>
    <p:extLst>
      <p:ext uri="{BB962C8B-B14F-4D97-AF65-F5344CB8AC3E}">
        <p14:creationId xmlns:p14="http://schemas.microsoft.com/office/powerpoint/2010/main" val="160245119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980775B-D380-464E-B6C7-ACC2BC73540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6D43463-E1B9-4267-B5A6-E4DD27A8B23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Photons and the quantum model</a:t>
            </a:r>
          </a:p>
        </p:txBody>
      </p:sp>
      <p:sp>
        <p:nvSpPr>
          <p:cNvPr id="3" name="section-label">
            <a:extLst xmlns:a="http://schemas.openxmlformats.org/drawingml/2006/main">
              <a:ext uri="{FF2B5EF4-FFF2-40B4-BE49-F238E27FC236}">
                <a16:creationId xmlns:a16="http://schemas.microsoft.com/office/drawing/2014/main" id="{0983B951-FB21-4F56-BBEF-4523E94F8FA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020CB9A4-AA94-428F-984D-0E39B111376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15.1</a:t>
            </a:r>
          </a:p>
        </p:txBody>
      </p:sp>
      <p:sp>
        <p:nvSpPr>
          <p:cNvPr id="5" name="slide-number">
            <a:extLst xmlns:a="http://schemas.openxmlformats.org/drawingml/2006/main">
              <a:ext uri="{FF2B5EF4-FFF2-40B4-BE49-F238E27FC236}">
                <a16:creationId xmlns:a16="http://schemas.microsoft.com/office/drawing/2014/main" id="{BFF81592-8D0E-43B3-AD0F-4D86FD2439F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113</a:t>
            </a:r>
          </a:p>
        </p:txBody>
      </p:sp>
      <p:sp>
        <p:nvSpPr>
          <p:cNvPr id="6" name="body">
            <a:extLst xmlns:a="http://schemas.openxmlformats.org/drawingml/2006/main">
              <a:ext uri="{FF2B5EF4-FFF2-40B4-BE49-F238E27FC236}">
                <a16:creationId xmlns:a16="http://schemas.microsoft.com/office/drawing/2014/main" id="{62EADA26-4723-4137-9683-06A1855E80B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500 nm vacuum-wavelength photon has E = 1240/500 = 2.48 eV = 3.97 × 10⁻¹⁹ J</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p = h/λ = 1.33 × 10⁻²⁷ kg·m/s.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1.0 mW beam at that wavelength carries about 2.52 × 10¹⁵ photons/s.</a:t>
            </a:r>
          </a:p>
        </p:txBody>
      </p:sp>
      <p:sp>
        <p:nvSpPr>
          <p:cNvPr id="7" name="body">
            <a:extLst xmlns:a="http://schemas.openxmlformats.org/drawingml/2006/main">
              <a:ext uri="{FF2B5EF4-FFF2-40B4-BE49-F238E27FC236}">
                <a16:creationId xmlns:a16="http://schemas.microsoft.com/office/drawing/2014/main" id="{BAE1875B-C346-4560-A01C-2455F9B7C4B6}"/>
              </a:ext>
            </a:extLst>
          </p:cNvPr>
          <p:cNvSpPr>
            <a:spLocks xmlns:a="http://schemas.openxmlformats.org/drawingml/2006/main" noGrp="1"/>
          </p:cNvSpPr>
          <p:nvPr/>
        </p:nvSpPr>
        <p:spPr>
          <a:xfrm xmlns:a="http://schemas.openxmlformats.org/drawingml/2006/main">
            <a:off x="609600" y="3195638"/>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λ₀ for vacuum wavelength in E = hc/λ₀.</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a wave enters a stationary transparent medium, its frequency is unchanged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but its wavelength and propagation speed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photon energy remains hf for that frequency; inserting the shorter in-medium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wavelength into hc/λ without adjusting the speed would give the wrong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Electromagnetic momentum inside matter requires care beyond the simple vacuum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a:t>
            </a:r>
          </a:p>
        </p:txBody>
      </p:sp>
    </p:spTree>
    <p:extLst>
      <p:ext uri="{BB962C8B-B14F-4D97-AF65-F5344CB8AC3E}">
        <p14:creationId xmlns:p14="http://schemas.microsoft.com/office/powerpoint/2010/main" val="216977295"/>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8E9DE13D-D9CE-418E-A33A-45BC08754BE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D19C20BA-1549-488A-B1AF-90F468C103C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Matter waves and de Broglie wavelength</a:t>
            </a:r>
          </a:p>
        </p:txBody>
      </p:sp>
      <p:sp>
        <p:nvSpPr>
          <p:cNvPr id="3" name="section-label">
            <a:extLst xmlns:a="http://schemas.openxmlformats.org/drawingml/2006/main">
              <a:ext uri="{FF2B5EF4-FFF2-40B4-BE49-F238E27FC236}">
                <a16:creationId xmlns:a16="http://schemas.microsoft.com/office/drawing/2014/main" id="{5B197D65-DB2B-4D1A-84C8-42417F03DB4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2340ABA-9060-43ED-8BC5-3EC36F677D4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15.1</a:t>
            </a:r>
          </a:p>
        </p:txBody>
      </p:sp>
      <p:sp>
        <p:nvSpPr>
          <p:cNvPr id="5" name="slide-number">
            <a:extLst xmlns:a="http://schemas.openxmlformats.org/drawingml/2006/main">
              <a:ext uri="{FF2B5EF4-FFF2-40B4-BE49-F238E27FC236}">
                <a16:creationId xmlns:a16="http://schemas.microsoft.com/office/drawing/2014/main" id="{264C3807-8BB1-4216-8B4E-1D45173B0D2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113</a:t>
            </a:r>
          </a:p>
        </p:txBody>
      </p:sp>
      <p:sp>
        <p:nvSpPr>
          <p:cNvPr id="6" name="body">
            <a:extLst xmlns:a="http://schemas.openxmlformats.org/drawingml/2006/main">
              <a:ext uri="{FF2B5EF4-FFF2-40B4-BE49-F238E27FC236}">
                <a16:creationId xmlns:a16="http://schemas.microsoft.com/office/drawing/2014/main" id="{E17F6E04-E0FD-48EF-9683-14D7B3FA51E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λ = h/p</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nonrelativistic particle: p = mv = √(2mK), so λ = h/√(2mK).</a:t>
            </a:r>
          </a:p>
        </p:txBody>
      </p:sp>
      <p:sp>
        <p:nvSpPr>
          <p:cNvPr id="7" name="body">
            <a:extLst xmlns:a="http://schemas.openxmlformats.org/drawingml/2006/main">
              <a:ext uri="{FF2B5EF4-FFF2-40B4-BE49-F238E27FC236}">
                <a16:creationId xmlns:a16="http://schemas.microsoft.com/office/drawing/2014/main" id="{B7892118-571B-4E43-B4D8-7240D139BAAF}"/>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Electrons, atoms and other material particles can diffract and interfere.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Their de Broglie wavelength becomes easier to observe when their momentum is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small and relevant structures have comparable spacing.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macroscopic object has such a tiny wavelength at everyday momenta that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ordinary diffraction is not visible.</a:t>
            </a:r>
          </a:p>
        </p:txBody>
      </p:sp>
    </p:spTree>
    <p:extLst>
      <p:ext uri="{BB962C8B-B14F-4D97-AF65-F5344CB8AC3E}">
        <p14:creationId xmlns:p14="http://schemas.microsoft.com/office/powerpoint/2010/main" val="124259230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2A59363-1250-4867-8C5F-56C513E33C7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AE32257-F0CC-457E-97A5-132541421F7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Matter waves and de Broglie wavelength</a:t>
            </a:r>
          </a:p>
        </p:txBody>
      </p:sp>
      <p:sp>
        <p:nvSpPr>
          <p:cNvPr id="3" name="section-label">
            <a:extLst xmlns:a="http://schemas.openxmlformats.org/drawingml/2006/main">
              <a:ext uri="{FF2B5EF4-FFF2-40B4-BE49-F238E27FC236}">
                <a16:creationId xmlns:a16="http://schemas.microsoft.com/office/drawing/2014/main" id="{F87BA290-6C3D-4C34-B711-B1010740CF8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40CD5ED-7AC4-4950-B42A-2D0CC58321C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15.1</a:t>
            </a:r>
          </a:p>
        </p:txBody>
      </p:sp>
      <p:sp>
        <p:nvSpPr>
          <p:cNvPr id="5" name="slide-number">
            <a:extLst xmlns:a="http://schemas.openxmlformats.org/drawingml/2006/main">
              <a:ext uri="{FF2B5EF4-FFF2-40B4-BE49-F238E27FC236}">
                <a16:creationId xmlns:a16="http://schemas.microsoft.com/office/drawing/2014/main" id="{19D344C3-BE09-4A6E-8553-E5E8E22F341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113</a:t>
            </a:r>
          </a:p>
        </p:txBody>
      </p:sp>
      <p:sp>
        <p:nvSpPr>
          <p:cNvPr id="6" name="body">
            <a:extLst xmlns:a="http://schemas.openxmlformats.org/drawingml/2006/main">
              <a:ext uri="{FF2B5EF4-FFF2-40B4-BE49-F238E27FC236}">
                <a16:creationId xmlns:a16="http://schemas.microsoft.com/office/drawing/2014/main" id="{F21760C1-4078-483B-B0E3-75584E69B28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 accelerated electrons: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 electron starts from rest and is accelerated through 150 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 = 150 eV = 2.40 × 10⁻¹⁷ J.</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Momentum p = √(2mK) = 6.61 × 10⁻²⁴ kg·m/s.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Thus λ = 1.00 × 10⁻¹⁰ m = 0.100 nm, comparable to atomic spacings.</a:t>
            </a:r>
          </a:p>
        </p:txBody>
      </p:sp>
    </p:spTree>
    <p:extLst>
      <p:ext uri="{BB962C8B-B14F-4D97-AF65-F5344CB8AC3E}">
        <p14:creationId xmlns:p14="http://schemas.microsoft.com/office/powerpoint/2010/main" val="74801582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82726B-5EDE-4EB1-BF5A-A6F7ABD40E7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9DAD166-2FBB-4CC8-8FB1-8062ED943EF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Matter waves and de Broglie wavelength</a:t>
            </a:r>
          </a:p>
        </p:txBody>
      </p:sp>
      <p:sp>
        <p:nvSpPr>
          <p:cNvPr id="3" name="source-page">
            <a:extLst xmlns:a="http://schemas.openxmlformats.org/drawingml/2006/main">
              <a:ext uri="{FF2B5EF4-FFF2-40B4-BE49-F238E27FC236}">
                <a16:creationId xmlns:a16="http://schemas.microsoft.com/office/drawing/2014/main" id="{684F6D5D-B6FB-4CF2-9B10-BCED0878B47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15.1</a:t>
            </a:r>
          </a:p>
        </p:txBody>
      </p:sp>
      <p:sp>
        <p:nvSpPr>
          <p:cNvPr id="4" name="slide-number">
            <a:extLst xmlns:a="http://schemas.openxmlformats.org/drawingml/2006/main">
              <a:ext uri="{FF2B5EF4-FFF2-40B4-BE49-F238E27FC236}">
                <a16:creationId xmlns:a16="http://schemas.microsoft.com/office/drawing/2014/main" id="{92FA1EA6-CDCD-4963-A665-8D3097D98EC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113</a:t>
            </a:r>
          </a:p>
        </p:txBody>
      </p:sp>
      <p:graphicFrame>
        <p:nvGraphicFramePr>
          <p:cNvPr id="10" name=""/>
          <p:cNvGraphicFramePr/>
          <p:nvPr/>
        </p:nvGraphicFramePr>
        <p:xfrm>
          <a:off xmlns:a="http://schemas.openxmlformats.org/drawingml/2006/main" x="609600" y="1809750"/>
          <a:ext xmlns:a="http://schemas.openxmlformats.org/drawingml/2006/main" cx="10972800" cy="3832860"/>
        </p:xfrm>
        <a:graphic xmlns:a="http://schemas.openxmlformats.org/drawingml/2006/main">
          <a:graphicData uri="http://schemas.openxmlformats.org/drawingml/2006/table">
            <a:tbl>
              <a:tblPr/>
              <a:tblGrid>
                <a:gridCol w="3657600"/>
                <a:gridCol w="3657600"/>
                <a:gridCol w="3657600"/>
              </a:tblGrid>
              <a:tr h="766572">
                <a:tc>
                  <a:txBody>
                    <a:bodyPr wrap="square" lIns="95250" tIns="76200" rIns="95250" bIns="76200">
                      <a:noAutofit/>
                    </a:bodyPr>
                    <a:lstStyle/>
                    <a:p>
                      <a:r>
                        <a:rPr sz="1800" b="1">
                          <a:solidFill>
                            <a:srgbClr val="FFFFFF"/>
                          </a:solidFill>
                          <a:latin typeface="Arial"/>
                          <a:ea typeface="Arial"/>
                          <a:cs typeface="Arial"/>
                        </a:rPr>
                        <a:t>Change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de Broglie wavelength response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Reason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Double speed, same nonrelativistic mass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Halves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 doubles.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Quadruple kinetic energy, same mass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Halves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 scales as √K.</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Quadruple mass, same kinetic energy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Halves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 scales as √m.</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Same photon energy versus particle kinetic energy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Do not equate their momenta automatically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Photon p = E/c; massive particle p depends on rest mass.</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011206837"/>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FC9682-7AD9-4DD7-B3D6-E644527D896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BD34365-58CF-4CA5-A528-8E4307AD22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Matter waves and de Broglie wavelength</a:t>
            </a:r>
          </a:p>
        </p:txBody>
      </p:sp>
      <p:sp>
        <p:nvSpPr>
          <p:cNvPr id="3" name="source-page">
            <a:extLst xmlns:a="http://schemas.openxmlformats.org/drawingml/2006/main">
              <a:ext uri="{FF2B5EF4-FFF2-40B4-BE49-F238E27FC236}">
                <a16:creationId xmlns:a16="http://schemas.microsoft.com/office/drawing/2014/main" id="{51B26301-292A-40C0-A8D0-0ED0F88EF1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15.1</a:t>
            </a:r>
          </a:p>
        </p:txBody>
      </p:sp>
      <p:sp>
        <p:nvSpPr>
          <p:cNvPr id="4" name="slide-number">
            <a:extLst xmlns:a="http://schemas.openxmlformats.org/drawingml/2006/main">
              <a:ext uri="{FF2B5EF4-FFF2-40B4-BE49-F238E27FC236}">
                <a16:creationId xmlns:a16="http://schemas.microsoft.com/office/drawing/2014/main" id="{1AD73044-777B-4E76-8B7D-9E78F0312A7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 / 113</a:t>
            </a:r>
          </a:p>
        </p:txBody>
      </p:sp>
      <p:sp>
        <p:nvSpPr>
          <p:cNvPr id="5" name="body">
            <a:extLst xmlns:a="http://schemas.openxmlformats.org/drawingml/2006/main">
              <a:ext uri="{FF2B5EF4-FFF2-40B4-BE49-F238E27FC236}">
                <a16:creationId xmlns:a16="http://schemas.microsoft.com/office/drawing/2014/main" id="{1EB68C14-E90D-42E9-8748-BAD1842922F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wave-particle description does not mean the electron physically changes from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tiny ball into an ordinary material string.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means different experiments require different aspects of the quantum description.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Bohr model in the following sections captures useful quantized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predictions while remaining an approximation.</a:t>
            </a:r>
          </a:p>
        </p:txBody>
      </p:sp>
      <p:sp>
        <p:nvSpPr>
          <p:cNvPr id="6" name="body">
            <a:extLst xmlns:a="http://schemas.openxmlformats.org/drawingml/2006/main">
              <a:ext uri="{FF2B5EF4-FFF2-40B4-BE49-F238E27FC236}">
                <a16:creationId xmlns:a16="http://schemas.microsoft.com/office/drawing/2014/main" id="{58BCC85E-F4B4-46C7-ACB6-2A136F57BB16}"/>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Check the speed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nonrelativistic kinetic-energy relation is appropriate when K is small compared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mc².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electron, mc² ≈ 511 keV.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apply ½mv² blindly to highly energetic electrons.</a:t>
            </a:r>
          </a:p>
        </p:txBody>
      </p:sp>
    </p:spTree>
    <p:extLst>
      <p:ext uri="{BB962C8B-B14F-4D97-AF65-F5344CB8AC3E}">
        <p14:creationId xmlns:p14="http://schemas.microsoft.com/office/powerpoint/2010/main" val="2114707420"/>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DAA189B-9342-470A-BF20-4C1DEBF4D73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3214A6D-EF89-4907-AFF8-CEE0A1BF4EE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Macroscopic comparison</a:t>
            </a:r>
          </a:p>
        </p:txBody>
      </p:sp>
      <p:sp>
        <p:nvSpPr>
          <p:cNvPr id="3" name="source-page">
            <a:extLst xmlns:a="http://schemas.openxmlformats.org/drawingml/2006/main">
              <a:ext uri="{FF2B5EF4-FFF2-40B4-BE49-F238E27FC236}">
                <a16:creationId xmlns:a16="http://schemas.microsoft.com/office/drawing/2014/main" id="{4B1B0FF9-738A-4ABC-A94F-B44AF0FC80B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15.1</a:t>
            </a:r>
          </a:p>
        </p:txBody>
      </p:sp>
      <p:sp>
        <p:nvSpPr>
          <p:cNvPr id="4" name="slide-number">
            <a:extLst xmlns:a="http://schemas.openxmlformats.org/drawingml/2006/main">
              <a:ext uri="{FF2B5EF4-FFF2-40B4-BE49-F238E27FC236}">
                <a16:creationId xmlns:a16="http://schemas.microsoft.com/office/drawing/2014/main" id="{3DF2D18F-A08E-49BB-890A-F34B2700AC0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13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82adee3725f48cc"/>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E5C8CD73-AE1C-4C66-ABB2-5EE8BB7E9F9D}"/>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For light in vacuum, a shorter wavelength means a higher frequency and higher energy per</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photon. For matter, use its momentum to find wavelength.</a:t>
            </a:r>
          </a:p>
        </p:txBody>
      </p:sp>
    </p:spTree>
    <p:extLst>
      <p:ext uri="{BB962C8B-B14F-4D97-AF65-F5344CB8AC3E}">
        <p14:creationId xmlns:p14="http://schemas.microsoft.com/office/powerpoint/2010/main" val="16588583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47C0AE3-20E0-44CD-93A5-D319BF973FC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2570726-D87F-4A78-9C84-32B579E31A7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Macroscopic comparison</a:t>
            </a:r>
          </a:p>
        </p:txBody>
      </p:sp>
      <p:sp>
        <p:nvSpPr>
          <p:cNvPr id="3" name="source-page">
            <a:extLst xmlns:a="http://schemas.openxmlformats.org/drawingml/2006/main">
              <a:ext uri="{FF2B5EF4-FFF2-40B4-BE49-F238E27FC236}">
                <a16:creationId xmlns:a16="http://schemas.microsoft.com/office/drawing/2014/main" id="{698716C7-B6E4-497E-A0D2-843880A5D67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15.1</a:t>
            </a:r>
          </a:p>
        </p:txBody>
      </p:sp>
      <p:sp>
        <p:nvSpPr>
          <p:cNvPr id="4" name="slide-number">
            <a:extLst xmlns:a="http://schemas.openxmlformats.org/drawingml/2006/main">
              <a:ext uri="{FF2B5EF4-FFF2-40B4-BE49-F238E27FC236}">
                <a16:creationId xmlns:a16="http://schemas.microsoft.com/office/drawing/2014/main" id="{217AFBF6-F9FA-4F20-8818-C66BBD5B1C3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113</a:t>
            </a:r>
          </a:p>
        </p:txBody>
      </p:sp>
      <p:sp>
        <p:nvSpPr>
          <p:cNvPr id="5" name="body">
            <a:extLst xmlns:a="http://schemas.openxmlformats.org/drawingml/2006/main">
              <a:ext uri="{FF2B5EF4-FFF2-40B4-BE49-F238E27FC236}">
                <a16:creationId xmlns:a16="http://schemas.microsoft.com/office/drawing/2014/main" id="{865AFD9D-C486-416D-BA74-3ABC8C02F76C}"/>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50 kg person moving at 2.0 m/s has p = 100 kg·m/s.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de Broglie wavelength is λ = (6.63 × 10⁻³⁴)/100 = 6.63 × 10⁻³⁶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tiny scale explains why ordinary doorway diffraction is not observed for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walking person.</a:t>
            </a:r>
          </a:p>
        </p:txBody>
      </p:sp>
      <p:sp>
        <p:nvSpPr>
          <p:cNvPr id="6" name="body">
            <a:extLst xmlns:a="http://schemas.openxmlformats.org/drawingml/2006/main">
              <a:ext uri="{FF2B5EF4-FFF2-40B4-BE49-F238E27FC236}">
                <a16:creationId xmlns:a16="http://schemas.microsoft.com/office/drawing/2014/main" id="{5A0C7993-A488-4159-AFEE-AD882D3FA2B4}"/>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electron accelerated from rest through a small voltage instead has a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comparable to atomic spacings.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same nonrelativistic particle, λ ∝ 1/√V.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reduce a 0.100 nm wavelength at 150 V to 0.0500 nm, use four times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voltage: 600 V.</a:t>
            </a:r>
          </a:p>
        </p:txBody>
      </p:sp>
    </p:spTree>
    <p:extLst>
      <p:ext uri="{BB962C8B-B14F-4D97-AF65-F5344CB8AC3E}">
        <p14:creationId xmlns:p14="http://schemas.microsoft.com/office/powerpoint/2010/main" val="1616722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D7869BF-6E5C-4835-8AD8-FA0B39C54FE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97630F3-7E65-4DED-82DF-CCEABFCAA63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Macroscopic comparison</a:t>
            </a:r>
          </a:p>
        </p:txBody>
      </p:sp>
      <p:sp>
        <p:nvSpPr>
          <p:cNvPr id="3" name="source-page">
            <a:extLst xmlns:a="http://schemas.openxmlformats.org/drawingml/2006/main">
              <a:ext uri="{FF2B5EF4-FFF2-40B4-BE49-F238E27FC236}">
                <a16:creationId xmlns:a16="http://schemas.microsoft.com/office/drawing/2014/main" id="{15C0F3AF-244E-4415-A99D-2A2DD2A4CAD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15.1</a:t>
            </a:r>
          </a:p>
        </p:txBody>
      </p:sp>
      <p:sp>
        <p:nvSpPr>
          <p:cNvPr id="4" name="slide-number">
            <a:extLst xmlns:a="http://schemas.openxmlformats.org/drawingml/2006/main">
              <a:ext uri="{FF2B5EF4-FFF2-40B4-BE49-F238E27FC236}">
                <a16:creationId xmlns:a16="http://schemas.microsoft.com/office/drawing/2014/main" id="{96A680E8-5C65-45FE-BE3C-BA8744B9FD1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113</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5486400"/>
                <a:gridCol w="5486400"/>
              </a:tblGrid>
              <a:tr h="478536">
                <a:tc>
                  <a:txBody>
                    <a:bodyPr wrap="square" lIns="95250" tIns="76200" rIns="95250" bIns="76200">
                      <a:noAutofit/>
                    </a:bodyPr>
                    <a:lstStyle/>
                    <a:p>
                      <a:r>
                        <a:rPr sz="1800" b="1">
                          <a:solidFill>
                            <a:srgbClr val="FFFFFF"/>
                          </a:solidFill>
                          <a:latin typeface="Arial"/>
                          <a:ea typeface="Arial"/>
                          <a:cs typeface="Arial"/>
                        </a:rPr>
                        <a:t>Comparison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Result</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Mass doubles and speed triples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Momentum becomes 6 times larger; λ becomes λ/6</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Kinetic energy doubles, same mass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λ becomes λ/√2</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Photon frequency doubles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Photon energy and momentum double; λ halves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70223745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5D76F7E-B26A-40A3-BAA6-2496925B5C8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86F8A99-EBA6-4B00-A4DB-6E34F419545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Macroscopic comparison</a:t>
            </a:r>
          </a:p>
        </p:txBody>
      </p:sp>
      <p:sp>
        <p:nvSpPr>
          <p:cNvPr id="3" name="section-label">
            <a:extLst xmlns:a="http://schemas.openxmlformats.org/drawingml/2006/main">
              <a:ext uri="{FF2B5EF4-FFF2-40B4-BE49-F238E27FC236}">
                <a16:creationId xmlns:a16="http://schemas.microsoft.com/office/drawing/2014/main" id="{39B7A190-7FE1-421E-97B0-A73A12EED11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UNITS AND MODEL CHECK</a:t>
            </a:r>
          </a:p>
        </p:txBody>
      </p:sp>
      <p:sp>
        <p:nvSpPr>
          <p:cNvPr id="4" name="source-page">
            <a:extLst xmlns:a="http://schemas.openxmlformats.org/drawingml/2006/main">
              <a:ext uri="{FF2B5EF4-FFF2-40B4-BE49-F238E27FC236}">
                <a16:creationId xmlns:a16="http://schemas.microsoft.com/office/drawing/2014/main" id="{7602BF75-55A1-42A9-89D4-124A9E2899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15.1</a:t>
            </a:r>
          </a:p>
        </p:txBody>
      </p:sp>
      <p:sp>
        <p:nvSpPr>
          <p:cNvPr id="5" name="slide-number">
            <a:extLst xmlns:a="http://schemas.openxmlformats.org/drawingml/2006/main">
              <a:ext uri="{FF2B5EF4-FFF2-40B4-BE49-F238E27FC236}">
                <a16:creationId xmlns:a16="http://schemas.microsoft.com/office/drawing/2014/main" id="{4005F3E9-CFE0-4FF5-A88F-DCCA96BC60E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113</a:t>
            </a:r>
          </a:p>
        </p:txBody>
      </p:sp>
      <p:sp>
        <p:nvSpPr>
          <p:cNvPr id="6" name="body">
            <a:extLst xmlns:a="http://schemas.openxmlformats.org/drawingml/2006/main">
              <a:ext uri="{FF2B5EF4-FFF2-40B4-BE49-F238E27FC236}">
                <a16:creationId xmlns:a16="http://schemas.microsoft.com/office/drawing/2014/main" id="{C39AFD4E-659E-4FC5-938D-2998EEFAF62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joules inside p = √(2mK) when mass is in kilograms.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nonrelativistic formula is an approximation for massive particles; a photon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instead has E = pc.</a:t>
            </a:r>
          </a:p>
        </p:txBody>
      </p:sp>
    </p:spTree>
    <p:extLst>
      <p:ext uri="{BB962C8B-B14F-4D97-AF65-F5344CB8AC3E}">
        <p14:creationId xmlns:p14="http://schemas.microsoft.com/office/powerpoint/2010/main" val="442006320"/>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61E86F1-004B-4A31-8470-AE9FE1E34F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C0346DD-E381-4667-9AC0-E516F2629B1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emission</a:t>
            </a:r>
          </a:p>
        </p:txBody>
      </p:sp>
      <p:sp>
        <p:nvSpPr>
          <p:cNvPr id="3" name="section-label">
            <a:extLst xmlns:a="http://schemas.openxmlformats.org/drawingml/2006/main">
              <a:ext uri="{FF2B5EF4-FFF2-40B4-BE49-F238E27FC236}">
                <a16:creationId xmlns:a16="http://schemas.microsoft.com/office/drawing/2014/main" id="{ED8BC5B5-CAE1-4B35-80A5-21F00830EF1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4F313A8-0629-4120-AC21-940730DE70F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15.5</a:t>
            </a:r>
          </a:p>
        </p:txBody>
      </p:sp>
      <p:sp>
        <p:nvSpPr>
          <p:cNvPr id="5" name="slide-number">
            <a:extLst xmlns:a="http://schemas.openxmlformats.org/drawingml/2006/main">
              <a:ext uri="{FF2B5EF4-FFF2-40B4-BE49-F238E27FC236}">
                <a16:creationId xmlns:a16="http://schemas.microsoft.com/office/drawing/2014/main" id="{9014199E-43CB-4DB3-BC92-3B56F1166E2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113</a:t>
            </a:r>
          </a:p>
        </p:txBody>
      </p:sp>
      <p:sp>
        <p:nvSpPr>
          <p:cNvPr id="6" name="body">
            <a:extLst xmlns:a="http://schemas.openxmlformats.org/drawingml/2006/main">
              <a:ext uri="{FF2B5EF4-FFF2-40B4-BE49-F238E27FC236}">
                <a16:creationId xmlns:a16="http://schemas.microsoft.com/office/drawing/2014/main" id="{19473041-FC7B-45A3-8872-C1451C1C7BE6}"/>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K_max = hf - φ; f₀ = φ/h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Stopping potential magnitude: eV_stop = K_max.</a:t>
            </a:r>
          </a:p>
        </p:txBody>
      </p:sp>
      <p:sp>
        <p:nvSpPr>
          <p:cNvPr id="7" name="body">
            <a:extLst xmlns:a="http://schemas.openxmlformats.org/drawingml/2006/main">
              <a:ext uri="{FF2B5EF4-FFF2-40B4-BE49-F238E27FC236}">
                <a16:creationId xmlns:a16="http://schemas.microsoft.com/office/drawing/2014/main" id="{4777D19B-5A16-4838-A58F-3D87B041C4DF}"/>
              </a:ext>
            </a:extLst>
          </p:cNvPr>
          <p:cNvSpPr>
            <a:spLocks xmlns:a="http://schemas.openxmlformats.org/drawingml/2006/main" noGrp="1"/>
          </p:cNvSpPr>
          <p:nvPr/>
        </p:nvSpPr>
        <p:spPr>
          <a:xfrm xmlns:a="http://schemas.openxmlformats.org/drawingml/2006/main">
            <a:off x="609600" y="283845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photon can transfer its energy to an electron in a photoactive surface.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work function φ is the minimum energy needed to remove an electron from that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surface.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If hf is below φ, no emission occurs in the ordinary single-photon model, however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large the intensity.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Above threshold, the most energetic emitted electrons have K_max = hf - φ; others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can lose energy inside the material.</a:t>
            </a:r>
          </a:p>
        </p:txBody>
      </p:sp>
    </p:spTree>
    <p:extLst>
      <p:ext uri="{BB962C8B-B14F-4D97-AF65-F5344CB8AC3E}">
        <p14:creationId xmlns:p14="http://schemas.microsoft.com/office/powerpoint/2010/main" val="71947353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36E6562-A105-4A9C-A547-C6BC0FCFA24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BF421DC-3390-40C1-8FF6-DFA82C73610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emission</a:t>
            </a:r>
          </a:p>
        </p:txBody>
      </p:sp>
      <p:sp>
        <p:nvSpPr>
          <p:cNvPr id="3" name="source-page">
            <a:extLst xmlns:a="http://schemas.openxmlformats.org/drawingml/2006/main">
              <a:ext uri="{FF2B5EF4-FFF2-40B4-BE49-F238E27FC236}">
                <a16:creationId xmlns:a16="http://schemas.microsoft.com/office/drawing/2014/main" id="{51C20C7A-00CF-4C82-97D0-A620215E534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15.5</a:t>
            </a:r>
          </a:p>
        </p:txBody>
      </p:sp>
      <p:sp>
        <p:nvSpPr>
          <p:cNvPr id="4" name="slide-number">
            <a:extLst xmlns:a="http://schemas.openxmlformats.org/drawingml/2006/main">
              <a:ext uri="{FF2B5EF4-FFF2-40B4-BE49-F238E27FC236}">
                <a16:creationId xmlns:a16="http://schemas.microsoft.com/office/drawing/2014/main" id="{D2772927-874F-413D-8B23-92575F352F4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0a6a3c489554502"/>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A370A796-2C2E-437C-86F3-C4DDD1BAD13E}"/>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Plotting maximum electron kinetic energy versus light frequency gives slope h, threshold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intercept f0, and a negative extrapolated vertical intercept -φ. The below-threshold region has no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emitted electrons, not negative kinetic energy.</a:t>
            </a:r>
          </a:p>
        </p:txBody>
      </p:sp>
    </p:spTree>
    <p:extLst>
      <p:ext uri="{BB962C8B-B14F-4D97-AF65-F5344CB8AC3E}">
        <p14:creationId xmlns:p14="http://schemas.microsoft.com/office/powerpoint/2010/main" val="85390925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9873C48-1C49-4C69-A07F-21C75300946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C4CD6A8-2A6A-4062-B727-FC2403B057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emission</a:t>
            </a:r>
          </a:p>
        </p:txBody>
      </p:sp>
      <p:sp>
        <p:nvSpPr>
          <p:cNvPr id="3" name="section-label">
            <a:extLst xmlns:a="http://schemas.openxmlformats.org/drawingml/2006/main">
              <a:ext uri="{FF2B5EF4-FFF2-40B4-BE49-F238E27FC236}">
                <a16:creationId xmlns:a16="http://schemas.microsoft.com/office/drawing/2014/main" id="{AD4B9B8B-FBEA-407C-A1ED-1D13B09930B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F2BC1631-23B6-4E15-8601-130A2CF4478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15.5</a:t>
            </a:r>
          </a:p>
        </p:txBody>
      </p:sp>
      <p:sp>
        <p:nvSpPr>
          <p:cNvPr id="5" name="slide-number">
            <a:extLst xmlns:a="http://schemas.openxmlformats.org/drawingml/2006/main">
              <a:ext uri="{FF2B5EF4-FFF2-40B4-BE49-F238E27FC236}">
                <a16:creationId xmlns:a16="http://schemas.microsoft.com/office/drawing/2014/main" id="{489E65A4-5376-4355-A73D-4B303CF49F5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113</a:t>
            </a:r>
          </a:p>
        </p:txBody>
      </p:sp>
      <p:sp>
        <p:nvSpPr>
          <p:cNvPr id="6" name="body">
            <a:extLst xmlns:a="http://schemas.openxmlformats.org/drawingml/2006/main">
              <a:ext uri="{FF2B5EF4-FFF2-40B4-BE49-F238E27FC236}">
                <a16:creationId xmlns:a16="http://schemas.microsoft.com/office/drawing/2014/main" id="{F0C5633D-7E03-40A6-BA3E-CD4272D70B98}"/>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metal has φ = 2.0 eV and receives 400 nm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Photon energy = 1240/400 = 3.10 eV, so K_max = 1.10 eV and V_stop = 1.10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700 nm, photon energy is 1.77 eV, so ordinary single-photon emission does not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occur.</a:t>
            </a:r>
          </a:p>
        </p:txBody>
      </p:sp>
      <p:sp>
        <p:nvSpPr>
          <p:cNvPr id="7" name="body">
            <a:extLst xmlns:a="http://schemas.openxmlformats.org/drawingml/2006/main">
              <a:ext uri="{FF2B5EF4-FFF2-40B4-BE49-F238E27FC236}">
                <a16:creationId xmlns:a16="http://schemas.microsoft.com/office/drawing/2014/main" id="{20755FE7-3C11-4E57-B98F-5F0ACCAC1B6C}"/>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intensity at fixed above-threshold frequency increases the number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emitted electrons and the saturation current when collection is adequate.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does not increase maximum kinetic energy or stopping potential.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frequency changes the photon energy and therefore changes K_max.</a:t>
            </a:r>
          </a:p>
        </p:txBody>
      </p:sp>
    </p:spTree>
    <p:extLst>
      <p:ext uri="{BB962C8B-B14F-4D97-AF65-F5344CB8AC3E}">
        <p14:creationId xmlns:p14="http://schemas.microsoft.com/office/powerpoint/2010/main" val="50889063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0A64427-FBBB-4CCD-BAF6-BCFF51DCFB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AC7FABA-81D9-46A9-850C-3BE870FD1F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comparison: energy versus number</a:t>
            </a:r>
          </a:p>
        </p:txBody>
      </p:sp>
      <p:sp>
        <p:nvSpPr>
          <p:cNvPr id="3" name="source-page">
            <a:extLst xmlns:a="http://schemas.openxmlformats.org/drawingml/2006/main">
              <a:ext uri="{FF2B5EF4-FFF2-40B4-BE49-F238E27FC236}">
                <a16:creationId xmlns:a16="http://schemas.microsoft.com/office/drawing/2014/main" id="{30D51A2A-5C22-4A02-9857-AA7B942C8F2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15.5</a:t>
            </a:r>
          </a:p>
        </p:txBody>
      </p:sp>
      <p:sp>
        <p:nvSpPr>
          <p:cNvPr id="4" name="slide-number">
            <a:extLst xmlns:a="http://schemas.openxmlformats.org/drawingml/2006/main">
              <a:ext uri="{FF2B5EF4-FFF2-40B4-BE49-F238E27FC236}">
                <a16:creationId xmlns:a16="http://schemas.microsoft.com/office/drawing/2014/main" id="{75D0E899-C726-49E3-839C-C322824A96B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981acaad09d477d"/>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850E4D62-3588-45F7-BEF8-F64C26D9A4A9}"/>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Frequency controls the maximum kinetic energy above threshold. Intensity controls electron rate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at fixed above-threshold frequency in a model with efficient electron collection.</a:t>
            </a:r>
          </a:p>
        </p:txBody>
      </p:sp>
    </p:spTree>
    <p:extLst>
      <p:ext uri="{BB962C8B-B14F-4D97-AF65-F5344CB8AC3E}">
        <p14:creationId xmlns:p14="http://schemas.microsoft.com/office/powerpoint/2010/main" val="744681985"/>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71848C1-CDF1-4C36-BAB8-89F6EC5F513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9F1AC6A-1CE7-4E43-B6BE-2EE90293AE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comparison: energy versus number</a:t>
            </a:r>
          </a:p>
        </p:txBody>
      </p:sp>
      <p:sp>
        <p:nvSpPr>
          <p:cNvPr id="3" name="source-page">
            <a:extLst xmlns:a="http://schemas.openxmlformats.org/drawingml/2006/main">
              <a:ext uri="{FF2B5EF4-FFF2-40B4-BE49-F238E27FC236}">
                <a16:creationId xmlns:a16="http://schemas.microsoft.com/office/drawing/2014/main" id="{FBEFFD30-645E-4A0B-B561-A03C19D003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15.5</a:t>
            </a:r>
          </a:p>
        </p:txBody>
      </p:sp>
      <p:sp>
        <p:nvSpPr>
          <p:cNvPr id="4" name="slide-number">
            <a:extLst xmlns:a="http://schemas.openxmlformats.org/drawingml/2006/main">
              <a:ext uri="{FF2B5EF4-FFF2-40B4-BE49-F238E27FC236}">
                <a16:creationId xmlns:a16="http://schemas.microsoft.com/office/drawing/2014/main" id="{EBFAD5C5-B086-4EFF-9A9A-0F02AE3A7AD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113</a:t>
            </a:r>
          </a:p>
        </p:txBody>
      </p:sp>
      <p:graphicFrame>
        <p:nvGraphicFramePr>
          <p:cNvPr id="10" name=""/>
          <p:cNvGraphicFramePr/>
          <p:nvPr/>
        </p:nvGraphicFramePr>
        <p:xfrm>
          <a:off xmlns:a="http://schemas.openxmlformats.org/drawingml/2006/main" x="609600" y="1809750"/>
          <a:ext xmlns:a="http://schemas.openxmlformats.org/drawingml/2006/main" cx="10972800" cy="3256788"/>
        </p:xfrm>
        <a:graphic xmlns:a="http://schemas.openxmlformats.org/drawingml/2006/main">
          <a:graphicData uri="http://schemas.openxmlformats.org/drawingml/2006/table">
            <a:tbl>
              <a:tblPr/>
              <a:tblGrid>
                <a:gridCol w="3736335"/>
                <a:gridCol w="3328344"/>
                <a:gridCol w="3908121"/>
              </a:tblGrid>
              <a:tr h="478536">
                <a:tc>
                  <a:txBody>
                    <a:bodyPr wrap="square" lIns="95250" tIns="76200" rIns="95250" bIns="76200">
                      <a:noAutofit/>
                    </a:bodyPr>
                    <a:lstStyle/>
                    <a:p>
                      <a:r>
                        <a:rPr sz="1800" b="1">
                          <a:solidFill>
                            <a:srgbClr val="FFFFFF"/>
                          </a:solidFill>
                          <a:latin typeface="Arial"/>
                          <a:ea typeface="Arial"/>
                          <a:cs typeface="Arial"/>
                        </a:rPr>
                        <a:t>Change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Maximum electron energy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Electron number / current</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Increase intensity at fixed f &gt; f0</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Unchanged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Increases with photon arrival rate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Increase intensity at f &lt; f0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No emission in single-photon model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Remains zero</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Increase f at fixed beam power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Increases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Not fixed: fewer photons per second may arrive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Use larger work function at same f</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Decreases if emission still occurs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May stop if below threshold</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23933490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51FE339-E8DF-441E-B8A7-2CCB5465304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A08C299-26E2-445D-B6B7-78B050CA511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comparison: energy versus number</a:t>
            </a:r>
          </a:p>
        </p:txBody>
      </p:sp>
      <p:sp>
        <p:nvSpPr>
          <p:cNvPr id="3" name="source-page">
            <a:extLst xmlns:a="http://schemas.openxmlformats.org/drawingml/2006/main">
              <a:ext uri="{FF2B5EF4-FFF2-40B4-BE49-F238E27FC236}">
                <a16:creationId xmlns:a16="http://schemas.microsoft.com/office/drawing/2014/main" id="{1F4CB190-0A94-4ABD-A361-32F94D06F6F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15.5</a:t>
            </a:r>
          </a:p>
        </p:txBody>
      </p:sp>
      <p:sp>
        <p:nvSpPr>
          <p:cNvPr id="4" name="slide-number">
            <a:extLst xmlns:a="http://schemas.openxmlformats.org/drawingml/2006/main">
              <a:ext uri="{FF2B5EF4-FFF2-40B4-BE49-F238E27FC236}">
                <a16:creationId xmlns:a16="http://schemas.microsoft.com/office/drawing/2014/main" id="{AEB7956D-97AC-4043-8EED-836E07D8AF9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113</a:t>
            </a:r>
          </a:p>
        </p:txBody>
      </p:sp>
      <p:sp>
        <p:nvSpPr>
          <p:cNvPr id="5" name="body">
            <a:extLst xmlns:a="http://schemas.openxmlformats.org/drawingml/2006/main">
              <a:ext uri="{FF2B5EF4-FFF2-40B4-BE49-F238E27FC236}">
                <a16:creationId xmlns:a16="http://schemas.microsoft.com/office/drawing/2014/main" id="{A0AD6218-3E63-4EDF-8846-9A80F1C2EC2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classical gradual-energy-accumulation picture would allow low-frequency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eject electrons after waiting long enough.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observed threshold and prompt response above threshold instead support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transfer in photons.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Strong-field multiphoton effects are outside this introductory model.</a:t>
            </a:r>
          </a:p>
        </p:txBody>
      </p:sp>
    </p:spTree>
    <p:extLst>
      <p:ext uri="{BB962C8B-B14F-4D97-AF65-F5344CB8AC3E}">
        <p14:creationId xmlns:p14="http://schemas.microsoft.com/office/powerpoint/2010/main" val="507202038"/>
      </p:ext>
    </p:extLst>
  </p:cSld>
</p:sld>
</file>

<file path=ppt/slides/slide23.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6D1C859-7DBD-49CC-9CC0-A0614AF1BA1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0C4F442-6851-439D-ADA7-8C281A917E2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Photoelectric comparison: energy versus number</a:t>
            </a:r>
          </a:p>
        </p:txBody>
      </p:sp>
      <p:sp>
        <p:nvSpPr>
          <p:cNvPr id="3" name="section-label">
            <a:extLst xmlns:a="http://schemas.openxmlformats.org/drawingml/2006/main">
              <a:ext uri="{FF2B5EF4-FFF2-40B4-BE49-F238E27FC236}">
                <a16:creationId xmlns:a16="http://schemas.microsoft.com/office/drawing/2014/main" id="{CF94D79B-B25E-49B9-B597-EEFC5B2F637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ORIGINAL QUESTION: DOUBLE THE FREQUENCY</a:t>
            </a:r>
          </a:p>
        </p:txBody>
      </p:sp>
      <p:sp>
        <p:nvSpPr>
          <p:cNvPr id="4" name="source-page">
            <a:extLst xmlns:a="http://schemas.openxmlformats.org/drawingml/2006/main">
              <a:ext uri="{FF2B5EF4-FFF2-40B4-BE49-F238E27FC236}">
                <a16:creationId xmlns:a16="http://schemas.microsoft.com/office/drawing/2014/main" id="{E5B837C3-1239-42D9-955C-69C3E72FDF4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7    15.5</a:t>
            </a:r>
          </a:p>
        </p:txBody>
      </p:sp>
      <p:sp>
        <p:nvSpPr>
          <p:cNvPr id="5" name="slide-number">
            <a:extLst xmlns:a="http://schemas.openxmlformats.org/drawingml/2006/main">
              <a:ext uri="{FF2B5EF4-FFF2-40B4-BE49-F238E27FC236}">
                <a16:creationId xmlns:a16="http://schemas.microsoft.com/office/drawing/2014/main" id="{ECB46723-855A-4F06-B5C4-8FF360DE6B2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23 / 113</a:t>
            </a:r>
          </a:p>
        </p:txBody>
      </p:sp>
      <p:sp>
        <p:nvSpPr>
          <p:cNvPr id="6" name="body">
            <a:extLst xmlns:a="http://schemas.openxmlformats.org/drawingml/2006/main">
              <a:ext uri="{FF2B5EF4-FFF2-40B4-BE49-F238E27FC236}">
                <a16:creationId xmlns:a16="http://schemas.microsoft.com/office/drawing/2014/main" id="{2C0F46C2-F897-4D81-B7A7-B86724841410}"/>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Initially Kmax = hf - φ.</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After doubling f, K′max = 2hf - φ = 2Kmax + φ.</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For a positive work function it is greater than twice the old maximum kinetic</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energy, not merely twice as large.</a:t>
            </a:r>
          </a:p>
        </p:txBody>
      </p:sp>
    </p:spTree>
    <p:extLst>
      <p:ext uri="{BB962C8B-B14F-4D97-AF65-F5344CB8AC3E}">
        <p14:creationId xmlns:p14="http://schemas.microsoft.com/office/powerpoint/2010/main" val="374449539"/>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BD92E1E-6DE5-48D3-B104-E6A762E238E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9EEED26-0B63-486A-BEEC-848CEEB2A8F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graphs and an experiment</a:t>
            </a:r>
          </a:p>
        </p:txBody>
      </p:sp>
      <p:sp>
        <p:nvSpPr>
          <p:cNvPr id="3" name="source-page">
            <a:extLst xmlns:a="http://schemas.openxmlformats.org/drawingml/2006/main">
              <a:ext uri="{FF2B5EF4-FFF2-40B4-BE49-F238E27FC236}">
                <a16:creationId xmlns:a16="http://schemas.microsoft.com/office/drawing/2014/main" id="{EDB7B153-8B9E-44F5-9C9E-0F2499E62D8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15.5 / science practices</a:t>
            </a:r>
          </a:p>
        </p:txBody>
      </p:sp>
      <p:sp>
        <p:nvSpPr>
          <p:cNvPr id="4" name="slide-number">
            <a:extLst xmlns:a="http://schemas.openxmlformats.org/drawingml/2006/main">
              <a:ext uri="{FF2B5EF4-FFF2-40B4-BE49-F238E27FC236}">
                <a16:creationId xmlns:a16="http://schemas.microsoft.com/office/drawing/2014/main" id="{0C1C8CD7-D11F-49CE-80A4-030AC53D64F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113</a:t>
            </a:r>
          </a:p>
        </p:txBody>
      </p:sp>
      <p:sp>
        <p:nvSpPr>
          <p:cNvPr id="5" name="body">
            <a:extLst xmlns:a="http://schemas.openxmlformats.org/drawingml/2006/main">
              <a:ext uri="{FF2B5EF4-FFF2-40B4-BE49-F238E27FC236}">
                <a16:creationId xmlns:a16="http://schemas.microsoft.com/office/drawing/2014/main" id="{F63AAA73-F326-4E72-829B-B668DEDF949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Illuminate a clean photoactive cathode with several known monochromatic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frequencies.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each, adjust the opposing collection voltage until photocurrent just falls to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Record the magnitude V_stop.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 same surface and measurement method, repeat near the cutoff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account for dark current or background illumination.</a:t>
            </a:r>
          </a:p>
        </p:txBody>
      </p:sp>
      <p:sp>
        <p:nvSpPr>
          <p:cNvPr id="6" name="body">
            <a:extLst xmlns:a="http://schemas.openxmlformats.org/drawingml/2006/main">
              <a:ext uri="{FF2B5EF4-FFF2-40B4-BE49-F238E27FC236}">
                <a16:creationId xmlns:a16="http://schemas.microsoft.com/office/drawing/2014/main" id="{3A972708-DF82-4DC0-B343-5E711080C60E}"/>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V_stop = (h/e)f - φ/e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V_stop versus f: slope = h/e, y-intercept = -φ/e.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K_max in joules versus f: slope = h.</a:t>
            </a:r>
          </a:p>
        </p:txBody>
      </p:sp>
    </p:spTree>
    <p:extLst>
      <p:ext uri="{BB962C8B-B14F-4D97-AF65-F5344CB8AC3E}">
        <p14:creationId xmlns:p14="http://schemas.microsoft.com/office/powerpoint/2010/main" val="106061911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FFFA2E2-C139-4381-A1A7-F15E02573CE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951F1FC-C0DB-4CAA-9BB6-85E84C00F56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graphs and an experiment</a:t>
            </a:r>
          </a:p>
        </p:txBody>
      </p:sp>
      <p:sp>
        <p:nvSpPr>
          <p:cNvPr id="3" name="source-page">
            <a:extLst xmlns:a="http://schemas.openxmlformats.org/drawingml/2006/main">
              <a:ext uri="{FF2B5EF4-FFF2-40B4-BE49-F238E27FC236}">
                <a16:creationId xmlns:a16="http://schemas.microsoft.com/office/drawing/2014/main" id="{3EC31125-5839-4421-A175-D9E53B178DA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15.5 / science practices</a:t>
            </a:r>
          </a:p>
        </p:txBody>
      </p:sp>
      <p:sp>
        <p:nvSpPr>
          <p:cNvPr id="4" name="slide-number">
            <a:extLst xmlns:a="http://schemas.openxmlformats.org/drawingml/2006/main">
              <a:ext uri="{FF2B5EF4-FFF2-40B4-BE49-F238E27FC236}">
                <a16:creationId xmlns:a16="http://schemas.microsoft.com/office/drawing/2014/main" id="{BBC035C9-556B-4648-90F4-97B4682E6EE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113</a:t>
            </a:r>
          </a:p>
        </p:txBody>
      </p:sp>
      <p:sp>
        <p:nvSpPr>
          <p:cNvPr id="5" name="body">
            <a:extLst xmlns:a="http://schemas.openxmlformats.org/drawingml/2006/main">
              <a:ext uri="{FF2B5EF4-FFF2-40B4-BE49-F238E27FC236}">
                <a16:creationId xmlns:a16="http://schemas.microsoft.com/office/drawing/2014/main" id="{C61F11B8-CE4E-4B45-AB9D-89E03348014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data interpretation: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Suppose V_stop = 0.60 V at 6.0 × 10¹⁴ Hz and 1.43 V at 8.0 × 10¹⁴ Hz.</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Slope ≈ 0.83/(2.0 × 10¹⁴) = 4.15 × 10⁻¹⁵ V·s.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Multiplying by e gives h ≈ 6.64 × 10⁻³⁴ J·s.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Intercept ≈ -1.89 V, so φ ≈ 1.89 eV.</a:t>
            </a:r>
          </a:p>
        </p:txBody>
      </p:sp>
    </p:spTree>
    <p:extLst>
      <p:ext uri="{BB962C8B-B14F-4D97-AF65-F5344CB8AC3E}">
        <p14:creationId xmlns:p14="http://schemas.microsoft.com/office/powerpoint/2010/main" val="1034251561"/>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FB790AE-096A-4AC9-952D-57FBBC28C60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BD9DE6C-AA29-4530-9BDA-0E856DC7F02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graphs and an experiment</a:t>
            </a:r>
          </a:p>
        </p:txBody>
      </p:sp>
      <p:sp>
        <p:nvSpPr>
          <p:cNvPr id="3" name="source-page">
            <a:extLst xmlns:a="http://schemas.openxmlformats.org/drawingml/2006/main">
              <a:ext uri="{FF2B5EF4-FFF2-40B4-BE49-F238E27FC236}">
                <a16:creationId xmlns:a16="http://schemas.microsoft.com/office/drawing/2014/main" id="{ED6AF3F9-FF22-48CD-95C4-B746BE37828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15.5 / science practices</a:t>
            </a:r>
          </a:p>
        </p:txBody>
      </p:sp>
      <p:sp>
        <p:nvSpPr>
          <p:cNvPr id="4" name="slide-number">
            <a:extLst xmlns:a="http://schemas.openxmlformats.org/drawingml/2006/main">
              <a:ext uri="{FF2B5EF4-FFF2-40B4-BE49-F238E27FC236}">
                <a16:creationId xmlns:a16="http://schemas.microsoft.com/office/drawing/2014/main" id="{339CB0C7-844A-45EA-924A-227F708059F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113</a:t>
            </a:r>
          </a:p>
        </p:txBody>
      </p:sp>
      <p:sp>
        <p:nvSpPr>
          <p:cNvPr id="5" name="body">
            <a:extLst xmlns:a="http://schemas.openxmlformats.org/drawingml/2006/main">
              <a:ext uri="{FF2B5EF4-FFF2-40B4-BE49-F238E27FC236}">
                <a16:creationId xmlns:a16="http://schemas.microsoft.com/office/drawing/2014/main" id="{85DDEAE9-6F34-42FC-95A8-8169CB3190E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a best-fit line through many frequencies rather than relying on two points.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Frequency uncertainty, contact potentials, surface contamination and difficulty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identifying zero current can bias the result.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larger intensity can improve detectability but must not be mistaken for an increase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stopping potential.</a:t>
            </a:r>
          </a:p>
        </p:txBody>
      </p:sp>
    </p:spTree>
    <p:extLst>
      <p:ext uri="{BB962C8B-B14F-4D97-AF65-F5344CB8AC3E}">
        <p14:creationId xmlns:p14="http://schemas.microsoft.com/office/powerpoint/2010/main" val="150284459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86D01E6-BAF7-4F2B-82C7-EE3B8C9CC1A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F82CA29-3CB5-4191-A99A-4D86FAEF25E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Photoelectric graphs and an experiment</a:t>
            </a:r>
          </a:p>
        </p:txBody>
      </p:sp>
      <p:sp>
        <p:nvSpPr>
          <p:cNvPr id="3" name="source-page">
            <a:extLst xmlns:a="http://schemas.openxmlformats.org/drawingml/2006/main">
              <a:ext uri="{FF2B5EF4-FFF2-40B4-BE49-F238E27FC236}">
                <a16:creationId xmlns:a16="http://schemas.microsoft.com/office/drawing/2014/main" id="{8B6EDE3B-032D-453C-AF30-1DD8AFDCD49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15.5 / science practices</a:t>
            </a:r>
          </a:p>
        </p:txBody>
      </p:sp>
      <p:sp>
        <p:nvSpPr>
          <p:cNvPr id="4" name="slide-number">
            <a:extLst xmlns:a="http://schemas.openxmlformats.org/drawingml/2006/main">
              <a:ext uri="{FF2B5EF4-FFF2-40B4-BE49-F238E27FC236}">
                <a16:creationId xmlns:a16="http://schemas.microsoft.com/office/drawing/2014/main" id="{564E80DF-30B3-48FD-A175-999646ECF7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113</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Change in experiment</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Photocurrent / number</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K_max / V_stop</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Higher intensity, fixed f &gt; f₀</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Usually increases if collected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Unchanged in ideal model</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Higher f, still above threshold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Depends on photon flux and collection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Increases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Different metal, different φ</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Threshold and emission can change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Different intercept; same h slope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900591402"/>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21E668-D22C-45D1-85B2-775BDE4E529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4FB7FE0-162F-4C5B-B08F-65B132C2DBF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Atomic structure and standing-wave orbits</a:t>
            </a:r>
          </a:p>
        </p:txBody>
      </p:sp>
      <p:sp>
        <p:nvSpPr>
          <p:cNvPr id="3" name="source-page">
            <a:extLst xmlns:a="http://schemas.openxmlformats.org/drawingml/2006/main">
              <a:ext uri="{FF2B5EF4-FFF2-40B4-BE49-F238E27FC236}">
                <a16:creationId xmlns:a16="http://schemas.microsoft.com/office/drawing/2014/main" id="{6656E7D9-A32C-4508-96CA-CBEA454D4E4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15.2</a:t>
            </a:r>
          </a:p>
        </p:txBody>
      </p:sp>
      <p:sp>
        <p:nvSpPr>
          <p:cNvPr id="4" name="slide-number">
            <a:extLst xmlns:a="http://schemas.openxmlformats.org/drawingml/2006/main">
              <a:ext uri="{FF2B5EF4-FFF2-40B4-BE49-F238E27FC236}">
                <a16:creationId xmlns:a16="http://schemas.microsoft.com/office/drawing/2014/main" id="{E764F036-2AF8-4569-B823-7FE531C3262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113</a:t>
            </a:r>
          </a:p>
        </p:txBody>
      </p:sp>
      <p:sp>
        <p:nvSpPr>
          <p:cNvPr id="5" name="body">
            <a:extLst xmlns:a="http://schemas.openxmlformats.org/drawingml/2006/main">
              <a:ext uri="{FF2B5EF4-FFF2-40B4-BE49-F238E27FC236}">
                <a16:creationId xmlns:a16="http://schemas.microsoft.com/office/drawing/2014/main" id="{026F7133-0F40-4823-AF8A-6EAC4F4CD4CA}"/>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atom has a tiny positively charged nucleus containing protons and neutrons,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surrounded by electrons.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Most atomic mass is in the nucleus.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proton number Z identifies the element; neutron number distinguishes its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isotopes.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electron number produces an ion without changing the element.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 arrangements largely govern chemical interactions.</a:t>
            </a:r>
          </a:p>
        </p:txBody>
      </p:sp>
    </p:spTree>
    <p:extLst>
      <p:ext uri="{BB962C8B-B14F-4D97-AF65-F5344CB8AC3E}">
        <p14:creationId xmlns:p14="http://schemas.microsoft.com/office/powerpoint/2010/main" val="1836662410"/>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1C18CB0-3111-4901-A200-FDFD0B4BD96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9089B24-194E-4166-968A-C125FE403D1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Atomic structure and standing-wave orbits</a:t>
            </a:r>
          </a:p>
        </p:txBody>
      </p:sp>
      <p:sp>
        <p:nvSpPr>
          <p:cNvPr id="3" name="source-page">
            <a:extLst xmlns:a="http://schemas.openxmlformats.org/drawingml/2006/main">
              <a:ext uri="{FF2B5EF4-FFF2-40B4-BE49-F238E27FC236}">
                <a16:creationId xmlns:a16="http://schemas.microsoft.com/office/drawing/2014/main" id="{3F8B7503-DCF2-4471-9DE1-3D294BBBB80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15.2</a:t>
            </a:r>
          </a:p>
        </p:txBody>
      </p:sp>
      <p:sp>
        <p:nvSpPr>
          <p:cNvPr id="4" name="slide-number">
            <a:extLst xmlns:a="http://schemas.openxmlformats.org/drawingml/2006/main">
              <a:ext uri="{FF2B5EF4-FFF2-40B4-BE49-F238E27FC236}">
                <a16:creationId xmlns:a16="http://schemas.microsoft.com/office/drawing/2014/main" id="{F4D67B6B-5F9D-4DA2-9436-14738014D63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113</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2743200"/>
                <a:gridCol w="2743200"/>
                <a:gridCol w="2743200"/>
                <a:gridCol w="2743200"/>
              </a:tblGrid>
              <a:tr h="478536">
                <a:tc>
                  <a:txBody>
                    <a:bodyPr wrap="square" lIns="95250" tIns="76200" rIns="95250" bIns="76200">
                      <a:noAutofit/>
                    </a:bodyPr>
                    <a:lstStyle/>
                    <a:p>
                      <a:r>
                        <a:rPr sz="1800" b="1">
                          <a:solidFill>
                            <a:srgbClr val="FFFFFF"/>
                          </a:solidFill>
                          <a:latin typeface="Arial"/>
                          <a:ea typeface="Arial"/>
                          <a:cs typeface="Arial"/>
                        </a:rPr>
                        <a:t>Example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Protons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Neutrons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Electrons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Carbon-12, neutral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Carbon-14, neutral</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8</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Carbon-12 ion with charge +2e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6</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4</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24934480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67F6C81-05C2-45DD-8115-4B0C4D20CF2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16AC945-763B-48AF-8876-4ACD4766F9C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Atomic structure and standing-wave orbits</a:t>
            </a:r>
          </a:p>
        </p:txBody>
      </p:sp>
      <p:sp>
        <p:nvSpPr>
          <p:cNvPr id="3" name="source-page">
            <a:extLst xmlns:a="http://schemas.openxmlformats.org/drawingml/2006/main">
              <a:ext uri="{FF2B5EF4-FFF2-40B4-BE49-F238E27FC236}">
                <a16:creationId xmlns:a16="http://schemas.microsoft.com/office/drawing/2014/main" id="{8BECA08A-E7F5-4EED-A414-85B58461267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15.2</a:t>
            </a:r>
          </a:p>
        </p:txBody>
      </p:sp>
      <p:sp>
        <p:nvSpPr>
          <p:cNvPr id="4" name="slide-number">
            <a:extLst xmlns:a="http://schemas.openxmlformats.org/drawingml/2006/main">
              <a:ext uri="{FF2B5EF4-FFF2-40B4-BE49-F238E27FC236}">
                <a16:creationId xmlns:a16="http://schemas.microsoft.com/office/drawing/2014/main" id="{477F648D-0EA8-474D-B843-07E65C42EDD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65a3828cc7040e8"/>
          <a:stretch xmlns:a="http://schemas.openxmlformats.org/drawingml/2006/main"/>
        </p:blipFill>
        <p:spPr>
          <a:xfrm xmlns:a="http://schemas.openxmlformats.org/drawingml/2006/main">
            <a:off x="1386519" y="1790700"/>
            <a:ext cx="941896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65456FE-2967-4E8C-8F00-8D364186D1FC}"/>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schematic matter wave with four wavelengths around an allowed circular orbit. The radial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wiggles display wave phase; they are not a literal wavy particle trajectory.</a:t>
            </a:r>
          </a:p>
        </p:txBody>
      </p:sp>
    </p:spTree>
    <p:extLst>
      <p:ext uri="{BB962C8B-B14F-4D97-AF65-F5344CB8AC3E}">
        <p14:creationId xmlns:p14="http://schemas.microsoft.com/office/powerpoint/2010/main" val="1613269510"/>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65F047E-4E3F-4D85-B9A7-D6158F2D8A8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1BFCFC4-5FE6-480C-9D67-129A7A3AC54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Atomic structure and standing-wave orbits</a:t>
            </a:r>
          </a:p>
        </p:txBody>
      </p:sp>
      <p:sp>
        <p:nvSpPr>
          <p:cNvPr id="3" name="section-label">
            <a:extLst xmlns:a="http://schemas.openxmlformats.org/drawingml/2006/main">
              <a:ext uri="{FF2B5EF4-FFF2-40B4-BE49-F238E27FC236}">
                <a16:creationId xmlns:a16="http://schemas.microsoft.com/office/drawing/2014/main" id="{37C61A7A-9EB5-429C-8677-ED69212FADE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F715D57-1A78-4577-AD05-12FAECC0D9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15.2</a:t>
            </a:r>
          </a:p>
        </p:txBody>
      </p:sp>
      <p:sp>
        <p:nvSpPr>
          <p:cNvPr id="5" name="slide-number">
            <a:extLst xmlns:a="http://schemas.openxmlformats.org/drawingml/2006/main">
              <a:ext uri="{FF2B5EF4-FFF2-40B4-BE49-F238E27FC236}">
                <a16:creationId xmlns:a16="http://schemas.microsoft.com/office/drawing/2014/main" id="{FF9D9EDB-2978-4304-9517-F4EC46A6DC3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113</a:t>
            </a:r>
          </a:p>
        </p:txBody>
      </p:sp>
      <p:sp>
        <p:nvSpPr>
          <p:cNvPr id="6" name="body">
            <a:extLst xmlns:a="http://schemas.openxmlformats.org/drawingml/2006/main">
              <a:ext uri="{FF2B5EF4-FFF2-40B4-BE49-F238E27FC236}">
                <a16:creationId xmlns:a16="http://schemas.microsoft.com/office/drawing/2014/main" id="{E1706B06-CC3F-4C64-868B-D554E9241747}"/>
              </a:ext>
            </a:extLst>
          </p:cNvPr>
          <p:cNvSpPr>
            <a:spLocks xmlns:a="http://schemas.openxmlformats.org/drawingml/2006/main" noGrp="1"/>
          </p:cNvSpPr>
          <p:nvPr/>
        </p:nvSpPr>
        <p:spPr>
          <a:xfrm xmlns:a="http://schemas.openxmlformats.org/drawingml/2006/main">
            <a:off x="609600" y="1866900"/>
            <a:ext cx="10972800" cy="72628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Standing-wave condition: 2πr = nλ, where n = 1, 2, 3, ...</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With λ = h/(mv), this gives mvr = nh/(2π).</a:t>
            </a:r>
          </a:p>
        </p:txBody>
      </p:sp>
      <p:sp>
        <p:nvSpPr>
          <p:cNvPr id="7" name="body">
            <a:extLst xmlns:a="http://schemas.openxmlformats.org/drawingml/2006/main">
              <a:ext uri="{FF2B5EF4-FFF2-40B4-BE49-F238E27FC236}">
                <a16:creationId xmlns:a16="http://schemas.microsoft.com/office/drawing/2014/main" id="{463A9736-72F5-4189-846F-8D631D270114}"/>
              </a:ext>
            </a:extLst>
          </p:cNvPr>
          <p:cNvSpPr>
            <a:spLocks xmlns:a="http://schemas.openxmlformats.org/drawingml/2006/main" noGrp="1"/>
          </p:cNvSpPr>
          <p:nvPr/>
        </p:nvSpPr>
        <p:spPr>
          <a:xfrm xmlns:a="http://schemas.openxmlformats.org/drawingml/2006/main">
            <a:off x="609600" y="2802731"/>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 wave that fits an integer number of wavelengths rejoins itself with the same phase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after one circuit.</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 noninteger fit does not produce this simple stationary pattern.</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Combining the condition with Coulomb force supplying centripetal acceleration selects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allowed radii and energies rather than a continuous range.</a:t>
            </a:r>
          </a:p>
        </p:txBody>
      </p:sp>
      <p:sp>
        <p:nvSpPr>
          <p:cNvPr id="8" name="body">
            <a:extLst xmlns:a="http://schemas.openxmlformats.org/drawingml/2006/main">
              <a:ext uri="{FF2B5EF4-FFF2-40B4-BE49-F238E27FC236}">
                <a16:creationId xmlns:a16="http://schemas.microsoft.com/office/drawing/2014/main" id="{368644D0-FAAB-47CC-B7FF-2ED8534C4B81}"/>
              </a:ext>
            </a:extLst>
          </p:cNvPr>
          <p:cNvSpPr>
            <a:spLocks xmlns:a="http://schemas.openxmlformats.org/drawingml/2006/main" noGrp="1"/>
          </p:cNvSpPr>
          <p:nvPr/>
        </p:nvSpPr>
        <p:spPr>
          <a:xfrm xmlns:a="http://schemas.openxmlformats.org/drawingml/2006/main">
            <a:off x="609600" y="4756547"/>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Connect to the next page: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standing-wave condition explains the discrete-state rule in the Bohr model.</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It does not make the historical orbit picture a complete modern account of an electron;</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supplied CED does not require orbital shapes or probability functions.</a:t>
            </a:r>
          </a:p>
        </p:txBody>
      </p:sp>
    </p:spTree>
    <p:extLst>
      <p:ext uri="{BB962C8B-B14F-4D97-AF65-F5344CB8AC3E}">
        <p14:creationId xmlns:p14="http://schemas.microsoft.com/office/powerpoint/2010/main" val="147506124"/>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05503A0-FB7D-4A8A-A9AF-FD0CD377FF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6FE1C2C-8F39-4FC8-BAB3-BED4BAD8E86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Bohr model: allowed states</a:t>
            </a:r>
          </a:p>
        </p:txBody>
      </p:sp>
      <p:sp>
        <p:nvSpPr>
          <p:cNvPr id="3" name="section-label">
            <a:extLst xmlns:a="http://schemas.openxmlformats.org/drawingml/2006/main">
              <a:ext uri="{FF2B5EF4-FFF2-40B4-BE49-F238E27FC236}">
                <a16:creationId xmlns:a16="http://schemas.microsoft.com/office/drawing/2014/main" id="{94EFCF85-1FCF-4B8B-BBE8-EFA17B970A4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7DA8D8D1-CDEF-4554-90C0-FF28EE08535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15.2</a:t>
            </a:r>
          </a:p>
        </p:txBody>
      </p:sp>
      <p:sp>
        <p:nvSpPr>
          <p:cNvPr id="5" name="slide-number">
            <a:extLst xmlns:a="http://schemas.openxmlformats.org/drawingml/2006/main">
              <a:ext uri="{FF2B5EF4-FFF2-40B4-BE49-F238E27FC236}">
                <a16:creationId xmlns:a16="http://schemas.microsoft.com/office/drawing/2014/main" id="{CFABD433-3CDA-426C-90F6-59218BCC267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113</a:t>
            </a:r>
          </a:p>
        </p:txBody>
      </p:sp>
      <p:sp>
        <p:nvSpPr>
          <p:cNvPr id="6" name="body">
            <a:extLst xmlns:a="http://schemas.openxmlformats.org/drawingml/2006/main">
              <a:ext uri="{FF2B5EF4-FFF2-40B4-BE49-F238E27FC236}">
                <a16:creationId xmlns:a16="http://schemas.microsoft.com/office/drawing/2014/main" id="{A0AD7C01-80F2-405D-B72D-004FE46A17A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Hydrogen: E_n = -13.6 eV/n², n = 1,2,3,…</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Circular-orbit model: ke²/r² = mv²/r; mvr = nh/(2π)</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One-electron ion extension: E_n ≈ -13.6Z² eV/n².</a:t>
            </a:r>
          </a:p>
        </p:txBody>
      </p:sp>
    </p:spTree>
    <p:extLst>
      <p:ext uri="{BB962C8B-B14F-4D97-AF65-F5344CB8AC3E}">
        <p14:creationId xmlns:p14="http://schemas.microsoft.com/office/powerpoint/2010/main" val="213580599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C7C360D-D997-4F12-9418-E1909683B44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DBE371F-309A-43E6-9E52-9A489FDDBC9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Bohr model: allowed states</a:t>
            </a:r>
          </a:p>
        </p:txBody>
      </p:sp>
      <p:sp>
        <p:nvSpPr>
          <p:cNvPr id="3" name="source-page">
            <a:extLst xmlns:a="http://schemas.openxmlformats.org/drawingml/2006/main">
              <a:ext uri="{FF2B5EF4-FFF2-40B4-BE49-F238E27FC236}">
                <a16:creationId xmlns:a16="http://schemas.microsoft.com/office/drawing/2014/main" id="{5C72AB92-EF2E-41C0-8CEC-7E6A0BEAEE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15.2</a:t>
            </a:r>
          </a:p>
        </p:txBody>
      </p:sp>
      <p:sp>
        <p:nvSpPr>
          <p:cNvPr id="4" name="slide-number">
            <a:extLst xmlns:a="http://schemas.openxmlformats.org/drawingml/2006/main">
              <a:ext uri="{FF2B5EF4-FFF2-40B4-BE49-F238E27FC236}">
                <a16:creationId xmlns:a16="http://schemas.microsoft.com/office/drawing/2014/main" id="{7545DDC2-EB13-433F-BF27-FBB1E68AC73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e5ff79f6273423e"/>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FD449D9-AD55-4874-A679-DA2347846759}"/>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Schematic hydrogen levels (vertical spacing is not to scale) are not evenly separated in energy.</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continuum at E = 0 corresponds to an electron just unbound with zero kinetic energy in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chosen reference.</a:t>
            </a:r>
          </a:p>
        </p:txBody>
      </p:sp>
    </p:spTree>
    <p:extLst>
      <p:ext uri="{BB962C8B-B14F-4D97-AF65-F5344CB8AC3E}">
        <p14:creationId xmlns:p14="http://schemas.microsoft.com/office/powerpoint/2010/main" val="19656652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1599A61-6E58-4848-ADCC-DECE858D622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861C7BB-647F-43DF-970D-D68BF87646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Bohr model: allowed states</a:t>
            </a:r>
          </a:p>
        </p:txBody>
      </p:sp>
      <p:sp>
        <p:nvSpPr>
          <p:cNvPr id="3" name="source-page">
            <a:extLst xmlns:a="http://schemas.openxmlformats.org/drawingml/2006/main">
              <a:ext uri="{FF2B5EF4-FFF2-40B4-BE49-F238E27FC236}">
                <a16:creationId xmlns:a16="http://schemas.microsoft.com/office/drawing/2014/main" id="{E50A6FA5-058C-44DA-93F8-10D4382F97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15.2</a:t>
            </a:r>
          </a:p>
        </p:txBody>
      </p:sp>
      <p:sp>
        <p:nvSpPr>
          <p:cNvPr id="4" name="slide-number">
            <a:extLst xmlns:a="http://schemas.openxmlformats.org/drawingml/2006/main">
              <a:ext uri="{FF2B5EF4-FFF2-40B4-BE49-F238E27FC236}">
                <a16:creationId xmlns:a16="http://schemas.microsoft.com/office/drawing/2014/main" id="{897B9A1B-239C-4268-B6AD-A678CF71598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34 / 113</a:t>
            </a:r>
          </a:p>
        </p:txBody>
      </p:sp>
      <p:sp>
        <p:nvSpPr>
          <p:cNvPr id="5" name="body">
            <a:extLst xmlns:a="http://schemas.openxmlformats.org/drawingml/2006/main">
              <a:ext uri="{FF2B5EF4-FFF2-40B4-BE49-F238E27FC236}">
                <a16:creationId xmlns:a16="http://schemas.microsoft.com/office/drawing/2014/main" id="{809E47E0-E137-4F71-9E17-378E30DCBF62}"/>
              </a:ext>
            </a:extLst>
          </p:cNvPr>
          <p:cNvSpPr>
            <a:spLocks xmlns:a="http://schemas.openxmlformats.org/drawingml/2006/main" noGrp="1"/>
          </p:cNvSpPr>
          <p:nvPr/>
        </p:nvSpPr>
        <p:spPr>
          <a:xfrm xmlns:a="http://schemas.openxmlformats.org/drawingml/2006/main">
            <a:off x="609600" y="1866900"/>
            <a:ext cx="10972800" cy="20835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ground state n = 1 is the lowest allowed energy; excited states have larger n and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less negative energy.</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Increasing n increases the typical orbital size in the model.</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electron cannot have an arbitrary energy between the permitted stationary levels.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Negative atomic energy indicates a bound electron relative to a separated electron and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proton.</a:t>
            </a:r>
          </a:p>
        </p:txBody>
      </p:sp>
      <p:sp>
        <p:nvSpPr>
          <p:cNvPr id="6" name="body">
            <a:extLst xmlns:a="http://schemas.openxmlformats.org/drawingml/2006/main">
              <a:ext uri="{FF2B5EF4-FFF2-40B4-BE49-F238E27FC236}">
                <a16:creationId xmlns:a16="http://schemas.microsoft.com/office/drawing/2014/main" id="{8BA2C39B-8219-4626-9072-928482DCA5B7}"/>
              </a:ext>
            </a:extLst>
          </p:cNvPr>
          <p:cNvSpPr>
            <a:spLocks xmlns:a="http://schemas.openxmlformats.org/drawingml/2006/main" noGrp="1"/>
          </p:cNvSpPr>
          <p:nvPr/>
        </p:nvSpPr>
        <p:spPr>
          <a:xfrm xmlns:a="http://schemas.openxmlformats.org/drawingml/2006/main">
            <a:off x="609600" y="4160044"/>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For a circular Coulomb orbit, K = ke²/(2r) and U = -ke²/r, so total E = -ke²/(2r).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Moving to a larger orbit makes U less negative but reduces K; total energy still increases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because the potential-energy increase is larger than the kinetic-energy decrease.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This resolves a common misleading inference that a higher-energy atomic state must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always mean a faster electron.</a:t>
            </a:r>
          </a:p>
        </p:txBody>
      </p:sp>
    </p:spTree>
    <p:extLst>
      <p:ext uri="{BB962C8B-B14F-4D97-AF65-F5344CB8AC3E}">
        <p14:creationId xmlns:p14="http://schemas.microsoft.com/office/powerpoint/2010/main" val="1175899749"/>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A9A2D406-7AC0-4043-9FB1-6EA83AC5D08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A6B888D-1757-4568-B7BE-DA98E46E44A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Bohr model: allowed states</a:t>
            </a:r>
          </a:p>
        </p:txBody>
      </p:sp>
      <p:sp>
        <p:nvSpPr>
          <p:cNvPr id="3" name="section-label">
            <a:extLst xmlns:a="http://schemas.openxmlformats.org/drawingml/2006/main">
              <a:ext uri="{FF2B5EF4-FFF2-40B4-BE49-F238E27FC236}">
                <a16:creationId xmlns:a16="http://schemas.microsoft.com/office/drawing/2014/main" id="{20EE22E1-D006-4AE7-992B-71EB831A441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BEF01FEA-3AA4-407F-82AB-B00FEC013E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15.2</a:t>
            </a:r>
          </a:p>
        </p:txBody>
      </p:sp>
      <p:sp>
        <p:nvSpPr>
          <p:cNvPr id="5" name="slide-number">
            <a:extLst xmlns:a="http://schemas.openxmlformats.org/drawingml/2006/main">
              <a:ext uri="{FF2B5EF4-FFF2-40B4-BE49-F238E27FC236}">
                <a16:creationId xmlns:a16="http://schemas.microsoft.com/office/drawing/2014/main" id="{A59170EB-FE33-4EA1-95D9-B13F6BC8EB4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113</a:t>
            </a:r>
          </a:p>
        </p:txBody>
      </p:sp>
      <p:sp>
        <p:nvSpPr>
          <p:cNvPr id="6" name="body">
            <a:extLst xmlns:a="http://schemas.openxmlformats.org/drawingml/2006/main">
              <a:ext uri="{FF2B5EF4-FFF2-40B4-BE49-F238E27FC236}">
                <a16:creationId xmlns:a16="http://schemas.microsoft.com/office/drawing/2014/main" id="{549B7721-730C-4E71-90E5-ECA6DB80CD3E}"/>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Hydrogen at n = 2 has E = -3.40 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ionize from that state with zero final kinetic energy requires 3.40 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n = 1 it requires 13.6 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energy needed depends on the initial state, not just on the element.</a:t>
            </a:r>
          </a:p>
        </p:txBody>
      </p:sp>
      <p:sp>
        <p:nvSpPr>
          <p:cNvPr id="7" name="body">
            <a:extLst xmlns:a="http://schemas.openxmlformats.org/drawingml/2006/main">
              <a:ext uri="{FF2B5EF4-FFF2-40B4-BE49-F238E27FC236}">
                <a16:creationId xmlns:a16="http://schemas.microsoft.com/office/drawing/2014/main" id="{E55B2D19-F0C2-42CC-9EDC-A5A757379E37}"/>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Bohr model is especially useful for hydrogen-like one-electron systems.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Modern quantum mechanics does not treat all electrons as particles following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definite classical circular tracks.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the model where specified rather than as a complete picture of every atom.</a:t>
            </a:r>
          </a:p>
        </p:txBody>
      </p:sp>
    </p:spTree>
    <p:extLst>
      <p:ext uri="{BB962C8B-B14F-4D97-AF65-F5344CB8AC3E}">
        <p14:creationId xmlns:p14="http://schemas.microsoft.com/office/powerpoint/2010/main" val="47429008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6E02E98-D81E-4F69-8B3F-A2CA28ACC5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352191A1-E14C-4C23-8B04-D5AC605A711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Emission and absorption spectra</a:t>
            </a:r>
          </a:p>
        </p:txBody>
      </p:sp>
      <p:sp>
        <p:nvSpPr>
          <p:cNvPr id="3" name="section-label">
            <a:extLst xmlns:a="http://schemas.openxmlformats.org/drawingml/2006/main">
              <a:ext uri="{FF2B5EF4-FFF2-40B4-BE49-F238E27FC236}">
                <a16:creationId xmlns:a16="http://schemas.microsoft.com/office/drawing/2014/main" id="{EE35D280-C885-4CAB-A09D-809E2E356EB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1284D1DA-FFEE-4706-861A-E3B0F3D1D3D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15.3</a:t>
            </a:r>
          </a:p>
        </p:txBody>
      </p:sp>
      <p:sp>
        <p:nvSpPr>
          <p:cNvPr id="5" name="slide-number">
            <a:extLst xmlns:a="http://schemas.openxmlformats.org/drawingml/2006/main">
              <a:ext uri="{FF2B5EF4-FFF2-40B4-BE49-F238E27FC236}">
                <a16:creationId xmlns:a16="http://schemas.microsoft.com/office/drawing/2014/main" id="{BC6DC640-1280-4D40-BFBF-66510638169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113</a:t>
            </a:r>
          </a:p>
        </p:txBody>
      </p:sp>
      <p:sp>
        <p:nvSpPr>
          <p:cNvPr id="6" name="body">
            <a:extLst xmlns:a="http://schemas.openxmlformats.org/drawingml/2006/main">
              <a:ext uri="{FF2B5EF4-FFF2-40B4-BE49-F238E27FC236}">
                <a16:creationId xmlns:a16="http://schemas.microsoft.com/office/drawing/2014/main" id="{C696F9D7-2998-4570-BAEB-810F42D66DF8}"/>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Transition photon energy: hf = |E_final - E_initial|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Emission: atom moves to a lower level.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Absorption: atom gains an allowed energy gap.</a:t>
            </a:r>
          </a:p>
        </p:txBody>
      </p:sp>
      <p:sp>
        <p:nvSpPr>
          <p:cNvPr id="7" name="body">
            <a:extLst xmlns:a="http://schemas.openxmlformats.org/drawingml/2006/main">
              <a:ext uri="{FF2B5EF4-FFF2-40B4-BE49-F238E27FC236}">
                <a16:creationId xmlns:a16="http://schemas.microsoft.com/office/drawing/2014/main" id="{91F05170-4877-45F0-98DE-5A44AB4C06BD}"/>
              </a:ext>
            </a:extLst>
          </p:cNvPr>
          <p:cNvSpPr>
            <a:spLocks xmlns:a="http://schemas.openxmlformats.org/drawingml/2006/main" noGrp="1"/>
          </p:cNvSpPr>
          <p:nvPr/>
        </p:nvSpPr>
        <p:spPr>
          <a:xfrm xmlns:a="http://schemas.openxmlformats.org/drawingml/2006/main">
            <a:off x="609600" y="3195638"/>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low-density excited gas emits discrete lines because its allowed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differences are discrete.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cooler gas in front of a continuous source absorbs selected frequencies,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producing dark lines in the transmitted spectrum.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Different elements have different level structures, so their spectral lines provide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identification information.</a:t>
            </a:r>
          </a:p>
        </p:txBody>
      </p:sp>
    </p:spTree>
    <p:extLst>
      <p:ext uri="{BB962C8B-B14F-4D97-AF65-F5344CB8AC3E}">
        <p14:creationId xmlns:p14="http://schemas.microsoft.com/office/powerpoint/2010/main" val="1383945999"/>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8492BE8-F862-4CB0-A704-487A96D0DE7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22341BA-5ED8-45F4-BB89-21F93B8DF0B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Emission and absorption spectra</a:t>
            </a:r>
          </a:p>
        </p:txBody>
      </p:sp>
      <p:sp>
        <p:nvSpPr>
          <p:cNvPr id="3" name="section-label">
            <a:extLst xmlns:a="http://schemas.openxmlformats.org/drawingml/2006/main">
              <a:ext uri="{FF2B5EF4-FFF2-40B4-BE49-F238E27FC236}">
                <a16:creationId xmlns:a16="http://schemas.microsoft.com/office/drawing/2014/main" id="{AB81BBB4-F998-4DBD-B17C-4387E97C253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5900713-CEF4-4012-9302-1E546C1EC0D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15.3</a:t>
            </a:r>
          </a:p>
        </p:txBody>
      </p:sp>
      <p:sp>
        <p:nvSpPr>
          <p:cNvPr id="5" name="slide-number">
            <a:extLst xmlns:a="http://schemas.openxmlformats.org/drawingml/2006/main">
              <a:ext uri="{FF2B5EF4-FFF2-40B4-BE49-F238E27FC236}">
                <a16:creationId xmlns:a16="http://schemas.microsoft.com/office/drawing/2014/main" id="{0DEC4C8D-F5E1-43A2-BED4-69DFAAAF6A7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113</a:t>
            </a:r>
          </a:p>
        </p:txBody>
      </p:sp>
      <p:sp>
        <p:nvSpPr>
          <p:cNvPr id="6" name="body">
            <a:extLst xmlns:a="http://schemas.openxmlformats.org/drawingml/2006/main">
              <a:ext uri="{FF2B5EF4-FFF2-40B4-BE49-F238E27FC236}">
                <a16:creationId xmlns:a16="http://schemas.microsoft.com/office/drawing/2014/main" id="{0DB85025-208F-4B79-AC5F-32F8315F460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Worked example: the red hydrogen line: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n = 3 → n = 2, E₃ = -1.51 eV and E₂ = -3.40 eV.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emitted photon has 1.89 eV, so λ = 1240/1.89 ≈ 656 nm.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Reversing this transition requires absorption of the same photon energy by an atom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initially in n = 2.</a:t>
            </a:r>
          </a:p>
        </p:txBody>
      </p:sp>
    </p:spTree>
    <p:extLst>
      <p:ext uri="{BB962C8B-B14F-4D97-AF65-F5344CB8AC3E}">
        <p14:creationId xmlns:p14="http://schemas.microsoft.com/office/powerpoint/2010/main" val="108290704"/>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ECB60B7-BEB2-4842-BA42-6FF8D41F538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B909C726-B6FE-45B9-B19E-9D7D9AB907C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Emission and absorption spectra</a:t>
            </a:r>
          </a:p>
        </p:txBody>
      </p:sp>
      <p:sp>
        <p:nvSpPr>
          <p:cNvPr id="3" name="source-page">
            <a:extLst xmlns:a="http://schemas.openxmlformats.org/drawingml/2006/main">
              <a:ext uri="{FF2B5EF4-FFF2-40B4-BE49-F238E27FC236}">
                <a16:creationId xmlns:a16="http://schemas.microsoft.com/office/drawing/2014/main" id="{B9AEABE9-55A8-4988-AD50-069AFDC94C0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15.3</a:t>
            </a:r>
          </a:p>
        </p:txBody>
      </p:sp>
      <p:sp>
        <p:nvSpPr>
          <p:cNvPr id="4" name="slide-number">
            <a:extLst xmlns:a="http://schemas.openxmlformats.org/drawingml/2006/main">
              <a:ext uri="{FF2B5EF4-FFF2-40B4-BE49-F238E27FC236}">
                <a16:creationId xmlns:a16="http://schemas.microsoft.com/office/drawing/2014/main" id="{E19151A5-C1A5-4A1B-87B8-199146E6A40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113</a:t>
            </a:r>
          </a:p>
        </p:txBody>
      </p:sp>
      <p:sp>
        <p:nvSpPr>
          <p:cNvPr id="5" name="body">
            <a:extLst xmlns:a="http://schemas.openxmlformats.org/drawingml/2006/main">
              <a:ext uri="{FF2B5EF4-FFF2-40B4-BE49-F238E27FC236}">
                <a16:creationId xmlns:a16="http://schemas.microsoft.com/office/drawing/2014/main" id="{C0BFBE71-990C-48D6-AA6E-F440FA0DF89E}"/>
              </a:ext>
            </a:extLst>
          </p:cNvPr>
          <p:cNvSpPr>
            <a:spLocks xmlns:a="http://schemas.openxmlformats.org/drawingml/2006/main" noGrp="1"/>
          </p:cNvSpPr>
          <p:nvPr/>
        </p:nvSpPr>
        <p:spPr>
          <a:xfrm xmlns:a="http://schemas.openxmlformats.org/drawingml/2006/main">
            <a:off x="609600" y="1866900"/>
            <a:ext cx="109728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photon below the ionization threshold can excite an ideal isolated atom only if its energy</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matches an allowed transition from the occupied initial state, within the line width.</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A photon above the ionization energy can eject the electron; energy beyond the threshold</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becomes kinetic energy in the appropriate recoil model.</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Do not insist that an ionizing photon equal one discrete bound-state gap.</a:t>
            </a:r>
          </a:p>
        </p:txBody>
      </p:sp>
      <p:sp>
        <p:nvSpPr>
          <p:cNvPr id="6" name="body">
            <a:extLst xmlns:a="http://schemas.openxmlformats.org/drawingml/2006/main">
              <a:ext uri="{FF2B5EF4-FFF2-40B4-BE49-F238E27FC236}">
                <a16:creationId xmlns:a16="http://schemas.microsoft.com/office/drawing/2014/main" id="{20B9ED86-C887-4B28-B0F3-876B959266BE}"/>
              </a:ext>
            </a:extLst>
          </p:cNvPr>
          <p:cNvSpPr>
            <a:spLocks xmlns:a="http://schemas.openxmlformats.org/drawingml/2006/main" noGrp="1"/>
          </p:cNvSpPr>
          <p:nvPr/>
        </p:nvSpPr>
        <p:spPr>
          <a:xfrm xmlns:a="http://schemas.openxmlformats.org/drawingml/2006/main">
            <a:off x="609600" y="3790950"/>
            <a:ext cx="109728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Counting lines carefully:</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For a sample containing atoms initially at level n that can make all lower transitions, up to</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n(n - 1)/2 distinct lines can appear.</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For n = 4, there are 6 possible lines.</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One atom in one cascade does not necessarily emit all six photons; it follows one</a:t>
            </a:r>
          </a:p>
          <a:p xmlns:a="http://schemas.openxmlformats.org/drawingml/2006/main">
            <a:pPr>
              <a:defRPr sz="2100" b="0">
                <a:solidFill>
                  <a:srgbClr val="283B49"/>
                </a:solidFill>
                <a:latin typeface="Arial"/>
                <a:ea typeface="Arial"/>
                <a:cs typeface="Arial"/>
              </a:defRPr>
            </a:pPr>
            <a:r>
              <a:rPr sz="2100" b="0">
                <a:solidFill>
                  <a:srgbClr val="283B49"/>
                </a:solidFill>
                <a:latin typeface="Arial"/>
                <a:ea typeface="Arial"/>
                <a:cs typeface="Arial"/>
              </a:rPr>
              <a:t>sequence of transitions.</a:t>
            </a:r>
          </a:p>
        </p:txBody>
      </p:sp>
    </p:spTree>
    <p:extLst>
      <p:ext uri="{BB962C8B-B14F-4D97-AF65-F5344CB8AC3E}">
        <p14:creationId xmlns:p14="http://schemas.microsoft.com/office/powerpoint/2010/main" val="1822037104"/>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DEFB5FB-A201-4E08-AF90-6A449CA3704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A3BB2F8-D242-4A79-987A-E299A448306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Emission and absorption spectra</a:t>
            </a:r>
          </a:p>
        </p:txBody>
      </p:sp>
      <p:sp>
        <p:nvSpPr>
          <p:cNvPr id="3" name="source-page">
            <a:extLst xmlns:a="http://schemas.openxmlformats.org/drawingml/2006/main">
              <a:ext uri="{FF2B5EF4-FFF2-40B4-BE49-F238E27FC236}">
                <a16:creationId xmlns:a16="http://schemas.microsoft.com/office/drawing/2014/main" id="{DD7D9F82-0B4B-42FF-B00E-4082011E1F5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15.3</a:t>
            </a:r>
          </a:p>
        </p:txBody>
      </p:sp>
      <p:sp>
        <p:nvSpPr>
          <p:cNvPr id="4" name="slide-number">
            <a:extLst xmlns:a="http://schemas.openxmlformats.org/drawingml/2006/main">
              <a:ext uri="{FF2B5EF4-FFF2-40B4-BE49-F238E27FC236}">
                <a16:creationId xmlns:a16="http://schemas.microsoft.com/office/drawing/2014/main" id="{2042CCA9-BFD5-4FA9-B431-5A802E1B0A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113</a:t>
            </a:r>
          </a:p>
        </p:txBody>
      </p:sp>
      <p:sp>
        <p:nvSpPr>
          <p:cNvPr id="5" name="body">
            <a:extLst xmlns:a="http://schemas.openxmlformats.org/drawingml/2006/main">
              <a:ext uri="{FF2B5EF4-FFF2-40B4-BE49-F238E27FC236}">
                <a16:creationId xmlns:a16="http://schemas.microsoft.com/office/drawing/2014/main" id="{A441A9F7-D7A9-48D9-A610-062A4B014496}"/>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Larger energy gap means higher frequency and shorter wavelength.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longest-wavelength emitted photon among a set of transitions comes from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smallest nonzero gap, not necessarily the transition involving the lowest principal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quantum number.</a:t>
            </a:r>
          </a:p>
        </p:txBody>
      </p:sp>
    </p:spTree>
    <p:extLst>
      <p:ext uri="{BB962C8B-B14F-4D97-AF65-F5344CB8AC3E}">
        <p14:creationId xmlns:p14="http://schemas.microsoft.com/office/powerpoint/2010/main" val="866372786"/>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505960B-4DAF-4240-A04C-126D6AC2F4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575A0D3-7E1C-4FFF-AC8E-8FA36F9450A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Six possible lines do not mean six photons from one atom</a:t>
            </a:r>
          </a:p>
        </p:txBody>
      </p:sp>
      <p:sp>
        <p:nvSpPr>
          <p:cNvPr id="3" name="source-page">
            <a:extLst xmlns:a="http://schemas.openxmlformats.org/drawingml/2006/main">
              <a:ext uri="{FF2B5EF4-FFF2-40B4-BE49-F238E27FC236}">
                <a16:creationId xmlns:a16="http://schemas.microsoft.com/office/drawing/2014/main" id="{ABED0F39-F0B3-4115-AE59-6726BDAA0AD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15.3</a:t>
            </a:r>
          </a:p>
        </p:txBody>
      </p:sp>
      <p:sp>
        <p:nvSpPr>
          <p:cNvPr id="4" name="slide-number">
            <a:extLst xmlns:a="http://schemas.openxmlformats.org/drawingml/2006/main">
              <a:ext uri="{FF2B5EF4-FFF2-40B4-BE49-F238E27FC236}">
                <a16:creationId xmlns:a16="http://schemas.microsoft.com/office/drawing/2014/main" id="{69BA42C8-9265-49CA-B5FD-76C0431E242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f99e0dc655b49bc"/>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CA7330A-C85E-49E7-89AE-4D468029766B}"/>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Each line corresponds to a possible energy gap. Arrows illustrate selected transitions; the level</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positions here are schematic.</a:t>
            </a:r>
          </a:p>
        </p:txBody>
      </p:sp>
    </p:spTree>
    <p:extLst>
      <p:ext uri="{BB962C8B-B14F-4D97-AF65-F5344CB8AC3E}">
        <p14:creationId xmlns:p14="http://schemas.microsoft.com/office/powerpoint/2010/main" val="769982181"/>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9360E45-7946-45FD-9982-26788162848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57602EA-BB26-4C29-BB6E-CE562E84B1D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Six possible lines do not mean six photons from one atom</a:t>
            </a:r>
          </a:p>
        </p:txBody>
      </p:sp>
      <p:sp>
        <p:nvSpPr>
          <p:cNvPr id="3" name="source-page">
            <a:extLst xmlns:a="http://schemas.openxmlformats.org/drawingml/2006/main">
              <a:ext uri="{FF2B5EF4-FFF2-40B4-BE49-F238E27FC236}">
                <a16:creationId xmlns:a16="http://schemas.microsoft.com/office/drawing/2014/main" id="{11472D39-9515-4C56-A0EA-96889FB7CA1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15.3</a:t>
            </a:r>
          </a:p>
        </p:txBody>
      </p:sp>
      <p:sp>
        <p:nvSpPr>
          <p:cNvPr id="4" name="slide-number">
            <a:extLst xmlns:a="http://schemas.openxmlformats.org/drawingml/2006/main">
              <a:ext uri="{FF2B5EF4-FFF2-40B4-BE49-F238E27FC236}">
                <a16:creationId xmlns:a16="http://schemas.microsoft.com/office/drawing/2014/main" id="{DED4E5FA-E8F0-41D2-B999-E9BBF9DA9C9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113</a:t>
            </a:r>
          </a:p>
        </p:txBody>
      </p:sp>
      <p:sp>
        <p:nvSpPr>
          <p:cNvPr id="5" name="body">
            <a:extLst xmlns:a="http://schemas.openxmlformats.org/drawingml/2006/main">
              <a:ext uri="{FF2B5EF4-FFF2-40B4-BE49-F238E27FC236}">
                <a16:creationId xmlns:a16="http://schemas.microsoft.com/office/drawing/2014/main" id="{C16E16D1-C1AC-4264-9F3A-BE9BBE1D694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n = 4 diagram lists transitions 4→3, 4→2, 4→1, 3→2, 3→1 and 2→1.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sample of atoms can populate different cascades and collectively emit all six</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distinct line energies.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atom can take the direct 4→1 route or a cascade such as 4→3→2→1; it does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not follow every route at once.</a:t>
            </a:r>
          </a:p>
        </p:txBody>
      </p:sp>
      <p:sp>
        <p:nvSpPr>
          <p:cNvPr id="6" name="body">
            <a:extLst xmlns:a="http://schemas.openxmlformats.org/drawingml/2006/main">
              <a:ext uri="{FF2B5EF4-FFF2-40B4-BE49-F238E27FC236}">
                <a16:creationId xmlns:a16="http://schemas.microsoft.com/office/drawing/2014/main" id="{ED2FA5CA-DEC4-4C7D-9E0B-35363FD3C52A}"/>
              </a:ext>
            </a:extLst>
          </p:cNvPr>
          <p:cNvSpPr>
            <a:spLocks xmlns:a="http://schemas.openxmlformats.org/drawingml/2006/main" noGrp="1"/>
          </p:cNvSpPr>
          <p:nvPr/>
        </p:nvSpPr>
        <p:spPr>
          <a:xfrm xmlns:a="http://schemas.openxmlformats.org/drawingml/2006/main">
            <a:off x="609600" y="3910013"/>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Maximum number of distinct pair gaps among n levels: n(n - 1)/2</a:t>
            </a:r>
          </a:p>
        </p:txBody>
      </p:sp>
    </p:spTree>
    <p:extLst>
      <p:ext uri="{BB962C8B-B14F-4D97-AF65-F5344CB8AC3E}">
        <p14:creationId xmlns:p14="http://schemas.microsoft.com/office/powerpoint/2010/main" val="1941273562"/>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922996-7246-4639-BDB5-6C39CAA39B5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53603E6-BA49-49E4-88F0-77A49CEBA32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Six possible lines do not mean six photons from one atom</a:t>
            </a:r>
          </a:p>
        </p:txBody>
      </p:sp>
      <p:sp>
        <p:nvSpPr>
          <p:cNvPr id="3" name="source-page">
            <a:extLst xmlns:a="http://schemas.openxmlformats.org/drawingml/2006/main">
              <a:ext uri="{FF2B5EF4-FFF2-40B4-BE49-F238E27FC236}">
                <a16:creationId xmlns:a16="http://schemas.microsoft.com/office/drawing/2014/main" id="{7B43C265-9FF8-4E1B-9593-18C1EA91FCA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15.3</a:t>
            </a:r>
          </a:p>
        </p:txBody>
      </p:sp>
      <p:sp>
        <p:nvSpPr>
          <p:cNvPr id="4" name="slide-number">
            <a:extLst xmlns:a="http://schemas.openxmlformats.org/drawingml/2006/main">
              <a:ext uri="{FF2B5EF4-FFF2-40B4-BE49-F238E27FC236}">
                <a16:creationId xmlns:a16="http://schemas.microsoft.com/office/drawing/2014/main" id="{33D09F38-E1F7-470B-8D69-55DA63E6B71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113</a:t>
            </a:r>
          </a:p>
        </p:txBody>
      </p:sp>
      <p:sp>
        <p:nvSpPr>
          <p:cNvPr id="5" name="body">
            <a:extLst xmlns:a="http://schemas.openxmlformats.org/drawingml/2006/main">
              <a:ext uri="{FF2B5EF4-FFF2-40B4-BE49-F238E27FC236}">
                <a16:creationId xmlns:a16="http://schemas.microsoft.com/office/drawing/2014/main" id="{8DC3CFDA-0CD4-4EEF-98A5-ED4E73F1AAAE}"/>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ideal hydrogen, the shortest wavelength among these transitions comes from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4→1, the largest gap.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longest comes from 4→3, the smallest gap.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an arbitrary supplied energy-level diagram, compare the stated energy values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instead of assuming a hydrogen formula.</a:t>
            </a:r>
          </a:p>
        </p:txBody>
      </p:sp>
    </p:spTree>
    <p:extLst>
      <p:ext uri="{BB962C8B-B14F-4D97-AF65-F5344CB8AC3E}">
        <p14:creationId xmlns:p14="http://schemas.microsoft.com/office/powerpoint/2010/main" val="589236474"/>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8D75B116-F4F2-4CFF-827E-54DAF5DD43A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643DC96-13A5-4F3B-B3BA-E437AF7F9DA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Six possible lines do not mean six photons from one atom</a:t>
            </a:r>
          </a:p>
        </p:txBody>
      </p:sp>
      <p:sp>
        <p:nvSpPr>
          <p:cNvPr id="3" name="section-label">
            <a:extLst xmlns:a="http://schemas.openxmlformats.org/drawingml/2006/main">
              <a:ext uri="{FF2B5EF4-FFF2-40B4-BE49-F238E27FC236}">
                <a16:creationId xmlns:a16="http://schemas.microsoft.com/office/drawing/2014/main" id="{E9A78D6E-A753-4267-9FDE-C5D9BD7F9E8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ABSORPTION STARTS FROM AN OCCUPIED LEVEL</a:t>
            </a:r>
          </a:p>
        </p:txBody>
      </p:sp>
      <p:sp>
        <p:nvSpPr>
          <p:cNvPr id="4" name="source-page">
            <a:extLst xmlns:a="http://schemas.openxmlformats.org/drawingml/2006/main">
              <a:ext uri="{FF2B5EF4-FFF2-40B4-BE49-F238E27FC236}">
                <a16:creationId xmlns:a16="http://schemas.microsoft.com/office/drawing/2014/main" id="{56D01C2D-D091-41D7-9678-A5523226117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15.3</a:t>
            </a:r>
          </a:p>
        </p:txBody>
      </p:sp>
      <p:sp>
        <p:nvSpPr>
          <p:cNvPr id="5" name="slide-number">
            <a:extLst xmlns:a="http://schemas.openxmlformats.org/drawingml/2006/main">
              <a:ext uri="{FF2B5EF4-FFF2-40B4-BE49-F238E27FC236}">
                <a16:creationId xmlns:a16="http://schemas.microsoft.com/office/drawing/2014/main" id="{5E590E16-86DC-4AB5-8C58-5357A4448A5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113</a:t>
            </a:r>
          </a:p>
        </p:txBody>
      </p:sp>
      <p:sp>
        <p:nvSpPr>
          <p:cNvPr id="6" name="body">
            <a:extLst xmlns:a="http://schemas.openxmlformats.org/drawingml/2006/main">
              <a:ext uri="{FF2B5EF4-FFF2-40B4-BE49-F238E27FC236}">
                <a16:creationId xmlns:a16="http://schemas.microsoft.com/office/drawing/2014/main" id="{5D80C29B-9C58-4D28-956B-EFFD1CE5927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every atom is initially in its ground state, the immediately allowed bound-state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absorption energies are gaps upward from that state.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list every difference between excited levels unless those initial levels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occupied.</a:t>
            </a:r>
          </a:p>
        </p:txBody>
      </p:sp>
      <p:sp>
        <p:nvSpPr>
          <p:cNvPr id="7" name="body">
            <a:extLst xmlns:a="http://schemas.openxmlformats.org/drawingml/2006/main">
              <a:ext uri="{FF2B5EF4-FFF2-40B4-BE49-F238E27FC236}">
                <a16:creationId xmlns:a16="http://schemas.microsoft.com/office/drawing/2014/main" id="{37A4F855-CF24-4AFD-AB84-CA6A1CF721B6}"/>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retained from the spectrum notes: 1/λ = R_H(1/n_low² - 1/n_high²).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is the hydrogen transition rule rewritten using wavelength; it is not a separate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memorization requirement.</a:t>
            </a:r>
          </a:p>
        </p:txBody>
      </p:sp>
    </p:spTree>
    <p:extLst>
      <p:ext uri="{BB962C8B-B14F-4D97-AF65-F5344CB8AC3E}">
        <p14:creationId xmlns:p14="http://schemas.microsoft.com/office/powerpoint/2010/main" val="1498415379"/>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EF89B34-BE80-48B9-9DE6-2FBC7874AE1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3F14B86-2256-416B-93DC-D2E985C1F14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Nuclear notation before nuclear reactions</a:t>
            </a:r>
          </a:p>
        </p:txBody>
      </p:sp>
      <p:sp>
        <p:nvSpPr>
          <p:cNvPr id="3" name="source-page">
            <a:extLst xmlns:a="http://schemas.openxmlformats.org/drawingml/2006/main">
              <a:ext uri="{FF2B5EF4-FFF2-40B4-BE49-F238E27FC236}">
                <a16:creationId xmlns:a16="http://schemas.microsoft.com/office/drawing/2014/main" id="{7053CE06-1E52-4F3B-9ACE-35E462DB7C9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15.2, 15.7</a:t>
            </a:r>
          </a:p>
        </p:txBody>
      </p:sp>
      <p:sp>
        <p:nvSpPr>
          <p:cNvPr id="4" name="slide-number">
            <a:extLst xmlns:a="http://schemas.openxmlformats.org/drawingml/2006/main">
              <a:ext uri="{FF2B5EF4-FFF2-40B4-BE49-F238E27FC236}">
                <a16:creationId xmlns:a16="http://schemas.microsoft.com/office/drawing/2014/main" id="{53B5804B-5DD2-42DE-9CCF-C56DBD862F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113</a:t>
            </a:r>
          </a:p>
        </p:txBody>
      </p:sp>
      <p:graphicFrame>
        <p:nvGraphicFramePr>
          <p:cNvPr id="10" name=""/>
          <p:cNvGraphicFramePr/>
          <p:nvPr/>
        </p:nvGraphicFramePr>
        <p:xfrm>
          <a:off xmlns:a="http://schemas.openxmlformats.org/drawingml/2006/main" x="609600" y="1809750"/>
          <a:ext xmlns:a="http://schemas.openxmlformats.org/drawingml/2006/main" cx="10972800" cy="2680716"/>
        </p:xfrm>
        <a:graphic xmlns:a="http://schemas.openxmlformats.org/drawingml/2006/main">
          <a:graphicData uri="http://schemas.openxmlformats.org/drawingml/2006/table">
            <a:tbl>
              <a:tblPr/>
              <a:tblGrid>
                <a:gridCol w="4079906"/>
                <a:gridCol w="1374284"/>
                <a:gridCol w="1674909"/>
                <a:gridCol w="3843701"/>
              </a:tblGrid>
              <a:tr h="478536">
                <a:tc>
                  <a:txBody>
                    <a:bodyPr wrap="square" lIns="95250" tIns="76200" rIns="95250" bIns="76200">
                      <a:noAutofit/>
                    </a:bodyPr>
                    <a:lstStyle/>
                    <a:p>
                      <a:r>
                        <a:rPr sz="1800" b="1">
                          <a:solidFill>
                            <a:srgbClr val="FFFFFF"/>
                          </a:solidFill>
                          <a:latin typeface="Arial"/>
                          <a:ea typeface="Arial"/>
                          <a:cs typeface="Arial"/>
                        </a:rPr>
                        <a:t>Symbol / example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Protons Z</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Neutrons 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Meaning</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A above Z next to X</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 Z</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counts nucleons; Z identifies the element</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Helium-4: A = 4, Z = 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Neutral atom also has 2 electrons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Uranium-235: A = 235, Z = 92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92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143</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is not a mass value in kilograms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Carbon-12, carbon-13, carbon-14</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6 in each</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6, 7, 8</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Isotopes of one element</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45493067"/>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8015FC2-797D-48CE-95F6-26AAACA4322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E0983C9-2BE8-4EF9-9422-980DB066FBE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Nuclear notation before nuclear reactions</a:t>
            </a:r>
          </a:p>
        </p:txBody>
      </p:sp>
      <p:sp>
        <p:nvSpPr>
          <p:cNvPr id="3" name="source-page">
            <a:extLst xmlns:a="http://schemas.openxmlformats.org/drawingml/2006/main">
              <a:ext uri="{FF2B5EF4-FFF2-40B4-BE49-F238E27FC236}">
                <a16:creationId xmlns:a16="http://schemas.microsoft.com/office/drawing/2014/main" id="{7F25EFA7-5A3F-4CF0-A4BE-9C4F8A64FBD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15.2, 15.7</a:t>
            </a:r>
          </a:p>
        </p:txBody>
      </p:sp>
      <p:sp>
        <p:nvSpPr>
          <p:cNvPr id="4" name="slide-number">
            <a:extLst xmlns:a="http://schemas.openxmlformats.org/drawingml/2006/main">
              <a:ext uri="{FF2B5EF4-FFF2-40B4-BE49-F238E27FC236}">
                <a16:creationId xmlns:a16="http://schemas.microsoft.com/office/drawing/2014/main" id="{F46F5B22-4E69-471A-99E2-88D8300BED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113</a:t>
            </a:r>
          </a:p>
        </p:txBody>
      </p:sp>
      <p:sp>
        <p:nvSpPr>
          <p:cNvPr id="5" name="body">
            <a:extLst xmlns:a="http://schemas.openxmlformats.org/drawingml/2006/main">
              <a:ext uri="{FF2B5EF4-FFF2-40B4-BE49-F238E27FC236}">
                <a16:creationId xmlns:a16="http://schemas.microsoft.com/office/drawing/2014/main" id="{E6255A18-E94C-4A47-907E-4112C4A8A07A}"/>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neutron number changes isotope.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electron number changes ion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Changing proton number changes element.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these three operations distinct when reading atomic and nuclear questions.</a:t>
            </a:r>
          </a:p>
        </p:txBody>
      </p:sp>
      <p:sp>
        <p:nvSpPr>
          <p:cNvPr id="6" name="body">
            <a:extLst xmlns:a="http://schemas.openxmlformats.org/drawingml/2006/main">
              <a:ext uri="{FF2B5EF4-FFF2-40B4-BE49-F238E27FC236}">
                <a16:creationId xmlns:a16="http://schemas.microsoft.com/office/drawing/2014/main" id="{5250340A-5E76-452E-8629-8D052D16D517}"/>
              </a:ext>
            </a:extLst>
          </p:cNvPr>
          <p:cNvSpPr>
            <a:spLocks xmlns:a="http://schemas.openxmlformats.org/drawingml/2006/main" noGrp="1"/>
          </p:cNvSpPr>
          <p:nvPr/>
        </p:nvSpPr>
        <p:spPr>
          <a:xfrm xmlns:a="http://schemas.openxmlformats.org/drawingml/2006/main">
            <a:off x="609600" y="35528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 Z + N; net atomic charge = (Z - number of electrons)e</a:t>
            </a:r>
          </a:p>
        </p:txBody>
      </p:sp>
    </p:spTree>
    <p:extLst>
      <p:ext uri="{BB962C8B-B14F-4D97-AF65-F5344CB8AC3E}">
        <p14:creationId xmlns:p14="http://schemas.microsoft.com/office/powerpoint/2010/main" val="1143659906"/>
      </p:ext>
    </p:extLst>
  </p:cSld>
</p:sld>
</file>

<file path=ppt/slides/slide46.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76F8508-A3BE-4DA1-8475-E590B813944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DE2476F-A9BB-41F4-8DEB-00383D5E5CF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Nuclear notation before nuclear reactions</a:t>
            </a:r>
          </a:p>
        </p:txBody>
      </p:sp>
      <p:sp>
        <p:nvSpPr>
          <p:cNvPr id="3" name="section-label">
            <a:extLst xmlns:a="http://schemas.openxmlformats.org/drawingml/2006/main">
              <a:ext uri="{FF2B5EF4-FFF2-40B4-BE49-F238E27FC236}">
                <a16:creationId xmlns:a16="http://schemas.microsoft.com/office/drawing/2014/main" id="{1DD3DCF7-6D9C-4563-AECE-D72EE16A56A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6B20A3FF-5A66-4A79-95CE-B1EE2B57F19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13    15.2, 15.7</a:t>
            </a:r>
          </a:p>
        </p:txBody>
      </p:sp>
      <p:sp>
        <p:nvSpPr>
          <p:cNvPr id="5" name="slide-number">
            <a:extLst xmlns:a="http://schemas.openxmlformats.org/drawingml/2006/main">
              <a:ext uri="{FF2B5EF4-FFF2-40B4-BE49-F238E27FC236}">
                <a16:creationId xmlns:a16="http://schemas.microsoft.com/office/drawing/2014/main" id="{823DB69E-37A3-412C-B079-3432C279E82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46 / 113</a:t>
            </a:r>
          </a:p>
        </p:txBody>
      </p:sp>
      <p:sp>
        <p:nvSpPr>
          <p:cNvPr id="6" name="body">
            <a:extLst xmlns:a="http://schemas.openxmlformats.org/drawingml/2006/main">
              <a:ext uri="{FF2B5EF4-FFF2-40B4-BE49-F238E27FC236}">
                <a16:creationId xmlns:a16="http://schemas.microsoft.com/office/drawing/2014/main" id="{C732E6A1-7D29-4958-9D74-4FAEB15B2D8E}"/>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carbon-14 ion has charge +2e.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It still has 6 protons and 8 neutrons, but now has 4 electrons.</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Its nuclear identity did not change when electrons were removed.</a:t>
            </a:r>
          </a:p>
        </p:txBody>
      </p:sp>
    </p:spTree>
    <p:extLst>
      <p:ext uri="{BB962C8B-B14F-4D97-AF65-F5344CB8AC3E}">
        <p14:creationId xmlns:p14="http://schemas.microsoft.com/office/powerpoint/2010/main" val="2059594692"/>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E126853-8D9C-4123-BA09-A9F3B6AE808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D1E2935-AA20-45F7-BECE-64FA529AA87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Photon momentum and equal-intensity color comparisons</a:t>
            </a:r>
          </a:p>
        </p:txBody>
      </p:sp>
      <p:sp>
        <p:nvSpPr>
          <p:cNvPr id="3" name="section-label">
            <a:extLst xmlns:a="http://schemas.openxmlformats.org/drawingml/2006/main">
              <a:ext uri="{FF2B5EF4-FFF2-40B4-BE49-F238E27FC236}">
                <a16:creationId xmlns:a16="http://schemas.microsoft.com/office/drawing/2014/main" id="{9B8F07D8-6CC5-4ABA-B294-0E4A3E6B733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2BA4965-C278-4970-8659-AE553E25BFB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15.1</a:t>
            </a:r>
          </a:p>
        </p:txBody>
      </p:sp>
      <p:sp>
        <p:nvSpPr>
          <p:cNvPr id="5" name="slide-number">
            <a:extLst xmlns:a="http://schemas.openxmlformats.org/drawingml/2006/main">
              <a:ext uri="{FF2B5EF4-FFF2-40B4-BE49-F238E27FC236}">
                <a16:creationId xmlns:a16="http://schemas.microsoft.com/office/drawing/2014/main" id="{55C7F131-7334-4E3C-A21E-472A61C86F8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47 / 113</a:t>
            </a:r>
          </a:p>
        </p:txBody>
      </p:sp>
      <p:sp>
        <p:nvSpPr>
          <p:cNvPr id="6" name="body">
            <a:extLst xmlns:a="http://schemas.openxmlformats.org/drawingml/2006/main">
              <a:ext uri="{FF2B5EF4-FFF2-40B4-BE49-F238E27FC236}">
                <a16:creationId xmlns:a16="http://schemas.microsoft.com/office/drawing/2014/main" id="{B82B0095-DDBA-486D-B708-B2863B420A85}"/>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Photon: p = E/c = h/λ0</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At fixed power: photon arrival rate = P/E = Pλ0/(hc)</a:t>
            </a:r>
          </a:p>
        </p:txBody>
      </p:sp>
      <p:sp>
        <p:nvSpPr>
          <p:cNvPr id="7" name="body">
            <a:extLst xmlns:a="http://schemas.openxmlformats.org/drawingml/2006/main">
              <a:ext uri="{FF2B5EF4-FFF2-40B4-BE49-F238E27FC236}">
                <a16:creationId xmlns:a16="http://schemas.microsoft.com/office/drawing/2014/main" id="{1355734C-1E65-4449-8E2E-76F932FEABB5}"/>
              </a:ext>
            </a:extLst>
          </p:cNvPr>
          <p:cNvSpPr>
            <a:spLocks xmlns:a="http://schemas.openxmlformats.org/drawingml/2006/main" noGrp="1"/>
          </p:cNvSpPr>
          <p:nvPr/>
        </p:nvSpPr>
        <p:spPr>
          <a:xfrm xmlns:a="http://schemas.openxmlformats.org/drawingml/2006/main">
            <a:off x="609600" y="283845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original question compares red and green beams with the same intensity and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cross-sectional area.</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They have equal power.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Red photons have lower frequency and therefore less energy each, so the red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beam must deliver more photons per second.</a:t>
            </a:r>
          </a:p>
        </p:txBody>
      </p:sp>
    </p:spTree>
    <p:extLst>
      <p:ext uri="{BB962C8B-B14F-4D97-AF65-F5344CB8AC3E}">
        <p14:creationId xmlns:p14="http://schemas.microsoft.com/office/powerpoint/2010/main" val="318028632"/>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CE718B9-9CF9-4CB5-9B91-B0328CB5FED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4C10D44-21D8-4901-9289-26E4152BC95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Photon momentum and equal-intensity color comparisons</a:t>
            </a:r>
          </a:p>
        </p:txBody>
      </p:sp>
      <p:sp>
        <p:nvSpPr>
          <p:cNvPr id="3" name="source-page">
            <a:extLst xmlns:a="http://schemas.openxmlformats.org/drawingml/2006/main">
              <a:ext uri="{FF2B5EF4-FFF2-40B4-BE49-F238E27FC236}">
                <a16:creationId xmlns:a16="http://schemas.microsoft.com/office/drawing/2014/main" id="{16F8D4DB-8DF1-4EF3-A637-D8E8AC06B14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15.1</a:t>
            </a:r>
          </a:p>
        </p:txBody>
      </p:sp>
      <p:sp>
        <p:nvSpPr>
          <p:cNvPr id="4" name="slide-number">
            <a:extLst xmlns:a="http://schemas.openxmlformats.org/drawingml/2006/main">
              <a:ext uri="{FF2B5EF4-FFF2-40B4-BE49-F238E27FC236}">
                <a16:creationId xmlns:a16="http://schemas.microsoft.com/office/drawing/2014/main" id="{63166C37-7DF0-44CC-A7B8-70EFF835D9A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113</a:t>
            </a:r>
          </a:p>
        </p:txBody>
      </p:sp>
      <p:graphicFrame>
        <p:nvGraphicFramePr>
          <p:cNvPr id="10" name=""/>
          <p:cNvGraphicFramePr/>
          <p:nvPr/>
        </p:nvGraphicFramePr>
        <p:xfrm>
          <a:off xmlns:a="http://schemas.openxmlformats.org/drawingml/2006/main" x="609600" y="1809750"/>
          <a:ext xmlns:a="http://schemas.openxmlformats.org/drawingml/2006/main" cx="10972800" cy="2871216"/>
        </p:xfrm>
        <a:graphic xmlns:a="http://schemas.openxmlformats.org/drawingml/2006/main">
          <a:graphicData uri="http://schemas.openxmlformats.org/drawingml/2006/table">
            <a:tbl>
              <a:tblPr/>
              <a:tblGrid>
                <a:gridCol w="5486400"/>
                <a:gridCol w="5486400"/>
              </a:tblGrid>
              <a:tr h="478536">
                <a:tc>
                  <a:txBody>
                    <a:bodyPr wrap="square" lIns="95250" tIns="76200" rIns="95250" bIns="76200">
                      <a:noAutofit/>
                    </a:bodyPr>
                    <a:lstStyle/>
                    <a:p>
                      <a:r>
                        <a:rPr sz="1800" b="1">
                          <a:solidFill>
                            <a:srgbClr val="FFFFFF"/>
                          </a:solidFill>
                          <a:latin typeface="Arial"/>
                          <a:ea typeface="Arial"/>
                          <a:cs typeface="Arial"/>
                        </a:rPr>
                        <a:t>Quantity for equal-power red and green beams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Comparison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Photon energy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Red is smaller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Photon momentum magnitude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Red is smaller</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Number of photons per second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Red is larger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Speed in vacuum</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Equal: c</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Total energy crossing per second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Equal: the same power</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836155145"/>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15D4E2-46B9-4FAF-8811-8046BB39DE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FA3EF57-A85F-4FB1-8030-F8A985BB075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Photon momentum and equal-intensity color comparisons</a:t>
            </a:r>
          </a:p>
        </p:txBody>
      </p:sp>
      <p:sp>
        <p:nvSpPr>
          <p:cNvPr id="3" name="source-page">
            <a:extLst xmlns:a="http://schemas.openxmlformats.org/drawingml/2006/main">
              <a:ext uri="{FF2B5EF4-FFF2-40B4-BE49-F238E27FC236}">
                <a16:creationId xmlns:a16="http://schemas.microsoft.com/office/drawing/2014/main" id="{BD0692EE-75B7-42DF-A800-9B448D413D9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15.1</a:t>
            </a:r>
          </a:p>
        </p:txBody>
      </p:sp>
      <p:sp>
        <p:nvSpPr>
          <p:cNvPr id="4" name="slide-number">
            <a:extLst xmlns:a="http://schemas.openxmlformats.org/drawingml/2006/main">
              <a:ext uri="{FF2B5EF4-FFF2-40B4-BE49-F238E27FC236}">
                <a16:creationId xmlns:a16="http://schemas.microsoft.com/office/drawing/2014/main" id="{B61322F6-D429-48EC-AB64-F1805B89679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113</a:t>
            </a:r>
          </a:p>
        </p:txBody>
      </p:sp>
      <p:sp>
        <p:nvSpPr>
          <p:cNvPr id="5" name="body">
            <a:extLst xmlns:a="http://schemas.openxmlformats.org/drawingml/2006/main">
              <a:ext uri="{FF2B5EF4-FFF2-40B4-BE49-F238E27FC236}">
                <a16:creationId xmlns:a16="http://schemas.microsoft.com/office/drawing/2014/main" id="{A834FB54-E052-4E7A-9121-8D359C59373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radio-station scale: P = 50,000 W and λ = 4.0 m give E = hc/λ ≈ 4.97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10⁻²⁶ J per photon.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arrival/emission rate is approximately 1.0 × 10³⁰ photons/s.</a:t>
            </a:r>
          </a:p>
        </p:txBody>
      </p:sp>
    </p:spTree>
    <p:extLst>
      <p:ext uri="{BB962C8B-B14F-4D97-AF65-F5344CB8AC3E}">
        <p14:creationId xmlns:p14="http://schemas.microsoft.com/office/powerpoint/2010/main" val="958808204"/>
      </p:ext>
    </p:extLst>
  </p:cSld>
</p:sld>
</file>

<file path=ppt/slides/slide50.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70267D6-4389-4C48-BA7A-EC56F07FA9B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5692951-0B63-4D7E-9877-49B11530988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Photon momentum and equal-intensity color comparisons</a:t>
            </a:r>
          </a:p>
        </p:txBody>
      </p:sp>
      <p:sp>
        <p:nvSpPr>
          <p:cNvPr id="3" name="section-label">
            <a:extLst xmlns:a="http://schemas.openxmlformats.org/drawingml/2006/main">
              <a:ext uri="{FF2B5EF4-FFF2-40B4-BE49-F238E27FC236}">
                <a16:creationId xmlns:a16="http://schemas.microsoft.com/office/drawing/2014/main" id="{8D4F0B08-7D5A-499D-9772-03F1E28ECA0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C0213C1A-9672-4450-8908-080FABFA3F9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14    15.1</a:t>
            </a:r>
          </a:p>
        </p:txBody>
      </p:sp>
      <p:sp>
        <p:nvSpPr>
          <p:cNvPr id="5" name="slide-number">
            <a:extLst xmlns:a="http://schemas.openxmlformats.org/drawingml/2006/main">
              <a:ext uri="{FF2B5EF4-FFF2-40B4-BE49-F238E27FC236}">
                <a16:creationId xmlns:a16="http://schemas.microsoft.com/office/drawing/2014/main" id="{AC3AA7B3-E56F-4F4D-93BE-82EE094CCC8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50 / 113</a:t>
            </a:r>
          </a:p>
        </p:txBody>
      </p:sp>
      <p:sp>
        <p:nvSpPr>
          <p:cNvPr id="6" name="body">
            <a:extLst xmlns:a="http://schemas.openxmlformats.org/drawingml/2006/main">
              <a:ext uri="{FF2B5EF4-FFF2-40B4-BE49-F238E27FC236}">
                <a16:creationId xmlns:a16="http://schemas.microsoft.com/office/drawing/2014/main" id="{83361BA4-68DC-4339-A2EE-31CB65CEFC86}"/>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Zero rest mass does not imply zero photon momentum.</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The relation p = mv is for a nonrelativistic massive particle; the photon relation</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is p = E/c.</a:t>
            </a:r>
          </a:p>
        </p:txBody>
      </p:sp>
    </p:spTree>
    <p:extLst>
      <p:ext uri="{BB962C8B-B14F-4D97-AF65-F5344CB8AC3E}">
        <p14:creationId xmlns:p14="http://schemas.microsoft.com/office/powerpoint/2010/main" val="73714592"/>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5D53183-84AD-4BAA-A83E-9DC10446E4F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3F1D2F8-5FB8-438C-B73D-0D3514428D4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Blackbody radiation</a:t>
            </a:r>
          </a:p>
        </p:txBody>
      </p:sp>
      <p:sp>
        <p:nvSpPr>
          <p:cNvPr id="3" name="section-label">
            <a:extLst xmlns:a="http://schemas.openxmlformats.org/drawingml/2006/main">
              <a:ext uri="{FF2B5EF4-FFF2-40B4-BE49-F238E27FC236}">
                <a16:creationId xmlns:a16="http://schemas.microsoft.com/office/drawing/2014/main" id="{B6531A1A-82D4-42F6-8391-68586F59681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89B994A-598E-4647-A008-9FAE90BEF7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15.4</a:t>
            </a:r>
          </a:p>
        </p:txBody>
      </p:sp>
      <p:sp>
        <p:nvSpPr>
          <p:cNvPr id="5" name="slide-number">
            <a:extLst xmlns:a="http://schemas.openxmlformats.org/drawingml/2006/main">
              <a:ext uri="{FF2B5EF4-FFF2-40B4-BE49-F238E27FC236}">
                <a16:creationId xmlns:a16="http://schemas.microsoft.com/office/drawing/2014/main" id="{642609DD-399D-4CBC-BE38-17C98A7A41E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113</a:t>
            </a:r>
          </a:p>
        </p:txBody>
      </p:sp>
      <p:sp>
        <p:nvSpPr>
          <p:cNvPr id="6" name="body">
            <a:extLst xmlns:a="http://schemas.openxmlformats.org/drawingml/2006/main">
              <a:ext uri="{FF2B5EF4-FFF2-40B4-BE49-F238E27FC236}">
                <a16:creationId xmlns:a16="http://schemas.microsoft.com/office/drawing/2014/main" id="{EDFA60F1-6475-46F9-82F8-C41F27A78E60}"/>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Wien’s law: λ_peakT = b ≈ 2.90 × 10⁻³ m·K</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Ideal blackbody emitted power: P = σAT⁴, σ ≈ 5.67 × 10⁻⁸ W/(m²·K⁴).</a:t>
            </a:r>
          </a:p>
        </p:txBody>
      </p:sp>
    </p:spTree>
    <p:extLst>
      <p:ext uri="{BB962C8B-B14F-4D97-AF65-F5344CB8AC3E}">
        <p14:creationId xmlns:p14="http://schemas.microsoft.com/office/powerpoint/2010/main" val="1837394592"/>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3BBF542-FA64-4883-BB9A-11E0D24DBE1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7F9469E-0BE9-469C-8CB5-89C7125CD14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Blackbody radiation</a:t>
            </a:r>
          </a:p>
        </p:txBody>
      </p:sp>
      <p:sp>
        <p:nvSpPr>
          <p:cNvPr id="3" name="source-page">
            <a:extLst xmlns:a="http://schemas.openxmlformats.org/drawingml/2006/main">
              <a:ext uri="{FF2B5EF4-FFF2-40B4-BE49-F238E27FC236}">
                <a16:creationId xmlns:a16="http://schemas.microsoft.com/office/drawing/2014/main" id="{0A7CC341-35FB-44C3-9FC9-B6204478770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15.4</a:t>
            </a:r>
          </a:p>
        </p:txBody>
      </p:sp>
      <p:sp>
        <p:nvSpPr>
          <p:cNvPr id="4" name="slide-number">
            <a:extLst xmlns:a="http://schemas.openxmlformats.org/drawingml/2006/main">
              <a:ext uri="{FF2B5EF4-FFF2-40B4-BE49-F238E27FC236}">
                <a16:creationId xmlns:a16="http://schemas.microsoft.com/office/drawing/2014/main" id="{88894637-7604-40BB-B626-70FAC92D884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012b7217be2b4541"/>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280E67D-2BFC-4800-B166-210CD6B59FE7}"/>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Original Planck-shaped curves at two temperatures. A hotter blackbody has a shorter peak</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wavelength and greater spectral emission across the wavelength range. The area under each</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spectral curve gives total emission per area.</a:t>
            </a:r>
          </a:p>
        </p:txBody>
      </p:sp>
    </p:spTree>
    <p:extLst>
      <p:ext uri="{BB962C8B-B14F-4D97-AF65-F5344CB8AC3E}">
        <p14:creationId xmlns:p14="http://schemas.microsoft.com/office/powerpoint/2010/main" val="2045025567"/>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9DA5F6-6E78-4D24-8257-760387DA2CF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0098AA0-EA85-4126-BCAC-23BC1539816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Blackbody radiation</a:t>
            </a:r>
          </a:p>
        </p:txBody>
      </p:sp>
      <p:sp>
        <p:nvSpPr>
          <p:cNvPr id="3" name="source-page">
            <a:extLst xmlns:a="http://schemas.openxmlformats.org/drawingml/2006/main">
              <a:ext uri="{FF2B5EF4-FFF2-40B4-BE49-F238E27FC236}">
                <a16:creationId xmlns:a16="http://schemas.microsoft.com/office/drawing/2014/main" id="{14B6152A-D2B4-4271-B852-E9926A374B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15.4</a:t>
            </a:r>
          </a:p>
        </p:txBody>
      </p:sp>
      <p:sp>
        <p:nvSpPr>
          <p:cNvPr id="4" name="slide-number">
            <a:extLst xmlns:a="http://schemas.openxmlformats.org/drawingml/2006/main">
              <a:ext uri="{FF2B5EF4-FFF2-40B4-BE49-F238E27FC236}">
                <a16:creationId xmlns:a16="http://schemas.microsoft.com/office/drawing/2014/main" id="{6D8FD5C4-1FAC-4B26-8237-DA13BFB81AD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113</a:t>
            </a:r>
          </a:p>
        </p:txBody>
      </p:sp>
      <p:sp>
        <p:nvSpPr>
          <p:cNvPr id="5" name="body">
            <a:extLst xmlns:a="http://schemas.openxmlformats.org/drawingml/2006/main">
              <a:ext uri="{FF2B5EF4-FFF2-40B4-BE49-F238E27FC236}">
                <a16:creationId xmlns:a16="http://schemas.microsoft.com/office/drawing/2014/main" id="{CE98DDB8-B034-494B-BB78-0E0E3617F715}"/>
              </a:ext>
            </a:extLst>
          </p:cNvPr>
          <p:cNvSpPr>
            <a:spLocks xmlns:a="http://schemas.openxmlformats.org/drawingml/2006/main" noGrp="1"/>
          </p:cNvSpPr>
          <p:nvPr/>
        </p:nvSpPr>
        <p:spPr>
          <a:xfrm xmlns:a="http://schemas.openxmlformats.org/drawingml/2006/main">
            <a:off x="609600" y="1866900"/>
            <a:ext cx="10972800" cy="2506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blackbody is an ideal absorber of incident radiation and a temperature-dependent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thermal emitter.</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Its continuous spectrum differs from the line spectrum of an isolated low-density gas.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Classical physics could not explain the full distribution; Planck’s quantized energy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model resolved this failure.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peak-wavelength form of Wien’s law refers to a spectrum plotted per unit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wavelength.</a:t>
            </a:r>
          </a:p>
        </p:txBody>
      </p:sp>
      <p:sp>
        <p:nvSpPr>
          <p:cNvPr id="6" name="body">
            <a:extLst xmlns:a="http://schemas.openxmlformats.org/drawingml/2006/main">
              <a:ext uri="{FF2B5EF4-FFF2-40B4-BE49-F238E27FC236}">
                <a16:creationId xmlns:a16="http://schemas.microsoft.com/office/drawing/2014/main" id="{AB787013-2630-4028-A229-7673539F474E}"/>
              </a:ext>
            </a:extLst>
          </p:cNvPr>
          <p:cNvSpPr>
            <a:spLocks xmlns:a="http://schemas.openxmlformats.org/drawingml/2006/main" noGrp="1"/>
          </p:cNvSpPr>
          <p:nvPr/>
        </p:nvSpPr>
        <p:spPr>
          <a:xfrm xmlns:a="http://schemas.openxmlformats.org/drawingml/2006/main">
            <a:off x="609600" y="4582716"/>
            <a:ext cx="10972800" cy="1452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Worked example: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body with λ_peak = 500 nm has T = (2.90 × 10⁻³)/(5.00 × 10⁻⁷) = 5800 K.</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Doubling its absolute temperature halves peak wavelength and multiplies emitted</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power by 16 if area remains fixed.</a:t>
            </a:r>
          </a:p>
        </p:txBody>
      </p:sp>
    </p:spTree>
    <p:extLst>
      <p:ext uri="{BB962C8B-B14F-4D97-AF65-F5344CB8AC3E}">
        <p14:creationId xmlns:p14="http://schemas.microsoft.com/office/powerpoint/2010/main" val="318362125"/>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E03CE3-EDCE-473F-BF19-2B75CFD801B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58BACB0-2A8F-456D-9804-5A41FA4C33A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Blackbody radiation</a:t>
            </a:r>
          </a:p>
        </p:txBody>
      </p:sp>
      <p:sp>
        <p:nvSpPr>
          <p:cNvPr id="3" name="source-page">
            <a:extLst xmlns:a="http://schemas.openxmlformats.org/drawingml/2006/main">
              <a:ext uri="{FF2B5EF4-FFF2-40B4-BE49-F238E27FC236}">
                <a16:creationId xmlns:a16="http://schemas.microsoft.com/office/drawing/2014/main" id="{6303A278-E218-4E44-B4A1-0FBA5251965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15.4</a:t>
            </a:r>
          </a:p>
        </p:txBody>
      </p:sp>
      <p:sp>
        <p:nvSpPr>
          <p:cNvPr id="4" name="slide-number">
            <a:extLst xmlns:a="http://schemas.openxmlformats.org/drawingml/2006/main">
              <a:ext uri="{FF2B5EF4-FFF2-40B4-BE49-F238E27FC236}">
                <a16:creationId xmlns:a16="http://schemas.microsoft.com/office/drawing/2014/main" id="{E8C98A24-AC0B-4D37-A29D-63D0F9DADEE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113</a:t>
            </a:r>
          </a:p>
        </p:txBody>
      </p:sp>
      <p:sp>
        <p:nvSpPr>
          <p:cNvPr id="5" name="body">
            <a:extLst xmlns:a="http://schemas.openxmlformats.org/drawingml/2006/main">
              <a:ext uri="{FF2B5EF4-FFF2-40B4-BE49-F238E27FC236}">
                <a16:creationId xmlns:a16="http://schemas.microsoft.com/office/drawing/2014/main" id="{AF225B28-D199-40BD-886A-4A150EF5778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for real surfaces: emissivity e_m gives P_emit = e_mσAT⁴.</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Net radiative loss to large surroundings at T_s is approximately e_mσA(T⁴ - T_s⁴),</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under a simple common-emissivity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Emitted power is not the same as net cooling power when the surroundings also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radiate.</a:t>
            </a:r>
          </a:p>
        </p:txBody>
      </p:sp>
    </p:spTree>
    <p:extLst>
      <p:ext uri="{BB962C8B-B14F-4D97-AF65-F5344CB8AC3E}">
        <p14:creationId xmlns:p14="http://schemas.microsoft.com/office/powerpoint/2010/main" val="1262734912"/>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843FF74-887E-415F-A8FC-B609F94F564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15E036C-88C0-4CF5-91F8-B70D06197CB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scattering: photons transfer momentum</a:t>
            </a:r>
          </a:p>
        </p:txBody>
      </p:sp>
      <p:sp>
        <p:nvSpPr>
          <p:cNvPr id="3" name="section-label">
            <a:extLst xmlns:a="http://schemas.openxmlformats.org/drawingml/2006/main">
              <a:ext uri="{FF2B5EF4-FFF2-40B4-BE49-F238E27FC236}">
                <a16:creationId xmlns:a16="http://schemas.microsoft.com/office/drawing/2014/main" id="{EBC18211-5C84-455A-AF74-F0F3944D45A9}"/>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760BD4E4-1FAB-4E70-9264-1C13FF9A5E1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15.6</a:t>
            </a:r>
          </a:p>
        </p:txBody>
      </p:sp>
      <p:sp>
        <p:nvSpPr>
          <p:cNvPr id="5" name="slide-number">
            <a:extLst xmlns:a="http://schemas.openxmlformats.org/drawingml/2006/main">
              <a:ext uri="{FF2B5EF4-FFF2-40B4-BE49-F238E27FC236}">
                <a16:creationId xmlns:a16="http://schemas.microsoft.com/office/drawing/2014/main" id="{D718E4F3-09F3-4BE3-A85E-90C4C5C561B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55 / 113</a:t>
            </a:r>
          </a:p>
        </p:txBody>
      </p:sp>
      <p:sp>
        <p:nvSpPr>
          <p:cNvPr id="6" name="body">
            <a:extLst xmlns:a="http://schemas.openxmlformats.org/drawingml/2006/main">
              <a:ext uri="{FF2B5EF4-FFF2-40B4-BE49-F238E27FC236}">
                <a16:creationId xmlns:a16="http://schemas.microsoft.com/office/drawing/2014/main" id="{BE583AD9-C5B4-4C46-A864-594570762151}"/>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photon scattering from a free electron initially at rest: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λ′ - λ = [h/(m_ec)](1 - cos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h/(m_ec) = 2.43 × 10⁻¹² m; θ is the photon’s deflection angle.</a:t>
            </a:r>
          </a:p>
        </p:txBody>
      </p:sp>
    </p:spTree>
    <p:extLst>
      <p:ext uri="{BB962C8B-B14F-4D97-AF65-F5344CB8AC3E}">
        <p14:creationId xmlns:p14="http://schemas.microsoft.com/office/powerpoint/2010/main" val="385389214"/>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85BF329-2410-42E7-8216-B1852EF6088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AC7E6CC-83F7-4646-9BA7-ACC1DDEBE76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scattering: photons transfer momentum</a:t>
            </a:r>
          </a:p>
        </p:txBody>
      </p:sp>
      <p:sp>
        <p:nvSpPr>
          <p:cNvPr id="3" name="source-page">
            <a:extLst xmlns:a="http://schemas.openxmlformats.org/drawingml/2006/main">
              <a:ext uri="{FF2B5EF4-FFF2-40B4-BE49-F238E27FC236}">
                <a16:creationId xmlns:a16="http://schemas.microsoft.com/office/drawing/2014/main" id="{6F120920-7407-4C83-A3D6-05442A753B1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15.6</a:t>
            </a:r>
          </a:p>
        </p:txBody>
      </p:sp>
      <p:sp>
        <p:nvSpPr>
          <p:cNvPr id="4" name="slide-number">
            <a:extLst xmlns:a="http://schemas.openxmlformats.org/drawingml/2006/main">
              <a:ext uri="{FF2B5EF4-FFF2-40B4-BE49-F238E27FC236}">
                <a16:creationId xmlns:a16="http://schemas.microsoft.com/office/drawing/2014/main" id="{CA4F4B70-149E-4DF1-9FE5-50EBD97097D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56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a856364dd85461b"/>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7A77C72-8841-4557-AD38-AA88AFB63D55}"/>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incoming photon transfers momentum and energy to the electron. The scattered photon</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remains a photon; it is not completely absorbed in the Compton process.</a:t>
            </a:r>
          </a:p>
        </p:txBody>
      </p:sp>
    </p:spTree>
    <p:extLst>
      <p:ext uri="{BB962C8B-B14F-4D97-AF65-F5344CB8AC3E}">
        <p14:creationId xmlns:p14="http://schemas.microsoft.com/office/powerpoint/2010/main" val="1292801824"/>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7568A6F-1A2D-4848-B662-76632C7BF0F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DCACBAA-CEA8-41E9-8347-4BACF051D33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scattering: photons transfer momentum</a:t>
            </a:r>
          </a:p>
        </p:txBody>
      </p:sp>
      <p:sp>
        <p:nvSpPr>
          <p:cNvPr id="3" name="source-page">
            <a:extLst xmlns:a="http://schemas.openxmlformats.org/drawingml/2006/main">
              <a:ext uri="{FF2B5EF4-FFF2-40B4-BE49-F238E27FC236}">
                <a16:creationId xmlns:a16="http://schemas.microsoft.com/office/drawing/2014/main" id="{438DA303-830B-4ACA-BE3E-B3AFEA7AB4C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15.6</a:t>
            </a:r>
          </a:p>
        </p:txBody>
      </p:sp>
      <p:sp>
        <p:nvSpPr>
          <p:cNvPr id="4" name="slide-number">
            <a:extLst xmlns:a="http://schemas.openxmlformats.org/drawingml/2006/main">
              <a:ext uri="{FF2B5EF4-FFF2-40B4-BE49-F238E27FC236}">
                <a16:creationId xmlns:a16="http://schemas.microsoft.com/office/drawing/2014/main" id="{7AE1939F-7952-46AD-BD21-FAEF545A30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113</a:t>
            </a:r>
          </a:p>
        </p:txBody>
      </p:sp>
      <p:sp>
        <p:nvSpPr>
          <p:cNvPr id="5" name="body">
            <a:extLst xmlns:a="http://schemas.openxmlformats.org/drawingml/2006/main">
              <a:ext uri="{FF2B5EF4-FFF2-40B4-BE49-F238E27FC236}">
                <a16:creationId xmlns:a16="http://schemas.microsoft.com/office/drawing/2014/main" id="{A2E7DA87-C57B-46A7-A40F-C966924387E1}"/>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At a nonzero scattering angle, the outgoing photon has longer wavelength, lower</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frequency, lower energy and smaller momentum magnitude.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electron gains kinetic energy.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At θ = 0, the ideal Compton wavelength shift is zero; at θ = 180°, the shift is maximal,</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2h/(m_ec).</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Both energy and vector momentum are conserved for the full photon-electron system.</a:t>
            </a:r>
          </a:p>
        </p:txBody>
      </p:sp>
      <p:sp>
        <p:nvSpPr>
          <p:cNvPr id="6" name="body">
            <a:extLst xmlns:a="http://schemas.openxmlformats.org/drawingml/2006/main">
              <a:ext uri="{FF2B5EF4-FFF2-40B4-BE49-F238E27FC236}">
                <a16:creationId xmlns:a16="http://schemas.microsoft.com/office/drawing/2014/main" id="{1EA2A5A1-36E5-4FFC-9B82-61A23673CF4A}"/>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Worked wavelength example: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An X-ray photon with λ = 0.0500 nm scatters through 90°. Δλ = 0.00243 nm, so λ′ =</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0.05243 nm.</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Its energy falls from approximately 24.8 keV to 23.7 keV; the difference, about 1.15</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keV, becomes electron kinetic energy in the initially-rest electron model.</a:t>
            </a:r>
          </a:p>
        </p:txBody>
      </p:sp>
    </p:spTree>
    <p:extLst>
      <p:ext uri="{BB962C8B-B14F-4D97-AF65-F5344CB8AC3E}">
        <p14:creationId xmlns:p14="http://schemas.microsoft.com/office/powerpoint/2010/main" val="1758922853"/>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E693476-6A50-45A4-A47E-91046A17644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41E89C4-B22C-4183-B864-A11AAF16235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scattering: photons transfer momentum</a:t>
            </a:r>
          </a:p>
        </p:txBody>
      </p:sp>
      <p:sp>
        <p:nvSpPr>
          <p:cNvPr id="3" name="section-label">
            <a:extLst xmlns:a="http://schemas.openxmlformats.org/drawingml/2006/main">
              <a:ext uri="{FF2B5EF4-FFF2-40B4-BE49-F238E27FC236}">
                <a16:creationId xmlns:a16="http://schemas.microsoft.com/office/drawing/2014/main" id="{4642C65C-11D8-4048-9C9F-C49CA4FF231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Distinguish the interactions</a:t>
            </a:r>
          </a:p>
        </p:txBody>
      </p:sp>
      <p:sp>
        <p:nvSpPr>
          <p:cNvPr id="4" name="source-page">
            <a:extLst xmlns:a="http://schemas.openxmlformats.org/drawingml/2006/main">
              <a:ext uri="{FF2B5EF4-FFF2-40B4-BE49-F238E27FC236}">
                <a16:creationId xmlns:a16="http://schemas.microsoft.com/office/drawing/2014/main" id="{F5C767E5-EBA7-44A1-B24A-8FD6C3ED19B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15.6</a:t>
            </a:r>
          </a:p>
        </p:txBody>
      </p:sp>
      <p:sp>
        <p:nvSpPr>
          <p:cNvPr id="5" name="slide-number">
            <a:extLst xmlns:a="http://schemas.openxmlformats.org/drawingml/2006/main">
              <a:ext uri="{FF2B5EF4-FFF2-40B4-BE49-F238E27FC236}">
                <a16:creationId xmlns:a16="http://schemas.microsoft.com/office/drawing/2014/main" id="{4333B7F8-A220-4DDB-B491-A2FDC840CB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113</a:t>
            </a:r>
          </a:p>
        </p:txBody>
      </p:sp>
      <p:sp>
        <p:nvSpPr>
          <p:cNvPr id="6" name="body">
            <a:extLst xmlns:a="http://schemas.openxmlformats.org/drawingml/2006/main">
              <a:ext uri="{FF2B5EF4-FFF2-40B4-BE49-F238E27FC236}">
                <a16:creationId xmlns:a16="http://schemas.microsoft.com/office/drawing/2014/main" id="{0F077B8E-6400-4913-AB17-4C511AC2DB9C}"/>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Photoelectric effect: the incoming photon is absorbed and an electron can leave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bound material.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Compton scattering: a photon emerges with changed momentum after interaction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an approximately free electron.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support photon energy/momentum, but their equations describe different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processes.</a:t>
            </a:r>
          </a:p>
        </p:txBody>
      </p:sp>
    </p:spTree>
    <p:extLst>
      <p:ext uri="{BB962C8B-B14F-4D97-AF65-F5344CB8AC3E}">
        <p14:creationId xmlns:p14="http://schemas.microsoft.com/office/powerpoint/2010/main" val="1263871452"/>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82DFFBC-8957-4CE1-BAC7-5DD2EDF83CE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D6E0F99-362B-4076-A486-FF7A5A3D60A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momentum in two dimensions</a:t>
            </a:r>
          </a:p>
        </p:txBody>
      </p:sp>
      <p:sp>
        <p:nvSpPr>
          <p:cNvPr id="3" name="section-label">
            <a:extLst xmlns:a="http://schemas.openxmlformats.org/drawingml/2006/main">
              <a:ext uri="{FF2B5EF4-FFF2-40B4-BE49-F238E27FC236}">
                <a16:creationId xmlns:a16="http://schemas.microsoft.com/office/drawing/2014/main" id="{10BB3365-0BF0-4926-844D-51577EE9529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2D94B3B-A88C-438D-A074-A548258B959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15.6</a:t>
            </a:r>
          </a:p>
        </p:txBody>
      </p:sp>
      <p:sp>
        <p:nvSpPr>
          <p:cNvPr id="5" name="slide-number">
            <a:extLst xmlns:a="http://schemas.openxmlformats.org/drawingml/2006/main">
              <a:ext uri="{FF2B5EF4-FFF2-40B4-BE49-F238E27FC236}">
                <a16:creationId xmlns:a16="http://schemas.microsoft.com/office/drawing/2014/main" id="{7596478D-6226-438A-80A3-0679C31CD55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113</a:t>
            </a:r>
          </a:p>
        </p:txBody>
      </p:sp>
      <p:sp>
        <p:nvSpPr>
          <p:cNvPr id="6" name="body">
            <a:extLst xmlns:a="http://schemas.openxmlformats.org/drawingml/2006/main">
              <a:ext uri="{FF2B5EF4-FFF2-40B4-BE49-F238E27FC236}">
                <a16:creationId xmlns:a16="http://schemas.microsoft.com/office/drawing/2014/main" id="{F7510121-7D41-4EAC-82D2-B7DF3FAD785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Incoming photon along +x; outgoing photon at angle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p_ex = E/c - (E′/c)cos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p_ey = -(E′/c)sin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K_electron = E - E′; p_e = √(p_ex² + p_ey²).</a:t>
            </a:r>
          </a:p>
        </p:txBody>
      </p:sp>
      <p:sp>
        <p:nvSpPr>
          <p:cNvPr id="7" name="body">
            <a:extLst xmlns:a="http://schemas.openxmlformats.org/drawingml/2006/main">
              <a:ext uri="{FF2B5EF4-FFF2-40B4-BE49-F238E27FC236}">
                <a16:creationId xmlns:a16="http://schemas.microsoft.com/office/drawing/2014/main" id="{8F030CB5-43DD-4847-9052-B46281F7572A}"/>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Draw the directions first.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electron must balance the outgoing photon’s transverse momentum, since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initial y-momentum is zero.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Its recoil angle therefore lies on the opposite side of the incoming direction.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Conserving only momentum magnitudes misses this essential vector constraint.</a:t>
            </a:r>
          </a:p>
        </p:txBody>
      </p:sp>
    </p:spTree>
    <p:extLst>
      <p:ext uri="{BB962C8B-B14F-4D97-AF65-F5344CB8AC3E}">
        <p14:creationId xmlns:p14="http://schemas.microsoft.com/office/powerpoint/2010/main" val="1988782761"/>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B9A5DAE-509E-48A4-A84E-C3260FDA523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4313C5E-C3D7-4A1F-8070-743C6C8926E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momentum in two dimensions</a:t>
            </a:r>
          </a:p>
        </p:txBody>
      </p:sp>
      <p:sp>
        <p:nvSpPr>
          <p:cNvPr id="3" name="section-label">
            <a:extLst xmlns:a="http://schemas.openxmlformats.org/drawingml/2006/main">
              <a:ext uri="{FF2B5EF4-FFF2-40B4-BE49-F238E27FC236}">
                <a16:creationId xmlns:a16="http://schemas.microsoft.com/office/drawing/2014/main" id="{01D755E4-037A-4184-87F2-6BB07E4FAAA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100 keV at 90°</a:t>
            </a:r>
          </a:p>
        </p:txBody>
      </p:sp>
      <p:sp>
        <p:nvSpPr>
          <p:cNvPr id="4" name="source-page">
            <a:extLst xmlns:a="http://schemas.openxmlformats.org/drawingml/2006/main">
              <a:ext uri="{FF2B5EF4-FFF2-40B4-BE49-F238E27FC236}">
                <a16:creationId xmlns:a16="http://schemas.microsoft.com/office/drawing/2014/main" id="{9CDFB02C-1EE7-45C8-BB5F-100C4EE2D04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15.6</a:t>
            </a:r>
          </a:p>
        </p:txBody>
      </p:sp>
      <p:sp>
        <p:nvSpPr>
          <p:cNvPr id="5" name="slide-number">
            <a:extLst xmlns:a="http://schemas.openxmlformats.org/drawingml/2006/main">
              <a:ext uri="{FF2B5EF4-FFF2-40B4-BE49-F238E27FC236}">
                <a16:creationId xmlns:a16="http://schemas.microsoft.com/office/drawing/2014/main" id="{9B4B39A7-5EE3-452D-84EC-74166CE9ADC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113</a:t>
            </a:r>
          </a:p>
        </p:txBody>
      </p:sp>
      <p:sp>
        <p:nvSpPr>
          <p:cNvPr id="6" name="body">
            <a:extLst xmlns:a="http://schemas.openxmlformats.org/drawingml/2006/main">
              <a:ext uri="{FF2B5EF4-FFF2-40B4-BE49-F238E27FC236}">
                <a16:creationId xmlns:a16="http://schemas.microsoft.com/office/drawing/2014/main" id="{D9E15B6D-26DF-4EE2-9EAC-84522A92D3F0}"/>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initially stationary electron has rest energy 511 keV.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Combining the Compton relation with E = hc/λ gives E′ = E/[1 + (E/511 keV)(1 - cos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θ)].</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 = 100 keV and θ = 90°, E′ = 83.6 keV and K_e = 16.4 keV.</a:t>
            </a:r>
          </a:p>
          <a:p xmlns:a="http://schemas.openxmlformats.org/drawingml/2006/main">
            <a:r>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Momentum components are p_ex = 100 keV/c and p_ey = -83.6 keV/c.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electron recoils at angle -tan⁻¹(83.6/100) = -39.9°.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Momentum magnitude is 130 keV/c.</a:t>
            </a:r>
          </a:p>
        </p:txBody>
      </p:sp>
    </p:spTree>
    <p:extLst>
      <p:ext uri="{BB962C8B-B14F-4D97-AF65-F5344CB8AC3E}">
        <p14:creationId xmlns:p14="http://schemas.microsoft.com/office/powerpoint/2010/main" val="581608254"/>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6813C1-52A4-445B-838F-DC82691EC6E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813F292-BBBD-466A-AFDF-A77D4D91FF6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momentum in two dimensions</a:t>
            </a:r>
          </a:p>
        </p:txBody>
      </p:sp>
      <p:sp>
        <p:nvSpPr>
          <p:cNvPr id="3" name="section-label">
            <a:extLst xmlns:a="http://schemas.openxmlformats.org/drawingml/2006/main">
              <a:ext uri="{FF2B5EF4-FFF2-40B4-BE49-F238E27FC236}">
                <a16:creationId xmlns:a16="http://schemas.microsoft.com/office/drawing/2014/main" id="{8D4D7385-8FD4-411D-A868-7F7FCD30E92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100 keV at 90°</a:t>
            </a:r>
          </a:p>
        </p:txBody>
      </p:sp>
      <p:sp>
        <p:nvSpPr>
          <p:cNvPr id="4" name="source-page">
            <a:extLst xmlns:a="http://schemas.openxmlformats.org/drawingml/2006/main">
              <a:ext uri="{FF2B5EF4-FFF2-40B4-BE49-F238E27FC236}">
                <a16:creationId xmlns:a16="http://schemas.microsoft.com/office/drawing/2014/main" id="{DFCAEE49-DAE6-449D-B795-855A8C0E3DC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15.6</a:t>
            </a:r>
          </a:p>
        </p:txBody>
      </p:sp>
      <p:sp>
        <p:nvSpPr>
          <p:cNvPr id="5" name="slide-number">
            <a:extLst xmlns:a="http://schemas.openxmlformats.org/drawingml/2006/main">
              <a:ext uri="{FF2B5EF4-FFF2-40B4-BE49-F238E27FC236}">
                <a16:creationId xmlns:a16="http://schemas.microsoft.com/office/drawing/2014/main" id="{AF729A1F-95BF-4877-81AF-405B9B99FD9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113</a:t>
            </a:r>
          </a:p>
        </p:txBody>
      </p:sp>
      <p:sp>
        <p:nvSpPr>
          <p:cNvPr id="6" name="body">
            <a:extLst xmlns:a="http://schemas.openxmlformats.org/drawingml/2006/main">
              <a:ext uri="{FF2B5EF4-FFF2-40B4-BE49-F238E27FC236}">
                <a16:creationId xmlns:a16="http://schemas.microsoft.com/office/drawing/2014/main" id="{CFEAA48A-6F1D-4CFA-88B1-A2F45864DAE2}"/>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notation keV/c is a momentum unit, not a speed.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Multiply the numerator by the joules-per-keV conversion and divide by c to express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in kg·m/s.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these energies, electron kinetic energy is not exactly p²/(2m); use the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difference E - E′ or the relativistic energy-momentum relation if needed.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component momentum equations themselves remain valid.</a:t>
            </a:r>
          </a:p>
        </p:txBody>
      </p:sp>
    </p:spTree>
    <p:extLst>
      <p:ext uri="{BB962C8B-B14F-4D97-AF65-F5344CB8AC3E}">
        <p14:creationId xmlns:p14="http://schemas.microsoft.com/office/powerpoint/2010/main" val="426692762"/>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2CD972A-5E81-4C46-8616-2505F4403C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D94F896-4D27-4F1B-9A4A-2347E8C2F24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Compton momentum in two dimensions</a:t>
            </a:r>
          </a:p>
        </p:txBody>
      </p:sp>
      <p:sp>
        <p:nvSpPr>
          <p:cNvPr id="3" name="section-label">
            <a:extLst xmlns:a="http://schemas.openxmlformats.org/drawingml/2006/main">
              <a:ext uri="{FF2B5EF4-FFF2-40B4-BE49-F238E27FC236}">
                <a16:creationId xmlns:a16="http://schemas.microsoft.com/office/drawing/2014/main" id="{7BA0E726-7D21-413A-8FA9-80DB6069172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Direction check</a:t>
            </a:r>
          </a:p>
        </p:txBody>
      </p:sp>
      <p:sp>
        <p:nvSpPr>
          <p:cNvPr id="4" name="source-page">
            <a:extLst xmlns:a="http://schemas.openxmlformats.org/drawingml/2006/main">
              <a:ext uri="{FF2B5EF4-FFF2-40B4-BE49-F238E27FC236}">
                <a16:creationId xmlns:a16="http://schemas.microsoft.com/office/drawing/2014/main" id="{E8B229C9-4428-4580-9E56-BF769877E2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15.6</a:t>
            </a:r>
          </a:p>
        </p:txBody>
      </p:sp>
      <p:sp>
        <p:nvSpPr>
          <p:cNvPr id="5" name="slide-number">
            <a:extLst xmlns:a="http://schemas.openxmlformats.org/drawingml/2006/main">
              <a:ext uri="{FF2B5EF4-FFF2-40B4-BE49-F238E27FC236}">
                <a16:creationId xmlns:a16="http://schemas.microsoft.com/office/drawing/2014/main" id="{78023340-4223-43FC-8FAB-C958F8A61C7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113</a:t>
            </a:r>
          </a:p>
        </p:txBody>
      </p:sp>
      <p:sp>
        <p:nvSpPr>
          <p:cNvPr id="6" name="body">
            <a:extLst xmlns:a="http://schemas.openxmlformats.org/drawingml/2006/main">
              <a:ext uri="{FF2B5EF4-FFF2-40B4-BE49-F238E27FC236}">
                <a16:creationId xmlns:a16="http://schemas.microsoft.com/office/drawing/2014/main" id="{BB94D458-0D61-4FF6-9587-612A76BCCB9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scattered photon goes above the original direction, the electron recoils below.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exactly backward photon scattering, both photon momenta are along x, and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recoil electron has no y component.</a:t>
            </a:r>
          </a:p>
        </p:txBody>
      </p:sp>
    </p:spTree>
    <p:extLst>
      <p:ext uri="{BB962C8B-B14F-4D97-AF65-F5344CB8AC3E}">
        <p14:creationId xmlns:p14="http://schemas.microsoft.com/office/powerpoint/2010/main" val="1202243064"/>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BD6F91E-D77D-45FA-81A8-E9329AF7166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1E1D29E-91F6-410D-A0E1-05374B789AB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Fission and fusion: balance before calculating energy</a:t>
            </a:r>
          </a:p>
        </p:txBody>
      </p:sp>
      <p:sp>
        <p:nvSpPr>
          <p:cNvPr id="3" name="source-page">
            <a:extLst xmlns:a="http://schemas.openxmlformats.org/drawingml/2006/main">
              <a:ext uri="{FF2B5EF4-FFF2-40B4-BE49-F238E27FC236}">
                <a16:creationId xmlns:a16="http://schemas.microsoft.com/office/drawing/2014/main" id="{6BC9ADF8-D7B5-4CAE-9930-EB33A331D84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15.7</a:t>
            </a:r>
          </a:p>
        </p:txBody>
      </p:sp>
      <p:sp>
        <p:nvSpPr>
          <p:cNvPr id="4" name="slide-number">
            <a:extLst xmlns:a="http://schemas.openxmlformats.org/drawingml/2006/main">
              <a:ext uri="{FF2B5EF4-FFF2-40B4-BE49-F238E27FC236}">
                <a16:creationId xmlns:a16="http://schemas.microsoft.com/office/drawing/2014/main" id="{6E335598-F886-412F-B326-E7A2B274E1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113</a:t>
            </a:r>
          </a:p>
        </p:txBody>
      </p:sp>
      <p:sp>
        <p:nvSpPr>
          <p:cNvPr id="5" name="body">
            <a:extLst xmlns:a="http://schemas.openxmlformats.org/drawingml/2006/main">
              <a:ext uri="{FF2B5EF4-FFF2-40B4-BE49-F238E27FC236}">
                <a16:creationId xmlns:a16="http://schemas.microsoft.com/office/drawing/2014/main" id="{71353B8E-596E-469E-987E-0A8C85673C37}"/>
              </a:ext>
            </a:extLst>
          </p:cNvPr>
          <p:cNvSpPr>
            <a:spLocks xmlns:a="http://schemas.openxmlformats.org/drawingml/2006/main" noGrp="1"/>
          </p:cNvSpPr>
          <p:nvPr/>
        </p:nvSpPr>
        <p:spPr>
          <a:xfrm xmlns:a="http://schemas.openxmlformats.org/drawingml/2006/main">
            <a:off x="609600" y="1866900"/>
            <a:ext cx="10972800" cy="20835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Fission splits a heavy nucleus into smaller nuclei, often with additional neutrons.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Fusion combines light nuclei into a heavier nucleus, sometimes with additional particles.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Reactions release energy when the products have lower total rest energy, often</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corresponding to greater binding energy per nucleon.</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Fission and fusion are not automatically exothermic for every possible nucleus and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reaction.</a:t>
            </a:r>
          </a:p>
        </p:txBody>
      </p:sp>
      <p:sp>
        <p:nvSpPr>
          <p:cNvPr id="6" name="body">
            <a:extLst xmlns:a="http://schemas.openxmlformats.org/drawingml/2006/main">
              <a:ext uri="{FF2B5EF4-FFF2-40B4-BE49-F238E27FC236}">
                <a16:creationId xmlns:a16="http://schemas.microsoft.com/office/drawing/2014/main" id="{BA034770-E31A-48AC-8208-5E7C6EDE80BB}"/>
              </a:ext>
            </a:extLst>
          </p:cNvPr>
          <p:cNvSpPr>
            <a:spLocks xmlns:a="http://schemas.openxmlformats.org/drawingml/2006/main" noGrp="1"/>
          </p:cNvSpPr>
          <p:nvPr/>
        </p:nvSpPr>
        <p:spPr>
          <a:xfrm xmlns:a="http://schemas.openxmlformats.org/drawingml/2006/main">
            <a:off x="609600" y="4160044"/>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Relationships and conditions: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Q_reaction = (Σm_initial - Σm_final)c²</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Q &gt; 0: energy release.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Q &lt; 0: energy input is required.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Balance nucleon number A and electric charge on both sides.</a:t>
            </a:r>
          </a:p>
        </p:txBody>
      </p:sp>
    </p:spTree>
    <p:extLst>
      <p:ext uri="{BB962C8B-B14F-4D97-AF65-F5344CB8AC3E}">
        <p14:creationId xmlns:p14="http://schemas.microsoft.com/office/powerpoint/2010/main" val="1215086124"/>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EED2AD-34A8-4F76-8F4A-0CA6F367925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435EBF2-EE94-4AD5-A4D9-4714EBD3EC1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Fission and fusion: balance before calculating energy</a:t>
            </a:r>
          </a:p>
        </p:txBody>
      </p:sp>
      <p:sp>
        <p:nvSpPr>
          <p:cNvPr id="3" name="source-page">
            <a:extLst xmlns:a="http://schemas.openxmlformats.org/drawingml/2006/main">
              <a:ext uri="{FF2B5EF4-FFF2-40B4-BE49-F238E27FC236}">
                <a16:creationId xmlns:a16="http://schemas.microsoft.com/office/drawing/2014/main" id="{2E2D6BCC-36B4-4470-AA88-8F9F49693B4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15.7</a:t>
            </a:r>
          </a:p>
        </p:txBody>
      </p:sp>
      <p:sp>
        <p:nvSpPr>
          <p:cNvPr id="4" name="slide-number">
            <a:extLst xmlns:a="http://schemas.openxmlformats.org/drawingml/2006/main">
              <a:ext uri="{FF2B5EF4-FFF2-40B4-BE49-F238E27FC236}">
                <a16:creationId xmlns:a16="http://schemas.microsoft.com/office/drawing/2014/main" id="{99AEBC82-439E-47A6-AEE9-9B90E5BA668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113</a:t>
            </a:r>
          </a:p>
        </p:txBody>
      </p:sp>
      <p:sp>
        <p:nvSpPr>
          <p:cNvPr id="5" name="body">
            <a:extLst xmlns:a="http://schemas.openxmlformats.org/drawingml/2006/main">
              <a:ext uri="{FF2B5EF4-FFF2-40B4-BE49-F238E27FC236}">
                <a16:creationId xmlns:a16="http://schemas.microsoft.com/office/drawing/2014/main" id="{EB2DCCE9-0046-46B8-ACCF-F82C62D6E9E8}"/>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Illustrative fusion reaction: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²₁H + ³₁H → ⁴₂He + ¹₀n +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2 + 3 = 4 + 1.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number: 1 + 1 = 2 + 0.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neutron carries no electric charge but carries mass, kinetic energy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momentum.</a:t>
            </a:r>
          </a:p>
        </p:txBody>
      </p:sp>
    </p:spTree>
    <p:extLst>
      <p:ext uri="{BB962C8B-B14F-4D97-AF65-F5344CB8AC3E}">
        <p14:creationId xmlns:p14="http://schemas.microsoft.com/office/powerpoint/2010/main" val="142306575"/>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3B5172-B5C3-40C7-8BAE-7B6ABF2DC3A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BB0E0B1-55F3-4D91-98A9-2D4DC1D83BF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Fission and fusion: balance before calculating energy</a:t>
            </a:r>
          </a:p>
        </p:txBody>
      </p:sp>
      <p:sp>
        <p:nvSpPr>
          <p:cNvPr id="3" name="source-page">
            <a:extLst xmlns:a="http://schemas.openxmlformats.org/drawingml/2006/main">
              <a:ext uri="{FF2B5EF4-FFF2-40B4-BE49-F238E27FC236}">
                <a16:creationId xmlns:a16="http://schemas.microsoft.com/office/drawing/2014/main" id="{16F74060-08ED-47B8-81D2-DB3071AD5A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15.7</a:t>
            </a:r>
          </a:p>
        </p:txBody>
      </p:sp>
      <p:sp>
        <p:nvSpPr>
          <p:cNvPr id="4" name="slide-number">
            <a:extLst xmlns:a="http://schemas.openxmlformats.org/drawingml/2006/main">
              <a:ext uri="{FF2B5EF4-FFF2-40B4-BE49-F238E27FC236}">
                <a16:creationId xmlns:a16="http://schemas.microsoft.com/office/drawing/2014/main" id="{EB11D466-3065-467E-B12D-6BC1E6FA1A9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113</a:t>
            </a:r>
          </a:p>
        </p:txBody>
      </p:sp>
      <p:sp>
        <p:nvSpPr>
          <p:cNvPr id="5" name="body">
            <a:extLst xmlns:a="http://schemas.openxmlformats.org/drawingml/2006/main">
              <a:ext uri="{FF2B5EF4-FFF2-40B4-BE49-F238E27FC236}">
                <a16:creationId xmlns:a16="http://schemas.microsoft.com/office/drawing/2014/main" id="{981ABB5E-6B2F-447F-A95B-653FF002DE9D}"/>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neutron released by one fission can induce another fission, allowing a chain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reaction under suitable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Fusion of positive nuclei requires overcoming electric repulsion sufficiently for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short-range nuclear interaction to act.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are explanations of the energy and force models, not a need to memorize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specific isotope reaction chains.</a:t>
            </a:r>
          </a:p>
        </p:txBody>
      </p:sp>
    </p:spTree>
    <p:extLst>
      <p:ext uri="{BB962C8B-B14F-4D97-AF65-F5344CB8AC3E}">
        <p14:creationId xmlns:p14="http://schemas.microsoft.com/office/powerpoint/2010/main" val="1997701485"/>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8FA825-D29B-41EF-985D-B2A79B7C128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CC861F9-851C-4E21-A812-454E43FADE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Fission and fusion: balance before calculating energy</a:t>
            </a:r>
          </a:p>
        </p:txBody>
      </p:sp>
      <p:sp>
        <p:nvSpPr>
          <p:cNvPr id="3" name="source-page">
            <a:extLst xmlns:a="http://schemas.openxmlformats.org/drawingml/2006/main">
              <a:ext uri="{FF2B5EF4-FFF2-40B4-BE49-F238E27FC236}">
                <a16:creationId xmlns:a16="http://schemas.microsoft.com/office/drawing/2014/main" id="{BAB12CED-951F-4B82-A250-9EB4678BCA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15.7</a:t>
            </a:r>
          </a:p>
        </p:txBody>
      </p:sp>
      <p:sp>
        <p:nvSpPr>
          <p:cNvPr id="4" name="slide-number">
            <a:extLst xmlns:a="http://schemas.openxmlformats.org/drawingml/2006/main">
              <a:ext uri="{FF2B5EF4-FFF2-40B4-BE49-F238E27FC236}">
                <a16:creationId xmlns:a16="http://schemas.microsoft.com/office/drawing/2014/main" id="{BA81CBC2-6EBD-4A12-9F7E-E78A8262FA2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113</a:t>
            </a:r>
          </a:p>
        </p:txBody>
      </p:sp>
      <p:sp>
        <p:nvSpPr>
          <p:cNvPr id="5" name="body">
            <a:extLst xmlns:a="http://schemas.openxmlformats.org/drawingml/2006/main">
              <a:ext uri="{FF2B5EF4-FFF2-40B4-BE49-F238E27FC236}">
                <a16:creationId xmlns:a16="http://schemas.microsoft.com/office/drawing/2014/main" id="{FBE39216-8D15-4469-B763-DFD5254CCD6F}"/>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Momentum in a decay at rest: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parent initially at rest decaying into two products, the products have equal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opposite momenta.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their speeds are nonrelativistic, K = p²/(2m), so the lighter product receives more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kinetic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Equal momentum magnitudes do not mean equal speeds or equal kinetic energies.</a:t>
            </a:r>
          </a:p>
        </p:txBody>
      </p:sp>
    </p:spTree>
    <p:extLst>
      <p:ext uri="{BB962C8B-B14F-4D97-AF65-F5344CB8AC3E}">
        <p14:creationId xmlns:p14="http://schemas.microsoft.com/office/powerpoint/2010/main" val="823988892"/>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77C1BC1-26FD-4CBD-AEB4-A60522F359A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51BAD98-EC2F-4CCF-9F15-B6CD847389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Momentum in a decay at rest</a:t>
            </a:r>
          </a:p>
        </p:txBody>
      </p:sp>
      <p:sp>
        <p:nvSpPr>
          <p:cNvPr id="3" name="section-label">
            <a:extLst xmlns:a="http://schemas.openxmlformats.org/drawingml/2006/main">
              <a:ext uri="{FF2B5EF4-FFF2-40B4-BE49-F238E27FC236}">
                <a16:creationId xmlns:a16="http://schemas.microsoft.com/office/drawing/2014/main" id="{1C4F559A-58B6-4717-B04B-D352376B0E2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ratio</a:t>
            </a:r>
          </a:p>
        </p:txBody>
      </p:sp>
      <p:sp>
        <p:nvSpPr>
          <p:cNvPr id="4" name="source-page">
            <a:extLst xmlns:a="http://schemas.openxmlformats.org/drawingml/2006/main">
              <a:ext uri="{FF2B5EF4-FFF2-40B4-BE49-F238E27FC236}">
                <a16:creationId xmlns:a16="http://schemas.microsoft.com/office/drawing/2014/main" id="{97ADD3A8-EF50-4148-BB68-3C27E6B15B5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15.7</a:t>
            </a:r>
          </a:p>
        </p:txBody>
      </p:sp>
      <p:sp>
        <p:nvSpPr>
          <p:cNvPr id="5" name="slide-number">
            <a:extLst xmlns:a="http://schemas.openxmlformats.org/drawingml/2006/main">
              <a:ext uri="{FF2B5EF4-FFF2-40B4-BE49-F238E27FC236}">
                <a16:creationId xmlns:a16="http://schemas.microsoft.com/office/drawing/2014/main" id="{1B188828-0C99-4810-968D-F9698F05173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113</a:t>
            </a:r>
          </a:p>
        </p:txBody>
      </p:sp>
      <p:sp>
        <p:nvSpPr>
          <p:cNvPr id="6" name="body">
            <a:extLst xmlns:a="http://schemas.openxmlformats.org/drawingml/2006/main">
              <a:ext uri="{FF2B5EF4-FFF2-40B4-BE49-F238E27FC236}">
                <a16:creationId xmlns:a16="http://schemas.microsoft.com/office/drawing/2014/main" id="{A1FB1445-7F7F-4737-90D2-81C594077325}"/>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alpha particle and a heavy daughter nucleus recoil from a parent at rest.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daughter mass is 50 times the alpha mass, the alpha speed is 50 times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daughter speed and its kinetic energy is 50 times as large.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momentum vectors sum to zero.</a:t>
            </a:r>
          </a:p>
        </p:txBody>
      </p:sp>
    </p:spTree>
    <p:extLst>
      <p:ext uri="{BB962C8B-B14F-4D97-AF65-F5344CB8AC3E}">
        <p14:creationId xmlns:p14="http://schemas.microsoft.com/office/powerpoint/2010/main" val="877633508"/>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14780C7-D722-43F3-9D58-8444FECF6F4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DF354F6-519E-4A31-BA9F-E9C592A6A11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Nuclei, mass defect and binding energy</a:t>
            </a:r>
          </a:p>
        </p:txBody>
      </p:sp>
      <p:sp>
        <p:nvSpPr>
          <p:cNvPr id="3" name="section-label">
            <a:extLst xmlns:a="http://schemas.openxmlformats.org/drawingml/2006/main">
              <a:ext uri="{FF2B5EF4-FFF2-40B4-BE49-F238E27FC236}">
                <a16:creationId xmlns:a16="http://schemas.microsoft.com/office/drawing/2014/main" id="{97E2FB08-47A7-4D38-8818-4357C01AAFA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5CAAF05-2A69-4B08-A709-9543A48F165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15.7</a:t>
            </a:r>
          </a:p>
        </p:txBody>
      </p:sp>
      <p:sp>
        <p:nvSpPr>
          <p:cNvPr id="5" name="slide-number">
            <a:extLst xmlns:a="http://schemas.openxmlformats.org/drawingml/2006/main">
              <a:ext uri="{FF2B5EF4-FFF2-40B4-BE49-F238E27FC236}">
                <a16:creationId xmlns:a16="http://schemas.microsoft.com/office/drawing/2014/main" id="{39C28A2A-B786-4AA7-BE43-CE510AB5F4E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113</a:t>
            </a:r>
          </a:p>
        </p:txBody>
      </p:sp>
      <p:sp>
        <p:nvSpPr>
          <p:cNvPr id="6" name="body">
            <a:extLst xmlns:a="http://schemas.openxmlformats.org/drawingml/2006/main">
              <a:ext uri="{FF2B5EF4-FFF2-40B4-BE49-F238E27FC236}">
                <a16:creationId xmlns:a16="http://schemas.microsoft.com/office/drawing/2014/main" id="{0F4A6E9A-83CD-4612-AF1E-70E85DA1728F}"/>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Nuclear notation: ^(A)_ZX; A = Z + 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Binding energy: E_b = Δmc²</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Using nuclear masses: Δm = Zm_p + Nm_n - m_nucleus.</a:t>
            </a:r>
          </a:p>
        </p:txBody>
      </p:sp>
      <p:sp>
        <p:nvSpPr>
          <p:cNvPr id="7" name="body">
            <a:extLst xmlns:a="http://schemas.openxmlformats.org/drawingml/2006/main">
              <a:ext uri="{FF2B5EF4-FFF2-40B4-BE49-F238E27FC236}">
                <a16:creationId xmlns:a16="http://schemas.microsoft.com/office/drawing/2014/main" id="{7FACF10B-1714-481B-A5D7-6C887FFBAD65}"/>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Z is proton number and determines the element.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is nucleon number, not electric charge or a mass measured in kilograms.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Isotopes have the same Z and different neutron numbers.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strong nuclear interaction binds nearby nucleons despite electric repulsion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among protons; it is important over nuclear length scales.</a:t>
            </a:r>
          </a:p>
        </p:txBody>
      </p:sp>
    </p:spTree>
    <p:extLst>
      <p:ext uri="{BB962C8B-B14F-4D97-AF65-F5344CB8AC3E}">
        <p14:creationId xmlns:p14="http://schemas.microsoft.com/office/powerpoint/2010/main" val="907593062"/>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E559763-FCC7-4BFD-9561-E5F2161F7E3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D672ED67-3AAB-4536-88F6-703F3A28BE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Nuclei, mass defect and binding energy</a:t>
            </a:r>
          </a:p>
        </p:txBody>
      </p:sp>
      <p:sp>
        <p:nvSpPr>
          <p:cNvPr id="3" name="source-page">
            <a:extLst xmlns:a="http://schemas.openxmlformats.org/drawingml/2006/main">
              <a:ext uri="{FF2B5EF4-FFF2-40B4-BE49-F238E27FC236}">
                <a16:creationId xmlns:a16="http://schemas.microsoft.com/office/drawing/2014/main" id="{38EAD50C-A85F-4D70-BE56-F4330DE4C4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15.7</a:t>
            </a:r>
          </a:p>
        </p:txBody>
      </p:sp>
      <p:sp>
        <p:nvSpPr>
          <p:cNvPr id="4" name="slide-number">
            <a:extLst xmlns:a="http://schemas.openxmlformats.org/drawingml/2006/main">
              <a:ext uri="{FF2B5EF4-FFF2-40B4-BE49-F238E27FC236}">
                <a16:creationId xmlns:a16="http://schemas.microsoft.com/office/drawing/2014/main" id="{0EBA45B9-BCCA-49D0-9902-C095022D6D2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ad8b5c1ceb944a4"/>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99E340E-FE23-4C4A-9A28-D6A69CA59930}"/>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qualitative binding-energy-per-nucleon curve rises rapidly for light nuclei, reaches a broad</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maximum near iron/nickel, then decreases slowly for very heavy nuclei.</a:t>
            </a:r>
          </a:p>
        </p:txBody>
      </p:sp>
    </p:spTree>
    <p:extLst>
      <p:ext uri="{BB962C8B-B14F-4D97-AF65-F5344CB8AC3E}">
        <p14:creationId xmlns:p14="http://schemas.microsoft.com/office/powerpoint/2010/main" val="1382952863"/>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8E753E-D137-4C88-998B-44C19396D2D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26EEC69-32F4-4964-A24B-EF25113313B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Nuclei, mass defect and binding energy</a:t>
            </a:r>
          </a:p>
        </p:txBody>
      </p:sp>
      <p:sp>
        <p:nvSpPr>
          <p:cNvPr id="3" name="source-page">
            <a:extLst xmlns:a="http://schemas.openxmlformats.org/drawingml/2006/main">
              <a:ext uri="{FF2B5EF4-FFF2-40B4-BE49-F238E27FC236}">
                <a16:creationId xmlns:a16="http://schemas.microsoft.com/office/drawing/2014/main" id="{2005E627-F8F2-4A77-A84E-DBB74C3A282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15.7</a:t>
            </a:r>
          </a:p>
        </p:txBody>
      </p:sp>
      <p:sp>
        <p:nvSpPr>
          <p:cNvPr id="4" name="slide-number">
            <a:extLst xmlns:a="http://schemas.openxmlformats.org/drawingml/2006/main">
              <a:ext uri="{FF2B5EF4-FFF2-40B4-BE49-F238E27FC236}">
                <a16:creationId xmlns:a16="http://schemas.microsoft.com/office/drawing/2014/main" id="{D0B413FD-48D1-4C42-B35F-20267569BF1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113</a:t>
            </a:r>
          </a:p>
        </p:txBody>
      </p:sp>
      <p:sp>
        <p:nvSpPr>
          <p:cNvPr id="5" name="body">
            <a:extLst xmlns:a="http://schemas.openxmlformats.org/drawingml/2006/main">
              <a:ext uri="{FF2B5EF4-FFF2-40B4-BE49-F238E27FC236}">
                <a16:creationId xmlns:a16="http://schemas.microsoft.com/office/drawing/2014/main" id="{A5574943-4E84-4015-9030-210EAF96DD8A}"/>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bound nucleus has less rest mass than its separated constituent nucleons.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must be supplied to separate them, while energy can be released when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more tightly bound configuration forms.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Mass alone is not conserved in a nuclear reaction; total energy and momentum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conserved.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Greater binding energy per nucleon generally indicates stronger binding, but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comparing total reaction energy still requires the full initial and final masses.</a:t>
            </a:r>
          </a:p>
        </p:txBody>
      </p:sp>
    </p:spTree>
    <p:extLst>
      <p:ext uri="{BB962C8B-B14F-4D97-AF65-F5344CB8AC3E}">
        <p14:creationId xmlns:p14="http://schemas.microsoft.com/office/powerpoint/2010/main" val="398146023"/>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4B872F-8885-4D98-A060-318A5F0C830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322FB945-CFCC-460B-B4E7-AC94FBC5E25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Nuclei, mass defect and binding energy</a:t>
            </a:r>
          </a:p>
        </p:txBody>
      </p:sp>
      <p:sp>
        <p:nvSpPr>
          <p:cNvPr id="3" name="source-page">
            <a:extLst xmlns:a="http://schemas.openxmlformats.org/drawingml/2006/main">
              <a:ext uri="{FF2B5EF4-FFF2-40B4-BE49-F238E27FC236}">
                <a16:creationId xmlns:a16="http://schemas.microsoft.com/office/drawing/2014/main" id="{055F44CD-1AE4-4716-961A-D26332027FF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15.7</a:t>
            </a:r>
          </a:p>
        </p:txBody>
      </p:sp>
      <p:sp>
        <p:nvSpPr>
          <p:cNvPr id="4" name="slide-number">
            <a:extLst xmlns:a="http://schemas.openxmlformats.org/drawingml/2006/main">
              <a:ext uri="{FF2B5EF4-FFF2-40B4-BE49-F238E27FC236}">
                <a16:creationId xmlns:a16="http://schemas.microsoft.com/office/drawing/2014/main" id="{10022AF4-8136-452F-96C3-B10FB60C6C5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113</a:t>
            </a:r>
          </a:p>
        </p:txBody>
      </p:sp>
      <p:sp>
        <p:nvSpPr>
          <p:cNvPr id="5" name="body">
            <a:extLst xmlns:a="http://schemas.openxmlformats.org/drawingml/2006/main">
              <a:ext uri="{FF2B5EF4-FFF2-40B4-BE49-F238E27FC236}">
                <a16:creationId xmlns:a16="http://schemas.microsoft.com/office/drawing/2014/main" id="{03FF953B-2631-4BCD-B2AC-AC1AF0E5266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nuclear reaction has total initial rest mass exceeding final rest mass by 0.0200 u.</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Using 1 u·c² ≈ 931.5 MeV, the energy release is 18.6 MeV.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can appear as product kinetic energy and photons, with momentum shared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among the products.</a:t>
            </a:r>
          </a:p>
        </p:txBody>
      </p:sp>
    </p:spTree>
    <p:extLst>
      <p:ext uri="{BB962C8B-B14F-4D97-AF65-F5344CB8AC3E}">
        <p14:creationId xmlns:p14="http://schemas.microsoft.com/office/powerpoint/2010/main" val="423070905"/>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12BF315-8614-4D85-9D57-948F616702E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D390D02-D54A-40A1-BCAC-8A0211A7F54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Nuclei, mass defect and binding energy</a:t>
            </a:r>
          </a:p>
        </p:txBody>
      </p:sp>
      <p:sp>
        <p:nvSpPr>
          <p:cNvPr id="3" name="source-page">
            <a:extLst xmlns:a="http://schemas.openxmlformats.org/drawingml/2006/main">
              <a:ext uri="{FF2B5EF4-FFF2-40B4-BE49-F238E27FC236}">
                <a16:creationId xmlns:a16="http://schemas.microsoft.com/office/drawing/2014/main" id="{3BD11A51-EEB4-4426-8F6F-BF4B22BD889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15.7</a:t>
            </a:r>
          </a:p>
        </p:txBody>
      </p:sp>
      <p:sp>
        <p:nvSpPr>
          <p:cNvPr id="4" name="slide-number">
            <a:extLst xmlns:a="http://schemas.openxmlformats.org/drawingml/2006/main">
              <a:ext uri="{FF2B5EF4-FFF2-40B4-BE49-F238E27FC236}">
                <a16:creationId xmlns:a16="http://schemas.microsoft.com/office/drawing/2014/main" id="{2741CB1A-D622-443B-97E3-BDC53278469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113</a:t>
            </a:r>
          </a:p>
        </p:txBody>
      </p:sp>
      <p:sp>
        <p:nvSpPr>
          <p:cNvPr id="5" name="body">
            <a:extLst xmlns:a="http://schemas.openxmlformats.org/drawingml/2006/main">
              <a:ext uri="{FF2B5EF4-FFF2-40B4-BE49-F238E27FC236}">
                <a16:creationId xmlns:a16="http://schemas.microsoft.com/office/drawing/2014/main" id="{45EB7623-4159-4D8A-8F86-8CC51A655221}"/>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nuclear masses consistently.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neutral atomic masses are supplied, electron masses often cancel when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number of electrons balances; beta reactions require special care.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 not subtract atomic and nuclear masses indiscriminately.</a:t>
            </a:r>
          </a:p>
        </p:txBody>
      </p:sp>
    </p:spTree>
    <p:extLst>
      <p:ext uri="{BB962C8B-B14F-4D97-AF65-F5344CB8AC3E}">
        <p14:creationId xmlns:p14="http://schemas.microsoft.com/office/powerpoint/2010/main" val="211246340"/>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EFFB12C-7DC5-453D-96E3-0F6D910B7DD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271F3E1-2912-4FC6-85F9-F2FEB203EA7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Fusion equation and binding-energy argument</a:t>
            </a:r>
          </a:p>
        </p:txBody>
      </p:sp>
      <p:sp>
        <p:nvSpPr>
          <p:cNvPr id="3" name="section-label">
            <a:extLst xmlns:a="http://schemas.openxmlformats.org/drawingml/2006/main">
              <a:ext uri="{FF2B5EF4-FFF2-40B4-BE49-F238E27FC236}">
                <a16:creationId xmlns:a16="http://schemas.microsoft.com/office/drawing/2014/main" id="{04E4476C-F3FD-4CC8-82FA-241E760439E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75EA2BF2-3172-46B7-957F-612AB8C061A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15.7</a:t>
            </a:r>
          </a:p>
        </p:txBody>
      </p:sp>
      <p:sp>
        <p:nvSpPr>
          <p:cNvPr id="5" name="slide-number">
            <a:extLst xmlns:a="http://schemas.openxmlformats.org/drawingml/2006/main">
              <a:ext uri="{FF2B5EF4-FFF2-40B4-BE49-F238E27FC236}">
                <a16:creationId xmlns:a16="http://schemas.microsoft.com/office/drawing/2014/main" id="{6E8471D0-263D-42EF-919B-003DB353725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113</a:t>
            </a:r>
          </a:p>
        </p:txBody>
      </p:sp>
      <p:sp>
        <p:nvSpPr>
          <p:cNvPr id="6" name="body">
            <a:extLst xmlns:a="http://schemas.openxmlformats.org/drawingml/2006/main">
              <a:ext uri="{FF2B5EF4-FFF2-40B4-BE49-F238E27FC236}">
                <a16:creationId xmlns:a16="http://schemas.microsoft.com/office/drawing/2014/main" id="{F8714694-DA44-46F7-A52E-E0BB78A40E9E}"/>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One complete net bookkeeping form: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4 ¹₁H + 2e⁻ → ⁴₂He + 2ν_e + energy</a:t>
            </a:r>
          </a:p>
        </p:txBody>
      </p:sp>
      <p:sp>
        <p:nvSpPr>
          <p:cNvPr id="7" name="body">
            <a:extLst xmlns:a="http://schemas.openxmlformats.org/drawingml/2006/main">
              <a:ext uri="{FF2B5EF4-FFF2-40B4-BE49-F238E27FC236}">
                <a16:creationId xmlns:a16="http://schemas.microsoft.com/office/drawing/2014/main" id="{2CB87334-AA72-4CE6-9D82-F7A43DD93226}"/>
              </a:ext>
            </a:extLst>
          </p:cNvPr>
          <p:cNvSpPr>
            <a:spLocks xmlns:a="http://schemas.openxmlformats.org/drawingml/2006/main" noGrp="1"/>
          </p:cNvSpPr>
          <p:nvPr/>
        </p:nvSpPr>
        <p:spPr>
          <a:xfrm xmlns:a="http://schemas.openxmlformats.org/drawingml/2006/main">
            <a:off x="609600" y="283845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This is a net accounting equation for converting four protons to a helium nucleus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with electrons included on the initial side; it is not a single elementary collision.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Nucleon number is 4 on each side.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Total charge is +4e - 2e = +2e on the left and +2e on the right.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With the source’s lepton-number convention, two electrons and two neutrinos each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give total lepton number +2.</a:t>
            </a:r>
          </a:p>
        </p:txBody>
      </p:sp>
    </p:spTree>
    <p:extLst>
      <p:ext uri="{BB962C8B-B14F-4D97-AF65-F5344CB8AC3E}">
        <p14:creationId xmlns:p14="http://schemas.microsoft.com/office/powerpoint/2010/main" val="544586859"/>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F697314-0E90-4558-9D0A-E5B4E30C68E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06F106A8-4495-4B4B-A4A5-0CF8FAF6F23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Fusion equation and binding-energy argument</a:t>
            </a:r>
          </a:p>
        </p:txBody>
      </p:sp>
      <p:sp>
        <p:nvSpPr>
          <p:cNvPr id="3" name="section-label">
            <a:extLst xmlns:a="http://schemas.openxmlformats.org/drawingml/2006/main">
              <a:ext uri="{FF2B5EF4-FFF2-40B4-BE49-F238E27FC236}">
                <a16:creationId xmlns:a16="http://schemas.microsoft.com/office/drawing/2014/main" id="{E6136C27-F735-4181-9C78-8863A9440C1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E2387684-A9F3-4858-83E6-2CD4AE7054E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15.7</a:t>
            </a:r>
          </a:p>
        </p:txBody>
      </p:sp>
      <p:sp>
        <p:nvSpPr>
          <p:cNvPr id="5" name="slide-number">
            <a:extLst xmlns:a="http://schemas.openxmlformats.org/drawingml/2006/main">
              <a:ext uri="{FF2B5EF4-FFF2-40B4-BE49-F238E27FC236}">
                <a16:creationId xmlns:a16="http://schemas.microsoft.com/office/drawing/2014/main" id="{9ECA295E-DC45-42A0-A2B5-A13A4363E8C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113</a:t>
            </a:r>
          </a:p>
        </p:txBody>
      </p:sp>
      <p:sp>
        <p:nvSpPr>
          <p:cNvPr id="6" name="body">
            <a:extLst xmlns:a="http://schemas.openxmlformats.org/drawingml/2006/main">
              <a:ext uri="{FF2B5EF4-FFF2-40B4-BE49-F238E27FC236}">
                <a16:creationId xmlns:a16="http://schemas.microsoft.com/office/drawing/2014/main" id="{762D0367-1DF3-48C0-A5E5-6FDA58F39D12}"/>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Another common net description writes two positrons among the products instead of</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two initial electrons.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representations can be related by including electron-positron annihilation.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Always state which particles are included before comparing total masses or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released energies.</a:t>
            </a:r>
          </a:p>
        </p:txBody>
      </p:sp>
    </p:spTree>
    <p:extLst>
      <p:ext uri="{BB962C8B-B14F-4D97-AF65-F5344CB8AC3E}">
        <p14:creationId xmlns:p14="http://schemas.microsoft.com/office/powerpoint/2010/main" val="837676345"/>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4636CD3-C82B-4B4F-91E7-972B0F220A7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A84CB366-642F-49C3-8C8E-848AF03D1B9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Fusion equation and binding-energy argument</a:t>
            </a:r>
          </a:p>
        </p:txBody>
      </p:sp>
      <p:sp>
        <p:nvSpPr>
          <p:cNvPr id="3" name="section-label">
            <a:extLst xmlns:a="http://schemas.openxmlformats.org/drawingml/2006/main">
              <a:ext uri="{FF2B5EF4-FFF2-40B4-BE49-F238E27FC236}">
                <a16:creationId xmlns:a16="http://schemas.microsoft.com/office/drawing/2014/main" id="{766F35F2-0427-4117-B9BD-980EDAEA0E1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D66E283-50DB-4590-9DE8-0DFF1B72CAF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15.7</a:t>
            </a:r>
          </a:p>
        </p:txBody>
      </p:sp>
      <p:sp>
        <p:nvSpPr>
          <p:cNvPr id="5" name="slide-number">
            <a:extLst xmlns:a="http://schemas.openxmlformats.org/drawingml/2006/main">
              <a:ext uri="{FF2B5EF4-FFF2-40B4-BE49-F238E27FC236}">
                <a16:creationId xmlns:a16="http://schemas.microsoft.com/office/drawing/2014/main" id="{07A3C2F4-68CD-4008-8D32-828D084721D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113</a:t>
            </a:r>
          </a:p>
        </p:txBody>
      </p:sp>
      <p:sp>
        <p:nvSpPr>
          <p:cNvPr id="6" name="body">
            <a:extLst xmlns:a="http://schemas.openxmlformats.org/drawingml/2006/main">
              <a:ext uri="{FF2B5EF4-FFF2-40B4-BE49-F238E27FC236}">
                <a16:creationId xmlns:a16="http://schemas.microsoft.com/office/drawing/2014/main" id="{CD15DF16-E3CB-4B1B-9E16-A8640B49046B}"/>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helium nucleus: Δm = 2m_p + 2m_n - m_He nucleus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Binding energy = Δmc²</a:t>
            </a:r>
          </a:p>
        </p:txBody>
      </p:sp>
      <p:sp>
        <p:nvSpPr>
          <p:cNvPr id="7" name="body">
            <a:extLst xmlns:a="http://schemas.openxmlformats.org/drawingml/2006/main">
              <a:ext uri="{FF2B5EF4-FFF2-40B4-BE49-F238E27FC236}">
                <a16:creationId xmlns:a16="http://schemas.microsoft.com/office/drawing/2014/main" id="{9F6BE899-3B31-4710-AD55-D1D0AE6B1949}"/>
              </a:ext>
            </a:extLst>
          </p:cNvPr>
          <p:cNvSpPr>
            <a:spLocks xmlns:a="http://schemas.openxmlformats.org/drawingml/2006/main" noGrp="1"/>
          </p:cNvSpPr>
          <p:nvPr/>
        </p:nvSpPr>
        <p:spPr>
          <a:xfrm xmlns:a="http://schemas.openxmlformats.org/drawingml/2006/main">
            <a:off x="609600" y="28384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TWO ENERGY IDEAS TO KEEP APART: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Nuclear binding energy is the energy needed to separate a nucleus into nucleons.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Electron binding or ionization energy removes an electron from an atom.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describe bound systems, but their particles and energy scales differ.</a:t>
            </a:r>
          </a:p>
        </p:txBody>
      </p:sp>
      <p:sp>
        <p:nvSpPr>
          <p:cNvPr id="8" name="body">
            <a:extLst xmlns:a="http://schemas.openxmlformats.org/drawingml/2006/main">
              <a:ext uri="{FF2B5EF4-FFF2-40B4-BE49-F238E27FC236}">
                <a16:creationId xmlns:a16="http://schemas.microsoft.com/office/drawing/2014/main" id="{9C15EE71-0179-4A09-8661-7EAB567A1F7F}"/>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full reaction, compare total initial and final rest masses.</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larger binding energy per nucleon often indicates the favorable direction, but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release alone does not remove a reaction barrier or determine its rate.</a:t>
            </a:r>
          </a:p>
        </p:txBody>
      </p:sp>
    </p:spTree>
    <p:extLst>
      <p:ext uri="{BB962C8B-B14F-4D97-AF65-F5344CB8AC3E}">
        <p14:creationId xmlns:p14="http://schemas.microsoft.com/office/powerpoint/2010/main" val="576445799"/>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1A485B5-A195-4043-92FD-3D54DB11730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56470D2-2BF7-4E41-9FFF-C884466B926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Alpha, beta and gamma decay</a:t>
            </a:r>
          </a:p>
        </p:txBody>
      </p:sp>
      <p:sp>
        <p:nvSpPr>
          <p:cNvPr id="3" name="source-page">
            <a:extLst xmlns:a="http://schemas.openxmlformats.org/drawingml/2006/main">
              <a:ext uri="{FF2B5EF4-FFF2-40B4-BE49-F238E27FC236}">
                <a16:creationId xmlns:a16="http://schemas.microsoft.com/office/drawing/2014/main" id="{A36E16FF-5CBA-47D3-9681-F65F5FB4750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15.8</a:t>
            </a:r>
          </a:p>
        </p:txBody>
      </p:sp>
      <p:sp>
        <p:nvSpPr>
          <p:cNvPr id="4" name="slide-number">
            <a:extLst xmlns:a="http://schemas.openxmlformats.org/drawingml/2006/main">
              <a:ext uri="{FF2B5EF4-FFF2-40B4-BE49-F238E27FC236}">
                <a16:creationId xmlns:a16="http://schemas.microsoft.com/office/drawing/2014/main" id="{9BEF4994-258C-4696-87FA-5F83298777A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113</a:t>
            </a:r>
          </a:p>
        </p:txBody>
      </p:sp>
      <p:graphicFrame>
        <p:nvGraphicFramePr>
          <p:cNvPr id="10" name=""/>
          <p:cNvGraphicFramePr/>
          <p:nvPr/>
        </p:nvGraphicFramePr>
        <p:xfrm>
          <a:off xmlns:a="http://schemas.openxmlformats.org/drawingml/2006/main" x="609600" y="1809750"/>
          <a:ext xmlns:a="http://schemas.openxmlformats.org/drawingml/2006/main" cx="10972800" cy="2968752"/>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Process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Nuclear bookkeeping</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Emitted particles</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Alpha</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decreases by 4; Z decreases by 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⁴₂He nucleus, charge +2e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Beta-minus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 unchanged; Z increases by 1</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Electron + antineutrino</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Beta-plus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unchanged; Z decreases by 1</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Positron + neutrino</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Gamma</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 and Z unchanged; nuclear energy falls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High-energy photon</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770097020"/>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91E0C04-97E1-44C9-A3A6-8B7D9AA3D5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DAA8928A-BE3C-4D88-B394-26971410AA0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Alpha, beta and gamma decay</a:t>
            </a:r>
          </a:p>
        </p:txBody>
      </p:sp>
      <p:sp>
        <p:nvSpPr>
          <p:cNvPr id="3" name="section-label">
            <a:extLst xmlns:a="http://schemas.openxmlformats.org/drawingml/2006/main">
              <a:ext uri="{FF2B5EF4-FFF2-40B4-BE49-F238E27FC236}">
                <a16:creationId xmlns:a16="http://schemas.microsoft.com/office/drawing/2014/main" id="{3882D518-0B00-45F8-9F65-63AD35C3B3E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556AAEFE-71DA-4FB3-9F0E-56D62D9BB41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15.8</a:t>
            </a:r>
          </a:p>
        </p:txBody>
      </p:sp>
      <p:sp>
        <p:nvSpPr>
          <p:cNvPr id="5" name="slide-number">
            <a:extLst xmlns:a="http://schemas.openxmlformats.org/drawingml/2006/main">
              <a:ext uri="{FF2B5EF4-FFF2-40B4-BE49-F238E27FC236}">
                <a16:creationId xmlns:a16="http://schemas.microsoft.com/office/drawing/2014/main" id="{F0618F7C-C11A-4C17-83B2-7649E8F43E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113</a:t>
            </a:r>
          </a:p>
        </p:txBody>
      </p:sp>
      <p:sp>
        <p:nvSpPr>
          <p:cNvPr id="6" name="body">
            <a:extLst xmlns:a="http://schemas.openxmlformats.org/drawingml/2006/main">
              <a:ext uri="{FF2B5EF4-FFF2-40B4-BE49-F238E27FC236}">
                <a16:creationId xmlns:a16="http://schemas.microsoft.com/office/drawing/2014/main" id="{9768023A-793D-48BA-9403-6B56A568091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β⁻ at nucleon level: n → p + e⁻ + antineutrino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β⁺ within an energetically allowed nucleus: p → n + e⁺ + neutrino</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Gamma: X* → X + γ, where * denotes an excited nuclear state.</a:t>
            </a:r>
          </a:p>
        </p:txBody>
      </p:sp>
    </p:spTree>
    <p:extLst>
      <p:ext uri="{BB962C8B-B14F-4D97-AF65-F5344CB8AC3E}">
        <p14:creationId xmlns:p14="http://schemas.microsoft.com/office/powerpoint/2010/main" val="1086546846"/>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8994814-597B-43BC-94B5-8E9544559F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3707BFD-AB6A-43DB-9987-50A0DF3B6A0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Alpha, beta and gamma decay</a:t>
            </a:r>
          </a:p>
        </p:txBody>
      </p:sp>
      <p:sp>
        <p:nvSpPr>
          <p:cNvPr id="3" name="source-page">
            <a:extLst xmlns:a="http://schemas.openxmlformats.org/drawingml/2006/main">
              <a:ext uri="{FF2B5EF4-FFF2-40B4-BE49-F238E27FC236}">
                <a16:creationId xmlns:a16="http://schemas.microsoft.com/office/drawing/2014/main" id="{3F449615-77D6-45D5-B157-50682294B04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15.8</a:t>
            </a:r>
          </a:p>
        </p:txBody>
      </p:sp>
      <p:sp>
        <p:nvSpPr>
          <p:cNvPr id="4" name="slide-number">
            <a:extLst xmlns:a="http://schemas.openxmlformats.org/drawingml/2006/main">
              <a:ext uri="{FF2B5EF4-FFF2-40B4-BE49-F238E27FC236}">
                <a16:creationId xmlns:a16="http://schemas.microsoft.com/office/drawing/2014/main" id="{4366FF50-05F4-416C-A1E3-1DB22EE93B8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113</a:t>
            </a:r>
          </a:p>
        </p:txBody>
      </p:sp>
      <p:sp>
        <p:nvSpPr>
          <p:cNvPr id="5" name="body">
            <a:extLst xmlns:a="http://schemas.openxmlformats.org/drawingml/2006/main">
              <a:ext uri="{FF2B5EF4-FFF2-40B4-BE49-F238E27FC236}">
                <a16:creationId xmlns:a16="http://schemas.microsoft.com/office/drawing/2014/main" id="{270D113D-EE5C-4149-9893-D1B64F19B9DD}"/>
              </a:ext>
            </a:extLst>
          </p:cNvPr>
          <p:cNvSpPr>
            <a:spLocks xmlns:a="http://schemas.openxmlformats.org/drawingml/2006/main" noGrp="1"/>
          </p:cNvSpPr>
          <p:nvPr/>
        </p:nvSpPr>
        <p:spPr>
          <a:xfrm xmlns:a="http://schemas.openxmlformats.org/drawingml/2006/main">
            <a:off x="609600" y="1866900"/>
            <a:ext cx="10972800" cy="2905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beta electron is created in the nuclear transformation; it is not simply an orbital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 falling out.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Neutrinos and antineutrinos carry energy, momentum and lepton number with 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electric charge, negligible mass on this scale, and very weak interaction with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ordinary matter.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Positrons have the electron’s mass and opposite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emitted gamma photon reduces nuclear excitation without changing which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isotope remains.</a:t>
            </a:r>
          </a:p>
        </p:txBody>
      </p:sp>
    </p:spTree>
    <p:extLst>
      <p:ext uri="{BB962C8B-B14F-4D97-AF65-F5344CB8AC3E}">
        <p14:creationId xmlns:p14="http://schemas.microsoft.com/office/powerpoint/2010/main" val="650829463"/>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53FD2FE-AAF9-41DE-8D56-96633B356BB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7236DDF-0FA5-4B1A-BC65-F408E5513A8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Alpha, beta and gamma decay</a:t>
            </a:r>
          </a:p>
        </p:txBody>
      </p:sp>
      <p:sp>
        <p:nvSpPr>
          <p:cNvPr id="3" name="source-page">
            <a:extLst xmlns:a="http://schemas.openxmlformats.org/drawingml/2006/main">
              <a:ext uri="{FF2B5EF4-FFF2-40B4-BE49-F238E27FC236}">
                <a16:creationId xmlns:a16="http://schemas.microsoft.com/office/drawing/2014/main" id="{0E1E9736-6969-4276-BEA1-1CC04FFAD9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15.8</a:t>
            </a:r>
          </a:p>
        </p:txBody>
      </p:sp>
      <p:sp>
        <p:nvSpPr>
          <p:cNvPr id="4" name="slide-number">
            <a:extLst xmlns:a="http://schemas.openxmlformats.org/drawingml/2006/main">
              <a:ext uri="{FF2B5EF4-FFF2-40B4-BE49-F238E27FC236}">
                <a16:creationId xmlns:a16="http://schemas.microsoft.com/office/drawing/2014/main" id="{64C423B8-F010-4FBD-A741-EC0E0A226D0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113</a:t>
            </a:r>
          </a:p>
        </p:txBody>
      </p:sp>
      <p:sp>
        <p:nvSpPr>
          <p:cNvPr id="5" name="body">
            <a:extLst xmlns:a="http://schemas.openxmlformats.org/drawingml/2006/main">
              <a:ext uri="{FF2B5EF4-FFF2-40B4-BE49-F238E27FC236}">
                <a16:creationId xmlns:a16="http://schemas.microsoft.com/office/drawing/2014/main" id="{945ADE52-5FC0-4F23-8548-5E7E1CA587D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Conserve electric charge, nucleon number and lepton number in these reactions.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Assign lepton number +1 to electrons and neutrinos, -1 to positrons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antineutrinos.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beta-minus emission produces +1 and -1 leptons, totaling zero; beta-plus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produces -1 and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and momentum conservation also apply.</a:t>
            </a:r>
          </a:p>
        </p:txBody>
      </p:sp>
    </p:spTree>
    <p:extLst>
      <p:ext uri="{BB962C8B-B14F-4D97-AF65-F5344CB8AC3E}">
        <p14:creationId xmlns:p14="http://schemas.microsoft.com/office/powerpoint/2010/main" val="1410229859"/>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DA041B1-50D8-4387-9BD5-279D230306F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AB4CD3D-DB77-422B-8B4A-811860EC6D5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Alpha, beta and gamma decay</a:t>
            </a:r>
          </a:p>
        </p:txBody>
      </p:sp>
      <p:sp>
        <p:nvSpPr>
          <p:cNvPr id="3" name="section-label">
            <a:extLst xmlns:a="http://schemas.openxmlformats.org/drawingml/2006/main">
              <a:ext uri="{FF2B5EF4-FFF2-40B4-BE49-F238E27FC236}">
                <a16:creationId xmlns:a16="http://schemas.microsoft.com/office/drawing/2014/main" id="{F8A1C553-1CAC-4ECC-9790-82DC5FDEA39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bookkeeping</a:t>
            </a:r>
          </a:p>
        </p:txBody>
      </p:sp>
      <p:sp>
        <p:nvSpPr>
          <p:cNvPr id="4" name="source-page">
            <a:extLst xmlns:a="http://schemas.openxmlformats.org/drawingml/2006/main">
              <a:ext uri="{FF2B5EF4-FFF2-40B4-BE49-F238E27FC236}">
                <a16:creationId xmlns:a16="http://schemas.microsoft.com/office/drawing/2014/main" id="{FED6F0A1-E0C3-4037-BFF9-C52615BEE39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15.8</a:t>
            </a:r>
          </a:p>
        </p:txBody>
      </p:sp>
      <p:sp>
        <p:nvSpPr>
          <p:cNvPr id="5" name="slide-number">
            <a:extLst xmlns:a="http://schemas.openxmlformats.org/drawingml/2006/main">
              <a:ext uri="{FF2B5EF4-FFF2-40B4-BE49-F238E27FC236}">
                <a16:creationId xmlns:a16="http://schemas.microsoft.com/office/drawing/2014/main" id="{ACC958C5-EF05-4D90-AB78-E13CFF3440F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113</a:t>
            </a:r>
          </a:p>
        </p:txBody>
      </p:sp>
      <p:sp>
        <p:nvSpPr>
          <p:cNvPr id="6" name="body">
            <a:extLst xmlns:a="http://schemas.openxmlformats.org/drawingml/2006/main">
              <a:ext uri="{FF2B5EF4-FFF2-40B4-BE49-F238E27FC236}">
                <a16:creationId xmlns:a16="http://schemas.microsoft.com/office/drawing/2014/main" id="{A51A72D5-5FC2-46FF-9094-E8F43FD81C9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²³⁸₉₂U undergoing alpha decay produces a daughter with A = 234 and Z = 90.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beta-minus decay of a nucleus with A = 14 and Z = 6 gives a daughter with A = 14,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 = 7, plus an electron and antineutrino.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Specific isotope decay modes need not be memorized for the supplied CED.</a:t>
            </a:r>
          </a:p>
        </p:txBody>
      </p:sp>
      <p:sp>
        <p:nvSpPr>
          <p:cNvPr id="7" name="body">
            <a:extLst xmlns:a="http://schemas.openxmlformats.org/drawingml/2006/main">
              <a:ext uri="{FF2B5EF4-FFF2-40B4-BE49-F238E27FC236}">
                <a16:creationId xmlns:a16="http://schemas.microsoft.com/office/drawing/2014/main" id="{9A38890A-8E74-447B-9FFF-E985DD74D98F}"/>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Alpha particles are strongly ionizing and have short penetration ranges; beta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particles typically penetrate farther, and gamma photons can be much more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penetrating.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These are qualitative tendencies that depend on energy and material.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They do not mean any radiation type is harmless.</a:t>
            </a:r>
          </a:p>
        </p:txBody>
      </p:sp>
    </p:spTree>
    <p:extLst>
      <p:ext uri="{BB962C8B-B14F-4D97-AF65-F5344CB8AC3E}">
        <p14:creationId xmlns:p14="http://schemas.microsoft.com/office/powerpoint/2010/main" val="1741789242"/>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1EF68C-F257-4250-BBE3-BD1BBE65E89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F792D0F7-B029-4EF6-984F-66DE4DDA595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 bookkeeping: count A and charge separately</a:t>
            </a:r>
          </a:p>
        </p:txBody>
      </p:sp>
      <p:sp>
        <p:nvSpPr>
          <p:cNvPr id="3" name="source-page">
            <a:extLst xmlns:a="http://schemas.openxmlformats.org/drawingml/2006/main">
              <a:ext uri="{FF2B5EF4-FFF2-40B4-BE49-F238E27FC236}">
                <a16:creationId xmlns:a16="http://schemas.microsoft.com/office/drawing/2014/main" id="{56C8393B-FCF2-4FA9-AABC-F5FBE55D3C4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15.8</a:t>
            </a:r>
          </a:p>
        </p:txBody>
      </p:sp>
      <p:sp>
        <p:nvSpPr>
          <p:cNvPr id="4" name="slide-number">
            <a:extLst xmlns:a="http://schemas.openxmlformats.org/drawingml/2006/main">
              <a:ext uri="{FF2B5EF4-FFF2-40B4-BE49-F238E27FC236}">
                <a16:creationId xmlns:a16="http://schemas.microsoft.com/office/drawing/2014/main" id="{E05E31BB-B047-4FF3-A089-6C87CA78EA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6c786869d1a4b72"/>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F108B2B-7FEC-4782-83DB-A6AEBF527ED9}"/>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These changes refer to the daughter nucleus. Beta decay keeps nucleon count fixed while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changing the neutron-proton balance.</a:t>
            </a:r>
          </a:p>
        </p:txBody>
      </p:sp>
    </p:spTree>
    <p:extLst>
      <p:ext uri="{BB962C8B-B14F-4D97-AF65-F5344CB8AC3E}">
        <p14:creationId xmlns:p14="http://schemas.microsoft.com/office/powerpoint/2010/main" val="1447339286"/>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AF3F68-C3D5-4B9B-9A12-49193CEA184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70F317C-4F51-4F69-BD2F-6E5A44AAE1F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 bookkeeping: count A and charge separately</a:t>
            </a:r>
          </a:p>
        </p:txBody>
      </p:sp>
      <p:sp>
        <p:nvSpPr>
          <p:cNvPr id="3" name="source-page">
            <a:extLst xmlns:a="http://schemas.openxmlformats.org/drawingml/2006/main">
              <a:ext uri="{FF2B5EF4-FFF2-40B4-BE49-F238E27FC236}">
                <a16:creationId xmlns:a16="http://schemas.microsoft.com/office/drawing/2014/main" id="{CC12C8E2-1501-424D-AFEC-4FD0D5BC430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15.8</a:t>
            </a:r>
          </a:p>
        </p:txBody>
      </p:sp>
      <p:sp>
        <p:nvSpPr>
          <p:cNvPr id="4" name="slide-number">
            <a:extLst xmlns:a="http://schemas.openxmlformats.org/drawingml/2006/main">
              <a:ext uri="{FF2B5EF4-FFF2-40B4-BE49-F238E27FC236}">
                <a16:creationId xmlns:a16="http://schemas.microsoft.com/office/drawing/2014/main" id="{CE9DBD47-7D86-4409-9C3E-D08DCCE11EC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113</a:t>
            </a:r>
          </a:p>
        </p:txBody>
      </p:sp>
      <p:sp>
        <p:nvSpPr>
          <p:cNvPr id="5" name="body">
            <a:extLst xmlns:a="http://schemas.openxmlformats.org/drawingml/2006/main">
              <a:ext uri="{FF2B5EF4-FFF2-40B4-BE49-F238E27FC236}">
                <a16:creationId xmlns:a16="http://schemas.microsoft.com/office/drawing/2014/main" id="{B8486A53-54A9-4647-B768-3DBFBC292B39}"/>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Alpha: write a helium-4 nucleus on the product side, then subtract 4 from A and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Z for the daughter.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Beta minus: a neutron becomes a proton; daughter Z rises by one.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Beta plus: a proton in an energetically allowed nucleus becomes a neutron;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daughter Z falls by one.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Gamma: the nucleus loses excitation energy; A and Z stay fixed.</a:t>
            </a:r>
          </a:p>
        </p:txBody>
      </p:sp>
      <p:sp>
        <p:nvSpPr>
          <p:cNvPr id="6" name="body">
            <a:extLst xmlns:a="http://schemas.openxmlformats.org/drawingml/2006/main">
              <a:ext uri="{FF2B5EF4-FFF2-40B4-BE49-F238E27FC236}">
                <a16:creationId xmlns:a16="http://schemas.microsoft.com/office/drawing/2014/main" id="{B4AA3E5A-A38C-4F70-9440-4EC8D92458AE}"/>
              </a:ext>
            </a:extLst>
          </p:cNvPr>
          <p:cNvSpPr>
            <a:spLocks xmlns:a="http://schemas.openxmlformats.org/drawingml/2006/main" noGrp="1"/>
          </p:cNvSpPr>
          <p:nvPr/>
        </p:nvSpPr>
        <p:spPr>
          <a:xfrm xmlns:a="http://schemas.openxmlformats.org/drawingml/2006/main">
            <a:off x="609600" y="42672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 → p + e⁻ + antineutrino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 → n + e⁺ + neutrino (within an allowed nuclear transition)</a:t>
            </a:r>
          </a:p>
        </p:txBody>
      </p:sp>
    </p:spTree>
    <p:extLst>
      <p:ext uri="{BB962C8B-B14F-4D97-AF65-F5344CB8AC3E}">
        <p14:creationId xmlns:p14="http://schemas.microsoft.com/office/powerpoint/2010/main" val="1488178641"/>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03AC913-B044-431A-8F30-8D7A392E703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B8D15EC7-8613-4AA0-92FD-EB54A782D12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 bookkeeping: count A and charge separately</a:t>
            </a:r>
          </a:p>
        </p:txBody>
      </p:sp>
      <p:sp>
        <p:nvSpPr>
          <p:cNvPr id="3" name="source-page">
            <a:extLst xmlns:a="http://schemas.openxmlformats.org/drawingml/2006/main">
              <a:ext uri="{FF2B5EF4-FFF2-40B4-BE49-F238E27FC236}">
                <a16:creationId xmlns:a16="http://schemas.microsoft.com/office/drawing/2014/main" id="{7BE54F70-575B-41AE-8EDD-820B31C572D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15.8</a:t>
            </a:r>
          </a:p>
        </p:txBody>
      </p:sp>
      <p:sp>
        <p:nvSpPr>
          <p:cNvPr id="4" name="slide-number">
            <a:extLst xmlns:a="http://schemas.openxmlformats.org/drawingml/2006/main">
              <a:ext uri="{FF2B5EF4-FFF2-40B4-BE49-F238E27FC236}">
                <a16:creationId xmlns:a16="http://schemas.microsoft.com/office/drawing/2014/main" id="{C55A661D-A301-4E68-9C05-07C1EA14B53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113</a:t>
            </a:r>
          </a:p>
        </p:txBody>
      </p:sp>
      <p:sp>
        <p:nvSpPr>
          <p:cNvPr id="5" name="body">
            <a:extLst xmlns:a="http://schemas.openxmlformats.org/drawingml/2006/main">
              <a:ext uri="{FF2B5EF4-FFF2-40B4-BE49-F238E27FC236}">
                <a16:creationId xmlns:a16="http://schemas.microsoft.com/office/drawing/2014/main" id="{EFBA20B5-981E-4B26-AA40-09C40F1A097D}"/>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SOURCE SIGN CORRECTION: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alpha decay the daughter has A - 4 and Z - 2.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plus sign on the daughter’s indices would violate conservation.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beta-minus decay the daughter’s Z increases, even though the emitted particle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has negative charge.</a:t>
            </a:r>
          </a:p>
        </p:txBody>
      </p:sp>
    </p:spTree>
    <p:extLst>
      <p:ext uri="{BB962C8B-B14F-4D97-AF65-F5344CB8AC3E}">
        <p14:creationId xmlns:p14="http://schemas.microsoft.com/office/powerpoint/2010/main" val="314458168"/>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A05AA5C-9CCA-44CE-807B-3E321E50E4B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FC892CF-E7A3-4D38-BE9C-76F71FC6EE6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 bookkeeping: count A and charge separately</a:t>
            </a:r>
          </a:p>
        </p:txBody>
      </p:sp>
      <p:sp>
        <p:nvSpPr>
          <p:cNvPr id="3" name="source-page">
            <a:extLst xmlns:a="http://schemas.openxmlformats.org/drawingml/2006/main">
              <a:ext uri="{FF2B5EF4-FFF2-40B4-BE49-F238E27FC236}">
                <a16:creationId xmlns:a16="http://schemas.microsoft.com/office/drawing/2014/main" id="{3B8920BB-868A-49C3-BEE2-60420097F6B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15.8</a:t>
            </a:r>
          </a:p>
        </p:txBody>
      </p:sp>
      <p:sp>
        <p:nvSpPr>
          <p:cNvPr id="4" name="slide-number">
            <a:extLst xmlns:a="http://schemas.openxmlformats.org/drawingml/2006/main">
              <a:ext uri="{FF2B5EF4-FFF2-40B4-BE49-F238E27FC236}">
                <a16:creationId xmlns:a16="http://schemas.microsoft.com/office/drawing/2014/main" id="{6A4E644E-4382-4C81-8AE1-958DEC032CF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113</a:t>
            </a:r>
          </a:p>
        </p:txBody>
      </p:sp>
      <p:sp>
        <p:nvSpPr>
          <p:cNvPr id="5" name="body">
            <a:extLst xmlns:a="http://schemas.openxmlformats.org/drawingml/2006/main">
              <a:ext uri="{FF2B5EF4-FFF2-40B4-BE49-F238E27FC236}">
                <a16:creationId xmlns:a16="http://schemas.microsoft.com/office/drawing/2014/main" id="{5CE68998-9483-4AED-A0CB-4370E3451165}"/>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supplied CED does not require memorizing which isotope has which decay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 or its half-life.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 capture, standalone neutron-emission decay and detailed neutrino types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 outside the stated scope.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conservation reasoning with supplied information.</a:t>
            </a:r>
          </a:p>
        </p:txBody>
      </p:sp>
    </p:spTree>
    <p:extLst>
      <p:ext uri="{BB962C8B-B14F-4D97-AF65-F5344CB8AC3E}">
        <p14:creationId xmlns:p14="http://schemas.microsoft.com/office/powerpoint/2010/main" val="1911954807"/>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DEB4E2B-F6D6-4AC8-9B98-CABB4446543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4BE8F7D-B352-47DD-87C5-C7243EF0169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Radioactive decay is statistical</a:t>
            </a:r>
          </a:p>
        </p:txBody>
      </p:sp>
      <p:sp>
        <p:nvSpPr>
          <p:cNvPr id="3" name="section-label">
            <a:extLst xmlns:a="http://schemas.openxmlformats.org/drawingml/2006/main">
              <a:ext uri="{FF2B5EF4-FFF2-40B4-BE49-F238E27FC236}">
                <a16:creationId xmlns:a16="http://schemas.microsoft.com/office/drawing/2014/main" id="{FCCB0164-5E34-451A-895B-3B298FE4C43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5EC64AE-888C-40D8-8E7B-E67B29180C4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15.7</a:t>
            </a:r>
          </a:p>
        </p:txBody>
      </p:sp>
      <p:sp>
        <p:nvSpPr>
          <p:cNvPr id="5" name="slide-number">
            <a:extLst xmlns:a="http://schemas.openxmlformats.org/drawingml/2006/main">
              <a:ext uri="{FF2B5EF4-FFF2-40B4-BE49-F238E27FC236}">
                <a16:creationId xmlns:a16="http://schemas.microsoft.com/office/drawing/2014/main" id="{1087A49D-CD6B-4409-9A00-4A3087DDAFC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113</a:t>
            </a:r>
          </a:p>
        </p:txBody>
      </p:sp>
      <p:sp>
        <p:nvSpPr>
          <p:cNvPr id="6" name="body">
            <a:extLst xmlns:a="http://schemas.openxmlformats.org/drawingml/2006/main">
              <a:ext uri="{FF2B5EF4-FFF2-40B4-BE49-F238E27FC236}">
                <a16:creationId xmlns:a16="http://schemas.microsoft.com/office/drawing/2014/main" id="{3F68DB55-C0A6-4225-98EF-856D19E2642E}"/>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N(t) = N₀e^(-λt) = N₀(1/2)^(t/t½)</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t_½ = ln2/λ; activity A_activity = λN (decays/s = Bq).</a:t>
            </a:r>
          </a:p>
        </p:txBody>
      </p:sp>
    </p:spTree>
    <p:extLst>
      <p:ext uri="{BB962C8B-B14F-4D97-AF65-F5344CB8AC3E}">
        <p14:creationId xmlns:p14="http://schemas.microsoft.com/office/powerpoint/2010/main" val="767953052"/>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5D7080E-03E1-4C3A-9E86-1532E2E1FC4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1834BD2-FF29-4189-A57D-9C34236A5D6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Radioactive decay is statistical</a:t>
            </a:r>
          </a:p>
        </p:txBody>
      </p:sp>
      <p:sp>
        <p:nvSpPr>
          <p:cNvPr id="3" name="source-page">
            <a:extLst xmlns:a="http://schemas.openxmlformats.org/drawingml/2006/main">
              <a:ext uri="{FF2B5EF4-FFF2-40B4-BE49-F238E27FC236}">
                <a16:creationId xmlns:a16="http://schemas.microsoft.com/office/drawing/2014/main" id="{27A5528C-212C-453E-8A84-4266096E86C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15.7</a:t>
            </a:r>
          </a:p>
        </p:txBody>
      </p:sp>
      <p:sp>
        <p:nvSpPr>
          <p:cNvPr id="4" name="slide-number">
            <a:extLst xmlns:a="http://schemas.openxmlformats.org/drawingml/2006/main">
              <a:ext uri="{FF2B5EF4-FFF2-40B4-BE49-F238E27FC236}">
                <a16:creationId xmlns:a16="http://schemas.microsoft.com/office/drawing/2014/main" id="{4295B7A5-37DD-444B-A5DE-EC479531B29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86 / 113</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1dbfae76cdf40f1"/>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6975EA4-2A60-4E54-BBEF-EAA863923784}"/>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fraction remaining halves during each equal half-life interval. The same fraction, not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same number of nuclei, disappears in each interval.</a:t>
            </a:r>
          </a:p>
        </p:txBody>
      </p:sp>
    </p:spTree>
    <p:extLst>
      <p:ext uri="{BB962C8B-B14F-4D97-AF65-F5344CB8AC3E}">
        <p14:creationId xmlns:p14="http://schemas.microsoft.com/office/powerpoint/2010/main" val="1667839357"/>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A097206-5B40-4CFA-84D9-F5952AF7660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DA550C66-7690-4CEB-B287-4FC487089B6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Radioactive decay is statistical</a:t>
            </a:r>
          </a:p>
        </p:txBody>
      </p:sp>
      <p:sp>
        <p:nvSpPr>
          <p:cNvPr id="3" name="source-page">
            <a:extLst xmlns:a="http://schemas.openxmlformats.org/drawingml/2006/main">
              <a:ext uri="{FF2B5EF4-FFF2-40B4-BE49-F238E27FC236}">
                <a16:creationId xmlns:a16="http://schemas.microsoft.com/office/drawing/2014/main" id="{F4903D47-D623-4CA5-BA8C-0196054BDB6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15.7</a:t>
            </a:r>
          </a:p>
        </p:txBody>
      </p:sp>
      <p:sp>
        <p:nvSpPr>
          <p:cNvPr id="4" name="slide-number">
            <a:extLst xmlns:a="http://schemas.openxmlformats.org/drawingml/2006/main">
              <a:ext uri="{FF2B5EF4-FFF2-40B4-BE49-F238E27FC236}">
                <a16:creationId xmlns:a16="http://schemas.microsoft.com/office/drawing/2014/main" id="{5C0DEB67-8480-40CE-B7C3-6ACED755386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87 / 113</a:t>
            </a:r>
          </a:p>
        </p:txBody>
      </p:sp>
      <p:sp>
        <p:nvSpPr>
          <p:cNvPr id="5" name="body">
            <a:extLst xmlns:a="http://schemas.openxmlformats.org/drawingml/2006/main">
              <a:ext uri="{FF2B5EF4-FFF2-40B4-BE49-F238E27FC236}">
                <a16:creationId xmlns:a16="http://schemas.microsoft.com/office/drawing/2014/main" id="{B5F368C4-57E2-4E06-8A42-A0F228FEC5EB}"/>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individual unstable nucleus has an unpredictable decay time.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 sample has a predictable statistical trend because each surviving nucleus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has the same decay probability per unit time in the simple constant-decay-rate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Half-life is not the time by which every nucleus has decayed; the exponential curve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approaches zero asymptotically.</a:t>
            </a:r>
          </a:p>
        </p:txBody>
      </p:sp>
      <p:sp>
        <p:nvSpPr>
          <p:cNvPr id="6" name="body">
            <a:extLst xmlns:a="http://schemas.openxmlformats.org/drawingml/2006/main">
              <a:ext uri="{FF2B5EF4-FFF2-40B4-BE49-F238E27FC236}">
                <a16:creationId xmlns:a16="http://schemas.microsoft.com/office/drawing/2014/main" id="{FCE96356-A0EE-43E9-8518-87558419B59C}"/>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sample initially contains 8.0 × 10¹² parent nuclei and has half-life 6.0 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After 18 h, three half-lives have elapsed, so N = 1.0 × 10¹².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number decayed is 7.0 × 10¹².</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activity falls by the same factor of eight if λ stays fixed.</a:t>
            </a:r>
          </a:p>
        </p:txBody>
      </p:sp>
    </p:spTree>
    <p:extLst>
      <p:ext uri="{BB962C8B-B14F-4D97-AF65-F5344CB8AC3E}">
        <p14:creationId xmlns:p14="http://schemas.microsoft.com/office/powerpoint/2010/main" val="646118864"/>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4D9F086-4AD9-4189-BC60-DACDD57DB5C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74688ADD-1E87-4EE1-8FB2-53D3F7B951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Radioactive decay is statistical</a:t>
            </a:r>
          </a:p>
        </p:txBody>
      </p:sp>
      <p:sp>
        <p:nvSpPr>
          <p:cNvPr id="3" name="source-page">
            <a:extLst xmlns:a="http://schemas.openxmlformats.org/drawingml/2006/main">
              <a:ext uri="{FF2B5EF4-FFF2-40B4-BE49-F238E27FC236}">
                <a16:creationId xmlns:a16="http://schemas.microsoft.com/office/drawing/2014/main" id="{6A2D5E8E-F8F9-46B5-87C7-6AC293C5141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15.7</a:t>
            </a:r>
          </a:p>
        </p:txBody>
      </p:sp>
      <p:sp>
        <p:nvSpPr>
          <p:cNvPr id="4" name="slide-number">
            <a:extLst xmlns:a="http://schemas.openxmlformats.org/drawingml/2006/main">
              <a:ext uri="{FF2B5EF4-FFF2-40B4-BE49-F238E27FC236}">
                <a16:creationId xmlns:a16="http://schemas.microsoft.com/office/drawing/2014/main" id="{68B0E13B-37AD-4976-A790-3DB4EFAAF12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88 / 113</a:t>
            </a:r>
          </a:p>
        </p:txBody>
      </p:sp>
      <p:sp>
        <p:nvSpPr>
          <p:cNvPr id="5" name="body">
            <a:extLst xmlns:a="http://schemas.openxmlformats.org/drawingml/2006/main">
              <a:ext uri="{FF2B5EF4-FFF2-40B4-BE49-F238E27FC236}">
                <a16:creationId xmlns:a16="http://schemas.microsoft.com/office/drawing/2014/main" id="{4C977BD4-12D2-4429-909C-64700017FA9E}"/>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stable daughter initially absent in a closed sample with one daughter per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parent decay, the daughter count is N₀ -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relation fails if daughters also decay, products escape or daughter nuclei were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initially present.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Radioactive dating requires a model for the initial abundance and for whether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system remained closed.</a:t>
            </a:r>
          </a:p>
        </p:txBody>
      </p:sp>
      <p:sp>
        <p:nvSpPr>
          <p:cNvPr id="6" name="body">
            <a:extLst xmlns:a="http://schemas.openxmlformats.org/drawingml/2006/main">
              <a:ext uri="{FF2B5EF4-FFF2-40B4-BE49-F238E27FC236}">
                <a16:creationId xmlns:a16="http://schemas.microsoft.com/office/drawing/2014/main" id="{BF1F5369-A562-4F6C-8685-A7D80CA788FA}"/>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Dating a sample: if the initial amount and decay constant are known, solve N/N0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e^(-λt) to obtain t = ln(N0/N)/λ.</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example, 25% remaining corresponds to two half-lives.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Different unstable isotopes have different half-lives, from extremely short intervals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geological times; use supplied values.</a:t>
            </a:r>
          </a:p>
        </p:txBody>
      </p:sp>
    </p:spTree>
    <p:extLst>
      <p:ext uri="{BB962C8B-B14F-4D97-AF65-F5344CB8AC3E}">
        <p14:creationId xmlns:p14="http://schemas.microsoft.com/office/powerpoint/2010/main" val="468920507"/>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CC08BF0-A35B-48CC-BD70-06060468D68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31DA6F3-201F-4824-9334-CE625C32CAB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the half-life stays fixed while activity falls</a:t>
            </a:r>
          </a:p>
        </p:txBody>
      </p:sp>
      <p:sp>
        <p:nvSpPr>
          <p:cNvPr id="3" name="section-label">
            <a:extLst xmlns:a="http://schemas.openxmlformats.org/drawingml/2006/main">
              <a:ext uri="{FF2B5EF4-FFF2-40B4-BE49-F238E27FC236}">
                <a16:creationId xmlns:a16="http://schemas.microsoft.com/office/drawing/2014/main" id="{255C2728-19E9-4AD0-BAE3-48A76A179B3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B07BEBF0-3D16-4890-B18F-BC27D47401E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15.7</a:t>
            </a:r>
          </a:p>
        </p:txBody>
      </p:sp>
      <p:sp>
        <p:nvSpPr>
          <p:cNvPr id="5" name="slide-number">
            <a:extLst xmlns:a="http://schemas.openxmlformats.org/drawingml/2006/main">
              <a:ext uri="{FF2B5EF4-FFF2-40B4-BE49-F238E27FC236}">
                <a16:creationId xmlns:a16="http://schemas.microsoft.com/office/drawing/2014/main" id="{EA1DF132-097A-443B-A36A-7EC271511FA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89 / 113</a:t>
            </a:r>
          </a:p>
        </p:txBody>
      </p:sp>
      <p:sp>
        <p:nvSpPr>
          <p:cNvPr id="6" name="body">
            <a:extLst xmlns:a="http://schemas.openxmlformats.org/drawingml/2006/main">
              <a:ext uri="{FF2B5EF4-FFF2-40B4-BE49-F238E27FC236}">
                <a16:creationId xmlns:a16="http://schemas.microsoft.com/office/drawing/2014/main" id="{5517D8DA-D993-43E5-98DA-7537418C06CC}"/>
              </a:ext>
            </a:extLst>
          </p:cNvPr>
          <p:cNvSpPr>
            <a:spLocks xmlns:a="http://schemas.openxmlformats.org/drawingml/2006/main" noGrp="1"/>
          </p:cNvSpPr>
          <p:nvPr/>
        </p:nvSpPr>
        <p:spPr>
          <a:xfrm xmlns:a="http://schemas.openxmlformats.org/drawingml/2006/main">
            <a:off x="609600" y="1866900"/>
            <a:ext cx="10972800" cy="1012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Constant probability rate λ → dN/dt = -λN</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Solution: N = N0e^(-λt)</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At t = t½: 1/2 = e^(-λt½), so t½ = ln 2/λ</a:t>
            </a:r>
          </a:p>
        </p:txBody>
      </p:sp>
      <p:sp>
        <p:nvSpPr>
          <p:cNvPr id="7" name="body">
            <a:extLst xmlns:a="http://schemas.openxmlformats.org/drawingml/2006/main">
              <a:ext uri="{FF2B5EF4-FFF2-40B4-BE49-F238E27FC236}">
                <a16:creationId xmlns:a16="http://schemas.microsoft.com/office/drawing/2014/main" id="{186F680C-DD94-4C0B-878E-BB84BD77A663}"/>
              </a:ext>
            </a:extLst>
          </p:cNvPr>
          <p:cNvSpPr>
            <a:spLocks xmlns:a="http://schemas.openxmlformats.org/drawingml/2006/main" noGrp="1"/>
          </p:cNvSpPr>
          <p:nvPr/>
        </p:nvSpPr>
        <p:spPr>
          <a:xfrm xmlns:a="http://schemas.openxmlformats.org/drawingml/2006/main">
            <a:off x="609600" y="3088481"/>
            <a:ext cx="109728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The differential notation retains the original derivation as an optional mathematical</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explanation.</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A larger λ means a larger decay probability per unit time and a shorter half-life. λ is a rate with</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units of inverse time; it is not itself a dimensionless probability over an arbitrary finite interval.</a:t>
            </a:r>
          </a:p>
        </p:txBody>
      </p:sp>
      <p:sp>
        <p:nvSpPr>
          <p:cNvPr id="8" name="body">
            <a:extLst xmlns:a="http://schemas.openxmlformats.org/drawingml/2006/main">
              <a:ext uri="{FF2B5EF4-FFF2-40B4-BE49-F238E27FC236}">
                <a16:creationId xmlns:a16="http://schemas.microsoft.com/office/drawing/2014/main" id="{C1F52CB0-E26F-478D-9188-4DD09DA209E9}"/>
              </a:ext>
            </a:extLst>
          </p:cNvPr>
          <p:cNvSpPr>
            <a:spLocks xmlns:a="http://schemas.openxmlformats.org/drawingml/2006/main" noGrp="1"/>
          </p:cNvSpPr>
          <p:nvPr/>
        </p:nvSpPr>
        <p:spPr>
          <a:xfrm xmlns:a="http://schemas.openxmlformats.org/drawingml/2006/main">
            <a:off x="609600" y="4631531"/>
            <a:ext cx="109728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After one half-life, half the original nuclei remain.</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During the next equal interval, half of those survivors decay, leaving one quarter of the</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original.</a:t>
            </a:r>
          </a:p>
          <a:p xmlns:a="http://schemas.openxmlformats.org/drawingml/2006/main">
            <a:pPr>
              <a:defRPr sz="2025" b="0">
                <a:solidFill>
                  <a:srgbClr val="087E8B"/>
                </a:solidFill>
                <a:latin typeface="Arial"/>
                <a:ea typeface="Arial"/>
                <a:cs typeface="Arial"/>
              </a:defRPr>
            </a:pPr>
            <a:r>
              <a:rPr sz="2025" b="0">
                <a:solidFill>
                  <a:srgbClr val="087E8B"/>
                </a:solidFill>
                <a:latin typeface="Arial"/>
                <a:ea typeface="Arial"/>
                <a:cs typeface="Arial"/>
              </a:rPr>
              <a:t>The numbers decaying in successive intervals decrease because fewer candidates remain.</a:t>
            </a:r>
          </a:p>
        </p:txBody>
      </p:sp>
    </p:spTree>
    <p:extLst>
      <p:ext uri="{BB962C8B-B14F-4D97-AF65-F5344CB8AC3E}">
        <p14:creationId xmlns:p14="http://schemas.microsoft.com/office/powerpoint/2010/main" val="1492230090"/>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6F481E4-C049-404A-8E74-97DD42CFCEF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7B6E9F0-C5E4-4742-81C4-16C6E98375B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the half-life stays fixed while activity falls</a:t>
            </a:r>
          </a:p>
        </p:txBody>
      </p:sp>
      <p:sp>
        <p:nvSpPr>
          <p:cNvPr id="3" name="source-page">
            <a:extLst xmlns:a="http://schemas.openxmlformats.org/drawingml/2006/main">
              <a:ext uri="{FF2B5EF4-FFF2-40B4-BE49-F238E27FC236}">
                <a16:creationId xmlns:a16="http://schemas.microsoft.com/office/drawing/2014/main" id="{2960ED24-8D02-4AED-8E8D-6FC97FE792F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15.7</a:t>
            </a:r>
          </a:p>
        </p:txBody>
      </p:sp>
      <p:sp>
        <p:nvSpPr>
          <p:cNvPr id="4" name="slide-number">
            <a:extLst xmlns:a="http://schemas.openxmlformats.org/drawingml/2006/main">
              <a:ext uri="{FF2B5EF4-FFF2-40B4-BE49-F238E27FC236}">
                <a16:creationId xmlns:a16="http://schemas.microsoft.com/office/drawing/2014/main" id="{C549D9EE-8E87-4465-956C-014B72AB77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90 / 113</a:t>
            </a:r>
          </a:p>
        </p:txBody>
      </p:sp>
      <p:graphicFrame>
        <p:nvGraphicFramePr>
          <p:cNvPr id="10" name=""/>
          <p:cNvGraphicFramePr/>
          <p:nvPr/>
        </p:nvGraphicFramePr>
        <p:xfrm>
          <a:off xmlns:a="http://schemas.openxmlformats.org/drawingml/2006/main" x="609600" y="1809750"/>
          <a:ext xmlns:a="http://schemas.openxmlformats.org/drawingml/2006/main" cx="10972800" cy="2299716"/>
        </p:xfrm>
        <a:graphic xmlns:a="http://schemas.openxmlformats.org/drawingml/2006/main">
          <a:graphicData uri="http://schemas.openxmlformats.org/drawingml/2006/table">
            <a:tbl>
              <a:tblPr/>
              <a:tblGrid>
                <a:gridCol w="1828800"/>
                <a:gridCol w="1828800"/>
                <a:gridCol w="1828800"/>
                <a:gridCol w="1828800"/>
                <a:gridCol w="1828800"/>
                <a:gridCol w="1828800"/>
              </a:tblGrid>
              <a:tr h="766572">
                <a:tc>
                  <a:txBody>
                    <a:bodyPr wrap="square" lIns="95250" tIns="76200" rIns="95250" bIns="76200">
                      <a:noAutofit/>
                    </a:bodyPr>
                    <a:lstStyle/>
                    <a:p>
                      <a:r>
                        <a:rPr sz="1800" b="1">
                          <a:solidFill>
                            <a:srgbClr val="FFFFFF"/>
                          </a:solidFill>
                          <a:latin typeface="Arial"/>
                          <a:ea typeface="Arial"/>
                          <a:cs typeface="Arial"/>
                        </a:rPr>
                        <a:t>Elapsed half-lives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0</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1</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2</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3</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4</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Fraction remaining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1/4</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1/8</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1/16</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Fraction decayed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1/2</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3/4</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7/8</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15/16</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017760766"/>
      </p:ext>
    </p:extLst>
  </p:cSld>
</p:sld>
</file>

<file path=ppt/slides/slide9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0BF7834-8BE1-4DA1-B0B6-5755442B66A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710761E-B553-4E23-9D47-02EAB593589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Why the half-life stays fixed while activity falls</a:t>
            </a:r>
          </a:p>
        </p:txBody>
      </p:sp>
      <p:sp>
        <p:nvSpPr>
          <p:cNvPr id="3" name="section-label">
            <a:extLst xmlns:a="http://schemas.openxmlformats.org/drawingml/2006/main">
              <a:ext uri="{FF2B5EF4-FFF2-40B4-BE49-F238E27FC236}">
                <a16:creationId xmlns:a16="http://schemas.microsoft.com/office/drawing/2014/main" id="{A8731098-80F1-4A86-8CD6-2413365572D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437C75FB-51C9-4E3E-A8B4-839A82BC2BB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24    15.7</a:t>
            </a:r>
          </a:p>
        </p:txBody>
      </p:sp>
      <p:sp>
        <p:nvSpPr>
          <p:cNvPr id="5" name="slide-number">
            <a:extLst xmlns:a="http://schemas.openxmlformats.org/drawingml/2006/main">
              <a:ext uri="{FF2B5EF4-FFF2-40B4-BE49-F238E27FC236}">
                <a16:creationId xmlns:a16="http://schemas.microsoft.com/office/drawing/2014/main" id="{950C5BF3-4697-4A71-BF97-A49B09A5EB4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91 / 113</a:t>
            </a:r>
          </a:p>
        </p:txBody>
      </p:sp>
      <p:sp>
        <p:nvSpPr>
          <p:cNvPr id="6" name="body">
            <a:extLst xmlns:a="http://schemas.openxmlformats.org/drawingml/2006/main">
              <a:ext uri="{FF2B5EF4-FFF2-40B4-BE49-F238E27FC236}">
                <a16:creationId xmlns:a16="http://schemas.microsoft.com/office/drawing/2014/main" id="{46336A07-203E-4976-A513-6FB4EE261E78}"/>
              </a:ext>
            </a:extLst>
          </p:cNvPr>
          <p:cNvSpPr>
            <a:spLocks xmlns:a="http://schemas.openxmlformats.org/drawingml/2006/main" noGrp="1"/>
          </p:cNvSpPr>
          <p:nvPr/>
        </p:nvSpPr>
        <p:spPr>
          <a:xfrm xmlns:a="http://schemas.openxmlformats.org/drawingml/2006/main">
            <a:off x="609600" y="186690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Can we predict which particular nucleus will decay next?</a:t>
            </a:r>
          </a:p>
        </p:txBody>
      </p:sp>
    </p:spTree>
    <p:extLst>
      <p:ext uri="{BB962C8B-B14F-4D97-AF65-F5344CB8AC3E}">
        <p14:creationId xmlns:p14="http://schemas.microsoft.com/office/powerpoint/2010/main" val="987132860"/>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75C73A5-40E7-4F9A-898A-2DFC7DAE1DF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5ACB063-A14C-49E2-800D-B5DD494C514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Why the half-life stays fixed while activity falls</a:t>
            </a:r>
          </a:p>
        </p:txBody>
      </p:sp>
      <p:sp>
        <p:nvSpPr>
          <p:cNvPr id="3" name="section-label">
            <a:extLst xmlns:a="http://schemas.openxmlformats.org/drawingml/2006/main">
              <a:ext uri="{FF2B5EF4-FFF2-40B4-BE49-F238E27FC236}">
                <a16:creationId xmlns:a16="http://schemas.microsoft.com/office/drawing/2014/main" id="{25CF0F5D-74D6-46A8-B969-7D53A7C4BBE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428EAD5E-4E2C-4883-8245-1D93D72437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24    15.7</a:t>
            </a:r>
          </a:p>
        </p:txBody>
      </p:sp>
      <p:sp>
        <p:nvSpPr>
          <p:cNvPr id="5" name="slide-number">
            <a:extLst xmlns:a="http://schemas.openxmlformats.org/drawingml/2006/main">
              <a:ext uri="{FF2B5EF4-FFF2-40B4-BE49-F238E27FC236}">
                <a16:creationId xmlns:a16="http://schemas.microsoft.com/office/drawing/2014/main" id="{82494EB2-4EF3-431D-A4FD-A3AF2EC157C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92 / 113</a:t>
            </a:r>
          </a:p>
        </p:txBody>
      </p:sp>
      <p:sp>
        <p:nvSpPr>
          <p:cNvPr id="6" name="body">
            <a:extLst xmlns:a="http://schemas.openxmlformats.org/drawingml/2006/main">
              <a:ext uri="{FF2B5EF4-FFF2-40B4-BE49-F238E27FC236}">
                <a16:creationId xmlns:a16="http://schemas.microsoft.com/office/drawing/2014/main" id="{88C75FD0-3FF5-406E-9903-B6860AB78DCE}"/>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predictable population trend does not determine each nucleus’s time.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long-lived survivor does not use up a scheduled portion of its own lifetime.</a:t>
            </a:r>
          </a:p>
        </p:txBody>
      </p:sp>
    </p:spTree>
    <p:extLst>
      <p:ext uri="{BB962C8B-B14F-4D97-AF65-F5344CB8AC3E}">
        <p14:creationId xmlns:p14="http://schemas.microsoft.com/office/powerpoint/2010/main" val="986202488"/>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48648C-4FB4-46E1-8CA4-9375D74D2DA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5945C1B2-9116-44A2-810C-7391C294570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Decay-and-recoil comparison</a:t>
            </a:r>
          </a:p>
        </p:txBody>
      </p:sp>
      <p:sp>
        <p:nvSpPr>
          <p:cNvPr id="3" name="source-page">
            <a:extLst xmlns:a="http://schemas.openxmlformats.org/drawingml/2006/main">
              <a:ext uri="{FF2B5EF4-FFF2-40B4-BE49-F238E27FC236}">
                <a16:creationId xmlns:a16="http://schemas.microsoft.com/office/drawing/2014/main" id="{961394B5-A38A-48C3-8F0C-72F5843E5D0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15.7-15.8 + 12.2</a:t>
            </a:r>
          </a:p>
        </p:txBody>
      </p:sp>
      <p:sp>
        <p:nvSpPr>
          <p:cNvPr id="4" name="slide-number">
            <a:extLst xmlns:a="http://schemas.openxmlformats.org/drawingml/2006/main">
              <a:ext uri="{FF2B5EF4-FFF2-40B4-BE49-F238E27FC236}">
                <a16:creationId xmlns:a16="http://schemas.microsoft.com/office/drawing/2014/main" id="{A491248D-4596-4B2B-A451-3FF411B4A00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93 / 113</a:t>
            </a:r>
          </a:p>
        </p:txBody>
      </p:sp>
      <p:sp>
        <p:nvSpPr>
          <p:cNvPr id="5" name="body">
            <a:extLst xmlns:a="http://schemas.openxmlformats.org/drawingml/2006/main">
              <a:ext uri="{FF2B5EF4-FFF2-40B4-BE49-F238E27FC236}">
                <a16:creationId xmlns:a16="http://schemas.microsoft.com/office/drawing/2014/main" id="{BF8E28EE-B631-4F69-8D42-8A7B9A147BF4}"/>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nucleus initially at rest emits an alpha particle and a daughter.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no significant external impulse, total momentum stays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source’s short-decay-timescale idealization, the system’s center of mass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stays fixed even though each product moves.</a:t>
            </a:r>
          </a:p>
        </p:txBody>
      </p:sp>
      <p:sp>
        <p:nvSpPr>
          <p:cNvPr id="6" name="body">
            <a:extLst xmlns:a="http://schemas.openxmlformats.org/drawingml/2006/main">
              <a:ext uri="{FF2B5EF4-FFF2-40B4-BE49-F238E27FC236}">
                <a16:creationId xmlns:a16="http://schemas.microsoft.com/office/drawing/2014/main" id="{3C289495-4C71-48B1-A6A8-8C1B7E3D493B}"/>
              </a:ext>
            </a:extLst>
          </p:cNvPr>
          <p:cNvSpPr>
            <a:spLocks xmlns:a="http://schemas.openxmlformats.org/drawingml/2006/main" noGrp="1"/>
          </p:cNvSpPr>
          <p:nvPr/>
        </p:nvSpPr>
        <p:spPr>
          <a:xfrm xmlns:a="http://schemas.openxmlformats.org/drawingml/2006/main">
            <a:off x="609600" y="3552825"/>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p_alpha = -p_daughter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Nonrelativistic: K = p²/(2m)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K_alpha/K_daughter = m_daughter/m_alpha</a:t>
            </a:r>
          </a:p>
        </p:txBody>
      </p:sp>
    </p:spTree>
    <p:extLst>
      <p:ext uri="{BB962C8B-B14F-4D97-AF65-F5344CB8AC3E}">
        <p14:creationId xmlns:p14="http://schemas.microsoft.com/office/powerpoint/2010/main" val="511583292"/>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FEF1195-3743-4064-A950-183465EC046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0361C10-1155-42FB-9E53-1A5D9D2877D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Decay-and-recoil comparison</a:t>
            </a:r>
          </a:p>
        </p:txBody>
      </p:sp>
      <p:sp>
        <p:nvSpPr>
          <p:cNvPr id="3" name="source-page">
            <a:extLst xmlns:a="http://schemas.openxmlformats.org/drawingml/2006/main">
              <a:ext uri="{FF2B5EF4-FFF2-40B4-BE49-F238E27FC236}">
                <a16:creationId xmlns:a16="http://schemas.microsoft.com/office/drawing/2014/main" id="{1B37FD04-4142-400E-B972-CC78D5CDAA0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15.7-15.8 + 12.2</a:t>
            </a:r>
          </a:p>
        </p:txBody>
      </p:sp>
      <p:sp>
        <p:nvSpPr>
          <p:cNvPr id="4" name="slide-number">
            <a:extLst xmlns:a="http://schemas.openxmlformats.org/drawingml/2006/main">
              <a:ext uri="{FF2B5EF4-FFF2-40B4-BE49-F238E27FC236}">
                <a16:creationId xmlns:a16="http://schemas.microsoft.com/office/drawing/2014/main" id="{97B87856-A2DC-427F-AC85-8B4834777E5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94 / 113</a:t>
            </a:r>
          </a:p>
        </p:txBody>
      </p:sp>
      <p:sp>
        <p:nvSpPr>
          <p:cNvPr id="5" name="body">
            <a:extLst xmlns:a="http://schemas.openxmlformats.org/drawingml/2006/main">
              <a:ext uri="{FF2B5EF4-FFF2-40B4-BE49-F238E27FC236}">
                <a16:creationId xmlns:a16="http://schemas.microsoft.com/office/drawing/2014/main" id="{958CECB5-0321-4FC1-98A7-890D71E83B09}"/>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lighter alpha particle takes more kinetic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conservation uses the rest-mass loss as the source of the total product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kinetic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gamma photon is also emitted, include its momentum and energy; the simple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two-body equality need not hold for the two massive particles alone.</a:t>
            </a:r>
          </a:p>
        </p:txBody>
      </p:sp>
      <p:sp>
        <p:nvSpPr>
          <p:cNvPr id="6" name="body">
            <a:extLst xmlns:a="http://schemas.openxmlformats.org/drawingml/2006/main">
              <a:ext uri="{FF2B5EF4-FFF2-40B4-BE49-F238E27FC236}">
                <a16:creationId xmlns:a16="http://schemas.microsoft.com/office/drawing/2014/main" id="{BCADD06D-451F-40CB-8D90-5BF70801938C}"/>
              </a:ext>
            </a:extLst>
          </p:cNvPr>
          <p:cNvSpPr>
            <a:spLocks xmlns:a="http://schemas.openxmlformats.org/drawingml/2006/main" noGrp="1"/>
          </p:cNvSpPr>
          <p:nvPr/>
        </p:nvSpPr>
        <p:spPr>
          <a:xfrm xmlns:a="http://schemas.openxmlformats.org/drawingml/2006/main">
            <a:off x="609600" y="3910013"/>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connection: for equal momentum magnitudes in the same perpendicular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r = p/(|q|B).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larger charge magnitude then produces the smaller curvature radius.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charge as well as mass; equal momentum makes mass cancel from this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radius comparison.</a:t>
            </a:r>
          </a:p>
        </p:txBody>
      </p:sp>
    </p:spTree>
    <p:extLst>
      <p:ext uri="{BB962C8B-B14F-4D97-AF65-F5344CB8AC3E}">
        <p14:creationId xmlns:p14="http://schemas.microsoft.com/office/powerpoint/2010/main" val="858716462"/>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01D8A94-74B4-4211-9809-3CDBE6D7464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1DB7DF2-D4C7-4EAC-9DFB-69265D25DB2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Decay-and-recoil comparison</a:t>
            </a:r>
          </a:p>
        </p:txBody>
      </p:sp>
      <p:sp>
        <p:nvSpPr>
          <p:cNvPr id="3" name="section-label">
            <a:extLst xmlns:a="http://schemas.openxmlformats.org/drawingml/2006/main">
              <a:ext uri="{FF2B5EF4-FFF2-40B4-BE49-F238E27FC236}">
                <a16:creationId xmlns:a16="http://schemas.microsoft.com/office/drawing/2014/main" id="{78EABF23-F211-4FE8-BF1D-DC547A45FC4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GRAPH READING</a:t>
            </a:r>
          </a:p>
        </p:txBody>
      </p:sp>
      <p:sp>
        <p:nvSpPr>
          <p:cNvPr id="4" name="source-page">
            <a:extLst xmlns:a="http://schemas.openxmlformats.org/drawingml/2006/main">
              <a:ext uri="{FF2B5EF4-FFF2-40B4-BE49-F238E27FC236}">
                <a16:creationId xmlns:a16="http://schemas.microsoft.com/office/drawing/2014/main" id="{48FF1C33-CCAB-41A3-BD1D-09DD39E70E4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25    15.7-15.8 + 12.2</a:t>
            </a:r>
          </a:p>
        </p:txBody>
      </p:sp>
      <p:sp>
        <p:nvSpPr>
          <p:cNvPr id="5" name="slide-number">
            <a:extLst xmlns:a="http://schemas.openxmlformats.org/drawingml/2006/main">
              <a:ext uri="{FF2B5EF4-FFF2-40B4-BE49-F238E27FC236}">
                <a16:creationId xmlns:a16="http://schemas.microsoft.com/office/drawing/2014/main" id="{61E983C7-D5FC-4303-B1AC-536AF525E5C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95 / 113</a:t>
            </a:r>
          </a:p>
        </p:txBody>
      </p:sp>
      <p:sp>
        <p:nvSpPr>
          <p:cNvPr id="6" name="body">
            <a:extLst xmlns:a="http://schemas.openxmlformats.org/drawingml/2006/main">
              <a:ext uri="{FF2B5EF4-FFF2-40B4-BE49-F238E27FC236}">
                <a16:creationId xmlns:a16="http://schemas.microsoft.com/office/drawing/2014/main" id="{3C226E90-1587-44FF-B2A3-66E98885E424}"/>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a half-life by reading the time for the parent count to fall from a chosen value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half that value.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several pairs on a noisy curve.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Subtract detector background before treating a count-rate curve as proportional to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number of parent nuclei.</a:t>
            </a:r>
          </a:p>
        </p:txBody>
      </p:sp>
    </p:spTree>
    <p:extLst>
      <p:ext uri="{BB962C8B-B14F-4D97-AF65-F5344CB8AC3E}">
        <p14:creationId xmlns:p14="http://schemas.microsoft.com/office/powerpoint/2010/main" val="1752678793"/>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297C471-6339-4D0D-93FE-4F923C57666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6D424F31-CE1B-43CA-8E0B-1EBE777454A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annihilation and pair production</a:t>
            </a:r>
          </a:p>
        </p:txBody>
      </p:sp>
      <p:sp>
        <p:nvSpPr>
          <p:cNvPr id="3" name="source-page">
            <a:extLst xmlns:a="http://schemas.openxmlformats.org/drawingml/2006/main">
              <a:ext uri="{FF2B5EF4-FFF2-40B4-BE49-F238E27FC236}">
                <a16:creationId xmlns:a16="http://schemas.microsoft.com/office/drawing/2014/main" id="{A26F1EFA-00A0-4634-AD1C-F1FA7BCC23A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Preserved from original notes</a:t>
            </a:r>
          </a:p>
        </p:txBody>
      </p:sp>
      <p:sp>
        <p:nvSpPr>
          <p:cNvPr id="4" name="slide-number">
            <a:extLst xmlns:a="http://schemas.openxmlformats.org/drawingml/2006/main">
              <a:ext uri="{FF2B5EF4-FFF2-40B4-BE49-F238E27FC236}">
                <a16:creationId xmlns:a16="http://schemas.microsoft.com/office/drawing/2014/main" id="{2BEAA45B-D5F8-4508-95E1-3D19C9E8E63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96 / 113</a:t>
            </a:r>
          </a:p>
        </p:txBody>
      </p:sp>
      <p:sp>
        <p:nvSpPr>
          <p:cNvPr id="5" name="body">
            <a:extLst xmlns:a="http://schemas.openxmlformats.org/drawingml/2006/main">
              <a:ext uri="{FF2B5EF4-FFF2-40B4-BE49-F238E27FC236}">
                <a16:creationId xmlns:a16="http://schemas.microsoft.com/office/drawing/2014/main" id="{6799D4E0-F0BE-4FFE-B782-66C988912215}"/>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electron and positron can annihilate, converting their rest energy and kinetic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energy into photons.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pair is initially at rest as a system, two equal-energy photons emitted in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opposite directions can conserve both energy and momentum.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One photon alone cannot carry zero net momentum while carrying nonzero energy.</a:t>
            </a:r>
          </a:p>
        </p:txBody>
      </p:sp>
      <p:sp>
        <p:nvSpPr>
          <p:cNvPr id="6" name="body">
            <a:extLst xmlns:a="http://schemas.openxmlformats.org/drawingml/2006/main">
              <a:ext uri="{FF2B5EF4-FFF2-40B4-BE49-F238E27FC236}">
                <a16:creationId xmlns:a16="http://schemas.microsoft.com/office/drawing/2014/main" id="{12C3A58F-32A9-46C8-B7FF-551E748DE0A1}"/>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Electron-positron pair initially at rest: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E_total = 2m_ec² = 1.022 MeV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Two-photon annihilation: 0.511 MeV per photon, opposite momenta.</a:t>
            </a:r>
          </a:p>
        </p:txBody>
      </p:sp>
    </p:spTree>
    <p:extLst>
      <p:ext uri="{BB962C8B-B14F-4D97-AF65-F5344CB8AC3E}">
        <p14:creationId xmlns:p14="http://schemas.microsoft.com/office/powerpoint/2010/main" val="848440787"/>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A34432A-9262-40C9-961F-841540F6BEB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80891881-954D-4299-B654-F614D690D90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annihilation and pair production</a:t>
            </a:r>
          </a:p>
        </p:txBody>
      </p:sp>
      <p:sp>
        <p:nvSpPr>
          <p:cNvPr id="3" name="source-page">
            <a:extLst xmlns:a="http://schemas.openxmlformats.org/drawingml/2006/main">
              <a:ext uri="{FF2B5EF4-FFF2-40B4-BE49-F238E27FC236}">
                <a16:creationId xmlns:a16="http://schemas.microsoft.com/office/drawing/2014/main" id="{A90E050D-0486-42DE-965D-B7CBE5C7BF4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Preserved from original notes</a:t>
            </a:r>
          </a:p>
        </p:txBody>
      </p:sp>
      <p:sp>
        <p:nvSpPr>
          <p:cNvPr id="4" name="slide-number">
            <a:extLst xmlns:a="http://schemas.openxmlformats.org/drawingml/2006/main">
              <a:ext uri="{FF2B5EF4-FFF2-40B4-BE49-F238E27FC236}">
                <a16:creationId xmlns:a16="http://schemas.microsoft.com/office/drawing/2014/main" id="{C3919DD7-49C3-4249-A72B-EF4AB28B9AF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97 / 113</a:t>
            </a:r>
          </a:p>
        </p:txBody>
      </p:sp>
      <p:sp>
        <p:nvSpPr>
          <p:cNvPr id="5" name="body">
            <a:extLst xmlns:a="http://schemas.openxmlformats.org/drawingml/2006/main">
              <a:ext uri="{FF2B5EF4-FFF2-40B4-BE49-F238E27FC236}">
                <a16:creationId xmlns:a16="http://schemas.microsoft.com/office/drawing/2014/main" id="{0B53F48D-A7EA-4812-A0AF-7308EB924E4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Each annihilation photon has wavelength λ = hc/E = (1240 eV·nm)/(511000 eV)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0.00243 nm.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pair initially has kinetic energy, the final photons share the larger total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and need not have equal laboratory-frame energies.</a:t>
            </a:r>
          </a:p>
        </p:txBody>
      </p:sp>
    </p:spTree>
    <p:extLst>
      <p:ext uri="{BB962C8B-B14F-4D97-AF65-F5344CB8AC3E}">
        <p14:creationId xmlns:p14="http://schemas.microsoft.com/office/powerpoint/2010/main" val="422223751"/>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A5F87AD-BA45-4A3D-82A3-74EFB2EB717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3F0F156-3C33-4410-A103-41334EF9723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Extension: annihilation and pair production</a:t>
            </a:r>
          </a:p>
        </p:txBody>
      </p:sp>
      <p:sp>
        <p:nvSpPr>
          <p:cNvPr id="3" name="source-page">
            <a:extLst xmlns:a="http://schemas.openxmlformats.org/drawingml/2006/main">
              <a:ext uri="{FF2B5EF4-FFF2-40B4-BE49-F238E27FC236}">
                <a16:creationId xmlns:a16="http://schemas.microsoft.com/office/drawing/2014/main" id="{42A1E230-0B0A-406C-8824-4BC92119381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Preserved from original notes</a:t>
            </a:r>
          </a:p>
        </p:txBody>
      </p:sp>
      <p:sp>
        <p:nvSpPr>
          <p:cNvPr id="4" name="slide-number">
            <a:extLst xmlns:a="http://schemas.openxmlformats.org/drawingml/2006/main">
              <a:ext uri="{FF2B5EF4-FFF2-40B4-BE49-F238E27FC236}">
                <a16:creationId xmlns:a16="http://schemas.microsoft.com/office/drawing/2014/main" id="{3648F67A-9344-4D4C-9836-686D14248A3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98 / 113</a:t>
            </a:r>
          </a:p>
        </p:txBody>
      </p:sp>
      <p:sp>
        <p:nvSpPr>
          <p:cNvPr id="5" name="body">
            <a:extLst xmlns:a="http://schemas.openxmlformats.org/drawingml/2006/main">
              <a:ext uri="{FF2B5EF4-FFF2-40B4-BE49-F238E27FC236}">
                <a16:creationId xmlns:a16="http://schemas.microsoft.com/office/drawing/2014/main" id="{487A19EE-22AC-4C9F-AEA8-145613E9475E}"/>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Pair production is the reverse type of energy conversion: photon energy can create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an electron-positron pair when enough energy and a suitable momentum-sharing</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partner are available.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Near a heavy nucleus, the threshold is approximately 2m_ec², with recoil corrections.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single photon in empty space cannot create only a free electron-positron pair while</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conserving both energy and momentum.</a:t>
            </a:r>
          </a:p>
        </p:txBody>
      </p:sp>
      <p:sp>
        <p:nvSpPr>
          <p:cNvPr id="6" name="body">
            <a:extLst xmlns:a="http://schemas.openxmlformats.org/drawingml/2006/main">
              <a:ext uri="{FF2B5EF4-FFF2-40B4-BE49-F238E27FC236}">
                <a16:creationId xmlns:a16="http://schemas.microsoft.com/office/drawing/2014/main" id="{7CC362AD-A4AE-4FEC-B211-9266ADD8F5D1}"/>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Do not equate rest mass and total mass-energy carelessly: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Photons have zero rest mass and still carry energy.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statement E = mc² refers to rest energy when m is rest mass; total energy for a</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moving massive particle also includes kinetic energy.</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Use the full energy budget in every conversion.</a:t>
            </a:r>
          </a:p>
        </p:txBody>
      </p:sp>
    </p:spTree>
    <p:extLst>
      <p:ext uri="{BB962C8B-B14F-4D97-AF65-F5344CB8AC3E}">
        <p14:creationId xmlns:p14="http://schemas.microsoft.com/office/powerpoint/2010/main" val="1724019098"/>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121A8C7-18BB-43A9-A91F-D91E4D2B550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D612B103-E38D-41B0-AFA8-1B475B64C8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Simulate random decay</a:t>
            </a:r>
          </a:p>
        </p:txBody>
      </p:sp>
      <p:sp>
        <p:nvSpPr>
          <p:cNvPr id="3" name="source-page">
            <a:extLst xmlns:a="http://schemas.openxmlformats.org/drawingml/2006/main">
              <a:ext uri="{FF2B5EF4-FFF2-40B4-BE49-F238E27FC236}">
                <a16:creationId xmlns:a16="http://schemas.microsoft.com/office/drawing/2014/main" id="{E9ACE796-7FF7-47AB-9D24-AE10D35EA8C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1F29F906-4E56-491E-AE3F-328AA5E27CD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99 / 113</a:t>
            </a:r>
          </a:p>
        </p:txBody>
      </p:sp>
      <p:sp>
        <p:nvSpPr>
          <p:cNvPr id="5" name="body">
            <a:extLst xmlns:a="http://schemas.openxmlformats.org/drawingml/2006/main">
              <a:ext uri="{FF2B5EF4-FFF2-40B4-BE49-F238E27FC236}">
                <a16:creationId xmlns:a16="http://schemas.microsoft.com/office/drawing/2014/main" id="{E3A15F1E-5FEC-4A76-A943-568D7EFCDB46}"/>
              </a:ext>
            </a:extLst>
          </p:cNvPr>
          <p:cNvSpPr>
            <a:spLocks xmlns:a="http://schemas.openxmlformats.org/drawingml/2006/main" noGrp="1"/>
          </p:cNvSpPr>
          <p:nvPr/>
        </p:nvSpPr>
        <p:spPr>
          <a:xfrm xmlns:a="http://schemas.openxmlformats.org/drawingml/2006/main">
            <a:off x="609600" y="1866900"/>
            <a:ext cx="10972800" cy="20835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Use many identical dice as simulated nuclei.</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Roll the surviving dice once per time step and remove those showing one selected face.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Record survivors after each step; repeat the entire trial and average the counts.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Each die has a fixed probability 1/6 of “decay” per step, so the expected survivor count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is N₀(5/6)^(k).</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Individual histories vary, especially when few dice remain.</a:t>
            </a:r>
          </a:p>
        </p:txBody>
      </p:sp>
      <p:sp>
        <p:nvSpPr>
          <p:cNvPr id="6" name="body">
            <a:extLst xmlns:a="http://schemas.openxmlformats.org/drawingml/2006/main">
              <a:ext uri="{FF2B5EF4-FFF2-40B4-BE49-F238E27FC236}">
                <a16:creationId xmlns:a16="http://schemas.microsoft.com/office/drawing/2014/main" id="{76649320-E9CF-416B-A755-8116399B1892}"/>
              </a:ext>
            </a:extLst>
          </p:cNvPr>
          <p:cNvSpPr>
            <a:spLocks xmlns:a="http://schemas.openxmlformats.org/drawingml/2006/main" noGrp="1"/>
          </p:cNvSpPr>
          <p:nvPr/>
        </p:nvSpPr>
        <p:spPr>
          <a:xfrm xmlns:a="http://schemas.openxmlformats.org/drawingml/2006/main">
            <a:off x="609600" y="4160044"/>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Plot ln(N/N₀) versus step number for the averaged positive counts.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slope should be ln(5/6), not -1/6 exactly; the dice model has discrete steps.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effective half-life is ln(1/2)/ln(5/6) = 3.80 steps.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This illustrates the difference between a statistical prediction and a schedule for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individual events.</a:t>
            </a:r>
          </a:p>
        </p:txBody>
      </p:sp>
    </p:spTree>
    <p:extLst>
      <p:ext uri="{BB962C8B-B14F-4D97-AF65-F5344CB8AC3E}">
        <p14:creationId xmlns:p14="http://schemas.microsoft.com/office/powerpoint/2010/main" val="1375988571"/>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9B6392F-CA79-42C1-955F-A80D112BA7B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DCAE949-EBE7-4C82-99FA-4BB3A2E7A1A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Analyze measured radiation counts</a:t>
            </a:r>
          </a:p>
        </p:txBody>
      </p:sp>
      <p:sp>
        <p:nvSpPr>
          <p:cNvPr id="3" name="source-page">
            <a:extLst xmlns:a="http://schemas.openxmlformats.org/drawingml/2006/main">
              <a:ext uri="{FF2B5EF4-FFF2-40B4-BE49-F238E27FC236}">
                <a16:creationId xmlns:a16="http://schemas.microsoft.com/office/drawing/2014/main" id="{E1C35CAE-77F0-406E-8CDB-A74F7AE31A1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432F19C8-2AF0-476F-841C-F088C8A92AC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100 / 113</a:t>
            </a:r>
          </a:p>
        </p:txBody>
      </p:sp>
      <p:sp>
        <p:nvSpPr>
          <p:cNvPr id="5" name="body">
            <a:extLst xmlns:a="http://schemas.openxmlformats.org/drawingml/2006/main">
              <a:ext uri="{FF2B5EF4-FFF2-40B4-BE49-F238E27FC236}">
                <a16:creationId xmlns:a16="http://schemas.microsoft.com/office/drawing/2014/main" id="{7AA330FF-9928-4780-A0B5-B1FD72BBBFF1}"/>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counts over equal time windows and subtract a separately measured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background rate.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background-corrected count rate versus time to estimate successive halvings,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 use a logarithmic plot to estimate decay constant.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detector geometry and settings fixed; changing distance changes collection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fraction and can imitate a change in activity.</a:t>
            </a:r>
          </a:p>
        </p:txBody>
      </p:sp>
      <p:sp>
        <p:nvSpPr>
          <p:cNvPr id="6" name="body">
            <a:extLst xmlns:a="http://schemas.openxmlformats.org/drawingml/2006/main">
              <a:ext uri="{FF2B5EF4-FFF2-40B4-BE49-F238E27FC236}">
                <a16:creationId xmlns:a16="http://schemas.microsoft.com/office/drawing/2014/main" id="{6727EA27-12DD-4824-B195-8EEAA57A96B1}"/>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Directional error: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a constant background is not subtracted, the measured count rate approaches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that background instead of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late-time logarithmic fit then appears too shallow and can overestimate half-life.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Longer count windows reduce random relative uncertainty but blur rapid changes.</a:t>
            </a:r>
          </a:p>
        </p:txBody>
      </p:sp>
    </p:spTree>
    <p:extLst>
      <p:ext uri="{BB962C8B-B14F-4D97-AF65-F5344CB8AC3E}">
        <p14:creationId xmlns:p14="http://schemas.microsoft.com/office/powerpoint/2010/main" val="677575736"/>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772D8F-7883-495F-A656-F5C6B30687D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185655DC-389E-4749-BD1A-62ADF328635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Analyze measured radiation counts</a:t>
            </a:r>
          </a:p>
        </p:txBody>
      </p:sp>
      <p:sp>
        <p:nvSpPr>
          <p:cNvPr id="3" name="source-page">
            <a:extLst xmlns:a="http://schemas.openxmlformats.org/drawingml/2006/main">
              <a:ext uri="{FF2B5EF4-FFF2-40B4-BE49-F238E27FC236}">
                <a16:creationId xmlns:a16="http://schemas.microsoft.com/office/drawing/2014/main" id="{5879D8C1-F956-421D-9EEC-D7D59110E2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27    Science practices</a:t>
            </a:r>
          </a:p>
        </p:txBody>
      </p:sp>
      <p:sp>
        <p:nvSpPr>
          <p:cNvPr id="4" name="slide-number">
            <a:extLst xmlns:a="http://schemas.openxmlformats.org/drawingml/2006/main">
              <a:ext uri="{FF2B5EF4-FFF2-40B4-BE49-F238E27FC236}">
                <a16:creationId xmlns:a16="http://schemas.microsoft.com/office/drawing/2014/main" id="{98B0C2D6-34D5-46DB-B4E8-09C7F94DE95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101 / 113</a:t>
            </a:r>
          </a:p>
        </p:txBody>
      </p:sp>
      <p:sp>
        <p:nvSpPr>
          <p:cNvPr id="5" name="body">
            <a:extLst xmlns:a="http://schemas.openxmlformats.org/drawingml/2006/main">
              <a:ext uri="{FF2B5EF4-FFF2-40B4-BE49-F238E27FC236}">
                <a16:creationId xmlns:a16="http://schemas.microsoft.com/office/drawing/2014/main" id="{816CD847-488F-4347-8007-4A5E50575123}"/>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spectral analysis, measure line positions with a calibrated grating, convert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angles to wavelengths and then to energy gaps.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Compare predicted gaps, not just color names.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Instrument calibration and overlapping spectral orders are important limitations.</a:t>
            </a:r>
          </a:p>
        </p:txBody>
      </p:sp>
    </p:spTree>
    <p:extLst>
      <p:ext uri="{BB962C8B-B14F-4D97-AF65-F5344CB8AC3E}">
        <p14:creationId xmlns:p14="http://schemas.microsoft.com/office/powerpoint/2010/main" val="100165119"/>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700B9A0-099B-4D35-8FAE-445396B950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37EB8D3E-6840-4DA4-9271-DEB11613C5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D067461A-EB46-4E8A-BEB6-C62A5E1733B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Original questions</a:t>
            </a:r>
          </a:p>
        </p:txBody>
      </p:sp>
      <p:sp>
        <p:nvSpPr>
          <p:cNvPr id="4" name="slide-number">
            <a:extLst xmlns:a="http://schemas.openxmlformats.org/drawingml/2006/main">
              <a:ext uri="{FF2B5EF4-FFF2-40B4-BE49-F238E27FC236}">
                <a16:creationId xmlns:a16="http://schemas.microsoft.com/office/drawing/2014/main" id="{0CBAC6A1-5915-46BF-88B6-34E7CD8083B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102 / 113</a:t>
            </a:r>
          </a:p>
        </p:txBody>
      </p:sp>
      <p:sp>
        <p:nvSpPr>
          <p:cNvPr id="5" name="body">
            <a:extLst xmlns:a="http://schemas.openxmlformats.org/drawingml/2006/main">
              <a:ext uri="{FF2B5EF4-FFF2-40B4-BE49-F238E27FC236}">
                <a16:creationId xmlns:a16="http://schemas.microsoft.com/office/drawing/2014/main" id="{C5B99A1D-9C21-44B0-9265-3BCC6C90BDF9}"/>
              </a:ext>
            </a:extLst>
          </p:cNvPr>
          <p:cNvSpPr>
            <a:spLocks xmlns:a="http://schemas.openxmlformats.org/drawingml/2006/main" noGrp="1"/>
          </p:cNvSpPr>
          <p:nvPr/>
        </p:nvSpPr>
        <p:spPr>
          <a:xfrm xmlns:a="http://schemas.openxmlformats.org/drawingml/2006/main">
            <a:off x="609600" y="1866900"/>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1.</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Find the energy in eV and momentum of a 620 nm vacuum-wavelength photon.</a:t>
            </a:r>
          </a:p>
        </p:txBody>
      </p:sp>
      <p:sp>
        <p:nvSpPr>
          <p:cNvPr id="6" name="body">
            <a:extLst xmlns:a="http://schemas.openxmlformats.org/drawingml/2006/main">
              <a:ext uri="{FF2B5EF4-FFF2-40B4-BE49-F238E27FC236}">
                <a16:creationId xmlns:a16="http://schemas.microsoft.com/office/drawing/2014/main" id="{F33CE3C3-EC9A-4827-8536-1FE7AB53E4B7}"/>
              </a:ext>
            </a:extLst>
          </p:cNvPr>
          <p:cNvSpPr>
            <a:spLocks xmlns:a="http://schemas.openxmlformats.org/drawingml/2006/main" noGrp="1"/>
          </p:cNvSpPr>
          <p:nvPr/>
        </p:nvSpPr>
        <p:spPr>
          <a:xfrm xmlns:a="http://schemas.openxmlformats.org/drawingml/2006/main">
            <a:off x="609600" y="2826544"/>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2.</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particle’s nonrelativistic kinetic energy quadruples.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What happens to its de Broglie wavelength?</a:t>
            </a:r>
          </a:p>
        </p:txBody>
      </p:sp>
      <p:sp>
        <p:nvSpPr>
          <p:cNvPr id="7" name="body">
            <a:extLst xmlns:a="http://schemas.openxmlformats.org/drawingml/2006/main">
              <a:ext uri="{FF2B5EF4-FFF2-40B4-BE49-F238E27FC236}">
                <a16:creationId xmlns:a16="http://schemas.microsoft.com/office/drawing/2014/main" id="{6C027E89-5D65-456B-A462-7E0F81119C31}"/>
              </a:ext>
            </a:extLst>
          </p:cNvPr>
          <p:cNvSpPr>
            <a:spLocks xmlns:a="http://schemas.openxmlformats.org/drawingml/2006/main" noGrp="1"/>
          </p:cNvSpPr>
          <p:nvPr/>
        </p:nvSpPr>
        <p:spPr>
          <a:xfrm xmlns:a="http://schemas.openxmlformats.org/drawingml/2006/main">
            <a:off x="609600" y="4137422"/>
            <a:ext cx="10972800" cy="110132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3.</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Hydrogen transitions from n = 4 to n = 2.</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Find emitted photon energy and wavelength.</a:t>
            </a:r>
          </a:p>
        </p:txBody>
      </p:sp>
      <p:sp>
        <p:nvSpPr>
          <p:cNvPr id="8" name="body">
            <a:extLst xmlns:a="http://schemas.openxmlformats.org/drawingml/2006/main">
              <a:ext uri="{FF2B5EF4-FFF2-40B4-BE49-F238E27FC236}">
                <a16:creationId xmlns:a16="http://schemas.microsoft.com/office/drawing/2014/main" id="{789B1B50-DF77-43DD-B4AD-215BBF678B5C}"/>
              </a:ext>
            </a:extLst>
          </p:cNvPr>
          <p:cNvSpPr>
            <a:spLocks xmlns:a="http://schemas.openxmlformats.org/drawingml/2006/main" noGrp="1"/>
          </p:cNvSpPr>
          <p:nvPr/>
        </p:nvSpPr>
        <p:spPr>
          <a:xfrm xmlns:a="http://schemas.openxmlformats.org/drawingml/2006/main">
            <a:off x="609600" y="5448300"/>
            <a:ext cx="10972800" cy="75009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4.</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How much energy ionizes hydrogen from n = 3?</a:t>
            </a:r>
          </a:p>
        </p:txBody>
      </p:sp>
    </p:spTree>
    <p:extLst>
      <p:ext uri="{BB962C8B-B14F-4D97-AF65-F5344CB8AC3E}">
        <p14:creationId xmlns:p14="http://schemas.microsoft.com/office/powerpoint/2010/main" val="729092621"/>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378C01C-9EB3-4873-9DBD-5F803937C0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4DE5B02-3D45-40A9-BD29-F259A6777E8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74F1F3C3-45FB-4B0B-BA65-73630819413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28    Original questions</a:t>
            </a:r>
          </a:p>
        </p:txBody>
      </p:sp>
      <p:sp>
        <p:nvSpPr>
          <p:cNvPr id="4" name="slide-number">
            <a:extLst xmlns:a="http://schemas.openxmlformats.org/drawingml/2006/main">
              <a:ext uri="{FF2B5EF4-FFF2-40B4-BE49-F238E27FC236}">
                <a16:creationId xmlns:a16="http://schemas.microsoft.com/office/drawing/2014/main" id="{DBD7C068-7B0E-4E06-A670-ED2759591BB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103 / 113</a:t>
            </a:r>
          </a:p>
        </p:txBody>
      </p:sp>
      <p:sp>
        <p:nvSpPr>
          <p:cNvPr id="5" name="body">
            <a:extLst xmlns:a="http://schemas.openxmlformats.org/drawingml/2006/main">
              <a:ext uri="{FF2B5EF4-FFF2-40B4-BE49-F238E27FC236}">
                <a16:creationId xmlns:a16="http://schemas.microsoft.com/office/drawing/2014/main" id="{C7A7A7AA-F04E-4489-BCF4-9C8E5C6107C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blackbody temperature rises from 300 K to 600 K at fixed area.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Give the peak-wavelength and emitted-power ratios.</a:t>
            </a:r>
          </a:p>
        </p:txBody>
      </p:sp>
      <p:sp>
        <p:nvSpPr>
          <p:cNvPr id="6" name="body">
            <a:extLst xmlns:a="http://schemas.openxmlformats.org/drawingml/2006/main">
              <a:ext uri="{FF2B5EF4-FFF2-40B4-BE49-F238E27FC236}">
                <a16:creationId xmlns:a16="http://schemas.microsoft.com/office/drawing/2014/main" id="{172B867C-6743-408C-A3EE-780CA1076000}"/>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metal has work function 2.2 eV and receives 400 nm light.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K_max and stopping potential.</a:t>
            </a:r>
          </a:p>
        </p:txBody>
      </p:sp>
    </p:spTree>
    <p:extLst>
      <p:ext uri="{BB962C8B-B14F-4D97-AF65-F5344CB8AC3E}">
        <p14:creationId xmlns:p14="http://schemas.microsoft.com/office/powerpoint/2010/main" val="1364836351"/>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2187F49-98C5-4B90-BFA6-8902A271E07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3AC94C4E-0B82-486B-9E86-D7F71294D4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radiation and nuclear processes</a:t>
            </a:r>
          </a:p>
        </p:txBody>
      </p:sp>
      <p:sp>
        <p:nvSpPr>
          <p:cNvPr id="3" name="source-page">
            <a:extLst xmlns:a="http://schemas.openxmlformats.org/drawingml/2006/main">
              <a:ext uri="{FF2B5EF4-FFF2-40B4-BE49-F238E27FC236}">
                <a16:creationId xmlns:a16="http://schemas.microsoft.com/office/drawing/2014/main" id="{44227C50-F3C6-4916-B972-55C2E1B2F42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29    Original questions</a:t>
            </a:r>
          </a:p>
        </p:txBody>
      </p:sp>
      <p:sp>
        <p:nvSpPr>
          <p:cNvPr id="4" name="slide-number">
            <a:extLst xmlns:a="http://schemas.openxmlformats.org/drawingml/2006/main">
              <a:ext uri="{FF2B5EF4-FFF2-40B4-BE49-F238E27FC236}">
                <a16:creationId xmlns:a16="http://schemas.microsoft.com/office/drawing/2014/main" id="{D3045291-199D-4041-BBCE-1C8515315B8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104 / 113</a:t>
            </a:r>
          </a:p>
        </p:txBody>
      </p:sp>
      <p:sp>
        <p:nvSpPr>
          <p:cNvPr id="5" name="body">
            <a:extLst xmlns:a="http://schemas.openxmlformats.org/drawingml/2006/main">
              <a:ext uri="{FF2B5EF4-FFF2-40B4-BE49-F238E27FC236}">
                <a16:creationId xmlns:a16="http://schemas.microsoft.com/office/drawing/2014/main" id="{E72F9C58-DD28-4E0E-A902-A5F16B5ED6E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photon scatters from a stationary free electron through 180°.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maximum wavelength increase.</a:t>
            </a:r>
          </a:p>
        </p:txBody>
      </p:sp>
      <p:sp>
        <p:nvSpPr>
          <p:cNvPr id="6" name="body">
            <a:extLst xmlns:a="http://schemas.openxmlformats.org/drawingml/2006/main">
              <a:ext uri="{FF2B5EF4-FFF2-40B4-BE49-F238E27FC236}">
                <a16:creationId xmlns:a16="http://schemas.microsoft.com/office/drawing/2014/main" id="{CEB537CE-4CB1-4C5C-BA76-655D9FD45235}"/>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sample has half-life 5.0 days.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fraction remains after 15 days, and what fraction has decayed?</a:t>
            </a:r>
          </a:p>
        </p:txBody>
      </p:sp>
      <p:sp>
        <p:nvSpPr>
          <p:cNvPr id="7" name="body">
            <a:extLst xmlns:a="http://schemas.openxmlformats.org/drawingml/2006/main">
              <a:ext uri="{FF2B5EF4-FFF2-40B4-BE49-F238E27FC236}">
                <a16:creationId xmlns:a16="http://schemas.microsoft.com/office/drawing/2014/main" id="{5E3180FA-427B-46CD-9363-2FD92BD4A861}"/>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λ for half-life 10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N = 1000, find activity.</a:t>
            </a:r>
          </a:p>
        </p:txBody>
      </p:sp>
    </p:spTree>
    <p:extLst>
      <p:ext uri="{BB962C8B-B14F-4D97-AF65-F5344CB8AC3E}">
        <p14:creationId xmlns:p14="http://schemas.microsoft.com/office/powerpoint/2010/main" val="1403902290"/>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FBCE3A3-3959-467A-A44C-AA91ED6D3E8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4371BA7A-5F28-43AD-A8D1-CA45718FA7A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radiation and nuclear processes</a:t>
            </a:r>
          </a:p>
        </p:txBody>
      </p:sp>
      <p:sp>
        <p:nvSpPr>
          <p:cNvPr id="3" name="source-page">
            <a:extLst xmlns:a="http://schemas.openxmlformats.org/drawingml/2006/main">
              <a:ext uri="{FF2B5EF4-FFF2-40B4-BE49-F238E27FC236}">
                <a16:creationId xmlns:a16="http://schemas.microsoft.com/office/drawing/2014/main" id="{0153DB30-8335-437D-9F72-8984251FFF0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29    Original questions</a:t>
            </a:r>
          </a:p>
        </p:txBody>
      </p:sp>
      <p:sp>
        <p:nvSpPr>
          <p:cNvPr id="4" name="slide-number">
            <a:extLst xmlns:a="http://schemas.openxmlformats.org/drawingml/2006/main">
              <a:ext uri="{FF2B5EF4-FFF2-40B4-BE49-F238E27FC236}">
                <a16:creationId xmlns:a16="http://schemas.microsoft.com/office/drawing/2014/main" id="{AC7D8FDE-080A-4956-8DAF-7C79208FE15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105 / 113</a:t>
            </a:r>
          </a:p>
        </p:txBody>
      </p:sp>
      <p:sp>
        <p:nvSpPr>
          <p:cNvPr id="5" name="body">
            <a:extLst xmlns:a="http://schemas.openxmlformats.org/drawingml/2006/main">
              <a:ext uri="{FF2B5EF4-FFF2-40B4-BE49-F238E27FC236}">
                <a16:creationId xmlns:a16="http://schemas.microsoft.com/office/drawing/2014/main" id="{C302CCB8-9B99-4297-BC40-E1E1AD64200B}"/>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isotope with A = 210 and Z = 84 emits an alpha particle.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Give daughter A and Z.</a:t>
            </a:r>
          </a:p>
        </p:txBody>
      </p:sp>
      <p:sp>
        <p:nvSpPr>
          <p:cNvPr id="6" name="body">
            <a:extLst xmlns:a="http://schemas.openxmlformats.org/drawingml/2006/main">
              <a:ext uri="{FF2B5EF4-FFF2-40B4-BE49-F238E27FC236}">
                <a16:creationId xmlns:a16="http://schemas.microsoft.com/office/drawing/2014/main" id="{F4CAB6C8-C2A8-4F5A-8B5F-09B0D874BC65}"/>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isotope undergoes beta-minus decay.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What happens to A and Z, and what other particles are emitted?</a:t>
            </a:r>
          </a:p>
        </p:txBody>
      </p:sp>
      <p:sp>
        <p:nvSpPr>
          <p:cNvPr id="7" name="body">
            <a:extLst xmlns:a="http://schemas.openxmlformats.org/drawingml/2006/main">
              <a:ext uri="{FF2B5EF4-FFF2-40B4-BE49-F238E27FC236}">
                <a16:creationId xmlns:a16="http://schemas.microsoft.com/office/drawing/2014/main" id="{AC486069-83D4-4408-A69C-A7277ED54405}"/>
              </a:ext>
            </a:extLst>
          </p:cNvPr>
          <p:cNvSpPr>
            <a:spLocks xmlns:a="http://schemas.openxmlformats.org/drawingml/2006/main" noGrp="1"/>
          </p:cNvSpPr>
          <p:nvPr/>
        </p:nvSpPr>
        <p:spPr>
          <a:xfrm xmlns:a="http://schemas.openxmlformats.org/drawingml/2006/main">
            <a:off x="609600" y="452437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reaction loses 0.0050 u of total rest mass.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released energy in MeV.</a:t>
            </a:r>
          </a:p>
        </p:txBody>
      </p:sp>
    </p:spTree>
    <p:extLst>
      <p:ext uri="{BB962C8B-B14F-4D97-AF65-F5344CB8AC3E}">
        <p14:creationId xmlns:p14="http://schemas.microsoft.com/office/powerpoint/2010/main" val="1235966614"/>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course">
            <a:extLst xmlns:a="http://schemas.openxmlformats.org/drawingml/2006/main">
              <a:ext uri="{FF2B5EF4-FFF2-40B4-BE49-F238E27FC236}">
                <a16:creationId xmlns:a16="http://schemas.microsoft.com/office/drawing/2014/main" id="{1B608171-2883-4539-86EA-36A65B64FA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9254F79-02F0-42BD-9267-CCCA05C11E2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4080CF48-29FE-4180-B9E8-786C51D0E21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Answer key</a:t>
            </a:r>
          </a:p>
        </p:txBody>
      </p:sp>
      <p:sp>
        <p:nvSpPr>
          <p:cNvPr id="4" name="slide-number">
            <a:extLst xmlns:a="http://schemas.openxmlformats.org/drawingml/2006/main">
              <a:ext uri="{FF2B5EF4-FFF2-40B4-BE49-F238E27FC236}">
                <a16:creationId xmlns:a16="http://schemas.microsoft.com/office/drawing/2014/main" id="{8482757E-42F1-4557-B0A4-BEDF4E001F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106 / 113</a:t>
            </a:r>
          </a:p>
        </p:txBody>
      </p:sp>
      <p:sp>
        <p:nvSpPr>
          <p:cNvPr id="5" name="body">
            <a:extLst xmlns:a="http://schemas.openxmlformats.org/drawingml/2006/main">
              <a:ext uri="{FF2B5EF4-FFF2-40B4-BE49-F238E27FC236}">
                <a16:creationId xmlns:a16="http://schemas.microsoft.com/office/drawing/2014/main" id="{EF752431-4EB9-4CEC-B6B1-5EE750798CC2}"/>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 = 1240/620 = 2.00 eV; p = h/λ = 1.07 × 10⁻²⁷ kg·m/s.</a:t>
            </a:r>
          </a:p>
        </p:txBody>
      </p:sp>
      <p:sp>
        <p:nvSpPr>
          <p:cNvPr id="6" name="body">
            <a:extLst xmlns:a="http://schemas.openxmlformats.org/drawingml/2006/main">
              <a:ext uri="{FF2B5EF4-FFF2-40B4-BE49-F238E27FC236}">
                <a16:creationId xmlns:a16="http://schemas.microsoft.com/office/drawing/2014/main" id="{CA141029-9795-4258-B27C-51947BCF1AC5}"/>
              </a:ext>
            </a:extLst>
          </p:cNvPr>
          <p:cNvSpPr>
            <a:spLocks xmlns:a="http://schemas.openxmlformats.org/drawingml/2006/main" noGrp="1"/>
          </p:cNvSpPr>
          <p:nvPr/>
        </p:nvSpPr>
        <p:spPr>
          <a:xfrm xmlns:a="http://schemas.openxmlformats.org/drawingml/2006/main">
            <a:off x="609600" y="283845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 λ ∝ 1/√K, so wavelength halves.</a:t>
            </a:r>
          </a:p>
        </p:txBody>
      </p:sp>
      <p:sp>
        <p:nvSpPr>
          <p:cNvPr id="7" name="body">
            <a:extLst xmlns:a="http://schemas.openxmlformats.org/drawingml/2006/main">
              <a:ext uri="{FF2B5EF4-FFF2-40B4-BE49-F238E27FC236}">
                <a16:creationId xmlns:a16="http://schemas.microsoft.com/office/drawing/2014/main" id="{530D447B-CB43-4F82-AFA7-C326FF588750}"/>
              </a:ext>
            </a:extLst>
          </p:cNvPr>
          <p:cNvSpPr>
            <a:spLocks xmlns:a="http://schemas.openxmlformats.org/drawingml/2006/main" noGrp="1"/>
          </p:cNvSpPr>
          <p:nvPr/>
        </p:nvSpPr>
        <p:spPr>
          <a:xfrm xmlns:a="http://schemas.openxmlformats.org/drawingml/2006/main">
            <a:off x="609600" y="34528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E₄ = -0.850 eV and E₂ = -3.40 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Photon energy = 2.55 eV; λ ≈ 486 nm.</a:t>
            </a:r>
          </a:p>
        </p:txBody>
      </p:sp>
      <p:sp>
        <p:nvSpPr>
          <p:cNvPr id="8" name="body">
            <a:extLst xmlns:a="http://schemas.openxmlformats.org/drawingml/2006/main">
              <a:ext uri="{FF2B5EF4-FFF2-40B4-BE49-F238E27FC236}">
                <a16:creationId xmlns:a16="http://schemas.microsoft.com/office/drawing/2014/main" id="{8939B6F9-41C0-4F88-B3B7-D16A517BF56D}"/>
              </a:ext>
            </a:extLst>
          </p:cNvPr>
          <p:cNvSpPr>
            <a:spLocks xmlns:a="http://schemas.openxmlformats.org/drawingml/2006/main" noGrp="1"/>
          </p:cNvSpPr>
          <p:nvPr/>
        </p:nvSpPr>
        <p:spPr>
          <a:xfrm xmlns:a="http://schemas.openxmlformats.org/drawingml/2006/main">
            <a:off x="609600" y="47815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E₃ = -13.6/9 eV to zero: 1.51 eV.</a:t>
            </a:r>
          </a:p>
        </p:txBody>
      </p:sp>
      <p:sp>
        <p:nvSpPr>
          <p:cNvPr id="9" name="body">
            <a:extLst xmlns:a="http://schemas.openxmlformats.org/drawingml/2006/main">
              <a:ext uri="{FF2B5EF4-FFF2-40B4-BE49-F238E27FC236}">
                <a16:creationId xmlns:a16="http://schemas.microsoft.com/office/drawing/2014/main" id="{A7A564D0-32D1-4288-A2E1-188C27A9DA11}"/>
              </a:ext>
            </a:extLst>
          </p:cNvPr>
          <p:cNvSpPr>
            <a:spLocks xmlns:a="http://schemas.openxmlformats.org/drawingml/2006/main" noGrp="1"/>
          </p:cNvSpPr>
          <p:nvPr/>
        </p:nvSpPr>
        <p:spPr>
          <a:xfrm xmlns:a="http://schemas.openxmlformats.org/drawingml/2006/main">
            <a:off x="609600" y="57531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 λ_new/λ_old = 1/2; P_new/P_old = 16.</a:t>
            </a:r>
          </a:p>
        </p:txBody>
      </p:sp>
    </p:spTree>
    <p:extLst>
      <p:ext uri="{BB962C8B-B14F-4D97-AF65-F5344CB8AC3E}">
        <p14:creationId xmlns:p14="http://schemas.microsoft.com/office/powerpoint/2010/main" val="819758165"/>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526501-46CF-409A-8415-F90EC5ECDA7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EF34206-F88A-49CC-BA5E-D9D5E14BACC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5EDAACE8-341A-4B56-8C14-9980610DFAB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30    Answer key</a:t>
            </a:r>
          </a:p>
        </p:txBody>
      </p:sp>
      <p:sp>
        <p:nvSpPr>
          <p:cNvPr id="4" name="slide-number">
            <a:extLst xmlns:a="http://schemas.openxmlformats.org/drawingml/2006/main">
              <a:ext uri="{FF2B5EF4-FFF2-40B4-BE49-F238E27FC236}">
                <a16:creationId xmlns:a16="http://schemas.microsoft.com/office/drawing/2014/main" id="{30C04278-0471-42F1-BD1B-03AC91AACB5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107 / 113</a:t>
            </a:r>
          </a:p>
        </p:txBody>
      </p:sp>
      <p:sp>
        <p:nvSpPr>
          <p:cNvPr id="5" name="body">
            <a:extLst xmlns:a="http://schemas.openxmlformats.org/drawingml/2006/main">
              <a:ext uri="{FF2B5EF4-FFF2-40B4-BE49-F238E27FC236}">
                <a16:creationId xmlns:a16="http://schemas.microsoft.com/office/drawing/2014/main" id="{A2CAADED-55A5-46BC-8B08-62F80F668D3D}"/>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Photon energy = 3.10 eV.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K_max = 0.90 eV; stopping potential = 0.90 V.</a:t>
            </a:r>
          </a:p>
        </p:txBody>
      </p:sp>
    </p:spTree>
    <p:extLst>
      <p:ext uri="{BB962C8B-B14F-4D97-AF65-F5344CB8AC3E}">
        <p14:creationId xmlns:p14="http://schemas.microsoft.com/office/powerpoint/2010/main" val="1966102551"/>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course">
            <a:extLst xmlns:a="http://schemas.openxmlformats.org/drawingml/2006/main">
              <a:ext uri="{FF2B5EF4-FFF2-40B4-BE49-F238E27FC236}">
                <a16:creationId xmlns:a16="http://schemas.microsoft.com/office/drawing/2014/main" id="{565EAA60-B5D6-42E9-861A-71F0C9CEAC1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29E6973C-7B60-4B97-A398-128806D9A14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radiation and nuclear processes</a:t>
            </a:r>
          </a:p>
        </p:txBody>
      </p:sp>
      <p:sp>
        <p:nvSpPr>
          <p:cNvPr id="3" name="source-page">
            <a:extLst xmlns:a="http://schemas.openxmlformats.org/drawingml/2006/main">
              <a:ext uri="{FF2B5EF4-FFF2-40B4-BE49-F238E27FC236}">
                <a16:creationId xmlns:a16="http://schemas.microsoft.com/office/drawing/2014/main" id="{44B03ACB-0D12-4EE3-B44D-884C95A5F6B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Answer key</a:t>
            </a:r>
          </a:p>
        </p:txBody>
      </p:sp>
      <p:sp>
        <p:nvSpPr>
          <p:cNvPr id="4" name="slide-number">
            <a:extLst xmlns:a="http://schemas.openxmlformats.org/drawingml/2006/main">
              <a:ext uri="{FF2B5EF4-FFF2-40B4-BE49-F238E27FC236}">
                <a16:creationId xmlns:a16="http://schemas.microsoft.com/office/drawing/2014/main" id="{46D60DF3-BCE7-4C57-8FAC-6A924CF2C50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108 / 113</a:t>
            </a:r>
          </a:p>
        </p:txBody>
      </p:sp>
      <p:sp>
        <p:nvSpPr>
          <p:cNvPr id="5" name="body">
            <a:extLst xmlns:a="http://schemas.openxmlformats.org/drawingml/2006/main">
              <a:ext uri="{FF2B5EF4-FFF2-40B4-BE49-F238E27FC236}">
                <a16:creationId xmlns:a16="http://schemas.microsoft.com/office/drawing/2014/main" id="{1D4E8517-F1A8-4303-818B-6911DFAADA13}"/>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 Δλ = 2h/(m_ec) = 4.86 × 10⁻¹² m.</a:t>
            </a:r>
          </a:p>
        </p:txBody>
      </p:sp>
      <p:sp>
        <p:nvSpPr>
          <p:cNvPr id="6" name="body">
            <a:extLst xmlns:a="http://schemas.openxmlformats.org/drawingml/2006/main">
              <a:ext uri="{FF2B5EF4-FFF2-40B4-BE49-F238E27FC236}">
                <a16:creationId xmlns:a16="http://schemas.microsoft.com/office/drawing/2014/main" id="{0FB60022-A71F-4757-8AD8-9DCC148B8A6C}"/>
              </a:ext>
            </a:extLst>
          </p:cNvPr>
          <p:cNvSpPr>
            <a:spLocks xmlns:a="http://schemas.openxmlformats.org/drawingml/2006/main" noGrp="1"/>
          </p:cNvSpPr>
          <p:nvPr/>
        </p:nvSpPr>
        <p:spPr>
          <a:xfrm xmlns:a="http://schemas.openxmlformats.org/drawingml/2006/main">
            <a:off x="609600" y="2481263"/>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Three half-lives: 1/8 remains, 7/8 has decayed.</a:t>
            </a:r>
          </a:p>
        </p:txBody>
      </p:sp>
      <p:sp>
        <p:nvSpPr>
          <p:cNvPr id="7" name="body">
            <a:extLst xmlns:a="http://schemas.openxmlformats.org/drawingml/2006/main">
              <a:ext uri="{FF2B5EF4-FFF2-40B4-BE49-F238E27FC236}">
                <a16:creationId xmlns:a16="http://schemas.microsoft.com/office/drawing/2014/main" id="{CADBE27F-F501-4A87-932F-BCE5CD90C117}"/>
              </a:ext>
            </a:extLst>
          </p:cNvPr>
          <p:cNvSpPr>
            <a:spLocks xmlns:a="http://schemas.openxmlformats.org/drawingml/2006/main" noGrp="1"/>
          </p:cNvSpPr>
          <p:nvPr/>
        </p:nvSpPr>
        <p:spPr>
          <a:xfrm xmlns:a="http://schemas.openxmlformats.org/drawingml/2006/main">
            <a:off x="609600" y="345281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 λ = ln2/10 = 0.0693 s⁻¹; activity λN = 69.3 Bq.</a:t>
            </a:r>
          </a:p>
        </p:txBody>
      </p:sp>
      <p:sp>
        <p:nvSpPr>
          <p:cNvPr id="8" name="body">
            <a:extLst xmlns:a="http://schemas.openxmlformats.org/drawingml/2006/main">
              <a:ext uri="{FF2B5EF4-FFF2-40B4-BE49-F238E27FC236}">
                <a16:creationId xmlns:a16="http://schemas.microsoft.com/office/drawing/2014/main" id="{4DA9CD20-7F42-4E07-ACEA-0045CB1FE3D8}"/>
              </a:ext>
            </a:extLst>
          </p:cNvPr>
          <p:cNvSpPr>
            <a:spLocks xmlns:a="http://schemas.openxmlformats.org/drawingml/2006/main" noGrp="1"/>
          </p:cNvSpPr>
          <p:nvPr/>
        </p:nvSpPr>
        <p:spPr>
          <a:xfrm xmlns:a="http://schemas.openxmlformats.org/drawingml/2006/main">
            <a:off x="609600" y="406717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Daughter A = 206, Z = 82.</a:t>
            </a:r>
          </a:p>
        </p:txBody>
      </p:sp>
      <p:sp>
        <p:nvSpPr>
          <p:cNvPr id="9" name="body">
            <a:extLst xmlns:a="http://schemas.openxmlformats.org/drawingml/2006/main">
              <a:ext uri="{FF2B5EF4-FFF2-40B4-BE49-F238E27FC236}">
                <a16:creationId xmlns:a16="http://schemas.microsoft.com/office/drawing/2014/main" id="{5785263B-8CD8-41B2-A93C-BE34A684AE0B}"/>
              </a:ext>
            </a:extLst>
          </p:cNvPr>
          <p:cNvSpPr>
            <a:spLocks xmlns:a="http://schemas.openxmlformats.org/drawingml/2006/main" noGrp="1"/>
          </p:cNvSpPr>
          <p:nvPr/>
        </p:nvSpPr>
        <p:spPr>
          <a:xfrm xmlns:a="http://schemas.openxmlformats.org/drawingml/2006/main">
            <a:off x="609600" y="50387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stays fixed, Z increases by 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electron and antineutrino are emitted.</a:t>
            </a:r>
          </a:p>
        </p:txBody>
      </p:sp>
    </p:spTree>
    <p:extLst>
      <p:ext uri="{BB962C8B-B14F-4D97-AF65-F5344CB8AC3E}">
        <p14:creationId xmlns:p14="http://schemas.microsoft.com/office/powerpoint/2010/main" val="551005386"/>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B34CB22-0D4D-4E33-8298-8A3E4643EAC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2B7FF17-EE84-4C61-A1A3-34B4D96A145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radiation and nuclear processes</a:t>
            </a:r>
          </a:p>
        </p:txBody>
      </p:sp>
      <p:sp>
        <p:nvSpPr>
          <p:cNvPr id="3" name="source-page">
            <a:extLst xmlns:a="http://schemas.openxmlformats.org/drawingml/2006/main">
              <a:ext uri="{FF2B5EF4-FFF2-40B4-BE49-F238E27FC236}">
                <a16:creationId xmlns:a16="http://schemas.microsoft.com/office/drawing/2014/main" id="{CDD4A05A-8C33-4F48-8371-5DBEC5D8546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31    Answer key</a:t>
            </a:r>
          </a:p>
        </p:txBody>
      </p:sp>
      <p:sp>
        <p:nvSpPr>
          <p:cNvPr id="4" name="slide-number">
            <a:extLst xmlns:a="http://schemas.openxmlformats.org/drawingml/2006/main">
              <a:ext uri="{FF2B5EF4-FFF2-40B4-BE49-F238E27FC236}">
                <a16:creationId xmlns:a16="http://schemas.microsoft.com/office/drawing/2014/main" id="{2B0B5BA9-1679-40C5-AC8A-B721C075F14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109 / 113</a:t>
            </a:r>
          </a:p>
        </p:txBody>
      </p:sp>
      <p:sp>
        <p:nvSpPr>
          <p:cNvPr id="5" name="body">
            <a:extLst xmlns:a="http://schemas.openxmlformats.org/drawingml/2006/main">
              <a:ext uri="{FF2B5EF4-FFF2-40B4-BE49-F238E27FC236}">
                <a16:creationId xmlns:a16="http://schemas.microsoft.com/office/drawing/2014/main" id="{5CAD46E8-B47A-4E62-A2E3-EB6E5BD8B12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 = 0.0050(931.5) = 4.66 MeV.</a:t>
            </a:r>
          </a:p>
        </p:txBody>
      </p:sp>
    </p:spTree>
    <p:extLst>
      <p:ext uri="{BB962C8B-B14F-4D97-AF65-F5344CB8AC3E}">
        <p14:creationId xmlns:p14="http://schemas.microsoft.com/office/powerpoint/2010/main" val="699009528"/>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5C6F4E0-87A5-4238-B930-64D89B93710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9FCE38E1-E604-4C5F-9DFC-6ECF6660262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choose the correct energy model</a:t>
            </a:r>
          </a:p>
        </p:txBody>
      </p:sp>
      <p:sp>
        <p:nvSpPr>
          <p:cNvPr id="3" name="source-page">
            <a:extLst xmlns:a="http://schemas.openxmlformats.org/drawingml/2006/main">
              <a:ext uri="{FF2B5EF4-FFF2-40B4-BE49-F238E27FC236}">
                <a16:creationId xmlns:a16="http://schemas.microsoft.com/office/drawing/2014/main" id="{EE822B2E-5C6F-4449-BE2A-82FDEEE50AA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15.1-15.8</a:t>
            </a:r>
          </a:p>
        </p:txBody>
      </p:sp>
      <p:sp>
        <p:nvSpPr>
          <p:cNvPr id="4" name="slide-number">
            <a:extLst xmlns:a="http://schemas.openxmlformats.org/drawingml/2006/main">
              <a:ext uri="{FF2B5EF4-FFF2-40B4-BE49-F238E27FC236}">
                <a16:creationId xmlns:a16="http://schemas.microsoft.com/office/drawing/2014/main" id="{472C5629-46AA-4AF5-90A8-E63C54751B8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110 / 113</a:t>
            </a:r>
          </a:p>
        </p:txBody>
      </p:sp>
      <p:graphicFrame>
        <p:nvGraphicFramePr>
          <p:cNvPr id="10" name=""/>
          <p:cNvGraphicFramePr/>
          <p:nvPr/>
        </p:nvGraphicFramePr>
        <p:xfrm>
          <a:off xmlns:a="http://schemas.openxmlformats.org/drawingml/2006/main" x="609600" y="1809750"/>
          <a:ext xmlns:a="http://schemas.openxmlformats.org/drawingml/2006/main" cx="10972800" cy="4023360"/>
        </p:xfrm>
        <a:graphic xmlns:a="http://schemas.openxmlformats.org/drawingml/2006/main">
          <a:graphicData uri="http://schemas.openxmlformats.org/drawingml/2006/table">
            <a:tbl>
              <a:tblPr/>
              <a:tblGrid>
                <a:gridCol w="1968735"/>
                <a:gridCol w="3821661"/>
                <a:gridCol w="5182404"/>
              </a:tblGrid>
              <a:tr h="478536">
                <a:tc>
                  <a:txBody>
                    <a:bodyPr wrap="square" lIns="95250" tIns="76200" rIns="95250" bIns="76200">
                      <a:noAutofit/>
                    </a:bodyPr>
                    <a:lstStyle/>
                    <a:p>
                      <a:r>
                        <a:rPr sz="1800" b="1">
                          <a:solidFill>
                            <a:srgbClr val="FFFFFF"/>
                          </a:solidFill>
                          <a:latin typeface="Arial"/>
                          <a:ea typeface="Arial"/>
                          <a:cs typeface="Arial"/>
                        </a:rPr>
                        <a:t>Phenomenon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Interpretation / main check</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Photon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 = hf = hc/λ0; p = E/c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Vacuum wavelength; zero rest mass does not mean zero momentum</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Matter wave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λ = h/p; λ = h/√(2mK)</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Second form is nonrelativistic</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Photoelectric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Kmax = hf - φ; eVstop = Kmax</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controls maximum energy; intensity controls photon rate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Atomic transition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Ephoton = |Ef - Ei|</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Emission downward; absorption upward from occupied state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Hydrogen levels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En = -13.6 eV/n²</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 means bound; ionization reaches E = 0</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104536720"/>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AD8FEDB-43B4-4DE7-BC73-B9BCA5867D1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38125353-231F-49EC-BEB3-B51AA983A90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choose the correct energy model</a:t>
            </a:r>
          </a:p>
        </p:txBody>
      </p:sp>
      <p:sp>
        <p:nvSpPr>
          <p:cNvPr id="3" name="source-page">
            <a:extLst xmlns:a="http://schemas.openxmlformats.org/drawingml/2006/main">
              <a:ext uri="{FF2B5EF4-FFF2-40B4-BE49-F238E27FC236}">
                <a16:creationId xmlns:a16="http://schemas.microsoft.com/office/drawing/2014/main" id="{1DA1B9FD-65C2-43A0-A47D-A2C20B097BC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15.1-15.8</a:t>
            </a:r>
          </a:p>
        </p:txBody>
      </p:sp>
      <p:sp>
        <p:nvSpPr>
          <p:cNvPr id="4" name="slide-number">
            <a:extLst xmlns:a="http://schemas.openxmlformats.org/drawingml/2006/main">
              <a:ext uri="{FF2B5EF4-FFF2-40B4-BE49-F238E27FC236}">
                <a16:creationId xmlns:a16="http://schemas.microsoft.com/office/drawing/2014/main" id="{AF643AF8-F929-4E42-B183-B56375E21D0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111 / 113</a:t>
            </a:r>
          </a:p>
        </p:txBody>
      </p:sp>
      <p:graphicFrame>
        <p:nvGraphicFramePr>
          <p:cNvPr id="10" name=""/>
          <p:cNvGraphicFramePr/>
          <p:nvPr/>
        </p:nvGraphicFramePr>
        <p:xfrm>
          <a:off xmlns:a="http://schemas.openxmlformats.org/drawingml/2006/main" x="609600" y="1809750"/>
          <a:ext xmlns:a="http://schemas.openxmlformats.org/drawingml/2006/main" cx="10972800" cy="3256788"/>
        </p:xfrm>
        <a:graphic xmlns:a="http://schemas.openxmlformats.org/drawingml/2006/main">
          <a:graphicData uri="http://schemas.openxmlformats.org/drawingml/2006/table">
            <a:tbl>
              <a:tblPr/>
              <a:tblGrid>
                <a:gridCol w="1968735"/>
                <a:gridCol w="3821661"/>
                <a:gridCol w="5182404"/>
              </a:tblGrid>
              <a:tr h="478536">
                <a:tc>
                  <a:txBody>
                    <a:bodyPr wrap="square" lIns="95250" tIns="76200" rIns="95250" bIns="76200">
                      <a:noAutofit/>
                    </a:bodyPr>
                    <a:lstStyle/>
                    <a:p>
                      <a:r>
                        <a:rPr sz="1800" b="1">
                          <a:solidFill>
                            <a:srgbClr val="FFFFFF"/>
                          </a:solidFill>
                          <a:latin typeface="Arial"/>
                          <a:ea typeface="Arial"/>
                          <a:cs typeface="Arial"/>
                        </a:rPr>
                        <a:t>Phenomenon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Interpretation / main check</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Blackbody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λpeakT = b; P = σAT⁴</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Absolute T; continuous spectrum</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Compton</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Δλ = h(1 - cos θ)/(mec)</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Initially stationary free electron; conserve vector momentum</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Nuclear energy</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 = (Σmi - Σmf)c²</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Consistent mass convention; include all products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Radioactive decay</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N = N0e^(-λt); t½ = ln2/λ</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Same fractional loss per interval; individual events random</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725870214"/>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A29F4F0-CAB6-492E-AD4F-34931E876D9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E884F938-D7AC-47BB-988D-B7A09F68563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choose the correct energy model</a:t>
            </a:r>
          </a:p>
        </p:txBody>
      </p:sp>
      <p:sp>
        <p:nvSpPr>
          <p:cNvPr id="3" name="source-page">
            <a:extLst xmlns:a="http://schemas.openxmlformats.org/drawingml/2006/main">
              <a:ext uri="{FF2B5EF4-FFF2-40B4-BE49-F238E27FC236}">
                <a16:creationId xmlns:a16="http://schemas.microsoft.com/office/drawing/2014/main" id="{FFD8EA1F-D747-4E7B-BDCC-5712C82B080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34    15.1-15.8</a:t>
            </a:r>
          </a:p>
        </p:txBody>
      </p:sp>
      <p:sp>
        <p:nvSpPr>
          <p:cNvPr id="4" name="slide-number">
            <a:extLst xmlns:a="http://schemas.openxmlformats.org/drawingml/2006/main">
              <a:ext uri="{FF2B5EF4-FFF2-40B4-BE49-F238E27FC236}">
                <a16:creationId xmlns:a16="http://schemas.microsoft.com/office/drawing/2014/main" id="{D105EC01-0E24-4BE8-9B85-CDB8C85A561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112 / 113</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1968735"/>
                <a:gridCol w="1795023"/>
                <a:gridCol w="2026639"/>
                <a:gridCol w="5182404"/>
              </a:tblGrid>
              <a:tr h="478536">
                <a:tc>
                  <a:txBody>
                    <a:bodyPr wrap="square" lIns="95250" tIns="76200" rIns="95250" bIns="76200">
                      <a:noAutofit/>
                    </a:bodyPr>
                    <a:lstStyle/>
                    <a:p>
                      <a:r>
                        <a:rPr sz="1800" b="1">
                          <a:solidFill>
                            <a:srgbClr val="FFFFFF"/>
                          </a:solidFill>
                          <a:latin typeface="Arial"/>
                          <a:ea typeface="Arial"/>
                          <a:cs typeface="Arial"/>
                        </a:rPr>
                        <a:t>Decay</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Daughter A</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Daughter Z</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Other emitted particles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Alpha</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- 4</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 - 2</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Helium-4 nucleus</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Beta minus / beta plus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 unchanged</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Z + 1 / Z - 1</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Electron + antineutrino / positron + neutrino</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Gamma</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A unchanged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 unchanged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Photon; nuclear excitation decreases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509748457"/>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27B3DDA-4AC8-48CC-B943-A8CB27DC7B7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15</a:t>
            </a:r>
          </a:p>
        </p:txBody>
      </p:sp>
      <p:sp>
        <p:nvSpPr>
          <p:cNvPr id="2" name="title">
            <a:extLst xmlns:a="http://schemas.openxmlformats.org/drawingml/2006/main">
              <a:ext uri="{FF2B5EF4-FFF2-40B4-BE49-F238E27FC236}">
                <a16:creationId xmlns:a16="http://schemas.microsoft.com/office/drawing/2014/main" id="{C9A7D6EE-2300-445C-B3EF-4EA5FBDA14C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67350ED5-668E-4F09-845C-DAAF65AEB81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646B0DCC-AE6A-4BDB-833F-F03F26F0F6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113 / 113</a:t>
            </a:r>
          </a:p>
        </p:txBody>
      </p:sp>
      <p:sp>
        <p:nvSpPr>
          <p:cNvPr id="5" name="body">
            <a:extLst xmlns:a="http://schemas.openxmlformats.org/drawingml/2006/main">
              <a:ext uri="{FF2B5EF4-FFF2-40B4-BE49-F238E27FC236}">
                <a16:creationId xmlns:a16="http://schemas.microsoft.com/office/drawing/2014/main" id="{BE825874-40E0-4DE4-94ED-9D285A98D8DB}"/>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Modern Physics</a:t>
            </a:r>
          </a:p>
        </p:txBody>
      </p:sp>
      <p:sp>
        <p:nvSpPr>
          <p:cNvPr id="6" name="body">
            <a:extLst xmlns:a="http://schemas.openxmlformats.org/drawingml/2006/main">
              <a:ext uri="{FF2B5EF4-FFF2-40B4-BE49-F238E27FC236}">
                <a16:creationId xmlns:a16="http://schemas.microsoft.com/office/drawing/2014/main" id="{A11916F4-367A-40FC-87EB-21DEA6700267}"/>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7F6B0A58-79BC-4E66-9F21-E5AD72101B04}"/>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D5B3EBF7-236E-4CB4-85E5-586160283318}"/>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6170987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2026-10-01T04:00:04.3200000Z</dcterms:created>
  <dcterms:modified xsi:type="dcterms:W3CDTF">2026-10-01T04:00:04.3200000Z</dcterms:modified>
</coreProperties>
</file>