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b87291e724e4484" /><Relationship Type="http://schemas.openxmlformats.org/officeDocument/2006/relationships/extended-properties" Target="/docProps/app.xml" Id="Rfc9ea38695d14685" /><Relationship Type="http://schemas.openxmlformats.org/officeDocument/2006/relationships/officeDocument" Target="/ppt/presentation.xml" Id="Rb605850063764f04" /></Relationships>
</file>

<file path=ppt/presentation.xml><?xml version="1.0" encoding="utf-8"?>
<p:presentation xmlns:p="http://schemas.openxmlformats.org/presentationml/2006/main">
  <p:sldMasterIdLst>
    <p:sldMasterId xmlns:r="http://schemas.openxmlformats.org/officeDocument/2006/relationships" id="2147483648" r:id="R97c119636cba4154"/>
  </p:sldMasterIdLst>
  <p:notesMasterIdLst>
    <p:notesMasterId xmlns:r="http://schemas.openxmlformats.org/officeDocument/2006/relationships" r:id="Rfea1db677b494f15"/>
  </p:notesMasterIdLst>
  <p:sldIdLst>
    <p:sldId xmlns:r="http://schemas.openxmlformats.org/officeDocument/2006/relationships" id="256" r:id="Rd2fe2169bf0a42c9"/>
    <p:sldId xmlns:r="http://schemas.openxmlformats.org/officeDocument/2006/relationships" id="257" r:id="R20260b4daca646d2"/>
    <p:sldId xmlns:r="http://schemas.openxmlformats.org/officeDocument/2006/relationships" id="258" r:id="R4701e40e8a16427b"/>
    <p:sldId xmlns:r="http://schemas.openxmlformats.org/officeDocument/2006/relationships" id="259" r:id="R40c02128c4624cc4"/>
    <p:sldId xmlns:r="http://schemas.openxmlformats.org/officeDocument/2006/relationships" id="260" r:id="Ra91f3d9dde6243be"/>
    <p:sldId xmlns:r="http://schemas.openxmlformats.org/officeDocument/2006/relationships" id="261" r:id="R0e852dcfd89942df"/>
    <p:sldId xmlns:r="http://schemas.openxmlformats.org/officeDocument/2006/relationships" id="262" r:id="R09847f8a17af4273"/>
    <p:sldId xmlns:r="http://schemas.openxmlformats.org/officeDocument/2006/relationships" id="263" r:id="R08fb980a254c4a99"/>
    <p:sldId xmlns:r="http://schemas.openxmlformats.org/officeDocument/2006/relationships" id="264" r:id="R2844071c18f14ad2"/>
    <p:sldId xmlns:r="http://schemas.openxmlformats.org/officeDocument/2006/relationships" id="265" r:id="R2b17c43763644bb1"/>
    <p:sldId xmlns:r="http://schemas.openxmlformats.org/officeDocument/2006/relationships" id="266" r:id="R54004ea538334b6f"/>
    <p:sldId xmlns:r="http://schemas.openxmlformats.org/officeDocument/2006/relationships" id="267" r:id="R37b24f132e4048e5"/>
    <p:sldId xmlns:r="http://schemas.openxmlformats.org/officeDocument/2006/relationships" id="268" r:id="R499027693113428b"/>
    <p:sldId xmlns:r="http://schemas.openxmlformats.org/officeDocument/2006/relationships" id="269" r:id="R9b9ba41bf68c4f3c"/>
    <p:sldId xmlns:r="http://schemas.openxmlformats.org/officeDocument/2006/relationships" id="270" r:id="Ra3b138c54d934569"/>
    <p:sldId xmlns:r="http://schemas.openxmlformats.org/officeDocument/2006/relationships" id="271" r:id="R615308a37e8246e8"/>
    <p:sldId xmlns:r="http://schemas.openxmlformats.org/officeDocument/2006/relationships" id="272" r:id="Rb2fa94aae03741c1"/>
    <p:sldId xmlns:r="http://schemas.openxmlformats.org/officeDocument/2006/relationships" id="273" r:id="R616bd33d19124593"/>
    <p:sldId xmlns:r="http://schemas.openxmlformats.org/officeDocument/2006/relationships" id="274" r:id="R206f1ad25c834881"/>
    <p:sldId xmlns:r="http://schemas.openxmlformats.org/officeDocument/2006/relationships" id="275" r:id="Rd5eab47c37284347"/>
    <p:sldId xmlns:r="http://schemas.openxmlformats.org/officeDocument/2006/relationships" id="276" r:id="R09756eae04884382"/>
    <p:sldId xmlns:r="http://schemas.openxmlformats.org/officeDocument/2006/relationships" id="277" r:id="R1930d4b0ba2742c9"/>
    <p:sldId xmlns:r="http://schemas.openxmlformats.org/officeDocument/2006/relationships" id="278" r:id="R7c1956389c634a50"/>
    <p:sldId xmlns:r="http://schemas.openxmlformats.org/officeDocument/2006/relationships" id="279" r:id="R7444c0586ed84d64"/>
    <p:sldId xmlns:r="http://schemas.openxmlformats.org/officeDocument/2006/relationships" id="280" r:id="Rb2483a0aa6644505"/>
    <p:sldId xmlns:r="http://schemas.openxmlformats.org/officeDocument/2006/relationships" id="281" r:id="R47ac726ddf074a4c"/>
    <p:sldId xmlns:r="http://schemas.openxmlformats.org/officeDocument/2006/relationships" id="282" r:id="Rb0d0c7a9d5b04d33"/>
    <p:sldId xmlns:r="http://schemas.openxmlformats.org/officeDocument/2006/relationships" id="283" r:id="R6e37dc5516e84666"/>
    <p:sldId xmlns:r="http://schemas.openxmlformats.org/officeDocument/2006/relationships" id="284" r:id="R84b36f05bc6b4e07"/>
    <p:sldId xmlns:r="http://schemas.openxmlformats.org/officeDocument/2006/relationships" id="285" r:id="R20ff5e13118143a7"/>
    <p:sldId xmlns:r="http://schemas.openxmlformats.org/officeDocument/2006/relationships" id="286" r:id="Rc8b60a5f1ad5407c"/>
    <p:sldId xmlns:r="http://schemas.openxmlformats.org/officeDocument/2006/relationships" id="287" r:id="R27c5b6d562e7414e"/>
    <p:sldId xmlns:r="http://schemas.openxmlformats.org/officeDocument/2006/relationships" id="288" r:id="R87af1e1321f949c7"/>
    <p:sldId xmlns:r="http://schemas.openxmlformats.org/officeDocument/2006/relationships" id="289" r:id="R4dc0f6fd426e4177"/>
    <p:sldId xmlns:r="http://schemas.openxmlformats.org/officeDocument/2006/relationships" id="290" r:id="R8818b7e4cd594efd"/>
    <p:sldId xmlns:r="http://schemas.openxmlformats.org/officeDocument/2006/relationships" id="291" r:id="Re6812c930cdb40ec"/>
    <p:sldId xmlns:r="http://schemas.openxmlformats.org/officeDocument/2006/relationships" id="292" r:id="R88770881df88445f"/>
    <p:sldId xmlns:r="http://schemas.openxmlformats.org/officeDocument/2006/relationships" id="293" r:id="R7914fea8686d4a0e"/>
    <p:sldId xmlns:r="http://schemas.openxmlformats.org/officeDocument/2006/relationships" id="294" r:id="R332659d2282049f1"/>
    <p:sldId xmlns:r="http://schemas.openxmlformats.org/officeDocument/2006/relationships" id="295" r:id="R788878009b264378"/>
    <p:sldId xmlns:r="http://schemas.openxmlformats.org/officeDocument/2006/relationships" id="296" r:id="Rbc1b3bf72e324756"/>
    <p:sldId xmlns:r="http://schemas.openxmlformats.org/officeDocument/2006/relationships" id="297" r:id="R285322ec073f4074"/>
    <p:sldId xmlns:r="http://schemas.openxmlformats.org/officeDocument/2006/relationships" id="298" r:id="R26d1cec387994106"/>
    <p:sldId xmlns:r="http://schemas.openxmlformats.org/officeDocument/2006/relationships" id="299" r:id="Rab111ae4a62049d7"/>
    <p:sldId xmlns:r="http://schemas.openxmlformats.org/officeDocument/2006/relationships" id="300" r:id="R03347208b5ed4608"/>
    <p:sldId xmlns:r="http://schemas.openxmlformats.org/officeDocument/2006/relationships" id="301" r:id="R9a21da04669540aa"/>
    <p:sldId xmlns:r="http://schemas.openxmlformats.org/officeDocument/2006/relationships" id="302" r:id="R9f2b0c7b61164130"/>
    <p:sldId xmlns:r="http://schemas.openxmlformats.org/officeDocument/2006/relationships" id="303" r:id="R0006768400534107"/>
    <p:sldId xmlns:r="http://schemas.openxmlformats.org/officeDocument/2006/relationships" id="304" r:id="R3c74add92cdb4f46"/>
    <p:sldId xmlns:r="http://schemas.openxmlformats.org/officeDocument/2006/relationships" id="305" r:id="Rbb7c61034f49417a"/>
    <p:sldId xmlns:r="http://schemas.openxmlformats.org/officeDocument/2006/relationships" id="306" r:id="Re7d781f5d403434b"/>
    <p:sldId xmlns:r="http://schemas.openxmlformats.org/officeDocument/2006/relationships" id="307" r:id="R4baf64177c474a62"/>
    <p:sldId xmlns:r="http://schemas.openxmlformats.org/officeDocument/2006/relationships" id="308" r:id="R7fa34fa5c45e4ae5"/>
    <p:sldId xmlns:r="http://schemas.openxmlformats.org/officeDocument/2006/relationships" id="309" r:id="R2342d926edd142f3"/>
    <p:sldId xmlns:r="http://schemas.openxmlformats.org/officeDocument/2006/relationships" id="310" r:id="Rb1a8101944044664"/>
    <p:sldId xmlns:r="http://schemas.openxmlformats.org/officeDocument/2006/relationships" id="311" r:id="R6323141758b145ad"/>
    <p:sldId xmlns:r="http://schemas.openxmlformats.org/officeDocument/2006/relationships" id="312" r:id="R1655246259644441"/>
    <p:sldId xmlns:r="http://schemas.openxmlformats.org/officeDocument/2006/relationships" id="313" r:id="R8b57935789c94277"/>
    <p:sldId xmlns:r="http://schemas.openxmlformats.org/officeDocument/2006/relationships" id="314" r:id="R0314802580c44f84"/>
    <p:sldId xmlns:r="http://schemas.openxmlformats.org/officeDocument/2006/relationships" id="315" r:id="Rf26f938261624eca"/>
    <p:sldId xmlns:r="http://schemas.openxmlformats.org/officeDocument/2006/relationships" id="316" r:id="R2362b5de9fa34f44"/>
    <p:sldId xmlns:r="http://schemas.openxmlformats.org/officeDocument/2006/relationships" id="317" r:id="R7ef7033bc9d34fbe"/>
    <p:sldId xmlns:r="http://schemas.openxmlformats.org/officeDocument/2006/relationships" id="318" r:id="R6ee564f0624b48cc"/>
    <p:sldId xmlns:r="http://schemas.openxmlformats.org/officeDocument/2006/relationships" id="319" r:id="R31b2edae531b426a"/>
    <p:sldId xmlns:r="http://schemas.openxmlformats.org/officeDocument/2006/relationships" id="320" r:id="R6a6b3ce073ea4747"/>
    <p:sldId xmlns:r="http://schemas.openxmlformats.org/officeDocument/2006/relationships" id="321" r:id="Rfdd22aaaa0b840fe"/>
    <p:sldId xmlns:r="http://schemas.openxmlformats.org/officeDocument/2006/relationships" id="322" r:id="R83739babf9a6474e"/>
    <p:sldId xmlns:r="http://schemas.openxmlformats.org/officeDocument/2006/relationships" id="323" r:id="R5c36024a011d48be"/>
    <p:sldId xmlns:r="http://schemas.openxmlformats.org/officeDocument/2006/relationships" id="324" r:id="R8fb22bddada54a43"/>
    <p:sldId xmlns:r="http://schemas.openxmlformats.org/officeDocument/2006/relationships" id="325" r:id="R44633acfd8f54feb"/>
    <p:sldId xmlns:r="http://schemas.openxmlformats.org/officeDocument/2006/relationships" id="326" r:id="R057988d992e245cc"/>
    <p:sldId xmlns:r="http://schemas.openxmlformats.org/officeDocument/2006/relationships" id="327" r:id="R3555d1738a5e4392"/>
    <p:sldId xmlns:r="http://schemas.openxmlformats.org/officeDocument/2006/relationships" id="328" r:id="R1fd22a68cc6a4902"/>
    <p:sldId xmlns:r="http://schemas.openxmlformats.org/officeDocument/2006/relationships" id="329" r:id="Ra2a58a0c36e5451b"/>
    <p:sldId xmlns:r="http://schemas.openxmlformats.org/officeDocument/2006/relationships" id="330" r:id="R457cda5f6b6645e0"/>
    <p:sldId xmlns:r="http://schemas.openxmlformats.org/officeDocument/2006/relationships" id="331" r:id="R643e3e6ed92c4870"/>
    <p:sldId xmlns:r="http://schemas.openxmlformats.org/officeDocument/2006/relationships" id="332" r:id="R935887643c004bed"/>
    <p:sldId xmlns:r="http://schemas.openxmlformats.org/officeDocument/2006/relationships" id="333" r:id="Rc686a0f3bfaa4e56"/>
    <p:sldId xmlns:r="http://schemas.openxmlformats.org/officeDocument/2006/relationships" id="334" r:id="R474317af3b66416e"/>
    <p:sldId xmlns:r="http://schemas.openxmlformats.org/officeDocument/2006/relationships" id="335" r:id="R52279920dfc041f2"/>
    <p:sldId xmlns:r="http://schemas.openxmlformats.org/officeDocument/2006/relationships" id="336" r:id="R15d38930826e45bc"/>
    <p:sldId xmlns:r="http://schemas.openxmlformats.org/officeDocument/2006/relationships" id="337" r:id="Rf020484821db471f"/>
    <p:sldId xmlns:r="http://schemas.openxmlformats.org/officeDocument/2006/relationships" id="338" r:id="R79d0dd763b4245ca"/>
    <p:sldId xmlns:r="http://schemas.openxmlformats.org/officeDocument/2006/relationships" id="339" r:id="R9738178b637f4607"/>
    <p:sldId xmlns:r="http://schemas.openxmlformats.org/officeDocument/2006/relationships" id="340" r:id="R75983db877c840f3"/>
    <p:sldId xmlns:r="http://schemas.openxmlformats.org/officeDocument/2006/relationships" id="341" r:id="R2ad49dfeddc04815"/>
    <p:sldId xmlns:r="http://schemas.openxmlformats.org/officeDocument/2006/relationships" id="342" r:id="R7e6bf1fe298246e7"/>
    <p:sldId xmlns:r="http://schemas.openxmlformats.org/officeDocument/2006/relationships" id="343" r:id="Rbb988fe4d3b74127"/>
    <p:sldId xmlns:r="http://schemas.openxmlformats.org/officeDocument/2006/relationships" id="344" r:id="R4be33d10e39c4811"/>
    <p:sldId xmlns:r="http://schemas.openxmlformats.org/officeDocument/2006/relationships" id="345" r:id="Rd0220ff4d99d4bc8"/>
    <p:sldId xmlns:r="http://schemas.openxmlformats.org/officeDocument/2006/relationships" id="346" r:id="R2a41939a0c75400c"/>
    <p:sldId xmlns:r="http://schemas.openxmlformats.org/officeDocument/2006/relationships" id="347" r:id="R02cbe2ef84bc441d"/>
    <p:sldId xmlns:r="http://schemas.openxmlformats.org/officeDocument/2006/relationships" id="348" r:id="R1a3385330e0b4ac1"/>
    <p:sldId xmlns:r="http://schemas.openxmlformats.org/officeDocument/2006/relationships" id="349" r:id="R32696ce8f4394903"/>
    <p:sldId xmlns:r="http://schemas.openxmlformats.org/officeDocument/2006/relationships" id="350" r:id="R3297085cb9964071"/>
    <p:sldId xmlns:r="http://schemas.openxmlformats.org/officeDocument/2006/relationships" id="351" r:id="R82d7d92472de451d"/>
    <p:sldId xmlns:r="http://schemas.openxmlformats.org/officeDocument/2006/relationships" id="352" r:id="Rf4095e69271c43fa"/>
    <p:sldId xmlns:r="http://schemas.openxmlformats.org/officeDocument/2006/relationships" id="353" r:id="R896cadffc6cc4013"/>
    <p:sldId xmlns:r="http://schemas.openxmlformats.org/officeDocument/2006/relationships" id="354" r:id="R39bf9f5c01e341e1"/>
    <p:sldId xmlns:r="http://schemas.openxmlformats.org/officeDocument/2006/relationships" id="355" r:id="R123ef6a94fab41dd"/>
    <p:sldId xmlns:r="http://schemas.openxmlformats.org/officeDocument/2006/relationships" id="356" r:id="R90440a1a4dbe4b85"/>
    <p:sldId xmlns:r="http://schemas.openxmlformats.org/officeDocument/2006/relationships" id="357" r:id="R6b24b45812984e3f"/>
    <p:sldId xmlns:r="http://schemas.openxmlformats.org/officeDocument/2006/relationships" id="358" r:id="R82b39ab7a1034637"/>
    <p:sldId xmlns:r="http://schemas.openxmlformats.org/officeDocument/2006/relationships" id="359" r:id="R3d769e5a0f854133"/>
    <p:sldId xmlns:r="http://schemas.openxmlformats.org/officeDocument/2006/relationships" id="360" r:id="Rd10ddd1b04ce45c2"/>
    <p:sldId xmlns:r="http://schemas.openxmlformats.org/officeDocument/2006/relationships" id="361" r:id="R83b7fb5c22db4369"/>
    <p:sldId xmlns:r="http://schemas.openxmlformats.org/officeDocument/2006/relationships" id="362" r:id="R90a3fd8ca3a64ee2"/>
    <p:sldId xmlns:r="http://schemas.openxmlformats.org/officeDocument/2006/relationships" id="363" r:id="R33a57c79e5d743d7"/>
    <p:sldId xmlns:r="http://schemas.openxmlformats.org/officeDocument/2006/relationships" id="364" r:id="R72498c503aa84842"/>
    <p:sldId xmlns:r="http://schemas.openxmlformats.org/officeDocument/2006/relationships" id="365" r:id="R1ed58655bacc4b33"/>
    <p:sldId xmlns:r="http://schemas.openxmlformats.org/officeDocument/2006/relationships" id="366" r:id="R2033f02d94064901"/>
    <p:sldId xmlns:r="http://schemas.openxmlformats.org/officeDocument/2006/relationships" id="367" r:id="R629a1f46e82e4f0e"/>
    <p:sldId xmlns:r="http://schemas.openxmlformats.org/officeDocument/2006/relationships" id="368" r:id="R38a2257802ba48e3"/>
    <p:sldId xmlns:r="http://schemas.openxmlformats.org/officeDocument/2006/relationships" id="369" r:id="Rc50672965c784b9a"/>
    <p:sldId xmlns:r="http://schemas.openxmlformats.org/officeDocument/2006/relationships" id="370" r:id="Ref0afa0210624361"/>
    <p:sldId xmlns:r="http://schemas.openxmlformats.org/officeDocument/2006/relationships" id="371" r:id="R01337305421b4c36"/>
    <p:sldId xmlns:r="http://schemas.openxmlformats.org/officeDocument/2006/relationships" id="372" r:id="R8189bd1d542b4297"/>
    <p:sldId xmlns:r="http://schemas.openxmlformats.org/officeDocument/2006/relationships" id="373" r:id="Rdc94cc8d64034702"/>
    <p:sldId xmlns:r="http://schemas.openxmlformats.org/officeDocument/2006/relationships" id="374" r:id="R8e3482448af64445"/>
    <p:sldId xmlns:r="http://schemas.openxmlformats.org/officeDocument/2006/relationships" id="375" r:id="R909b1fa5102b4a1e"/>
    <p:sldId xmlns:r="http://schemas.openxmlformats.org/officeDocument/2006/relationships" id="376" r:id="R972c20663138491a"/>
    <p:sldId xmlns:r="http://schemas.openxmlformats.org/officeDocument/2006/relationships" id="377" r:id="Ra8d33cedceb64661"/>
    <p:sldId xmlns:r="http://schemas.openxmlformats.org/officeDocument/2006/relationships" id="378" r:id="Rf1591945338445bf"/>
    <p:sldId xmlns:r="http://schemas.openxmlformats.org/officeDocument/2006/relationships" id="379" r:id="Raae2bfeb5196459b"/>
    <p:sldId xmlns:r="http://schemas.openxmlformats.org/officeDocument/2006/relationships" id="380" r:id="Rbbba3b5fdaa34d1a"/>
    <p:sldId xmlns:r="http://schemas.openxmlformats.org/officeDocument/2006/relationships" id="381" r:id="Rfae6c985b6ce4bda"/>
    <p:sldId xmlns:r="http://schemas.openxmlformats.org/officeDocument/2006/relationships" id="382" r:id="R307e09c300bd480a"/>
    <p:sldId xmlns:r="http://schemas.openxmlformats.org/officeDocument/2006/relationships" id="383" r:id="Rbf1c7c456e834ba6"/>
    <p:sldId xmlns:r="http://schemas.openxmlformats.org/officeDocument/2006/relationships" id="384" r:id="R1a8810bf8fb64f6e"/>
    <p:sldId xmlns:r="http://schemas.openxmlformats.org/officeDocument/2006/relationships" id="385" r:id="Rbab42864d71b49c0"/>
    <p:sldId xmlns:r="http://schemas.openxmlformats.org/officeDocument/2006/relationships" id="386" r:id="R59959a3c0dc54b72"/>
    <p:sldId xmlns:r="http://schemas.openxmlformats.org/officeDocument/2006/relationships" id="387" r:id="R414fb299c3a94f2e"/>
    <p:sldId xmlns:r="http://schemas.openxmlformats.org/officeDocument/2006/relationships" id="388" r:id="Re524fd295cf54d9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731255873104b80" /><Relationship Type="http://schemas.openxmlformats.org/officeDocument/2006/relationships/slideMaster" Target="/ppt/slideMasters/slideMaster1.xml" Id="R97c119636cba4154" /><Relationship Type="http://schemas.openxmlformats.org/officeDocument/2006/relationships/notesMaster" Target="/ppt/notesMasters/notesMaster1.xml" Id="Rfea1db677b494f15" /><Relationship Type="http://schemas.openxmlformats.org/officeDocument/2006/relationships/presProps" Target="/ppt/presProps.xml" Id="R8121630a16e9429c" /><Relationship Type="http://schemas.openxmlformats.org/officeDocument/2006/relationships/tableStyles" Target="/ppt/tableStyles.xml" Id="R8ccc908ebc544691" /><Relationship Type="http://schemas.openxmlformats.org/officeDocument/2006/relationships/slide" Target="/ppt/slides/slide1.xml" Id="Rd2fe2169bf0a42c9" /><Relationship Type="http://schemas.openxmlformats.org/officeDocument/2006/relationships/slide" Target="/ppt/slides/slide2.xml" Id="R20260b4daca646d2" /><Relationship Type="http://schemas.openxmlformats.org/officeDocument/2006/relationships/slide" Target="/ppt/slides/slide3.xml" Id="R4701e40e8a16427b" /><Relationship Type="http://schemas.openxmlformats.org/officeDocument/2006/relationships/slide" Target="/ppt/slides/slide4.xml" Id="R40c02128c4624cc4" /><Relationship Type="http://schemas.openxmlformats.org/officeDocument/2006/relationships/slide" Target="/ppt/slides/slide5.xml" Id="Ra91f3d9dde6243be" /><Relationship Type="http://schemas.openxmlformats.org/officeDocument/2006/relationships/slide" Target="/ppt/slides/slide6.xml" Id="R0e852dcfd89942df" /><Relationship Type="http://schemas.openxmlformats.org/officeDocument/2006/relationships/slide" Target="/ppt/slides/slide7.xml" Id="R09847f8a17af4273" /><Relationship Type="http://schemas.openxmlformats.org/officeDocument/2006/relationships/slide" Target="/ppt/slides/slide8.xml" Id="R08fb980a254c4a99" /><Relationship Type="http://schemas.openxmlformats.org/officeDocument/2006/relationships/slide" Target="/ppt/slides/slide9.xml" Id="R2844071c18f14ad2" /><Relationship Type="http://schemas.openxmlformats.org/officeDocument/2006/relationships/slide" Target="/ppt/slides/slide10.xml" Id="R2b17c43763644bb1" /><Relationship Type="http://schemas.openxmlformats.org/officeDocument/2006/relationships/slide" Target="/ppt/slides/slide11.xml" Id="R54004ea538334b6f" /><Relationship Type="http://schemas.openxmlformats.org/officeDocument/2006/relationships/slide" Target="/ppt/slides/slide12.xml" Id="R37b24f132e4048e5" /><Relationship Type="http://schemas.openxmlformats.org/officeDocument/2006/relationships/slide" Target="/ppt/slides/slide13.xml" Id="R499027693113428b" /><Relationship Type="http://schemas.openxmlformats.org/officeDocument/2006/relationships/slide" Target="/ppt/slides/slide14.xml" Id="R9b9ba41bf68c4f3c" /><Relationship Type="http://schemas.openxmlformats.org/officeDocument/2006/relationships/slide" Target="/ppt/slides/slide15.xml" Id="Ra3b138c54d934569" /><Relationship Type="http://schemas.openxmlformats.org/officeDocument/2006/relationships/slide" Target="/ppt/slides/slide16.xml" Id="R615308a37e8246e8" /><Relationship Type="http://schemas.openxmlformats.org/officeDocument/2006/relationships/slide" Target="/ppt/slides/slide17.xml" Id="Rb2fa94aae03741c1" /><Relationship Type="http://schemas.openxmlformats.org/officeDocument/2006/relationships/slide" Target="/ppt/slides/slide18.xml" Id="R616bd33d19124593" /><Relationship Type="http://schemas.openxmlformats.org/officeDocument/2006/relationships/slide" Target="/ppt/slides/slide19.xml" Id="R206f1ad25c834881" /><Relationship Type="http://schemas.openxmlformats.org/officeDocument/2006/relationships/slide" Target="/ppt/slides/slide20.xml" Id="Rd5eab47c37284347" /><Relationship Type="http://schemas.openxmlformats.org/officeDocument/2006/relationships/slide" Target="/ppt/slides/slide21.xml" Id="R09756eae04884382" /><Relationship Type="http://schemas.openxmlformats.org/officeDocument/2006/relationships/slide" Target="/ppt/slides/slide22.xml" Id="R1930d4b0ba2742c9" /><Relationship Type="http://schemas.openxmlformats.org/officeDocument/2006/relationships/slide" Target="/ppt/slides/slide23.xml" Id="R7c1956389c634a50" /><Relationship Type="http://schemas.openxmlformats.org/officeDocument/2006/relationships/slide" Target="/ppt/slides/slide24.xml" Id="R7444c0586ed84d64" /><Relationship Type="http://schemas.openxmlformats.org/officeDocument/2006/relationships/slide" Target="/ppt/slides/slide25.xml" Id="Rb2483a0aa6644505" /><Relationship Type="http://schemas.openxmlformats.org/officeDocument/2006/relationships/slide" Target="/ppt/slides/slide26.xml" Id="R47ac726ddf074a4c" /><Relationship Type="http://schemas.openxmlformats.org/officeDocument/2006/relationships/slide" Target="/ppt/slides/slide27.xml" Id="Rb0d0c7a9d5b04d33" /><Relationship Type="http://schemas.openxmlformats.org/officeDocument/2006/relationships/slide" Target="/ppt/slides/slide28.xml" Id="R6e37dc5516e84666" /><Relationship Type="http://schemas.openxmlformats.org/officeDocument/2006/relationships/slide" Target="/ppt/slides/slide29.xml" Id="R84b36f05bc6b4e07" /><Relationship Type="http://schemas.openxmlformats.org/officeDocument/2006/relationships/slide" Target="/ppt/slides/slide30.xml" Id="R20ff5e13118143a7" /><Relationship Type="http://schemas.openxmlformats.org/officeDocument/2006/relationships/slide" Target="/ppt/slides/slide31.xml" Id="Rc8b60a5f1ad5407c" /><Relationship Type="http://schemas.openxmlformats.org/officeDocument/2006/relationships/slide" Target="/ppt/slides/slide32.xml" Id="R27c5b6d562e7414e" /><Relationship Type="http://schemas.openxmlformats.org/officeDocument/2006/relationships/slide" Target="/ppt/slides/slide33.xml" Id="R87af1e1321f949c7" /><Relationship Type="http://schemas.openxmlformats.org/officeDocument/2006/relationships/slide" Target="/ppt/slides/slide34.xml" Id="R4dc0f6fd426e4177" /><Relationship Type="http://schemas.openxmlformats.org/officeDocument/2006/relationships/slide" Target="/ppt/slides/slide35.xml" Id="R8818b7e4cd594efd" /><Relationship Type="http://schemas.openxmlformats.org/officeDocument/2006/relationships/slide" Target="/ppt/slides/slide36.xml" Id="Re6812c930cdb40ec" /><Relationship Type="http://schemas.openxmlformats.org/officeDocument/2006/relationships/slide" Target="/ppt/slides/slide37.xml" Id="R88770881df88445f" /><Relationship Type="http://schemas.openxmlformats.org/officeDocument/2006/relationships/slide" Target="/ppt/slides/slide38.xml" Id="R7914fea8686d4a0e" /><Relationship Type="http://schemas.openxmlformats.org/officeDocument/2006/relationships/slide" Target="/ppt/slides/slide39.xml" Id="R332659d2282049f1" /><Relationship Type="http://schemas.openxmlformats.org/officeDocument/2006/relationships/slide" Target="/ppt/slides/slide40.xml" Id="R788878009b264378" /><Relationship Type="http://schemas.openxmlformats.org/officeDocument/2006/relationships/slide" Target="/ppt/slides/slide41.xml" Id="Rbc1b3bf72e324756" /><Relationship Type="http://schemas.openxmlformats.org/officeDocument/2006/relationships/slide" Target="/ppt/slides/slide42.xml" Id="R285322ec073f4074" /><Relationship Type="http://schemas.openxmlformats.org/officeDocument/2006/relationships/slide" Target="/ppt/slides/slide43.xml" Id="R26d1cec387994106" /><Relationship Type="http://schemas.openxmlformats.org/officeDocument/2006/relationships/slide" Target="/ppt/slides/slide44.xml" Id="Rab111ae4a62049d7" /><Relationship Type="http://schemas.openxmlformats.org/officeDocument/2006/relationships/slide" Target="/ppt/slides/slide45.xml" Id="R03347208b5ed4608" /><Relationship Type="http://schemas.openxmlformats.org/officeDocument/2006/relationships/slide" Target="/ppt/slides/slide46.xml" Id="R9a21da04669540aa" /><Relationship Type="http://schemas.openxmlformats.org/officeDocument/2006/relationships/slide" Target="/ppt/slides/slide47.xml" Id="R9f2b0c7b61164130" /><Relationship Type="http://schemas.openxmlformats.org/officeDocument/2006/relationships/slide" Target="/ppt/slides/slide48.xml" Id="R0006768400534107" /><Relationship Type="http://schemas.openxmlformats.org/officeDocument/2006/relationships/slide" Target="/ppt/slides/slide49.xml" Id="R3c74add92cdb4f46" /><Relationship Type="http://schemas.openxmlformats.org/officeDocument/2006/relationships/slide" Target="/ppt/slides/slide50.xml" Id="Rbb7c61034f49417a" /><Relationship Type="http://schemas.openxmlformats.org/officeDocument/2006/relationships/slide" Target="/ppt/slides/slide51.xml" Id="Re7d781f5d403434b" /><Relationship Type="http://schemas.openxmlformats.org/officeDocument/2006/relationships/slide" Target="/ppt/slides/slide52.xml" Id="R4baf64177c474a62" /><Relationship Type="http://schemas.openxmlformats.org/officeDocument/2006/relationships/slide" Target="/ppt/slides/slide53.xml" Id="R7fa34fa5c45e4ae5" /><Relationship Type="http://schemas.openxmlformats.org/officeDocument/2006/relationships/slide" Target="/ppt/slides/slide54.xml" Id="R2342d926edd142f3" /><Relationship Type="http://schemas.openxmlformats.org/officeDocument/2006/relationships/slide" Target="/ppt/slides/slide55.xml" Id="Rb1a8101944044664" /><Relationship Type="http://schemas.openxmlformats.org/officeDocument/2006/relationships/slide" Target="/ppt/slides/slide56.xml" Id="R6323141758b145ad" /><Relationship Type="http://schemas.openxmlformats.org/officeDocument/2006/relationships/slide" Target="/ppt/slides/slide57.xml" Id="R1655246259644441" /><Relationship Type="http://schemas.openxmlformats.org/officeDocument/2006/relationships/slide" Target="/ppt/slides/slide58.xml" Id="R8b57935789c94277" /><Relationship Type="http://schemas.openxmlformats.org/officeDocument/2006/relationships/slide" Target="/ppt/slides/slide59.xml" Id="R0314802580c44f84" /><Relationship Type="http://schemas.openxmlformats.org/officeDocument/2006/relationships/slide" Target="/ppt/slides/slide60.xml" Id="Rf26f938261624eca" /><Relationship Type="http://schemas.openxmlformats.org/officeDocument/2006/relationships/slide" Target="/ppt/slides/slide61.xml" Id="R2362b5de9fa34f44" /><Relationship Type="http://schemas.openxmlformats.org/officeDocument/2006/relationships/slide" Target="/ppt/slides/slide62.xml" Id="R7ef7033bc9d34fbe" /><Relationship Type="http://schemas.openxmlformats.org/officeDocument/2006/relationships/slide" Target="/ppt/slides/slide63.xml" Id="R6ee564f0624b48cc" /><Relationship Type="http://schemas.openxmlformats.org/officeDocument/2006/relationships/slide" Target="/ppt/slides/slide64.xml" Id="R31b2edae531b426a" /><Relationship Type="http://schemas.openxmlformats.org/officeDocument/2006/relationships/slide" Target="/ppt/slides/slide65.xml" Id="R6a6b3ce073ea4747" /><Relationship Type="http://schemas.openxmlformats.org/officeDocument/2006/relationships/slide" Target="/ppt/slides/slide66.xml" Id="Rfdd22aaaa0b840fe" /><Relationship Type="http://schemas.openxmlformats.org/officeDocument/2006/relationships/slide" Target="/ppt/slides/slide67.xml" Id="R83739babf9a6474e" /><Relationship Type="http://schemas.openxmlformats.org/officeDocument/2006/relationships/slide" Target="/ppt/slides/slide68.xml" Id="R5c36024a011d48be" /><Relationship Type="http://schemas.openxmlformats.org/officeDocument/2006/relationships/slide" Target="/ppt/slides/slide69.xml" Id="R8fb22bddada54a43" /><Relationship Type="http://schemas.openxmlformats.org/officeDocument/2006/relationships/slide" Target="/ppt/slides/slide70.xml" Id="R44633acfd8f54feb" /><Relationship Type="http://schemas.openxmlformats.org/officeDocument/2006/relationships/slide" Target="/ppt/slides/slide71.xml" Id="R057988d992e245cc" /><Relationship Type="http://schemas.openxmlformats.org/officeDocument/2006/relationships/slide" Target="/ppt/slides/slide72.xml" Id="R3555d1738a5e4392" /><Relationship Type="http://schemas.openxmlformats.org/officeDocument/2006/relationships/slide" Target="/ppt/slides/slide73.xml" Id="R1fd22a68cc6a4902" /><Relationship Type="http://schemas.openxmlformats.org/officeDocument/2006/relationships/slide" Target="/ppt/slides/slide74.xml" Id="Ra2a58a0c36e5451b" /><Relationship Type="http://schemas.openxmlformats.org/officeDocument/2006/relationships/slide" Target="/ppt/slides/slide75.xml" Id="R457cda5f6b6645e0" /><Relationship Type="http://schemas.openxmlformats.org/officeDocument/2006/relationships/slide" Target="/ppt/slides/slide76.xml" Id="R643e3e6ed92c4870" /><Relationship Type="http://schemas.openxmlformats.org/officeDocument/2006/relationships/slide" Target="/ppt/slides/slide77.xml" Id="R935887643c004bed" /><Relationship Type="http://schemas.openxmlformats.org/officeDocument/2006/relationships/slide" Target="/ppt/slides/slide78.xml" Id="Rc686a0f3bfaa4e56" /><Relationship Type="http://schemas.openxmlformats.org/officeDocument/2006/relationships/slide" Target="/ppt/slides/slide79.xml" Id="R474317af3b66416e" /><Relationship Type="http://schemas.openxmlformats.org/officeDocument/2006/relationships/slide" Target="/ppt/slides/slide80.xml" Id="R52279920dfc041f2" /><Relationship Type="http://schemas.openxmlformats.org/officeDocument/2006/relationships/slide" Target="/ppt/slides/slide81.xml" Id="R15d38930826e45bc" /><Relationship Type="http://schemas.openxmlformats.org/officeDocument/2006/relationships/slide" Target="/ppt/slides/slide82.xml" Id="Rf020484821db471f" /><Relationship Type="http://schemas.openxmlformats.org/officeDocument/2006/relationships/slide" Target="/ppt/slides/slide83.xml" Id="R79d0dd763b4245ca" /><Relationship Type="http://schemas.openxmlformats.org/officeDocument/2006/relationships/slide" Target="/ppt/slides/slide84.xml" Id="R9738178b637f4607" /><Relationship Type="http://schemas.openxmlformats.org/officeDocument/2006/relationships/slide" Target="/ppt/slides/slide85.xml" Id="R75983db877c840f3" /><Relationship Type="http://schemas.openxmlformats.org/officeDocument/2006/relationships/slide" Target="/ppt/slides/slide86.xml" Id="R2ad49dfeddc04815" /><Relationship Type="http://schemas.openxmlformats.org/officeDocument/2006/relationships/slide" Target="/ppt/slides/slide87.xml" Id="R7e6bf1fe298246e7" /><Relationship Type="http://schemas.openxmlformats.org/officeDocument/2006/relationships/slide" Target="/ppt/slides/slide88.xml" Id="Rbb988fe4d3b74127" /><Relationship Type="http://schemas.openxmlformats.org/officeDocument/2006/relationships/slide" Target="/ppt/slides/slide89.xml" Id="R4be33d10e39c4811" /><Relationship Type="http://schemas.openxmlformats.org/officeDocument/2006/relationships/slide" Target="/ppt/slides/slide90.xml" Id="Rd0220ff4d99d4bc8" /><Relationship Type="http://schemas.openxmlformats.org/officeDocument/2006/relationships/slide" Target="/ppt/slides/slide91.xml" Id="R2a41939a0c75400c" /><Relationship Type="http://schemas.openxmlformats.org/officeDocument/2006/relationships/slide" Target="/ppt/slides/slide92.xml" Id="R02cbe2ef84bc441d" /><Relationship Type="http://schemas.openxmlformats.org/officeDocument/2006/relationships/slide" Target="/ppt/slides/slide93.xml" Id="R1a3385330e0b4ac1" /><Relationship Type="http://schemas.openxmlformats.org/officeDocument/2006/relationships/slide" Target="/ppt/slides/slide94.xml" Id="R32696ce8f4394903" /><Relationship Type="http://schemas.openxmlformats.org/officeDocument/2006/relationships/slide" Target="/ppt/slides/slide95.xml" Id="R3297085cb9964071" /><Relationship Type="http://schemas.openxmlformats.org/officeDocument/2006/relationships/slide" Target="/ppt/slides/slide96.xml" Id="R82d7d92472de451d" /><Relationship Type="http://schemas.openxmlformats.org/officeDocument/2006/relationships/slide" Target="/ppt/slides/slide97.xml" Id="Rf4095e69271c43fa" /><Relationship Type="http://schemas.openxmlformats.org/officeDocument/2006/relationships/slide" Target="/ppt/slides/slide98.xml" Id="R896cadffc6cc4013" /><Relationship Type="http://schemas.openxmlformats.org/officeDocument/2006/relationships/slide" Target="/ppt/slides/slide99.xml" Id="R39bf9f5c01e341e1" /><Relationship Type="http://schemas.openxmlformats.org/officeDocument/2006/relationships/slide" Target="/ppt/slides/slide100.xml" Id="R123ef6a94fab41dd" /><Relationship Type="http://schemas.openxmlformats.org/officeDocument/2006/relationships/slide" Target="/ppt/slides/slide101.xml" Id="R90440a1a4dbe4b85" /><Relationship Type="http://schemas.openxmlformats.org/officeDocument/2006/relationships/slide" Target="/ppt/slides/slide102.xml" Id="R6b24b45812984e3f" /><Relationship Type="http://schemas.openxmlformats.org/officeDocument/2006/relationships/slide" Target="/ppt/slides/slide103.xml" Id="R82b39ab7a1034637" /><Relationship Type="http://schemas.openxmlformats.org/officeDocument/2006/relationships/slide" Target="/ppt/slides/slide104.xml" Id="R3d769e5a0f854133" /><Relationship Type="http://schemas.openxmlformats.org/officeDocument/2006/relationships/slide" Target="/ppt/slides/slide105.xml" Id="Rd10ddd1b04ce45c2" /><Relationship Type="http://schemas.openxmlformats.org/officeDocument/2006/relationships/slide" Target="/ppt/slides/slide106.xml" Id="R83b7fb5c22db4369" /><Relationship Type="http://schemas.openxmlformats.org/officeDocument/2006/relationships/slide" Target="/ppt/slides/slide107.xml" Id="R90a3fd8ca3a64ee2" /><Relationship Type="http://schemas.openxmlformats.org/officeDocument/2006/relationships/slide" Target="/ppt/slides/slide108.xml" Id="R33a57c79e5d743d7" /><Relationship Type="http://schemas.openxmlformats.org/officeDocument/2006/relationships/slide" Target="/ppt/slides/slide109.xml" Id="R72498c503aa84842" /><Relationship Type="http://schemas.openxmlformats.org/officeDocument/2006/relationships/slide" Target="/ppt/slides/slide110.xml" Id="R1ed58655bacc4b33" /><Relationship Type="http://schemas.openxmlformats.org/officeDocument/2006/relationships/slide" Target="/ppt/slides/slide111.xml" Id="R2033f02d94064901" /><Relationship Type="http://schemas.openxmlformats.org/officeDocument/2006/relationships/slide" Target="/ppt/slides/slide112.xml" Id="R629a1f46e82e4f0e" /><Relationship Type="http://schemas.openxmlformats.org/officeDocument/2006/relationships/slide" Target="/ppt/slides/slide113.xml" Id="R38a2257802ba48e3" /><Relationship Type="http://schemas.openxmlformats.org/officeDocument/2006/relationships/slide" Target="/ppt/slides/slide114.xml" Id="Rc50672965c784b9a" /><Relationship Type="http://schemas.openxmlformats.org/officeDocument/2006/relationships/slide" Target="/ppt/slides/slide115.xml" Id="Ref0afa0210624361" /><Relationship Type="http://schemas.openxmlformats.org/officeDocument/2006/relationships/slide" Target="/ppt/slides/slide116.xml" Id="R01337305421b4c36" /><Relationship Type="http://schemas.openxmlformats.org/officeDocument/2006/relationships/slide" Target="/ppt/slides/slide117.xml" Id="R8189bd1d542b4297" /><Relationship Type="http://schemas.openxmlformats.org/officeDocument/2006/relationships/slide" Target="/ppt/slides/slide118.xml" Id="Rdc94cc8d64034702" /><Relationship Type="http://schemas.openxmlformats.org/officeDocument/2006/relationships/slide" Target="/ppt/slides/slide119.xml" Id="R8e3482448af64445" /><Relationship Type="http://schemas.openxmlformats.org/officeDocument/2006/relationships/slide" Target="/ppt/slides/slide120.xml" Id="R909b1fa5102b4a1e" /><Relationship Type="http://schemas.openxmlformats.org/officeDocument/2006/relationships/slide" Target="/ppt/slides/slide121.xml" Id="R972c20663138491a" /><Relationship Type="http://schemas.openxmlformats.org/officeDocument/2006/relationships/slide" Target="/ppt/slides/slide122.xml" Id="Ra8d33cedceb64661" /><Relationship Type="http://schemas.openxmlformats.org/officeDocument/2006/relationships/slide" Target="/ppt/slides/slide123.xml" Id="Rf1591945338445bf" /><Relationship Type="http://schemas.openxmlformats.org/officeDocument/2006/relationships/slide" Target="/ppt/slides/slide124.xml" Id="Raae2bfeb5196459b" /><Relationship Type="http://schemas.openxmlformats.org/officeDocument/2006/relationships/slide" Target="/ppt/slides/slide125.xml" Id="Rbbba3b5fdaa34d1a" /><Relationship Type="http://schemas.openxmlformats.org/officeDocument/2006/relationships/slide" Target="/ppt/slides/slide126.xml" Id="Rfae6c985b6ce4bda" /><Relationship Type="http://schemas.openxmlformats.org/officeDocument/2006/relationships/slide" Target="/ppt/slides/slide127.xml" Id="R307e09c300bd480a" /><Relationship Type="http://schemas.openxmlformats.org/officeDocument/2006/relationships/slide" Target="/ppt/slides/slide128.xml" Id="Rbf1c7c456e834ba6" /><Relationship Type="http://schemas.openxmlformats.org/officeDocument/2006/relationships/slide" Target="/ppt/slides/slide129.xml" Id="R1a8810bf8fb64f6e" /><Relationship Type="http://schemas.openxmlformats.org/officeDocument/2006/relationships/slide" Target="/ppt/slides/slide130.xml" Id="Rbab42864d71b49c0" /><Relationship Type="http://schemas.openxmlformats.org/officeDocument/2006/relationships/slide" Target="/ppt/slides/slide131.xml" Id="R59959a3c0dc54b72" /><Relationship Type="http://schemas.openxmlformats.org/officeDocument/2006/relationships/slide" Target="/ppt/slides/slide132.xml" Id="R414fb299c3a94f2e" /><Relationship Type="http://schemas.openxmlformats.org/officeDocument/2006/relationships/slide" Target="/ppt/slides/slide133.xml" Id="Re524fd295cf54d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59716248b34a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9fb65003f84edf" /><Relationship Type="http://schemas.openxmlformats.org/officeDocument/2006/relationships/notesMaster" Target="/ppt/notesMasters/notesMaster1.xml" Id="Rdfcd763f393b40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7c4de5fa49d482c" /><Relationship Type="http://schemas.openxmlformats.org/officeDocument/2006/relationships/notesMaster" Target="/ppt/notesMasters/notesMaster1.xml" Id="Rb1c334b81e0a40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3dc9b8ed35418c" /><Relationship Type="http://schemas.openxmlformats.org/officeDocument/2006/relationships/notesMaster" Target="/ppt/notesMasters/notesMaster1.xml" Id="R3d0018e78f7945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b0339f723ba342a0" /><Relationship Type="http://schemas.openxmlformats.org/officeDocument/2006/relationships/notesMaster" Target="/ppt/notesMasters/notesMaster1.xml" Id="Rbe5c806e089b4f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213a84c45cf44be" /><Relationship Type="http://schemas.openxmlformats.org/officeDocument/2006/relationships/notesMaster" Target="/ppt/notesMasters/notesMaster1.xml" Id="Rd9083b555c924d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b902c72b51a4621" /><Relationship Type="http://schemas.openxmlformats.org/officeDocument/2006/relationships/notesMaster" Target="/ppt/notesMasters/notesMaster1.xml" Id="Rbebd5f7c7a6c47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78bb631d2b24d06" /><Relationship Type="http://schemas.openxmlformats.org/officeDocument/2006/relationships/notesMaster" Target="/ppt/notesMasters/notesMaster1.xml" Id="R02a1516339aa4a3e"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72b8f6df4d4f02" /><Relationship Type="http://schemas.openxmlformats.org/officeDocument/2006/relationships/notesMaster" Target="/ppt/notesMasters/notesMaster1.xml" Id="Re8feef221e9849e9" /></Relationships>
</file>

<file path=ppt/notesSlides/_rels/notesSlide9.xml.rels>&#65279;<?xml version="1.0" encoding="utf-8"?><Relationships xmlns="http://schemas.openxmlformats.org/package/2006/relationships"><Relationship Type="http://schemas.openxmlformats.org/officeDocument/2006/relationships/slide" Target="/ppt/slides/slide9.xml" Id="R8e89fca15bcf46f8" /><Relationship Type="http://schemas.openxmlformats.org/officeDocument/2006/relationships/notesMaster" Target="/ppt/notesMasters/notesMaster1.xml" Id="R8488d61f63f544f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7105387f9c4ec2" /><Relationship Type="http://schemas.openxmlformats.org/officeDocument/2006/relationships/notesMaster" Target="/ppt/notesMasters/notesMaster1.xml" Id="Raa28d5dab8d94d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344eb223b94586" /><Relationship Type="http://schemas.openxmlformats.org/officeDocument/2006/relationships/notesMaster" Target="/ppt/notesMasters/notesMaster1.xml" Id="R901ca24e62df4d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7ce976240543c4" /><Relationship Type="http://schemas.openxmlformats.org/officeDocument/2006/relationships/notesMaster" Target="/ppt/notesMasters/notesMaster1.xml" Id="R843888010a99436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d68ec1ebb9644b3" /><Relationship Type="http://schemas.openxmlformats.org/officeDocument/2006/relationships/notesMaster" Target="/ppt/notesMasters/notesMaster1.xml" Id="Rbe1a97785b2f4d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2a47cdac904c08" /><Relationship Type="http://schemas.openxmlformats.org/officeDocument/2006/relationships/notesMaster" Target="/ppt/notesMasters/notesMaster1.xml" Id="R9f614e8e310b434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ecec9f174740fe" /><Relationship Type="http://schemas.openxmlformats.org/officeDocument/2006/relationships/notesMaster" Target="/ppt/notesMasters/notesMaster1.xml" Id="R0bc3bb28d61a4f5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1d144424edb4fc4" /><Relationship Type="http://schemas.openxmlformats.org/officeDocument/2006/relationships/notesMaster" Target="/ppt/notesMasters/notesMaster1.xml" Id="Rfad31c1df2b642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23ce94c80fb4406" /><Relationship Type="http://schemas.openxmlformats.org/officeDocument/2006/relationships/notesMaster" Target="/ppt/notesMasters/notesMaster1.xml" Id="R65b24d57ee7c49f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10c764e4914820" /><Relationship Type="http://schemas.openxmlformats.org/officeDocument/2006/relationships/notesMaster" Target="/ppt/notesMasters/notesMaster1.xml" Id="Rc58253cfd1c3400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baab9eb3611440f" /><Relationship Type="http://schemas.openxmlformats.org/officeDocument/2006/relationships/notesMaster" Target="/ppt/notesMasters/notesMaster1.xml" Id="R9f4095fd6ae542e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867f3a4b8904334" /><Relationship Type="http://schemas.openxmlformats.org/officeDocument/2006/relationships/notesMaster" Target="/ppt/notesMasters/notesMaster1.xml" Id="R73fca8551aa346d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810697c3dbf441f" /><Relationship Type="http://schemas.openxmlformats.org/officeDocument/2006/relationships/notesMaster" Target="/ppt/notesMasters/notesMaster1.xml" Id="Rc9d11c38cc674f4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7d82b2e2f7a451c" /><Relationship Type="http://schemas.openxmlformats.org/officeDocument/2006/relationships/notesMaster" Target="/ppt/notesMasters/notesMaster1.xml" Id="R504e38abec5a4b6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b1a5b4abb074c52" /><Relationship Type="http://schemas.openxmlformats.org/officeDocument/2006/relationships/notesMaster" Target="/ppt/notesMasters/notesMaster1.xml" Id="R24b6ede045a842f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a8f41268aa54c31" /><Relationship Type="http://schemas.openxmlformats.org/officeDocument/2006/relationships/notesMaster" Target="/ppt/notesMasters/notesMaster1.xml" Id="R4e3cf9d87956484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c6d3a0fd504d90" /><Relationship Type="http://schemas.openxmlformats.org/officeDocument/2006/relationships/notesMaster" Target="/ppt/notesMasters/notesMaster1.xml" Id="R11b62bbed3824b0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e23833943f4f82" /><Relationship Type="http://schemas.openxmlformats.org/officeDocument/2006/relationships/notesMaster" Target="/ppt/notesMasters/notesMaster1.xml" Id="Rdc17acbab3f84e2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bdfbccd194d4390" /><Relationship Type="http://schemas.openxmlformats.org/officeDocument/2006/relationships/notesMaster" Target="/ppt/notesMasters/notesMaster1.xml" Id="Rb02cdfa823de457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17f4747f574181" /><Relationship Type="http://schemas.openxmlformats.org/officeDocument/2006/relationships/notesMaster" Target="/ppt/notesMasters/notesMaster1.xml" Id="R3d2eee5a3f554b8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ab204e41868492e" /><Relationship Type="http://schemas.openxmlformats.org/officeDocument/2006/relationships/notesMaster" Target="/ppt/notesMasters/notesMaster1.xml" Id="R6ed6c0f12713482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85d13e91fc14a17" /><Relationship Type="http://schemas.openxmlformats.org/officeDocument/2006/relationships/notesMaster" Target="/ppt/notesMasters/notesMaster1.xml" Id="Rc56b5a44814c49a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a5e596c131f40d3" /><Relationship Type="http://schemas.openxmlformats.org/officeDocument/2006/relationships/notesMaster" Target="/ppt/notesMasters/notesMaster1.xml" Id="R172acc4611824af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e824f26e0fd45e2" /><Relationship Type="http://schemas.openxmlformats.org/officeDocument/2006/relationships/notesMaster" Target="/ppt/notesMasters/notesMaster1.xml" Id="Reb8f570486464d3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e724c2c66ac4bc4" /><Relationship Type="http://schemas.openxmlformats.org/officeDocument/2006/relationships/notesMaster" Target="/ppt/notesMasters/notesMaster1.xml" Id="Re24a7591409f49b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9088584d9a245fb" /><Relationship Type="http://schemas.openxmlformats.org/officeDocument/2006/relationships/notesMaster" Target="/ppt/notesMasters/notesMaster1.xml" Id="Rad88a9c1063c43c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716a3134f52433f" /><Relationship Type="http://schemas.openxmlformats.org/officeDocument/2006/relationships/notesMaster" Target="/ppt/notesMasters/notesMaster1.xml" Id="Ra68bed5efeb846b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affabfb5fdf41c3" /><Relationship Type="http://schemas.openxmlformats.org/officeDocument/2006/relationships/notesMaster" Target="/ppt/notesMasters/notesMaster1.xml" Id="R9f774ace001d442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012ae950aaf4e02" /><Relationship Type="http://schemas.openxmlformats.org/officeDocument/2006/relationships/notesMaster" Target="/ppt/notesMasters/notesMaster1.xml" Id="Re619cc7a90fc44b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e0f454d049f44ee" /><Relationship Type="http://schemas.openxmlformats.org/officeDocument/2006/relationships/notesMaster" Target="/ppt/notesMasters/notesMaster1.xml" Id="R5d6a36d9ca614ff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ed76274fc7d4c1d" /><Relationship Type="http://schemas.openxmlformats.org/officeDocument/2006/relationships/notesMaster" Target="/ppt/notesMasters/notesMaster1.xml" Id="R699f376c81d04ff4"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57771e010a64bd3" /><Relationship Type="http://schemas.openxmlformats.org/officeDocument/2006/relationships/notesMaster" Target="/ppt/notesMasters/notesMaster1.xml" Id="R084535cea45149d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2cbf9c32fae41d5" /><Relationship Type="http://schemas.openxmlformats.org/officeDocument/2006/relationships/notesMaster" Target="/ppt/notesMasters/notesMaster1.xml" Id="Rd5df8ef254b34e1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5f6e875bc364f10" /><Relationship Type="http://schemas.openxmlformats.org/officeDocument/2006/relationships/notesMaster" Target="/ppt/notesMasters/notesMaster1.xml" Id="Reb8715f0ce5940c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b1cd201769849c5" /><Relationship Type="http://schemas.openxmlformats.org/officeDocument/2006/relationships/notesMaster" Target="/ppt/notesMasters/notesMaster1.xml" Id="R6dbc853824d9411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5c953c54e5541b0" /><Relationship Type="http://schemas.openxmlformats.org/officeDocument/2006/relationships/notesMaster" Target="/ppt/notesMasters/notesMaster1.xml" Id="R090a2b8e2eb54e4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7442c14da2b4fb2" /><Relationship Type="http://schemas.openxmlformats.org/officeDocument/2006/relationships/notesMaster" Target="/ppt/notesMasters/notesMaster1.xml" Id="R9a5190ee4581447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59a536943fa4915" /><Relationship Type="http://schemas.openxmlformats.org/officeDocument/2006/relationships/notesMaster" Target="/ppt/notesMasters/notesMaster1.xml" Id="Rebe784201842487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97011109ffa4563" /><Relationship Type="http://schemas.openxmlformats.org/officeDocument/2006/relationships/notesMaster" Target="/ppt/notesMasters/notesMaster1.xml" Id="R89553f35ac34400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e8a2084a6f804458" /><Relationship Type="http://schemas.openxmlformats.org/officeDocument/2006/relationships/notesMaster" Target="/ppt/notesMasters/notesMaster1.xml" Id="Rdf55e065c13744c3"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a1cb5c7c4ffe483a" /><Relationship Type="http://schemas.openxmlformats.org/officeDocument/2006/relationships/notesMaster" Target="/ppt/notesMasters/notesMaster1.xml" Id="R0926456755fd432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ebfbc6be0124197" /><Relationship Type="http://schemas.openxmlformats.org/officeDocument/2006/relationships/notesMaster" Target="/ppt/notesMasters/notesMaster1.xml" Id="Ra5c527a4899c41b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a6045a19226742fb" /><Relationship Type="http://schemas.openxmlformats.org/officeDocument/2006/relationships/notesMaster" Target="/ppt/notesMasters/notesMaster1.xml" Id="Re26628fc27614849"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a293c426384f42d8" /><Relationship Type="http://schemas.openxmlformats.org/officeDocument/2006/relationships/notesMaster" Target="/ppt/notesMasters/notesMaster1.xml" Id="Rfa93bbaba36e4d94"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a840a90d1e0e4944" /><Relationship Type="http://schemas.openxmlformats.org/officeDocument/2006/relationships/notesMaster" Target="/ppt/notesMasters/notesMaster1.xml" Id="Rf2d435a6959c4eba"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522c6e5942e34556" /><Relationship Type="http://schemas.openxmlformats.org/officeDocument/2006/relationships/notesMaster" Target="/ppt/notesMasters/notesMaster1.xml" Id="Rb6bc7bba8cc84878"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89afbfc4d2b4c74" /><Relationship Type="http://schemas.openxmlformats.org/officeDocument/2006/relationships/notesMaster" Target="/ppt/notesMasters/notesMaster1.xml" Id="R3ea9ee4487fb46f1"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ab6115ce14224c86" /><Relationship Type="http://schemas.openxmlformats.org/officeDocument/2006/relationships/notesMaster" Target="/ppt/notesMasters/notesMaster1.xml" Id="Rd8f44a1c1e574307"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fe2103f6d2c2449c" /><Relationship Type="http://schemas.openxmlformats.org/officeDocument/2006/relationships/notesMaster" Target="/ppt/notesMasters/notesMaster1.xml" Id="R6c3d2c3484d9422f"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0615cd49a1df4e8f" /><Relationship Type="http://schemas.openxmlformats.org/officeDocument/2006/relationships/notesMaster" Target="/ppt/notesMasters/notesMaster1.xml" Id="R4d6bbd5198bc4352"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095e1ef17124e90" /><Relationship Type="http://schemas.openxmlformats.org/officeDocument/2006/relationships/notesMaster" Target="/ppt/notesMasters/notesMaster1.xml" Id="R41da0877cf544c9a"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bd8a6599f17548dc" /><Relationship Type="http://schemas.openxmlformats.org/officeDocument/2006/relationships/notesMaster" Target="/ppt/notesMasters/notesMaster1.xml" Id="R364bfeefbb824a07"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cbf7a6e3788f4866" /><Relationship Type="http://schemas.openxmlformats.org/officeDocument/2006/relationships/notesMaster" Target="/ppt/notesMasters/notesMaster1.xml" Id="R274f71847db549c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a1a47b89b664698" /><Relationship Type="http://schemas.openxmlformats.org/officeDocument/2006/relationships/notesMaster" Target="/ppt/notesMasters/notesMaster1.xml" Id="R6e78a693c10c49a9"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83596d372662400b" /><Relationship Type="http://schemas.openxmlformats.org/officeDocument/2006/relationships/notesMaster" Target="/ppt/notesMasters/notesMaster1.xml" Id="R623b80b5b39a4359"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a80527c478794725" /><Relationship Type="http://schemas.openxmlformats.org/officeDocument/2006/relationships/notesMaster" Target="/ppt/notesMasters/notesMaster1.xml" Id="R9b079cd0e4a34403"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0d4cb30b3c65464d" /><Relationship Type="http://schemas.openxmlformats.org/officeDocument/2006/relationships/notesMaster" Target="/ppt/notesMasters/notesMaster1.xml" Id="R6dd5db8ee38b403a"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82660b9e8e7d4e45" /><Relationship Type="http://schemas.openxmlformats.org/officeDocument/2006/relationships/notesMaster" Target="/ppt/notesMasters/notesMaster1.xml" Id="R68bc08848fa340fb"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cf97610618814a2a" /><Relationship Type="http://schemas.openxmlformats.org/officeDocument/2006/relationships/notesMaster" Target="/ppt/notesMasters/notesMaster1.xml" Id="R37703f5a292e4f2f"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9cecdc0b911147b1" /><Relationship Type="http://schemas.openxmlformats.org/officeDocument/2006/relationships/notesMaster" Target="/ppt/notesMasters/notesMaster1.xml" Id="Refb49ee3d1234954"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e44d22eb65da46fc" /><Relationship Type="http://schemas.openxmlformats.org/officeDocument/2006/relationships/notesMaster" Target="/ppt/notesMasters/notesMaster1.xml" Id="R643cc55b89b54c45"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85c8d40e1bfc46da" /><Relationship Type="http://schemas.openxmlformats.org/officeDocument/2006/relationships/notesMaster" Target="/ppt/notesMasters/notesMaster1.xml" Id="R988ec6bb99854b0e"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a6eb894092bd48f9" /><Relationship Type="http://schemas.openxmlformats.org/officeDocument/2006/relationships/notesMaster" Target="/ppt/notesMasters/notesMaster1.xml" Id="R076e5865dc2145b9"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79b29d0eef4e4336" /><Relationship Type="http://schemas.openxmlformats.org/officeDocument/2006/relationships/notesMaster" Target="/ppt/notesMasters/notesMaster1.xml" Id="R83cfab98ccc24b5a"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83c091b0ed3a4a6b" /><Relationship Type="http://schemas.openxmlformats.org/officeDocument/2006/relationships/notesMaster" Target="/ppt/notesMasters/notesMaster1.xml" Id="Rcd827df89a914122"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6cff06398723480c" /><Relationship Type="http://schemas.openxmlformats.org/officeDocument/2006/relationships/notesMaster" Target="/ppt/notesMasters/notesMaster1.xml" Id="R77fa8bf4983a4361"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3562c674d18a4362" /><Relationship Type="http://schemas.openxmlformats.org/officeDocument/2006/relationships/notesMaster" Target="/ppt/notesMasters/notesMaster1.xml" Id="R1eb5b50659f0492a"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7ede3b4e894840b1" /><Relationship Type="http://schemas.openxmlformats.org/officeDocument/2006/relationships/notesMaster" Target="/ppt/notesMasters/notesMaster1.xml" Id="Re96b96a201fa4952"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355998db2e9144ea" /><Relationship Type="http://schemas.openxmlformats.org/officeDocument/2006/relationships/notesMaster" Target="/ppt/notesMasters/notesMaster1.xml" Id="Rb19e0cce9d8245ba"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cfe947980c7b418e" /><Relationship Type="http://schemas.openxmlformats.org/officeDocument/2006/relationships/notesMaster" Target="/ppt/notesMasters/notesMaster1.xml" Id="Rf3ea43cdcd944056"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f6b28d3542b447a4" /><Relationship Type="http://schemas.openxmlformats.org/officeDocument/2006/relationships/notesMaster" Target="/ppt/notesMasters/notesMaster1.xml" Id="Re26ee9ae5dee42fa"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47997e2e307b43f2" /><Relationship Type="http://schemas.openxmlformats.org/officeDocument/2006/relationships/notesMaster" Target="/ppt/notesMasters/notesMaster1.xml" Id="Rbd381ab5c4be4a19"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a4419dcb2f2b4de5" /><Relationship Type="http://schemas.openxmlformats.org/officeDocument/2006/relationships/notesMaster" Target="/ppt/notesMasters/notesMaster1.xml" Id="R38c6eba3d25347d8"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3035c70a3d3a4f13" /><Relationship Type="http://schemas.openxmlformats.org/officeDocument/2006/relationships/notesMaster" Target="/ppt/notesMasters/notesMaster1.xml" Id="R046762031bcf4482"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a6839d9dd4ec4d97" /><Relationship Type="http://schemas.openxmlformats.org/officeDocument/2006/relationships/notesMaster" Target="/ppt/notesMasters/notesMaster1.xml" Id="R1f03bbc1acaa4d8e"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9c900386fff24325" /><Relationship Type="http://schemas.openxmlformats.org/officeDocument/2006/relationships/notesMaster" Target="/ppt/notesMasters/notesMaster1.xml" Id="Re41bfd7348f443ab"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27f488ed62c7422f" /><Relationship Type="http://schemas.openxmlformats.org/officeDocument/2006/relationships/notesMaster" Target="/ppt/notesMasters/notesMaster1.xml" Id="Rbba1adc01c994566"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2dae85a526bd407c" /><Relationship Type="http://schemas.openxmlformats.org/officeDocument/2006/relationships/notesMaster" Target="/ppt/notesMasters/notesMaster1.xml" Id="Rd97d359461654312"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79a4605254e64321" /><Relationship Type="http://schemas.openxmlformats.org/officeDocument/2006/relationships/notesMaster" Target="/ppt/notesMasters/notesMaster1.xml" Id="Rb9feba0bef7e4164"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389cfee1e3a04d2b" /><Relationship Type="http://schemas.openxmlformats.org/officeDocument/2006/relationships/notesMaster" Target="/ppt/notesMasters/notesMaster1.xml" Id="R126b287a0ca442f3"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d5cb9e7db65a4bcd" /><Relationship Type="http://schemas.openxmlformats.org/officeDocument/2006/relationships/notesMaster" Target="/ppt/notesMasters/notesMaster1.xml" Id="R26363cad55a4411c"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12f799ed682a4553" /><Relationship Type="http://schemas.openxmlformats.org/officeDocument/2006/relationships/notesMaster" Target="/ppt/notesMasters/notesMaster1.xml" Id="Red91f8e9147b4efb"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68d44a5fd4b04eb6" /><Relationship Type="http://schemas.openxmlformats.org/officeDocument/2006/relationships/notesMaster" Target="/ppt/notesMasters/notesMaster1.xml" Id="Reb378243d6b04427"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0960b86e9b4f438c" /><Relationship Type="http://schemas.openxmlformats.org/officeDocument/2006/relationships/notesMaster" Target="/ppt/notesMasters/notesMaster1.xml" Id="Rece7417b10a34744"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0ba8df37ac254df2" /><Relationship Type="http://schemas.openxmlformats.org/officeDocument/2006/relationships/notesMaster" Target="/ppt/notesMasters/notesMaster1.xml" Id="R299cbfef86364243"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0ccf2ed7fe5d4846" /><Relationship Type="http://schemas.openxmlformats.org/officeDocument/2006/relationships/notesMaster" Target="/ppt/notesMasters/notesMaster1.xml" Id="Rb806b659dc504a63"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d6ac8bd6c16b486f" /><Relationship Type="http://schemas.openxmlformats.org/officeDocument/2006/relationships/notesMaster" Target="/ppt/notesMasters/notesMaster1.xml" Id="R6cf8181118134d26"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946cacf7babf491f" /><Relationship Type="http://schemas.openxmlformats.org/officeDocument/2006/relationships/notesMaster" Target="/ppt/notesMasters/notesMaster1.xml" Id="Rc1dc45d1a99044f9"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1e29de7fb2f44ab4" /><Relationship Type="http://schemas.openxmlformats.org/officeDocument/2006/relationships/notesMaster" Target="/ppt/notesMasters/notesMaster1.xml" Id="Rcee8cf0785bf4402"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7f0edc634b92402b" /><Relationship Type="http://schemas.openxmlformats.org/officeDocument/2006/relationships/notesMaster" Target="/ppt/notesMasters/notesMaster1.xml" Id="R9f64c22c52fb4966"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4973b12de40c44ff" /><Relationship Type="http://schemas.openxmlformats.org/officeDocument/2006/relationships/notesMaster" Target="/ppt/notesMasters/notesMaster1.xml" Id="Rb6ab137d364c4f57"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a0a9e5763b30420b" /><Relationship Type="http://schemas.openxmlformats.org/officeDocument/2006/relationships/notesMaster" Target="/ppt/notesMasters/notesMaster1.xml" Id="Rd0530d3b75d943ec"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600dcc44500a4cba" /><Relationship Type="http://schemas.openxmlformats.org/officeDocument/2006/relationships/notesMaster" Target="/ppt/notesMasters/notesMaster1.xml" Id="Rd36df5e8cea94bc4"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88e5b919d8cd434c" /><Relationship Type="http://schemas.openxmlformats.org/officeDocument/2006/relationships/notesMaster" Target="/ppt/notesMasters/notesMaster1.xml" Id="Ra217c12510d942d3"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bb581f0694824846" /><Relationship Type="http://schemas.openxmlformats.org/officeDocument/2006/relationships/notesMaster" Target="/ppt/notesMasters/notesMaster1.xml" Id="Rf6410bc855424f7d"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d14dcd0f79a24485" /><Relationship Type="http://schemas.openxmlformats.org/officeDocument/2006/relationships/notesMaster" Target="/ppt/notesMasters/notesMaster1.xml" Id="Rc884a339585442fc"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badfb8298aa84686" /><Relationship Type="http://schemas.openxmlformats.org/officeDocument/2006/relationships/notesMaster" Target="/ppt/notesMasters/notesMaster1.xml" Id="R6804513d1089409b"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8c63b7620ef943ae" /><Relationship Type="http://schemas.openxmlformats.org/officeDocument/2006/relationships/notesMaster" Target="/ppt/notesMasters/notesMaster1.xml" Id="Rfaeff28deee24e4e"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44717825f8ed48a5" /><Relationship Type="http://schemas.openxmlformats.org/officeDocument/2006/relationships/notesMaster" Target="/ppt/notesMasters/notesMaster1.xml" Id="Rb24e74889bc34846"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14cc5a0ddab24bdc" /><Relationship Type="http://schemas.openxmlformats.org/officeDocument/2006/relationships/notesMaster" Target="/ppt/notesMasters/notesMaster1.xml" Id="R989912b31bee420b"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fdf7aa6667894439" /><Relationship Type="http://schemas.openxmlformats.org/officeDocument/2006/relationships/notesMaster" Target="/ppt/notesMasters/notesMaster1.xml" Id="Rc3c42ef16e03435f"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74c3893c5bef462d" /><Relationship Type="http://schemas.openxmlformats.org/officeDocument/2006/relationships/notesMaster" Target="/ppt/notesMasters/notesMaster1.xml" Id="R5eb08f447e794aa1"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fd88685134804534" /><Relationship Type="http://schemas.openxmlformats.org/officeDocument/2006/relationships/notesMaster" Target="/ppt/notesMasters/notesMaster1.xml" Id="Rf664bb7f5f81463e"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4dd819a1a50d4114" /><Relationship Type="http://schemas.openxmlformats.org/officeDocument/2006/relationships/notesMaster" Target="/ppt/notesMasters/notesMaster1.xml" Id="Rfa5c5b93d1fa4229"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56241568b70e436e" /><Relationship Type="http://schemas.openxmlformats.org/officeDocument/2006/relationships/notesMaster" Target="/ppt/notesMasters/notesMaster1.xml" Id="R0f82ea8cbeff45b5"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0283a61751854215" /><Relationship Type="http://schemas.openxmlformats.org/officeDocument/2006/relationships/notesMaster" Target="/ppt/notesMasters/notesMaster1.xml" Id="R7b488c6a11cb4c20"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1b1672bc96a84d41" /><Relationship Type="http://schemas.openxmlformats.org/officeDocument/2006/relationships/notesMaster" Target="/ppt/notesMasters/notesMaster1.xml" Id="Re9f75d703d2b460d"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9c00434c9598429f" /><Relationship Type="http://schemas.openxmlformats.org/officeDocument/2006/relationships/notesMaster" Target="/ppt/notesMasters/notesMaster1.xml" Id="Rac29e893ed5445d2"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c075729028034ed7" /><Relationship Type="http://schemas.openxmlformats.org/officeDocument/2006/relationships/notesMaster" Target="/ppt/notesMasters/notesMaster1.xml" Id="Rcd0485bde0384ee0"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bfd0681592204e06" /><Relationship Type="http://schemas.openxmlformats.org/officeDocument/2006/relationships/notesMaster" Target="/ppt/notesMasters/notesMaster1.xml" Id="R9f4217c1b399441a"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e88be670468241a8" /><Relationship Type="http://schemas.openxmlformats.org/officeDocument/2006/relationships/notesMaster" Target="/ppt/notesMasters/notesMaster1.xml" Id="R5665d32b16a44dbe"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7b768e469a034ce5" /><Relationship Type="http://schemas.openxmlformats.org/officeDocument/2006/relationships/notesMaster" Target="/ppt/notesMasters/notesMaster1.xml" Id="Rcf98dac9110e4f9a"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5592bbb546ab40e1" /><Relationship Type="http://schemas.openxmlformats.org/officeDocument/2006/relationships/notesMaster" Target="/ppt/notesMasters/notesMaster1.xml" Id="R99ca3c1ecbb340c8"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ddab56955e704d7f" /><Relationship Type="http://schemas.openxmlformats.org/officeDocument/2006/relationships/notesMaster" Target="/ppt/notesMasters/notesMaster1.xml" Id="R1b22ff237dcf472f"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02cb1e5450314ff7" /><Relationship Type="http://schemas.openxmlformats.org/officeDocument/2006/relationships/notesMaster" Target="/ppt/notesMasters/notesMaster1.xml" Id="Rb5e7ea7eadab4ca9" /></Relationships>
</file>

<file path=ppt/notesSlides/_rels/notesSlide124.xml.rels>&#65279;<?xml version="1.0" encoding="utf-8"?><Relationships xmlns="http://schemas.openxmlformats.org/package/2006/relationships"><Relationship Type="http://schemas.openxmlformats.org/officeDocument/2006/relationships/slide" Target="/ppt/slides/slide124.xml" Id="R26d287ea66b849a0" /><Relationship Type="http://schemas.openxmlformats.org/officeDocument/2006/relationships/notesMaster" Target="/ppt/notesMasters/notesMaster1.xml" Id="R30eade817b0a4f2e" /></Relationships>
</file>

<file path=ppt/notesSlides/_rels/notesSlide125.xml.rels>&#65279;<?xml version="1.0" encoding="utf-8"?><Relationships xmlns="http://schemas.openxmlformats.org/package/2006/relationships"><Relationship Type="http://schemas.openxmlformats.org/officeDocument/2006/relationships/slide" Target="/ppt/slides/slide125.xml" Id="Ra4e2939840f243b1" /><Relationship Type="http://schemas.openxmlformats.org/officeDocument/2006/relationships/notesMaster" Target="/ppt/notesMasters/notesMaster1.xml" Id="R53ee7e0aaabe4f41" /></Relationships>
</file>

<file path=ppt/notesSlides/_rels/notesSlide126.xml.rels>&#65279;<?xml version="1.0" encoding="utf-8"?><Relationships xmlns="http://schemas.openxmlformats.org/package/2006/relationships"><Relationship Type="http://schemas.openxmlformats.org/officeDocument/2006/relationships/slide" Target="/ppt/slides/slide126.xml" Id="R6f24198d87514507" /><Relationship Type="http://schemas.openxmlformats.org/officeDocument/2006/relationships/notesMaster" Target="/ppt/notesMasters/notesMaster1.xml" Id="R4d0acd60e18f4208" /></Relationships>
</file>

<file path=ppt/notesSlides/_rels/notesSlide127.xml.rels>&#65279;<?xml version="1.0" encoding="utf-8"?><Relationships xmlns="http://schemas.openxmlformats.org/package/2006/relationships"><Relationship Type="http://schemas.openxmlformats.org/officeDocument/2006/relationships/slide" Target="/ppt/slides/slide127.xml" Id="Ref4f296b480d4519" /><Relationship Type="http://schemas.openxmlformats.org/officeDocument/2006/relationships/notesMaster" Target="/ppt/notesMasters/notesMaster1.xml" Id="R2cbd41fd16964817" /></Relationships>
</file>

<file path=ppt/notesSlides/_rels/notesSlide128.xml.rels>&#65279;<?xml version="1.0" encoding="utf-8"?><Relationships xmlns="http://schemas.openxmlformats.org/package/2006/relationships"><Relationship Type="http://schemas.openxmlformats.org/officeDocument/2006/relationships/slide" Target="/ppt/slides/slide128.xml" Id="R5b0367a09f954f05" /><Relationship Type="http://schemas.openxmlformats.org/officeDocument/2006/relationships/notesMaster" Target="/ppt/notesMasters/notesMaster1.xml" Id="Rdfb61c51659346d3" /></Relationships>
</file>

<file path=ppt/notesSlides/_rels/notesSlide129.xml.rels>&#65279;<?xml version="1.0" encoding="utf-8"?><Relationships xmlns="http://schemas.openxmlformats.org/package/2006/relationships"><Relationship Type="http://schemas.openxmlformats.org/officeDocument/2006/relationships/slide" Target="/ppt/slides/slide129.xml" Id="R9991f1b3fde140a9" /><Relationship Type="http://schemas.openxmlformats.org/officeDocument/2006/relationships/notesMaster" Target="/ppt/notesMasters/notesMaster1.xml" Id="R867da4a1e9564bae" /></Relationships>
</file>

<file path=ppt/notesSlides/_rels/notesSlide130.xml.rels>&#65279;<?xml version="1.0" encoding="utf-8"?><Relationships xmlns="http://schemas.openxmlformats.org/package/2006/relationships"><Relationship Type="http://schemas.openxmlformats.org/officeDocument/2006/relationships/slide" Target="/ppt/slides/slide130.xml" Id="Rad6c22d61fcc4a2f" /><Relationship Type="http://schemas.openxmlformats.org/officeDocument/2006/relationships/notesMaster" Target="/ppt/notesMasters/notesMaster1.xml" Id="Rf0f216ae18eb4bab" /></Relationships>
</file>

<file path=ppt/notesSlides/_rels/notesSlide131.xml.rels>&#65279;<?xml version="1.0" encoding="utf-8"?><Relationships xmlns="http://schemas.openxmlformats.org/package/2006/relationships"><Relationship Type="http://schemas.openxmlformats.org/officeDocument/2006/relationships/slide" Target="/ppt/slides/slide131.xml" Id="R484b1a99b91145ea" /><Relationship Type="http://schemas.openxmlformats.org/officeDocument/2006/relationships/notesMaster" Target="/ppt/notesMasters/notesMaster1.xml" Id="Rbd0204a6b22e407d" /></Relationships>
</file>

<file path=ppt/notesSlides/_rels/notesSlide132.xml.rels>&#65279;<?xml version="1.0" encoding="utf-8"?><Relationships xmlns="http://schemas.openxmlformats.org/package/2006/relationships"><Relationship Type="http://schemas.openxmlformats.org/officeDocument/2006/relationships/slide" Target="/ppt/slides/slide132.xml" Id="R1e1a79ec7001421e" /><Relationship Type="http://schemas.openxmlformats.org/officeDocument/2006/relationships/notesMaster" Target="/ppt/notesMasters/notesMaster1.xml" Id="R6b75fa1aea5e4906" /></Relationships>
</file>

<file path=ppt/notesSlides/_rels/notesSlide133.xml.rels>&#65279;<?xml version="1.0" encoding="utf-8"?><Relationships xmlns="http://schemas.openxmlformats.org/package/2006/relationships"><Relationship Type="http://schemas.openxmlformats.org/officeDocument/2006/relationships/slide" Target="/ppt/slides/slide133.xml" Id="R3c7ea4f33dd94efd" /><Relationship Type="http://schemas.openxmlformats.org/officeDocument/2006/relationships/notesMaster" Target="/ppt/notesMasters/notesMaster1.xml" Id="Rc69683d937ad4f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E:\teaching\output\pdf\Rebuilt_Chapter_Notes\09_Thermal_Physics_Notes.pdf</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E:\teaching\output\pdf\Rebuilt_Chapter_Notes\09_Thermal_Physics_Notes.pdf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a:t>
            </a:r>
          </a:p>
          <a:p xmlns:a="http://schemas.openxmlformats.org/drawingml/2006/main">
            <a:r>
              <a:t>Original source: N11 pp.1-2; N14 p.3</a:t>
            </a:r>
          </a:p>
          <a:p xmlns:a="http://schemas.openxmlformats.org/drawingml/2006/main">
            <a:r>
              <a:t>CED: 9.1 / particle model</a:t>
            </a:r>
          </a:p>
          <a:p xmlns:a="http://schemas.openxmlformats.org/drawingml/2006/main">
            <a:r>
              <a:t/>
            </a:r>
          </a:p>
          <a:p xmlns:a="http://schemas.openxmlformats.org/drawingml/2006/main">
            <a:r>
              <a:t>[['Quantity', 'Meaning', 'Unit'], ['Temperature T', 'Describes the thermal state; for an ideal gas it measures average translational kinetic energy per particle.', 'K'], ['Internal energy U', 'Microscopic kinetic and configuration potential energy contained in a system.', 'J'], ['Heat Q', 'Energy transferred across a boundary because of a temperature difference. It is a transfer, not a stored substance.', 'J']] [101, 366.276, 40]</a:t>
            </a:r>
          </a:p>
          <a:p xmlns:a="http://schemas.openxmlformats.org/drawingml/2006/main">
            <a:r>
              <a:t/>
            </a:r>
          </a:p>
          <a:p xmlns:a="http://schemas.openxmlformats.org/drawingml/2006/main">
            <a:r>
              <a:t>T (K) = T (°C) + 273.15</a:t>
            </a:r>
          </a:p>
          <a:p xmlns:a="http://schemas.openxmlformats.org/drawingml/2006/main">
            <a:r>
              <a:t/>
            </a:r>
          </a:p>
          <a:p xmlns:a="http://schemas.openxmlformats.org/drawingml/2006/main">
            <a:r>
              <a:t>K_avg = (1/2)m⟨v²⟩ = (3/2)k_BT</a:t>
            </a:r>
          </a:p>
          <a:p xmlns:a="http://schemas.openxmlformats.org/drawingml/2006/main">
            <a:r>
              <a:t>v_rms = √⟨v²⟩ = √(3k_BT/m)</a:t>
            </a:r>
          </a:p>
          <a:p xmlns:a="http://schemas.openxmlformats.org/drawingml/2006/main">
            <a:r>
              <a:t/>
            </a:r>
          </a:p>
          <a:p xmlns:a="http://schemas.openxmlformats.org/drawingml/2006/main">
            <a:r>
              <a:t>m is the mass of one particle in kg. The average translational kinetic energy depends on T, not on particle mass. At the same T, lighter particles have larger rms speeds. Temperature differences have the same numerical value in kelvins and Celsius degrees, but gas-law ratios require kelvins.</a:t>
            </a:r>
          </a:p>
          <a:p xmlns:a="http://schemas.openxmlformats.org/drawingml/2006/main">
            <a:r>
              <a:t/>
            </a:r>
          </a:p>
          <a:p xmlns:a="http://schemas.openxmlformats.org/drawingml/2006/main">
            <a:r>
              <a:t>Worked example: equal temperature, different mass</a:t>
            </a:r>
          </a:p>
          <a:p xmlns:a="http://schemas.openxmlformats.org/drawingml/2006/main">
            <a:r>
              <a:t/>
            </a:r>
          </a:p>
          <a:p xmlns:a="http://schemas.openxmlformats.org/drawingml/2006/main">
            <a:r>
              <a:t>Helium and neon are at 300 K. Approximate their atomic masses as 4u and 20u. Then</a:t>
            </a:r>
          </a:p>
          <a:p xmlns:a="http://schemas.openxmlformats.org/drawingml/2006/main">
            <a:r>
              <a:t>v_rms,He/v_rms,Ne = √(m_Ne/m_He) = √5 = 2.24.</a:t>
            </a:r>
          </a:p>
          <a:p xmlns:a="http://schemas.openxmlformats.org/drawingml/2006/main">
            <a:r>
              <a:t>Their average translational kinetic energies are equal: K_avg = (3/2)(1.38 × 10⁻²³)(300) = 6.21 × 10⁻²¹ J.</a:t>
            </a:r>
          </a:p>
          <a:p xmlns:a="http://schemas.openxmlformats.org/drawingml/2006/main">
            <a:r>
              <a:t/>
            </a:r>
          </a:p>
          <a:p xmlns:a="http://schemas.openxmlformats.org/drawingml/2006/main">
            <a:r>
              <a:t>Rms is not the arithmetic mean For speeds 1, 2, 3, 4, 5 m/s: average speed = 3 m/s, but v_rms = √[(1 + 4 + 9 + 16 + 25)/5] = √11 = 3.32 m/s. In a gas at rest, average velocity can be zero while rms speed is nonzero.</a:t>
            </a:r>
          </a:p>
          <a:p xmlns:a="http://schemas.openxmlformats.org/drawingml/2006/main">
            <a:r>
              <a:t/>
            </a:r>
          </a:p>
          <a:p xmlns:a="http://schemas.openxmlformats.org/drawingml/2006/main">
            <a:r>
              <a:t>Pause and predict 1 A fixed sample warms from 300 K to 600 K. By what factors do K_avg and v_rms change? Explain why the factors differ.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a:t>
            </a:r>
          </a:p>
          <a:p xmlns:a="http://schemas.openxmlformats.org/drawingml/2006/main">
            <a:r>
              <a:t>Original source: N11 p.2</a:t>
            </a:r>
          </a:p>
          <a:p xmlns:a="http://schemas.openxmlformats.org/drawingml/2006/main">
            <a:r>
              <a:t>CED: 9.1 / graphical reasoning</a:t>
            </a:r>
          </a:p>
          <a:p xmlns:a="http://schemas.openxmlformats.org/drawingml/2006/main">
            <a:r>
              <a:t/>
            </a:r>
          </a:p>
          <a:p xmlns:a="http://schemas.openxmlformats.org/drawingml/2006/main">
            <a:r>
              <a:t>thermal_distribution Normalized Maxwell-Boltzmann speed distributions for the same gas at T and 2T. Both curves enclose the same area; axes show a qualitative comparison.</a:t>
            </a:r>
          </a:p>
          <a:p xmlns:a="http://schemas.openxmlformats.org/drawingml/2006/main">
            <a:r>
              <a:t/>
            </a:r>
          </a:p>
          <a:p xmlns:a="http://schemas.openxmlformats.org/drawingml/2006/main">
            <a:r>
              <a:t>[['When temperature increases…', 'What the graph tells you'], ['Peak shifts right', 'The most probable speed becomes larger.'], ['Peak becomes lower; curve broadens', 'Speeds are spread over a wider range. More particles occupy the high-speed tail.'], ['Area stays the same for normalized curves', 'The total probability remains 1. If the vertical axis counts particles, equal areas require the same number of particles.']] [179, 328.276]</a:t>
            </a:r>
          </a:p>
          <a:p xmlns:a="http://schemas.openxmlformats.org/drawingml/2006/main">
            <a:r>
              <a:t/>
            </a:r>
          </a:p>
          <a:p xmlns:a="http://schemas.openxmlformats.org/drawingml/2006/main">
            <a:r>
              <a:t>At the same temperature: a lighter gas has a speed distribution shifted toward higher speeds. Its average translational kinetic energy is still the same as that of a heavier gas. Do not treat a graph of speed as though its horizontal axis were kinetic energy.</a:t>
            </a:r>
          </a:p>
          <a:p xmlns:a="http://schemas.openxmlformats.org/drawingml/2006/main">
            <a:r>
              <a:t/>
            </a:r>
          </a:p>
          <a:p xmlns:a="http://schemas.openxmlformats.org/drawingml/2006/main">
            <a:r>
              <a:t>Explain in words “When the absolute temperature rises, the average translational kinetic energy rises. The speed distribution broadens and shifts toward higher speeds; the particles do not all acquire the same speed.”</a:t>
            </a:r>
          </a:p>
          <a:p xmlns:a="http://schemas.openxmlformats.org/drawingml/2006/main">
            <a:r>
              <a:t/>
            </a:r>
          </a:p>
          <a:p xmlns:a="http://schemas.openxmlformats.org/drawingml/2006/main">
            <a:r>
              <a:t>Pause and predict 2 A sealed, rigid container is warmed. Sketch the new speed distribution and predict the pressure change. Name two microscopic reasons for the pressure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a:t>
            </a:r>
          </a:p>
          <a:p xmlns:a="http://schemas.openxmlformats.org/drawingml/2006/main">
            <a:r>
              <a:t>Original source: N11 p.2</a:t>
            </a:r>
          </a:p>
          <a:p xmlns:a="http://schemas.openxmlformats.org/drawingml/2006/main">
            <a:r>
              <a:t>CED: 9.1 / graphical reasoning</a:t>
            </a:r>
          </a:p>
          <a:p xmlns:a="http://schemas.openxmlformats.org/drawingml/2006/main">
            <a:r>
              <a:t/>
            </a:r>
          </a:p>
          <a:p xmlns:a="http://schemas.openxmlformats.org/drawingml/2006/main">
            <a:r>
              <a:t>thermal_distribution Normalized Maxwell-Boltzmann speed distributions for the same gas at T and 2T. Both curves enclose the same area; axes show a qualitative comparison.</a:t>
            </a:r>
          </a:p>
          <a:p xmlns:a="http://schemas.openxmlformats.org/drawingml/2006/main">
            <a:r>
              <a:t/>
            </a:r>
          </a:p>
          <a:p xmlns:a="http://schemas.openxmlformats.org/drawingml/2006/main">
            <a:r>
              <a:t>[['When temperature increases…', 'What the graph tells you'], ['Peak shifts right', 'The most probable speed becomes larger.'], ['Peak becomes lower; curve broadens', 'Speeds are spread over a wider range. More particles occupy the high-speed tail.'], ['Area stays the same for normalized curves', 'The total probability remains 1. If the vertical axis counts particles, equal areas require the same number of particles.']] [179, 328.276]</a:t>
            </a:r>
          </a:p>
          <a:p xmlns:a="http://schemas.openxmlformats.org/drawingml/2006/main">
            <a:r>
              <a:t/>
            </a:r>
          </a:p>
          <a:p xmlns:a="http://schemas.openxmlformats.org/drawingml/2006/main">
            <a:r>
              <a:t>At the same temperature: a lighter gas has a speed distribution shifted toward higher speeds. Its average translational kinetic energy is still the same as that of a heavier gas. Do not treat a graph of speed as though its horizontal axis were kinetic energy.</a:t>
            </a:r>
          </a:p>
          <a:p xmlns:a="http://schemas.openxmlformats.org/drawingml/2006/main">
            <a:r>
              <a:t/>
            </a:r>
          </a:p>
          <a:p xmlns:a="http://schemas.openxmlformats.org/drawingml/2006/main">
            <a:r>
              <a:t>Explain in words “When the absolute temperature rises, the average translational kinetic energy rises. The speed distribution broadens and shifts toward higher speeds; the particles do not all acquire the same speed.”</a:t>
            </a:r>
          </a:p>
          <a:p xmlns:a="http://schemas.openxmlformats.org/drawingml/2006/main">
            <a:r>
              <a:t/>
            </a:r>
          </a:p>
          <a:p xmlns:a="http://schemas.openxmlformats.org/drawingml/2006/main">
            <a:r>
              <a:t>Pause and predict 2 A sealed, rigid container is warmed. Sketch the new speed distribution and predict the pressure change. Name two microscopic reasons for the pressure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a:t>
            </a:r>
          </a:p>
          <a:p xmlns:a="http://schemas.openxmlformats.org/drawingml/2006/main">
            <a:r>
              <a:t>Original source: N11 p.2</a:t>
            </a:r>
          </a:p>
          <a:p xmlns:a="http://schemas.openxmlformats.org/drawingml/2006/main">
            <a:r>
              <a:t>CED: 9.1 / graphical reasoning</a:t>
            </a:r>
          </a:p>
          <a:p xmlns:a="http://schemas.openxmlformats.org/drawingml/2006/main">
            <a:r>
              <a:t/>
            </a:r>
          </a:p>
          <a:p xmlns:a="http://schemas.openxmlformats.org/drawingml/2006/main">
            <a:r>
              <a:t>thermal_distribution Normalized Maxwell-Boltzmann speed distributions for the same gas at T and 2T. Both curves enclose the same area; axes show a qualitative comparison.</a:t>
            </a:r>
          </a:p>
          <a:p xmlns:a="http://schemas.openxmlformats.org/drawingml/2006/main">
            <a:r>
              <a:t/>
            </a:r>
          </a:p>
          <a:p xmlns:a="http://schemas.openxmlformats.org/drawingml/2006/main">
            <a:r>
              <a:t>[['When temperature increases…', 'What the graph tells you'], ['Peak shifts right', 'The most probable speed becomes larger.'], ['Peak becomes lower; curve broadens', 'Speeds are spread over a wider range. More particles occupy the high-speed tail.'], ['Area stays the same for normalized curves', 'The total probability remains 1. If the vertical axis counts particles, equal areas require the same number of particles.']] [179, 328.276]</a:t>
            </a:r>
          </a:p>
          <a:p xmlns:a="http://schemas.openxmlformats.org/drawingml/2006/main">
            <a:r>
              <a:t/>
            </a:r>
          </a:p>
          <a:p xmlns:a="http://schemas.openxmlformats.org/drawingml/2006/main">
            <a:r>
              <a:t>At the same temperature: a lighter gas has a speed distribution shifted toward higher speeds. Its average translational kinetic energy is still the same as that of a heavier gas. Do not treat a graph of speed as though its horizontal axis were kinetic energy.</a:t>
            </a:r>
          </a:p>
          <a:p xmlns:a="http://schemas.openxmlformats.org/drawingml/2006/main">
            <a:r>
              <a:t/>
            </a:r>
          </a:p>
          <a:p xmlns:a="http://schemas.openxmlformats.org/drawingml/2006/main">
            <a:r>
              <a:t>Explain in words “When the absolute temperature rises, the average translational kinetic energy rises. The speed distribution broadens and shifts toward higher speeds; the particles do not all acquire the same speed.”</a:t>
            </a:r>
          </a:p>
          <a:p xmlns:a="http://schemas.openxmlformats.org/drawingml/2006/main">
            <a:r>
              <a:t/>
            </a:r>
          </a:p>
          <a:p xmlns:a="http://schemas.openxmlformats.org/drawingml/2006/main">
            <a:r>
              <a:t>Pause and predict 2 A sealed, rigid container is warmed. Sketch the new speed distribution and predict the pressure change. Name two microscopic reasons for the pressure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a:t>
            </a:r>
          </a:p>
          <a:p xmlns:a="http://schemas.openxmlformats.org/drawingml/2006/main">
            <a:r>
              <a:t>Original source: N11 p.2</a:t>
            </a:r>
          </a:p>
          <a:p xmlns:a="http://schemas.openxmlformats.org/drawingml/2006/main">
            <a:r>
              <a:t>CED: 9.1 / graphical reasoning</a:t>
            </a:r>
          </a:p>
          <a:p xmlns:a="http://schemas.openxmlformats.org/drawingml/2006/main">
            <a:r>
              <a:t/>
            </a:r>
          </a:p>
          <a:p xmlns:a="http://schemas.openxmlformats.org/drawingml/2006/main">
            <a:r>
              <a:t>thermal_distribution Normalized Maxwell-Boltzmann speed distributions for the same gas at T and 2T. Both curves enclose the same area; axes show a qualitative comparison.</a:t>
            </a:r>
          </a:p>
          <a:p xmlns:a="http://schemas.openxmlformats.org/drawingml/2006/main">
            <a:r>
              <a:t/>
            </a:r>
          </a:p>
          <a:p xmlns:a="http://schemas.openxmlformats.org/drawingml/2006/main">
            <a:r>
              <a:t>[['When temperature increases…', 'What the graph tells you'], ['Peak shifts right', 'The most probable speed becomes larger.'], ['Peak becomes lower; curve broadens', 'Speeds are spread over a wider range. More particles occupy the high-speed tail.'], ['Area stays the same for normalized curves', 'The total probability remains 1. If the vertical axis counts particles, equal areas require the same number of particles.']] [179, 328.276]</a:t>
            </a:r>
          </a:p>
          <a:p xmlns:a="http://schemas.openxmlformats.org/drawingml/2006/main">
            <a:r>
              <a:t/>
            </a:r>
          </a:p>
          <a:p xmlns:a="http://schemas.openxmlformats.org/drawingml/2006/main">
            <a:r>
              <a:t>At the same temperature: a lighter gas has a speed distribution shifted toward higher speeds. Its average translational kinetic energy is still the same as that of a heavier gas. Do not treat a graph of speed as though its horizontal axis were kinetic energy.</a:t>
            </a:r>
          </a:p>
          <a:p xmlns:a="http://schemas.openxmlformats.org/drawingml/2006/main">
            <a:r>
              <a:t/>
            </a:r>
          </a:p>
          <a:p xmlns:a="http://schemas.openxmlformats.org/drawingml/2006/main">
            <a:r>
              <a:t>Explain in words “When the absolute temperature rises, the average translational kinetic energy rises. The speed distribution broadens and shifts toward higher speeds; the particles do not all acquire the same speed.”</a:t>
            </a:r>
          </a:p>
          <a:p xmlns:a="http://schemas.openxmlformats.org/drawingml/2006/main">
            <a:r>
              <a:t/>
            </a:r>
          </a:p>
          <a:p xmlns:a="http://schemas.openxmlformats.org/drawingml/2006/main">
            <a:r>
              <a:t>Pause and predict 2 A sealed, rigid container is warmed. Sketch the new speed distribution and predict the pressure change. Name two microscopic reasons for the pressure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4.</a:t>
            </a:r>
          </a:p>
          <a:p xmlns:a="http://schemas.openxmlformats.org/drawingml/2006/main">
            <a:r>
              <a:t>Original source: N11 pp.3-4</a:t>
            </a:r>
          </a:p>
          <a:p xmlns:a="http://schemas.openxmlformats.org/drawingml/2006/main">
            <a:r>
              <a:t>CED: Retained from original notes</a:t>
            </a:r>
          </a:p>
          <a:p xmlns:a="http://schemas.openxmlformats.org/drawingml/2006/main">
            <a:r>
              <a:t/>
            </a:r>
          </a:p>
          <a:p xmlns:a="http://schemas.openxmlformats.org/drawingml/2006/main">
            <a:r>
              <a:t>[['Phase', 'Particle picture', 'Macroscopic behavior'], ['Solid', 'Particles vibrate about relatively fixed positions.', 'Fixed shape and approximately fixed volume.'], ['Liquid', 'Particles remain close but rearrange and move past one another.', 'Approximately fixed volume; shape follows container.'], ['Gas', 'Particles are widely separated in the dilute-gas model.', 'Fills available volume and is readily compressed.']] [60, 252, 195.276]</a:t>
            </a:r>
          </a:p>
          <a:p xmlns:a="http://schemas.openxmlformats.org/drawingml/2006/main">
            <a:r>
              <a:t/>
            </a:r>
          </a:p>
          <a:p xmlns:a="http://schemas.openxmlformats.org/drawingml/2006/main">
            <a:r>
              <a:t>thermal_heating Idealized heating curve for a pure substance at fixed pressure. Plateau widths depend on the energy needed for each transition; this sketch is not to scale.</a:t>
            </a:r>
          </a:p>
          <a:p xmlns:a="http://schemas.openxmlformats.org/drawingml/2006/main">
            <a:r>
              <a:t/>
            </a:r>
          </a:p>
          <a:p xmlns:a="http://schemas.openxmlformats.org/drawingml/2006/main">
            <a:r>
              <a:t>Single phase: Q = mcΔT</a:t>
            </a:r>
          </a:p>
          <a:p xmlns:a="http://schemas.openxmlformats.org/drawingml/2006/main">
            <a:r>
              <a:t>Phase change at the transition temperature: |Q| = mL_phase</a:t>
            </a:r>
          </a:p>
          <a:p xmlns:a="http://schemas.openxmlformats.org/drawingml/2006/main">
            <a:r>
              <a:t/>
            </a:r>
          </a:p>
          <a:p xmlns:a="http://schemas.openxmlformats.org/drawingml/2006/main">
            <a:r>
              <a:t>Melting / freezing: solid ↔ liquid. Vaporization / condensation: liquid ↔ gas. Sublimation / deposition: solid ↔ gas. Latent heat L_phase has units J/kg. Energy enters during melting or vaporization and leaves during freezing or condensation.</a:t>
            </a:r>
          </a:p>
          <a:p xmlns:a="http://schemas.openxmlformats.org/drawingml/2006/main">
            <a:r>
              <a:t/>
            </a:r>
          </a:p>
          <a:p xmlns:a="http://schemas.openxmlformats.org/drawingml/2006/main">
            <a:r>
              <a:t>During a plateau, temperature and average thermal kinetic energy do not rise, even though energy is transferred. Energy changes the microscopic configuration and interactions. A flat temperature segment therefore does not mean that heat transfer or internal-energy change is zero.</a:t>
            </a:r>
          </a:p>
          <a:p xmlns:a="http://schemas.openxmlformats.org/drawingml/2006/main">
            <a:r>
              <a:t/>
            </a:r>
          </a:p>
          <a:p xmlns:a="http://schemas.openxmlformats.org/drawingml/2006/main">
            <a:r>
              <a:t>Keep the symbols distinct L in the conduction equation means thickness (m). L_f or L_v means specific latent heat (J/kg). A time axis can replace the energy axis only when the net heating power is constant. gold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4.</a:t>
            </a:r>
          </a:p>
          <a:p xmlns:a="http://schemas.openxmlformats.org/drawingml/2006/main">
            <a:r>
              <a:t>Original source: N11 pp.3-4</a:t>
            </a:r>
          </a:p>
          <a:p xmlns:a="http://schemas.openxmlformats.org/drawingml/2006/main">
            <a:r>
              <a:t>CED: Retained from original notes</a:t>
            </a:r>
          </a:p>
          <a:p xmlns:a="http://schemas.openxmlformats.org/drawingml/2006/main">
            <a:r>
              <a:t/>
            </a:r>
          </a:p>
          <a:p xmlns:a="http://schemas.openxmlformats.org/drawingml/2006/main">
            <a:r>
              <a:t>[['Phase', 'Particle picture', 'Macroscopic behavior'], ['Solid', 'Particles vibrate about relatively fixed positions.', 'Fixed shape and approximately fixed volume.'], ['Liquid', 'Particles remain close but rearrange and move past one another.', 'Approximately fixed volume; shape follows container.'], ['Gas', 'Particles are widely separated in the dilute-gas model.', 'Fills available volume and is readily compressed.']] [60, 252, 195.276]</a:t>
            </a:r>
          </a:p>
          <a:p xmlns:a="http://schemas.openxmlformats.org/drawingml/2006/main">
            <a:r>
              <a:t/>
            </a:r>
          </a:p>
          <a:p xmlns:a="http://schemas.openxmlformats.org/drawingml/2006/main">
            <a:r>
              <a:t>thermal_heating Idealized heating curve for a pure substance at fixed pressure. Plateau widths depend on the energy needed for each transition; this sketch is not to scale.</a:t>
            </a:r>
          </a:p>
          <a:p xmlns:a="http://schemas.openxmlformats.org/drawingml/2006/main">
            <a:r>
              <a:t/>
            </a:r>
          </a:p>
          <a:p xmlns:a="http://schemas.openxmlformats.org/drawingml/2006/main">
            <a:r>
              <a:t>Single phase: Q = mcΔT</a:t>
            </a:r>
          </a:p>
          <a:p xmlns:a="http://schemas.openxmlformats.org/drawingml/2006/main">
            <a:r>
              <a:t>Phase change at the transition temperature: |Q| = mL_phase</a:t>
            </a:r>
          </a:p>
          <a:p xmlns:a="http://schemas.openxmlformats.org/drawingml/2006/main">
            <a:r>
              <a:t/>
            </a:r>
          </a:p>
          <a:p xmlns:a="http://schemas.openxmlformats.org/drawingml/2006/main">
            <a:r>
              <a:t>Melting / freezing: solid ↔ liquid. Vaporization / condensation: liquid ↔ gas. Sublimation / deposition: solid ↔ gas. Latent heat L_phase has units J/kg. Energy enters during melting or vaporization and leaves during freezing or condensation.</a:t>
            </a:r>
          </a:p>
          <a:p xmlns:a="http://schemas.openxmlformats.org/drawingml/2006/main">
            <a:r>
              <a:t/>
            </a:r>
          </a:p>
          <a:p xmlns:a="http://schemas.openxmlformats.org/drawingml/2006/main">
            <a:r>
              <a:t>During a plateau, temperature and average thermal kinetic energy do not rise, even though energy is transferred. Energy changes the microscopic configuration and interactions. A flat temperature segment therefore does not mean that heat transfer or internal-energy change is zero.</a:t>
            </a:r>
          </a:p>
          <a:p xmlns:a="http://schemas.openxmlformats.org/drawingml/2006/main">
            <a:r>
              <a:t/>
            </a:r>
          </a:p>
          <a:p xmlns:a="http://schemas.openxmlformats.org/drawingml/2006/main">
            <a:r>
              <a:t>Keep the symbols distinct L in the conduction equation means thickness (m). L_f or L_v means specific latent heat (J/kg). A time axis can replace the energy axis only when the net heating power is constant. gold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4.</a:t>
            </a:r>
          </a:p>
          <a:p xmlns:a="http://schemas.openxmlformats.org/drawingml/2006/main">
            <a:r>
              <a:t>Original source: N11 pp.3-4</a:t>
            </a:r>
          </a:p>
          <a:p xmlns:a="http://schemas.openxmlformats.org/drawingml/2006/main">
            <a:r>
              <a:t>CED: Retained from original notes</a:t>
            </a:r>
          </a:p>
          <a:p xmlns:a="http://schemas.openxmlformats.org/drawingml/2006/main">
            <a:r>
              <a:t/>
            </a:r>
          </a:p>
          <a:p xmlns:a="http://schemas.openxmlformats.org/drawingml/2006/main">
            <a:r>
              <a:t>[['Phase', 'Particle picture', 'Macroscopic behavior'], ['Solid', 'Particles vibrate about relatively fixed positions.', 'Fixed shape and approximately fixed volume.'], ['Liquid', 'Particles remain close but rearrange and move past one another.', 'Approximately fixed volume; shape follows container.'], ['Gas', 'Particles are widely separated in the dilute-gas model.', 'Fills available volume and is readily compressed.']] [60, 252, 195.276]</a:t>
            </a:r>
          </a:p>
          <a:p xmlns:a="http://schemas.openxmlformats.org/drawingml/2006/main">
            <a:r>
              <a:t/>
            </a:r>
          </a:p>
          <a:p xmlns:a="http://schemas.openxmlformats.org/drawingml/2006/main">
            <a:r>
              <a:t>thermal_heating Idealized heating curve for a pure substance at fixed pressure. Plateau widths depend on the energy needed for each transition; this sketch is not to scale.</a:t>
            </a:r>
          </a:p>
          <a:p xmlns:a="http://schemas.openxmlformats.org/drawingml/2006/main">
            <a:r>
              <a:t/>
            </a:r>
          </a:p>
          <a:p xmlns:a="http://schemas.openxmlformats.org/drawingml/2006/main">
            <a:r>
              <a:t>Single phase: Q = mcΔT</a:t>
            </a:r>
          </a:p>
          <a:p xmlns:a="http://schemas.openxmlformats.org/drawingml/2006/main">
            <a:r>
              <a:t>Phase change at the transition temperature: |Q| = mL_phase</a:t>
            </a:r>
          </a:p>
          <a:p xmlns:a="http://schemas.openxmlformats.org/drawingml/2006/main">
            <a:r>
              <a:t/>
            </a:r>
          </a:p>
          <a:p xmlns:a="http://schemas.openxmlformats.org/drawingml/2006/main">
            <a:r>
              <a:t>Melting / freezing: solid ↔ liquid. Vaporization / condensation: liquid ↔ gas. Sublimation / deposition: solid ↔ gas. Latent heat L_phase has units J/kg. Energy enters during melting or vaporization and leaves during freezing or condensation.</a:t>
            </a:r>
          </a:p>
          <a:p xmlns:a="http://schemas.openxmlformats.org/drawingml/2006/main">
            <a:r>
              <a:t/>
            </a:r>
          </a:p>
          <a:p xmlns:a="http://schemas.openxmlformats.org/drawingml/2006/main">
            <a:r>
              <a:t>During a plateau, temperature and average thermal kinetic energy do not rise, even though energy is transferred. Energy changes the microscopic configuration and interactions. A flat temperature segment therefore does not mean that heat transfer or internal-energy change is zero.</a:t>
            </a:r>
          </a:p>
          <a:p xmlns:a="http://schemas.openxmlformats.org/drawingml/2006/main">
            <a:r>
              <a:t/>
            </a:r>
          </a:p>
          <a:p xmlns:a="http://schemas.openxmlformats.org/drawingml/2006/main">
            <a:r>
              <a:t>Keep the symbols distinct L in the conduction equation means thickness (m). L_f or L_v means specific latent heat (J/kg). A time axis can replace the energy axis only when the net heating power is constant. gold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4.</a:t>
            </a:r>
          </a:p>
          <a:p xmlns:a="http://schemas.openxmlformats.org/drawingml/2006/main">
            <a:r>
              <a:t>Original source: N11 pp.3-4</a:t>
            </a:r>
          </a:p>
          <a:p xmlns:a="http://schemas.openxmlformats.org/drawingml/2006/main">
            <a:r>
              <a:t>CED: Retained from original notes</a:t>
            </a:r>
          </a:p>
          <a:p xmlns:a="http://schemas.openxmlformats.org/drawingml/2006/main">
            <a:r>
              <a:t/>
            </a:r>
          </a:p>
          <a:p xmlns:a="http://schemas.openxmlformats.org/drawingml/2006/main">
            <a:r>
              <a:t>[['Phase', 'Particle picture', 'Macroscopic behavior'], ['Solid', 'Particles vibrate about relatively fixed positions.', 'Fixed shape and approximately fixed volume.'], ['Liquid', 'Particles remain close but rearrange and move past one another.', 'Approximately fixed volume; shape follows container.'], ['Gas', 'Particles are widely separated in the dilute-gas model.', 'Fills available volume and is readily compressed.']] [60, 252, 195.276]</a:t>
            </a:r>
          </a:p>
          <a:p xmlns:a="http://schemas.openxmlformats.org/drawingml/2006/main">
            <a:r>
              <a:t/>
            </a:r>
          </a:p>
          <a:p xmlns:a="http://schemas.openxmlformats.org/drawingml/2006/main">
            <a:r>
              <a:t>thermal_heating Idealized heating curve for a pure substance at fixed pressure. Plateau widths depend on the energy needed for each transition; this sketch is not to scale.</a:t>
            </a:r>
          </a:p>
          <a:p xmlns:a="http://schemas.openxmlformats.org/drawingml/2006/main">
            <a:r>
              <a:t/>
            </a:r>
          </a:p>
          <a:p xmlns:a="http://schemas.openxmlformats.org/drawingml/2006/main">
            <a:r>
              <a:t>Single phase: Q = mcΔT</a:t>
            </a:r>
          </a:p>
          <a:p xmlns:a="http://schemas.openxmlformats.org/drawingml/2006/main">
            <a:r>
              <a:t>Phase change at the transition temperature: |Q| = mL_phase</a:t>
            </a:r>
          </a:p>
          <a:p xmlns:a="http://schemas.openxmlformats.org/drawingml/2006/main">
            <a:r>
              <a:t/>
            </a:r>
          </a:p>
          <a:p xmlns:a="http://schemas.openxmlformats.org/drawingml/2006/main">
            <a:r>
              <a:t>Melting / freezing: solid ↔ liquid. Vaporization / condensation: liquid ↔ gas. Sublimation / deposition: solid ↔ gas. Latent heat L_phase has units J/kg. Energy enters during melting or vaporization and leaves during freezing or condensation.</a:t>
            </a:r>
          </a:p>
          <a:p xmlns:a="http://schemas.openxmlformats.org/drawingml/2006/main">
            <a:r>
              <a:t/>
            </a:r>
          </a:p>
          <a:p xmlns:a="http://schemas.openxmlformats.org/drawingml/2006/main">
            <a:r>
              <a:t>During a plateau, temperature and average thermal kinetic energy do not rise, even though energy is transferred. Energy changes the microscopic configuration and interactions. A flat temperature segment therefore does not mean that heat transfer or internal-energy change is zero.</a:t>
            </a:r>
          </a:p>
          <a:p xmlns:a="http://schemas.openxmlformats.org/drawingml/2006/main">
            <a:r>
              <a:t/>
            </a:r>
          </a:p>
          <a:p xmlns:a="http://schemas.openxmlformats.org/drawingml/2006/main">
            <a:r>
              <a:t>Keep the symbols distinct L in the conduction equation means thickness (m). L_f or L_v means specific latent heat (J/kg). A time axis can replace the energy axis only when the net heating power is constant. gold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5.</a:t>
            </a:r>
          </a:p>
          <a:p xmlns:a="http://schemas.openxmlformats.org/drawingml/2006/main">
            <a:r>
              <a:t>Original source: N11 pp.4-5</a:t>
            </a:r>
          </a:p>
          <a:p xmlns:a="http://schemas.openxmlformats.org/drawingml/2006/main">
            <a:r>
              <a:t>CED: 9.5 / temperature changes</a:t>
            </a:r>
          </a:p>
          <a:p xmlns:a="http://schemas.openxmlformats.org/drawingml/2006/main">
            <a:r>
              <a:t/>
            </a:r>
          </a:p>
          <a:p xmlns:a="http://schemas.openxmlformats.org/drawingml/2006/main">
            <a:r>
              <a:t>Q = mcΔT and C = mc</a:t>
            </a:r>
          </a:p>
          <a:p xmlns:a="http://schemas.openxmlformats.org/drawingml/2006/main">
            <a:r>
              <a:t>c: specific heat [J/(kg·K)] • C: heat capacity [J/K]</a:t>
            </a:r>
          </a:p>
          <a:p xmlns:a="http://schemas.openxmlformats.org/drawingml/2006/main">
            <a:r>
              <a:t/>
            </a:r>
          </a:p>
          <a:p xmlns:a="http://schemas.openxmlformats.org/drawingml/2006/main">
            <a:r>
              <a:t>Specific heat c is a material property related to microscopic arrangement and interactions. Heat capacity C depends on how much material is present. For a Q-versus-ΔT graph, the slope is mc. For temperature versus added energy, the slope is 1/(mc). These relations assume heating changes temperature without significant other energy transfers.</a:t>
            </a:r>
          </a:p>
          <a:p xmlns:a="http://schemas.openxmlformats.org/drawingml/2006/main">
            <a:r>
              <a:t/>
            </a:r>
          </a:p>
          <a:p xmlns:a="http://schemas.openxmlformats.org/drawingml/2006/main">
            <a:r>
              <a:t>thermal_calorimeter Calorimetry uses conservation of energy for an approximately insulated combination of objects.</a:t>
            </a:r>
          </a:p>
          <a:p xmlns:a="http://schemas.openxmlformats.org/drawingml/2006/main">
            <a:r>
              <a:t/>
            </a:r>
          </a:p>
          <a:p xmlns:a="http://schemas.openxmlformats.org/drawingml/2006/main">
            <a:r>
              <a:t>Worked example: hot metal in water</a:t>
            </a:r>
          </a:p>
          <a:p xmlns:a="http://schemas.openxmlformats.org/drawingml/2006/main">
            <a:r>
              <a:t/>
            </a:r>
          </a:p>
          <a:p xmlns:a="http://schemas.openxmlformats.org/drawingml/2006/main">
            <a:r>
              <a:t>Place 0.200 kg of metal at 90.0 °C into 0.300 kg of water at 20.0 °C. Let c_metal = 900 J/(kg·K) and c_water = 4180 J/(kg·K). Neglect the cup’s heat capacity and transfer to the room.</a:t>
            </a:r>
          </a:p>
          <a:p xmlns:a="http://schemas.openxmlformats.org/drawingml/2006/main">
            <a:r>
              <a:t>ΣQ = 0:</a:t>
            </a:r>
          </a:p>
          <a:p xmlns:a="http://schemas.openxmlformats.org/drawingml/2006/main">
            <a:r>
              <a:t>0.200(900)(T_f - 90.0) + 0.300(4180)(T_f - 20.0) = 0</a:t>
            </a:r>
          </a:p>
          <a:p xmlns:a="http://schemas.openxmlformats.org/drawingml/2006/main">
            <a:r>
              <a:t>(180 + 1254)T_f = 180(90.0) + 1254(20.0)</a:t>
            </a:r>
          </a:p>
          <a:p xmlns:a="http://schemas.openxmlformats.org/drawingml/2006/main">
            <a:r>
              <a:t>T_f = 28.8 °C. The metal loses about 11.0 kJ and the water gains it.</a:t>
            </a:r>
          </a:p>
          <a:p xmlns:a="http://schemas.openxmlformats.org/drawingml/2006/main">
            <a:r>
              <a:t/>
            </a:r>
          </a:p>
          <a:p xmlns:a="http://schemas.openxmlformats.org/drawingml/2006/main">
            <a:r>
              <a:t>Model checks before trusting the answer The final temperature must lie between the starting temperatures when only these two objects exchange energy and no phase change occurs. If the cup also warms, include C_cup(T_f - T_cup,i). If a material changes phase, use a staged energy balance (pp. 6-7).</a:t>
            </a:r>
          </a:p>
          <a:p xmlns:a="http://schemas.openxmlformats.org/drawingml/2006/main">
            <a:r>
              <a:t/>
            </a:r>
          </a:p>
          <a:p xmlns:a="http://schemas.openxmlformats.org/drawingml/2006/main">
            <a:r>
              <a:t>Pause and predict 3 Equal masses of materials A and B receive the same energy. If c_A = 2c_B, compare their temperature increases.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5.</a:t>
            </a:r>
          </a:p>
          <a:p xmlns:a="http://schemas.openxmlformats.org/drawingml/2006/main">
            <a:r>
              <a:t>Original source: N11 pp.4-5</a:t>
            </a:r>
          </a:p>
          <a:p xmlns:a="http://schemas.openxmlformats.org/drawingml/2006/main">
            <a:r>
              <a:t>CED: 9.5 / temperature changes</a:t>
            </a:r>
          </a:p>
          <a:p xmlns:a="http://schemas.openxmlformats.org/drawingml/2006/main">
            <a:r>
              <a:t/>
            </a:r>
          </a:p>
          <a:p xmlns:a="http://schemas.openxmlformats.org/drawingml/2006/main">
            <a:r>
              <a:t>Q = mcΔT and C = mc</a:t>
            </a:r>
          </a:p>
          <a:p xmlns:a="http://schemas.openxmlformats.org/drawingml/2006/main">
            <a:r>
              <a:t>c: specific heat [J/(kg·K)] • C: heat capacity [J/K]</a:t>
            </a:r>
          </a:p>
          <a:p xmlns:a="http://schemas.openxmlformats.org/drawingml/2006/main">
            <a:r>
              <a:t/>
            </a:r>
          </a:p>
          <a:p xmlns:a="http://schemas.openxmlformats.org/drawingml/2006/main">
            <a:r>
              <a:t>Specific heat c is a material property related to microscopic arrangement and interactions. Heat capacity C depends on how much material is present. For a Q-versus-ΔT graph, the slope is mc. For temperature versus added energy, the slope is 1/(mc). These relations assume heating changes temperature without significant other energy transfers.</a:t>
            </a:r>
          </a:p>
          <a:p xmlns:a="http://schemas.openxmlformats.org/drawingml/2006/main">
            <a:r>
              <a:t/>
            </a:r>
          </a:p>
          <a:p xmlns:a="http://schemas.openxmlformats.org/drawingml/2006/main">
            <a:r>
              <a:t>thermal_calorimeter Calorimetry uses conservation of energy for an approximately insulated combination of objects.</a:t>
            </a:r>
          </a:p>
          <a:p xmlns:a="http://schemas.openxmlformats.org/drawingml/2006/main">
            <a:r>
              <a:t/>
            </a:r>
          </a:p>
          <a:p xmlns:a="http://schemas.openxmlformats.org/drawingml/2006/main">
            <a:r>
              <a:t>Worked example: hot metal in water</a:t>
            </a:r>
          </a:p>
          <a:p xmlns:a="http://schemas.openxmlformats.org/drawingml/2006/main">
            <a:r>
              <a:t/>
            </a:r>
          </a:p>
          <a:p xmlns:a="http://schemas.openxmlformats.org/drawingml/2006/main">
            <a:r>
              <a:t>Place 0.200 kg of metal at 90.0 °C into 0.300 kg of water at 20.0 °C. Let c_metal = 900 J/(kg·K) and c_water = 4180 J/(kg·K). Neglect the cup’s heat capacity and transfer to the room.</a:t>
            </a:r>
          </a:p>
          <a:p xmlns:a="http://schemas.openxmlformats.org/drawingml/2006/main">
            <a:r>
              <a:t>ΣQ = 0:</a:t>
            </a:r>
          </a:p>
          <a:p xmlns:a="http://schemas.openxmlformats.org/drawingml/2006/main">
            <a:r>
              <a:t>0.200(900)(T_f - 90.0) + 0.300(4180)(T_f - 20.0) = 0</a:t>
            </a:r>
          </a:p>
          <a:p xmlns:a="http://schemas.openxmlformats.org/drawingml/2006/main">
            <a:r>
              <a:t>(180 + 1254)T_f = 180(90.0) + 1254(20.0)</a:t>
            </a:r>
          </a:p>
          <a:p xmlns:a="http://schemas.openxmlformats.org/drawingml/2006/main">
            <a:r>
              <a:t>T_f = 28.8 °C. The metal loses about 11.0 kJ and the water gains it.</a:t>
            </a:r>
          </a:p>
          <a:p xmlns:a="http://schemas.openxmlformats.org/drawingml/2006/main">
            <a:r>
              <a:t/>
            </a:r>
          </a:p>
          <a:p xmlns:a="http://schemas.openxmlformats.org/drawingml/2006/main">
            <a:r>
              <a:t>Model checks before trusting the answer The final temperature must lie between the starting temperatures when only these two objects exchange energy and no phase change occurs. If the cup also warms, include C_cup(T_f - T_cup,i). If a material changes phase, use a staged energy balance (pp. 6-7).</a:t>
            </a:r>
          </a:p>
          <a:p xmlns:a="http://schemas.openxmlformats.org/drawingml/2006/main">
            <a:r>
              <a:t/>
            </a:r>
          </a:p>
          <a:p xmlns:a="http://schemas.openxmlformats.org/drawingml/2006/main">
            <a:r>
              <a:t>Pause and predict 3 Equal masses of materials A and B receive the same energy. If c_A = 2c_B, compare their temperature increases.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5.</a:t>
            </a:r>
          </a:p>
          <a:p xmlns:a="http://schemas.openxmlformats.org/drawingml/2006/main">
            <a:r>
              <a:t>Original source: N11 pp.4-5</a:t>
            </a:r>
          </a:p>
          <a:p xmlns:a="http://schemas.openxmlformats.org/drawingml/2006/main">
            <a:r>
              <a:t>CED: 9.5 / temperature changes</a:t>
            </a:r>
          </a:p>
          <a:p xmlns:a="http://schemas.openxmlformats.org/drawingml/2006/main">
            <a:r>
              <a:t/>
            </a:r>
          </a:p>
          <a:p xmlns:a="http://schemas.openxmlformats.org/drawingml/2006/main">
            <a:r>
              <a:t>Q = mcΔT and C = mc</a:t>
            </a:r>
          </a:p>
          <a:p xmlns:a="http://schemas.openxmlformats.org/drawingml/2006/main">
            <a:r>
              <a:t>c: specific heat [J/(kg·K)] • C: heat capacity [J/K]</a:t>
            </a:r>
          </a:p>
          <a:p xmlns:a="http://schemas.openxmlformats.org/drawingml/2006/main">
            <a:r>
              <a:t/>
            </a:r>
          </a:p>
          <a:p xmlns:a="http://schemas.openxmlformats.org/drawingml/2006/main">
            <a:r>
              <a:t>Specific heat c is a material property related to microscopic arrangement and interactions. Heat capacity C depends on how much material is present. For a Q-versus-ΔT graph, the slope is mc. For temperature versus added energy, the slope is 1/(mc). These relations assume heating changes temperature without significant other energy transfers.</a:t>
            </a:r>
          </a:p>
          <a:p xmlns:a="http://schemas.openxmlformats.org/drawingml/2006/main">
            <a:r>
              <a:t/>
            </a:r>
          </a:p>
          <a:p xmlns:a="http://schemas.openxmlformats.org/drawingml/2006/main">
            <a:r>
              <a:t>thermal_calorimeter Calorimetry uses conservation of energy for an approximately insulated combination of objects.</a:t>
            </a:r>
          </a:p>
          <a:p xmlns:a="http://schemas.openxmlformats.org/drawingml/2006/main">
            <a:r>
              <a:t/>
            </a:r>
          </a:p>
          <a:p xmlns:a="http://schemas.openxmlformats.org/drawingml/2006/main">
            <a:r>
              <a:t>Worked example: hot metal in water</a:t>
            </a:r>
          </a:p>
          <a:p xmlns:a="http://schemas.openxmlformats.org/drawingml/2006/main">
            <a:r>
              <a:t/>
            </a:r>
          </a:p>
          <a:p xmlns:a="http://schemas.openxmlformats.org/drawingml/2006/main">
            <a:r>
              <a:t>Place 0.200 kg of metal at 90.0 °C into 0.300 kg of water at 20.0 °C. Let c_metal = 900 J/(kg·K) and c_water = 4180 J/(kg·K). Neglect the cup’s heat capacity and transfer to the room.</a:t>
            </a:r>
          </a:p>
          <a:p xmlns:a="http://schemas.openxmlformats.org/drawingml/2006/main">
            <a:r>
              <a:t>ΣQ = 0:</a:t>
            </a:r>
          </a:p>
          <a:p xmlns:a="http://schemas.openxmlformats.org/drawingml/2006/main">
            <a:r>
              <a:t>0.200(900)(T_f - 90.0) + 0.300(4180)(T_f - 20.0) = 0</a:t>
            </a:r>
          </a:p>
          <a:p xmlns:a="http://schemas.openxmlformats.org/drawingml/2006/main">
            <a:r>
              <a:t>(180 + 1254)T_f = 180(90.0) + 1254(20.0)</a:t>
            </a:r>
          </a:p>
          <a:p xmlns:a="http://schemas.openxmlformats.org/drawingml/2006/main">
            <a:r>
              <a:t>T_f = 28.8 °C. The metal loses about 11.0 kJ and the water gains it.</a:t>
            </a:r>
          </a:p>
          <a:p xmlns:a="http://schemas.openxmlformats.org/drawingml/2006/main">
            <a:r>
              <a:t/>
            </a:r>
          </a:p>
          <a:p xmlns:a="http://schemas.openxmlformats.org/drawingml/2006/main">
            <a:r>
              <a:t>Model checks before trusting the answer The final temperature must lie between the starting temperatures when only these two objects exchange energy and no phase change occurs. If the cup also warms, include C_cup(T_f - T_cup,i). If a material changes phase, use a staged energy balance (pp. 6-7).</a:t>
            </a:r>
          </a:p>
          <a:p xmlns:a="http://schemas.openxmlformats.org/drawingml/2006/main">
            <a:r>
              <a:t/>
            </a:r>
          </a:p>
          <a:p xmlns:a="http://schemas.openxmlformats.org/drawingml/2006/main">
            <a:r>
              <a:t>Pause and predict 3 Equal masses of materials A and B receive the same energy. If c_A = 2c_B, compare their temperature increases.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5.</a:t>
            </a:r>
          </a:p>
          <a:p xmlns:a="http://schemas.openxmlformats.org/drawingml/2006/main">
            <a:r>
              <a:t>Original source: N11 pp.4-5</a:t>
            </a:r>
          </a:p>
          <a:p xmlns:a="http://schemas.openxmlformats.org/drawingml/2006/main">
            <a:r>
              <a:t>CED: 9.5 / temperature changes</a:t>
            </a:r>
          </a:p>
          <a:p xmlns:a="http://schemas.openxmlformats.org/drawingml/2006/main">
            <a:r>
              <a:t/>
            </a:r>
          </a:p>
          <a:p xmlns:a="http://schemas.openxmlformats.org/drawingml/2006/main">
            <a:r>
              <a:t>Q = mcΔT and C = mc</a:t>
            </a:r>
          </a:p>
          <a:p xmlns:a="http://schemas.openxmlformats.org/drawingml/2006/main">
            <a:r>
              <a:t>c: specific heat [J/(kg·K)] • C: heat capacity [J/K]</a:t>
            </a:r>
          </a:p>
          <a:p xmlns:a="http://schemas.openxmlformats.org/drawingml/2006/main">
            <a:r>
              <a:t/>
            </a:r>
          </a:p>
          <a:p xmlns:a="http://schemas.openxmlformats.org/drawingml/2006/main">
            <a:r>
              <a:t>Specific heat c is a material property related to microscopic arrangement and interactions. Heat capacity C depends on how much material is present. For a Q-versus-ΔT graph, the slope is mc. For temperature versus added energy, the slope is 1/(mc). These relations assume heating changes temperature without significant other energy transfers.</a:t>
            </a:r>
          </a:p>
          <a:p xmlns:a="http://schemas.openxmlformats.org/drawingml/2006/main">
            <a:r>
              <a:t/>
            </a:r>
          </a:p>
          <a:p xmlns:a="http://schemas.openxmlformats.org/drawingml/2006/main">
            <a:r>
              <a:t>thermal_calorimeter Calorimetry uses conservation of energy for an approximately insulated combination of objects.</a:t>
            </a:r>
          </a:p>
          <a:p xmlns:a="http://schemas.openxmlformats.org/drawingml/2006/main">
            <a:r>
              <a:t/>
            </a:r>
          </a:p>
          <a:p xmlns:a="http://schemas.openxmlformats.org/drawingml/2006/main">
            <a:r>
              <a:t>Worked example: hot metal in water</a:t>
            </a:r>
          </a:p>
          <a:p xmlns:a="http://schemas.openxmlformats.org/drawingml/2006/main">
            <a:r>
              <a:t/>
            </a:r>
          </a:p>
          <a:p xmlns:a="http://schemas.openxmlformats.org/drawingml/2006/main">
            <a:r>
              <a:t>Place 0.200 kg of metal at 90.0 °C into 0.300 kg of water at 20.0 °C. Let c_metal = 900 J/(kg·K) and c_water = 4180 J/(kg·K). Neglect the cup’s heat capacity and transfer to the room.</a:t>
            </a:r>
          </a:p>
          <a:p xmlns:a="http://schemas.openxmlformats.org/drawingml/2006/main">
            <a:r>
              <a:t>ΣQ = 0:</a:t>
            </a:r>
          </a:p>
          <a:p xmlns:a="http://schemas.openxmlformats.org/drawingml/2006/main">
            <a:r>
              <a:t>0.200(900)(T_f - 90.0) + 0.300(4180)(T_f - 20.0) = 0</a:t>
            </a:r>
          </a:p>
          <a:p xmlns:a="http://schemas.openxmlformats.org/drawingml/2006/main">
            <a:r>
              <a:t>(180 + 1254)T_f = 180(90.0) + 1254(20.0)</a:t>
            </a:r>
          </a:p>
          <a:p xmlns:a="http://schemas.openxmlformats.org/drawingml/2006/main">
            <a:r>
              <a:t>T_f = 28.8 °C. The metal loses about 11.0 kJ and the water gains it.</a:t>
            </a:r>
          </a:p>
          <a:p xmlns:a="http://schemas.openxmlformats.org/drawingml/2006/main">
            <a:r>
              <a:t/>
            </a:r>
          </a:p>
          <a:p xmlns:a="http://schemas.openxmlformats.org/drawingml/2006/main">
            <a:r>
              <a:t>Model checks before trusting the answer The final temperature must lie between the starting temperatures when only these two objects exchange energy and no phase change occurs. If the cup also warms, include C_cup(T_f - T_cup,i). If a material changes phase, use a staged energy balance (pp. 6-7).</a:t>
            </a:r>
          </a:p>
          <a:p xmlns:a="http://schemas.openxmlformats.org/drawingml/2006/main">
            <a:r>
              <a:t/>
            </a:r>
          </a:p>
          <a:p xmlns:a="http://schemas.openxmlformats.org/drawingml/2006/main">
            <a:r>
              <a:t>Pause and predict 3 Equal masses of materials A and B receive the same energy. If c_A = 2c_B, compare their temperature increases.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5.</a:t>
            </a:r>
          </a:p>
          <a:p xmlns:a="http://schemas.openxmlformats.org/drawingml/2006/main">
            <a:r>
              <a:t>Original source: N11 pp.4-5</a:t>
            </a:r>
          </a:p>
          <a:p xmlns:a="http://schemas.openxmlformats.org/drawingml/2006/main">
            <a:r>
              <a:t>CED: 9.5 / temperature changes</a:t>
            </a:r>
          </a:p>
          <a:p xmlns:a="http://schemas.openxmlformats.org/drawingml/2006/main">
            <a:r>
              <a:t/>
            </a:r>
          </a:p>
          <a:p xmlns:a="http://schemas.openxmlformats.org/drawingml/2006/main">
            <a:r>
              <a:t>Q = mcΔT and C = mc</a:t>
            </a:r>
          </a:p>
          <a:p xmlns:a="http://schemas.openxmlformats.org/drawingml/2006/main">
            <a:r>
              <a:t>c: specific heat [J/(kg·K)] • C: heat capacity [J/K]</a:t>
            </a:r>
          </a:p>
          <a:p xmlns:a="http://schemas.openxmlformats.org/drawingml/2006/main">
            <a:r>
              <a:t/>
            </a:r>
          </a:p>
          <a:p xmlns:a="http://schemas.openxmlformats.org/drawingml/2006/main">
            <a:r>
              <a:t>Specific heat c is a material property related to microscopic arrangement and interactions. Heat capacity C depends on how much material is present. For a Q-versus-ΔT graph, the slope is mc. For temperature versus added energy, the slope is 1/(mc). These relations assume heating changes temperature without significant other energy transfers.</a:t>
            </a:r>
          </a:p>
          <a:p xmlns:a="http://schemas.openxmlformats.org/drawingml/2006/main">
            <a:r>
              <a:t/>
            </a:r>
          </a:p>
          <a:p xmlns:a="http://schemas.openxmlformats.org/drawingml/2006/main">
            <a:r>
              <a:t>thermal_calorimeter Calorimetry uses conservation of energy for an approximately insulated combination of objects.</a:t>
            </a:r>
          </a:p>
          <a:p xmlns:a="http://schemas.openxmlformats.org/drawingml/2006/main">
            <a:r>
              <a:t/>
            </a:r>
          </a:p>
          <a:p xmlns:a="http://schemas.openxmlformats.org/drawingml/2006/main">
            <a:r>
              <a:t>Worked example: hot metal in water</a:t>
            </a:r>
          </a:p>
          <a:p xmlns:a="http://schemas.openxmlformats.org/drawingml/2006/main">
            <a:r>
              <a:t/>
            </a:r>
          </a:p>
          <a:p xmlns:a="http://schemas.openxmlformats.org/drawingml/2006/main">
            <a:r>
              <a:t>Place 0.200 kg of metal at 90.0 °C into 0.300 kg of water at 20.0 °C. Let c_metal = 900 J/(kg·K) and c_water = 4180 J/(kg·K). Neglect the cup’s heat capacity and transfer to the room.</a:t>
            </a:r>
          </a:p>
          <a:p xmlns:a="http://schemas.openxmlformats.org/drawingml/2006/main">
            <a:r>
              <a:t>ΣQ = 0:</a:t>
            </a:r>
          </a:p>
          <a:p xmlns:a="http://schemas.openxmlformats.org/drawingml/2006/main">
            <a:r>
              <a:t>0.200(900)(T_f - 90.0) + 0.300(4180)(T_f - 20.0) = 0</a:t>
            </a:r>
          </a:p>
          <a:p xmlns:a="http://schemas.openxmlformats.org/drawingml/2006/main">
            <a:r>
              <a:t>(180 + 1254)T_f = 180(90.0) + 1254(20.0)</a:t>
            </a:r>
          </a:p>
          <a:p xmlns:a="http://schemas.openxmlformats.org/drawingml/2006/main">
            <a:r>
              <a:t>T_f = 28.8 °C. The metal loses about 11.0 kJ and the water gains it.</a:t>
            </a:r>
          </a:p>
          <a:p xmlns:a="http://schemas.openxmlformats.org/drawingml/2006/main">
            <a:r>
              <a:t/>
            </a:r>
          </a:p>
          <a:p xmlns:a="http://schemas.openxmlformats.org/drawingml/2006/main">
            <a:r>
              <a:t>Model checks before trusting the answer The final temperature must lie between the starting temperatures when only these two objects exchange energy and no phase change occurs. If the cup also warms, include C_cup(T_f - T_cup,i). If a material changes phase, use a staged energy balance (pp. 6-7).</a:t>
            </a:r>
          </a:p>
          <a:p xmlns:a="http://schemas.openxmlformats.org/drawingml/2006/main">
            <a:r>
              <a:t/>
            </a:r>
          </a:p>
          <a:p xmlns:a="http://schemas.openxmlformats.org/drawingml/2006/main">
            <a:r>
              <a:t>Pause and predict 3 Equal masses of materials A and B receive the same energy. If c_A = 2c_B, compare their temperature increases.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6.</a:t>
            </a:r>
          </a:p>
          <a:p xmlns:a="http://schemas.openxmlformats.org/drawingml/2006/main">
            <a:r>
              <a:t>Original source: N11 pp.4-5</a:t>
            </a:r>
          </a:p>
          <a:p xmlns:a="http://schemas.openxmlformats.org/drawingml/2006/main">
            <a:r>
              <a:t>CED: Retained from original notes</a:t>
            </a:r>
          </a:p>
          <a:p xmlns:a="http://schemas.openxmlformats.org/drawingml/2006/main">
            <a:r>
              <a:t/>
            </a:r>
          </a:p>
          <a:p xmlns:a="http://schemas.openxmlformats.org/drawingml/2006/main">
            <a:r>
              <a:t>Worked example: ice at -10 °C to water at 20 °C</a:t>
            </a:r>
          </a:p>
          <a:p xmlns:a="http://schemas.openxmlformats.org/drawingml/2006/main">
            <a:r>
              <a:t/>
            </a:r>
          </a:p>
          <a:p xmlns:a="http://schemas.openxmlformats.org/drawingml/2006/main">
            <a:r>
              <a:t>For 0.100 kg of ice, use c_ice = 2100 J/(kg·K), L_f = 3.34 × 10⁵ J/kg, and c_water = 4180 J/(kg·K). Assume constant pressure and negligible losses.</a:t>
            </a:r>
          </a:p>
          <a:p xmlns:a="http://schemas.openxmlformats.org/drawingml/2006/main">
            <a:r>
              <a:t/>
            </a:r>
          </a:p>
          <a:p xmlns:a="http://schemas.openxmlformats.org/drawingml/2006/main">
            <a:r>
              <a:t>[['Stage', 'Energy calculation', 'Result'], ['Warm ice to 0 °C', 'Q₁ = 0.100(2100)(10)', '2100 J'], ['Melt ice at 0 °C', 'Q₂ = 0.100(3.34 × 10⁵)', '33400 J'], ['Warm water to 20 °C', 'Q₃ = 0.100(4180)(20)', '8360 J'], ['Total', 'Q = Q₁ + Q₂ + Q₃', '43860 J ≈ 43.9 kJ']] [143, 244, 120.27600000000001]</a:t>
            </a:r>
          </a:p>
          <a:p xmlns:a="http://schemas.openxmlformats.org/drawingml/2006/main">
            <a:r>
              <a:t/>
            </a:r>
          </a:p>
          <a:p xmlns:a="http://schemas.openxmlformats.org/drawingml/2006/main">
            <a:r>
              <a:t>Do not assume that all the ice melts</a:t>
            </a:r>
          </a:p>
          <a:p xmlns:a="http://schemas.openxmlformats.org/drawingml/2006/main">
            <a:r>
              <a:t/>
            </a:r>
          </a:p>
          <a:p xmlns:a="http://schemas.openxmlformats.org/drawingml/2006/main">
            <a:r>
              <a:t>Mix 0.100 kg of ice at 0 °C with 0.200 kg of water at 30 °C in an insulated cup. Cooling the water to 0 °C releases 0.200(4180)(30) = 25080 J. Melting all the ice requires 33400 J, so there is not enough energy.</a:t>
            </a:r>
          </a:p>
          <a:p xmlns:a="http://schemas.openxmlformats.org/drawingml/2006/main">
            <a:r>
              <a:t>Melted mass = 25080/(3.34 × 10⁵) = 0.0751 kg.</a:t>
            </a:r>
          </a:p>
          <a:p xmlns:a="http://schemas.openxmlformats.org/drawingml/2006/main">
            <a:r>
              <a:t>Final state: 0 °C, with approximately 0.0249 kg of ice remaining.</a:t>
            </a:r>
          </a:p>
          <a:p xmlns:a="http://schemas.openxmlformats.org/drawingml/2006/main">
            <a:r>
              <a:t/>
            </a:r>
          </a:p>
          <a:p xmlns:a="http://schemas.openxmlformats.org/drawingml/2006/main">
            <a:r>
              <a:t>Preserved setup: molten metal placed in water</a:t>
            </a:r>
          </a:p>
          <a:p xmlns:a="http://schemas.openxmlformats.org/drawingml/2006/main">
            <a:r>
              <a:t/>
            </a:r>
          </a:p>
          <a:p xmlns:a="http://schemas.openxmlformats.org/drawingml/2006/main">
            <a:r>
              <a:t>The original notes use hot liquid lead. If a metal starts above its freezing temperature T_m, fully solidifies, and ends at T_f &lt; T_m, the energy it releases is:</a:t>
            </a:r>
          </a:p>
          <a:p xmlns:a="http://schemas.openxmlformats.org/drawingml/2006/main">
            <a:r>
              <a:t>m_Mc_liq(T_i - T_m) + m_ML_f + m_Mc_sol(T_m - T_f).</a:t>
            </a:r>
          </a:p>
          <a:p xmlns:a="http://schemas.openxmlformats.org/drawingml/2006/main">
            <a:r>
              <a:t>Set this equal to the water’s gain m_wc_w(T_f - T_w,i), adding the cup if necessary. Then verify that the assumed final phases are possible.</a:t>
            </a:r>
          </a:p>
          <a:p xmlns:a="http://schemas.openxmlformats.org/drawingml/2006/main">
            <a:r>
              <a:t/>
            </a:r>
          </a:p>
          <a:p xmlns:a="http://schemas.openxmlformats.org/drawingml/2006/main">
            <a:r>
              <a:t>Phase-aware problem solving 1. Find the energy available to reach the nearest transition.</a:t>
            </a:r>
          </a:p>
          <a:p xmlns:a="http://schemas.openxmlformats.org/drawingml/2006/main">
            <a:r>
              <a:t>2. Compare it with the latent energy needed to complete the transition.</a:t>
            </a:r>
          </a:p>
          <a:p xmlns:a="http://schemas.openxmlformats.org/drawingml/2006/main">
            <a:r>
              <a:t>3. Only then decide whether to solve for a new temperature or a remaining phase fraction.</a:t>
            </a:r>
          </a:p>
          <a:p xmlns:a="http://schemas.openxmlformats.org/drawingml/2006/main">
            <a:r>
              <a:t/>
            </a:r>
          </a:p>
          <a:p xmlns:a="http://schemas.openxmlformats.org/drawingml/2006/main">
            <a:r>
              <a:t>The molten-metal example is an energy-accounting model, not a classroom demonstration procedure.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6.</a:t>
            </a:r>
          </a:p>
          <a:p xmlns:a="http://schemas.openxmlformats.org/drawingml/2006/main">
            <a:r>
              <a:t>Original source: N11 pp.4-5</a:t>
            </a:r>
          </a:p>
          <a:p xmlns:a="http://schemas.openxmlformats.org/drawingml/2006/main">
            <a:r>
              <a:t>CED: Retained from original notes</a:t>
            </a:r>
          </a:p>
          <a:p xmlns:a="http://schemas.openxmlformats.org/drawingml/2006/main">
            <a:r>
              <a:t/>
            </a:r>
          </a:p>
          <a:p xmlns:a="http://schemas.openxmlformats.org/drawingml/2006/main">
            <a:r>
              <a:t>Worked example: ice at -10 °C to water at 20 °C</a:t>
            </a:r>
          </a:p>
          <a:p xmlns:a="http://schemas.openxmlformats.org/drawingml/2006/main">
            <a:r>
              <a:t/>
            </a:r>
          </a:p>
          <a:p xmlns:a="http://schemas.openxmlformats.org/drawingml/2006/main">
            <a:r>
              <a:t>For 0.100 kg of ice, use c_ice = 2100 J/(kg·K), L_f = 3.34 × 10⁵ J/kg, and c_water = 4180 J/(kg·K). Assume constant pressure and negligible losses.</a:t>
            </a:r>
          </a:p>
          <a:p xmlns:a="http://schemas.openxmlformats.org/drawingml/2006/main">
            <a:r>
              <a:t/>
            </a:r>
          </a:p>
          <a:p xmlns:a="http://schemas.openxmlformats.org/drawingml/2006/main">
            <a:r>
              <a:t>[['Stage', 'Energy calculation', 'Result'], ['Warm ice to 0 °C', 'Q₁ = 0.100(2100)(10)', '2100 J'], ['Melt ice at 0 °C', 'Q₂ = 0.100(3.34 × 10⁵)', '33400 J'], ['Warm water to 20 °C', 'Q₃ = 0.100(4180)(20)', '8360 J'], ['Total', 'Q = Q₁ + Q₂ + Q₃', '43860 J ≈ 43.9 kJ']] [143, 244, 120.27600000000001]</a:t>
            </a:r>
          </a:p>
          <a:p xmlns:a="http://schemas.openxmlformats.org/drawingml/2006/main">
            <a:r>
              <a:t/>
            </a:r>
          </a:p>
          <a:p xmlns:a="http://schemas.openxmlformats.org/drawingml/2006/main">
            <a:r>
              <a:t>Do not assume that all the ice melts</a:t>
            </a:r>
          </a:p>
          <a:p xmlns:a="http://schemas.openxmlformats.org/drawingml/2006/main">
            <a:r>
              <a:t/>
            </a:r>
          </a:p>
          <a:p xmlns:a="http://schemas.openxmlformats.org/drawingml/2006/main">
            <a:r>
              <a:t>Mix 0.100 kg of ice at 0 °C with 0.200 kg of water at 30 °C in an insulated cup. Cooling the water to 0 °C releases 0.200(4180)(30) = 25080 J. Melting all the ice requires 33400 J, so there is not enough energy.</a:t>
            </a:r>
          </a:p>
          <a:p xmlns:a="http://schemas.openxmlformats.org/drawingml/2006/main">
            <a:r>
              <a:t>Melted mass = 25080/(3.34 × 10⁵) = 0.0751 kg.</a:t>
            </a:r>
          </a:p>
          <a:p xmlns:a="http://schemas.openxmlformats.org/drawingml/2006/main">
            <a:r>
              <a:t>Final state: 0 °C, with approximately 0.0249 kg of ice remaining.</a:t>
            </a:r>
          </a:p>
          <a:p xmlns:a="http://schemas.openxmlformats.org/drawingml/2006/main">
            <a:r>
              <a:t/>
            </a:r>
          </a:p>
          <a:p xmlns:a="http://schemas.openxmlformats.org/drawingml/2006/main">
            <a:r>
              <a:t>Preserved setup: molten metal placed in water</a:t>
            </a:r>
          </a:p>
          <a:p xmlns:a="http://schemas.openxmlformats.org/drawingml/2006/main">
            <a:r>
              <a:t/>
            </a:r>
          </a:p>
          <a:p xmlns:a="http://schemas.openxmlformats.org/drawingml/2006/main">
            <a:r>
              <a:t>The original notes use hot liquid lead. If a metal starts above its freezing temperature T_m, fully solidifies, and ends at T_f &lt; T_m, the energy it releases is:</a:t>
            </a:r>
          </a:p>
          <a:p xmlns:a="http://schemas.openxmlformats.org/drawingml/2006/main">
            <a:r>
              <a:t>m_Mc_liq(T_i - T_m) + m_ML_f + m_Mc_sol(T_m - T_f).</a:t>
            </a:r>
          </a:p>
          <a:p xmlns:a="http://schemas.openxmlformats.org/drawingml/2006/main">
            <a:r>
              <a:t>Set this equal to the water’s gain m_wc_w(T_f - T_w,i), adding the cup if necessary. Then verify that the assumed final phases are possible.</a:t>
            </a:r>
          </a:p>
          <a:p xmlns:a="http://schemas.openxmlformats.org/drawingml/2006/main">
            <a:r>
              <a:t/>
            </a:r>
          </a:p>
          <a:p xmlns:a="http://schemas.openxmlformats.org/drawingml/2006/main">
            <a:r>
              <a:t>Phase-aware problem solving 1. Find the energy available to reach the nearest transition.</a:t>
            </a:r>
          </a:p>
          <a:p xmlns:a="http://schemas.openxmlformats.org/drawingml/2006/main">
            <a:r>
              <a:t>2. Compare it with the latent energy needed to complete the transition.</a:t>
            </a:r>
          </a:p>
          <a:p xmlns:a="http://schemas.openxmlformats.org/drawingml/2006/main">
            <a:r>
              <a:t>3. Only then decide whether to solve for a new temperature or a remaining phase fraction.</a:t>
            </a:r>
          </a:p>
          <a:p xmlns:a="http://schemas.openxmlformats.org/drawingml/2006/main">
            <a:r>
              <a:t/>
            </a:r>
          </a:p>
          <a:p xmlns:a="http://schemas.openxmlformats.org/drawingml/2006/main">
            <a:r>
              <a:t>The molten-metal example is an energy-accounting model, not a classroom demonstration procedure.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6.</a:t>
            </a:r>
          </a:p>
          <a:p xmlns:a="http://schemas.openxmlformats.org/drawingml/2006/main">
            <a:r>
              <a:t>Original source: N11 pp.4-5</a:t>
            </a:r>
          </a:p>
          <a:p xmlns:a="http://schemas.openxmlformats.org/drawingml/2006/main">
            <a:r>
              <a:t>CED: Retained from original notes</a:t>
            </a:r>
          </a:p>
          <a:p xmlns:a="http://schemas.openxmlformats.org/drawingml/2006/main">
            <a:r>
              <a:t/>
            </a:r>
          </a:p>
          <a:p xmlns:a="http://schemas.openxmlformats.org/drawingml/2006/main">
            <a:r>
              <a:t>Worked example: ice at -10 °C to water at 20 °C</a:t>
            </a:r>
          </a:p>
          <a:p xmlns:a="http://schemas.openxmlformats.org/drawingml/2006/main">
            <a:r>
              <a:t/>
            </a:r>
          </a:p>
          <a:p xmlns:a="http://schemas.openxmlformats.org/drawingml/2006/main">
            <a:r>
              <a:t>For 0.100 kg of ice, use c_ice = 2100 J/(kg·K), L_f = 3.34 × 10⁵ J/kg, and c_water = 4180 J/(kg·K). Assume constant pressure and negligible losses.</a:t>
            </a:r>
          </a:p>
          <a:p xmlns:a="http://schemas.openxmlformats.org/drawingml/2006/main">
            <a:r>
              <a:t/>
            </a:r>
          </a:p>
          <a:p xmlns:a="http://schemas.openxmlformats.org/drawingml/2006/main">
            <a:r>
              <a:t>[['Stage', 'Energy calculation', 'Result'], ['Warm ice to 0 °C', 'Q₁ = 0.100(2100)(10)', '2100 J'], ['Melt ice at 0 °C', 'Q₂ = 0.100(3.34 × 10⁵)', '33400 J'], ['Warm water to 20 °C', 'Q₃ = 0.100(4180)(20)', '8360 J'], ['Total', 'Q = Q₁ + Q₂ + Q₃', '43860 J ≈ 43.9 kJ']] [143, 244, 120.27600000000001]</a:t>
            </a:r>
          </a:p>
          <a:p xmlns:a="http://schemas.openxmlformats.org/drawingml/2006/main">
            <a:r>
              <a:t/>
            </a:r>
          </a:p>
          <a:p xmlns:a="http://schemas.openxmlformats.org/drawingml/2006/main">
            <a:r>
              <a:t>Do not assume that all the ice melts</a:t>
            </a:r>
          </a:p>
          <a:p xmlns:a="http://schemas.openxmlformats.org/drawingml/2006/main">
            <a:r>
              <a:t/>
            </a:r>
          </a:p>
          <a:p xmlns:a="http://schemas.openxmlformats.org/drawingml/2006/main">
            <a:r>
              <a:t>Mix 0.100 kg of ice at 0 °C with 0.200 kg of water at 30 °C in an insulated cup. Cooling the water to 0 °C releases 0.200(4180)(30) = 25080 J. Melting all the ice requires 33400 J, so there is not enough energy.</a:t>
            </a:r>
          </a:p>
          <a:p xmlns:a="http://schemas.openxmlformats.org/drawingml/2006/main">
            <a:r>
              <a:t>Melted mass = 25080/(3.34 × 10⁵) = 0.0751 kg.</a:t>
            </a:r>
          </a:p>
          <a:p xmlns:a="http://schemas.openxmlformats.org/drawingml/2006/main">
            <a:r>
              <a:t>Final state: 0 °C, with approximately 0.0249 kg of ice remaining.</a:t>
            </a:r>
          </a:p>
          <a:p xmlns:a="http://schemas.openxmlformats.org/drawingml/2006/main">
            <a:r>
              <a:t/>
            </a:r>
          </a:p>
          <a:p xmlns:a="http://schemas.openxmlformats.org/drawingml/2006/main">
            <a:r>
              <a:t>Preserved setup: molten metal placed in water</a:t>
            </a:r>
          </a:p>
          <a:p xmlns:a="http://schemas.openxmlformats.org/drawingml/2006/main">
            <a:r>
              <a:t/>
            </a:r>
          </a:p>
          <a:p xmlns:a="http://schemas.openxmlformats.org/drawingml/2006/main">
            <a:r>
              <a:t>The original notes use hot liquid lead. If a metal starts above its freezing temperature T_m, fully solidifies, and ends at T_f &lt; T_m, the energy it releases is:</a:t>
            </a:r>
          </a:p>
          <a:p xmlns:a="http://schemas.openxmlformats.org/drawingml/2006/main">
            <a:r>
              <a:t>m_Mc_liq(T_i - T_m) + m_ML_f + m_Mc_sol(T_m - T_f).</a:t>
            </a:r>
          </a:p>
          <a:p xmlns:a="http://schemas.openxmlformats.org/drawingml/2006/main">
            <a:r>
              <a:t>Set this equal to the water’s gain m_wc_w(T_f - T_w,i), adding the cup if necessary. Then verify that the assumed final phases are possible.</a:t>
            </a:r>
          </a:p>
          <a:p xmlns:a="http://schemas.openxmlformats.org/drawingml/2006/main">
            <a:r>
              <a:t/>
            </a:r>
          </a:p>
          <a:p xmlns:a="http://schemas.openxmlformats.org/drawingml/2006/main">
            <a:r>
              <a:t>Phase-aware problem solving 1. Find the energy available to reach the nearest transition.</a:t>
            </a:r>
          </a:p>
          <a:p xmlns:a="http://schemas.openxmlformats.org/drawingml/2006/main">
            <a:r>
              <a:t>2. Compare it with the latent energy needed to complete the transition.</a:t>
            </a:r>
          </a:p>
          <a:p xmlns:a="http://schemas.openxmlformats.org/drawingml/2006/main">
            <a:r>
              <a:t>3. Only then decide whether to solve for a new temperature or a remaining phase fraction.</a:t>
            </a:r>
          </a:p>
          <a:p xmlns:a="http://schemas.openxmlformats.org/drawingml/2006/main">
            <a:r>
              <a:t/>
            </a:r>
          </a:p>
          <a:p xmlns:a="http://schemas.openxmlformats.org/drawingml/2006/main">
            <a:r>
              <a:t>The molten-metal example is an energy-accounting model, not a classroom demonstration procedure.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6.</a:t>
            </a:r>
          </a:p>
          <a:p xmlns:a="http://schemas.openxmlformats.org/drawingml/2006/main">
            <a:r>
              <a:t>Original source: N11 pp.4-5</a:t>
            </a:r>
          </a:p>
          <a:p xmlns:a="http://schemas.openxmlformats.org/drawingml/2006/main">
            <a:r>
              <a:t>CED: Retained from original notes</a:t>
            </a:r>
          </a:p>
          <a:p xmlns:a="http://schemas.openxmlformats.org/drawingml/2006/main">
            <a:r>
              <a:t/>
            </a:r>
          </a:p>
          <a:p xmlns:a="http://schemas.openxmlformats.org/drawingml/2006/main">
            <a:r>
              <a:t>Worked example: ice at -10 °C to water at 20 °C</a:t>
            </a:r>
          </a:p>
          <a:p xmlns:a="http://schemas.openxmlformats.org/drawingml/2006/main">
            <a:r>
              <a:t/>
            </a:r>
          </a:p>
          <a:p xmlns:a="http://schemas.openxmlformats.org/drawingml/2006/main">
            <a:r>
              <a:t>For 0.100 kg of ice, use c_ice = 2100 J/(kg·K), L_f = 3.34 × 10⁵ J/kg, and c_water = 4180 J/(kg·K). Assume constant pressure and negligible losses.</a:t>
            </a:r>
          </a:p>
          <a:p xmlns:a="http://schemas.openxmlformats.org/drawingml/2006/main">
            <a:r>
              <a:t/>
            </a:r>
          </a:p>
          <a:p xmlns:a="http://schemas.openxmlformats.org/drawingml/2006/main">
            <a:r>
              <a:t>[['Stage', 'Energy calculation', 'Result'], ['Warm ice to 0 °C', 'Q₁ = 0.100(2100)(10)', '2100 J'], ['Melt ice at 0 °C', 'Q₂ = 0.100(3.34 × 10⁵)', '33400 J'], ['Warm water to 20 °C', 'Q₃ = 0.100(4180)(20)', '8360 J'], ['Total', 'Q = Q₁ + Q₂ + Q₃', '43860 J ≈ 43.9 kJ']] [143, 244, 120.27600000000001]</a:t>
            </a:r>
          </a:p>
          <a:p xmlns:a="http://schemas.openxmlformats.org/drawingml/2006/main">
            <a:r>
              <a:t/>
            </a:r>
          </a:p>
          <a:p xmlns:a="http://schemas.openxmlformats.org/drawingml/2006/main">
            <a:r>
              <a:t>Do not assume that all the ice melts</a:t>
            </a:r>
          </a:p>
          <a:p xmlns:a="http://schemas.openxmlformats.org/drawingml/2006/main">
            <a:r>
              <a:t/>
            </a:r>
          </a:p>
          <a:p xmlns:a="http://schemas.openxmlformats.org/drawingml/2006/main">
            <a:r>
              <a:t>Mix 0.100 kg of ice at 0 °C with 0.200 kg of water at 30 °C in an insulated cup. Cooling the water to 0 °C releases 0.200(4180)(30) = 25080 J. Melting all the ice requires 33400 J, so there is not enough energy.</a:t>
            </a:r>
          </a:p>
          <a:p xmlns:a="http://schemas.openxmlformats.org/drawingml/2006/main">
            <a:r>
              <a:t>Melted mass = 25080/(3.34 × 10⁵) = 0.0751 kg.</a:t>
            </a:r>
          </a:p>
          <a:p xmlns:a="http://schemas.openxmlformats.org/drawingml/2006/main">
            <a:r>
              <a:t>Final state: 0 °C, with approximately 0.0249 kg of ice remaining.</a:t>
            </a:r>
          </a:p>
          <a:p xmlns:a="http://schemas.openxmlformats.org/drawingml/2006/main">
            <a:r>
              <a:t/>
            </a:r>
          </a:p>
          <a:p xmlns:a="http://schemas.openxmlformats.org/drawingml/2006/main">
            <a:r>
              <a:t>Preserved setup: molten metal placed in water</a:t>
            </a:r>
          </a:p>
          <a:p xmlns:a="http://schemas.openxmlformats.org/drawingml/2006/main">
            <a:r>
              <a:t/>
            </a:r>
          </a:p>
          <a:p xmlns:a="http://schemas.openxmlformats.org/drawingml/2006/main">
            <a:r>
              <a:t>The original notes use hot liquid lead. If a metal starts above its freezing temperature T_m, fully solidifies, and ends at T_f &lt; T_m, the energy it releases is:</a:t>
            </a:r>
          </a:p>
          <a:p xmlns:a="http://schemas.openxmlformats.org/drawingml/2006/main">
            <a:r>
              <a:t>m_Mc_liq(T_i - T_m) + m_ML_f + m_Mc_sol(T_m - T_f).</a:t>
            </a:r>
          </a:p>
          <a:p xmlns:a="http://schemas.openxmlformats.org/drawingml/2006/main">
            <a:r>
              <a:t>Set this equal to the water’s gain m_wc_w(T_f - T_w,i), adding the cup if necessary. Then verify that the assumed final phases are possible.</a:t>
            </a:r>
          </a:p>
          <a:p xmlns:a="http://schemas.openxmlformats.org/drawingml/2006/main">
            <a:r>
              <a:t/>
            </a:r>
          </a:p>
          <a:p xmlns:a="http://schemas.openxmlformats.org/drawingml/2006/main">
            <a:r>
              <a:t>Phase-aware problem solving 1. Find the energy available to reach the nearest transition.</a:t>
            </a:r>
          </a:p>
          <a:p xmlns:a="http://schemas.openxmlformats.org/drawingml/2006/main">
            <a:r>
              <a:t>2. Compare it with the latent energy needed to complete the transition.</a:t>
            </a:r>
          </a:p>
          <a:p xmlns:a="http://schemas.openxmlformats.org/drawingml/2006/main">
            <a:r>
              <a:t>3. Only then decide whether to solve for a new temperature or a remaining phase fraction.</a:t>
            </a:r>
          </a:p>
          <a:p xmlns:a="http://schemas.openxmlformats.org/drawingml/2006/main">
            <a:r>
              <a:t/>
            </a:r>
          </a:p>
          <a:p xmlns:a="http://schemas.openxmlformats.org/drawingml/2006/main">
            <a:r>
              <a:t>The molten-metal example is an energy-accounting model, not a classroom demonstration procedure.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6.</a:t>
            </a:r>
          </a:p>
          <a:p xmlns:a="http://schemas.openxmlformats.org/drawingml/2006/main">
            <a:r>
              <a:t>Original source: N11 pp.4-5</a:t>
            </a:r>
          </a:p>
          <a:p xmlns:a="http://schemas.openxmlformats.org/drawingml/2006/main">
            <a:r>
              <a:t>CED: Retained from original notes</a:t>
            </a:r>
          </a:p>
          <a:p xmlns:a="http://schemas.openxmlformats.org/drawingml/2006/main">
            <a:r>
              <a:t/>
            </a:r>
          </a:p>
          <a:p xmlns:a="http://schemas.openxmlformats.org/drawingml/2006/main">
            <a:r>
              <a:t>Worked example: ice at -10 °C to water at 20 °C</a:t>
            </a:r>
          </a:p>
          <a:p xmlns:a="http://schemas.openxmlformats.org/drawingml/2006/main">
            <a:r>
              <a:t/>
            </a:r>
          </a:p>
          <a:p xmlns:a="http://schemas.openxmlformats.org/drawingml/2006/main">
            <a:r>
              <a:t>For 0.100 kg of ice, use c_ice = 2100 J/(kg·K), L_f = 3.34 × 10⁵ J/kg, and c_water = 4180 J/(kg·K). Assume constant pressure and negligible losses.</a:t>
            </a:r>
          </a:p>
          <a:p xmlns:a="http://schemas.openxmlformats.org/drawingml/2006/main">
            <a:r>
              <a:t/>
            </a:r>
          </a:p>
          <a:p xmlns:a="http://schemas.openxmlformats.org/drawingml/2006/main">
            <a:r>
              <a:t>[['Stage', 'Energy calculation', 'Result'], ['Warm ice to 0 °C', 'Q₁ = 0.100(2100)(10)', '2100 J'], ['Melt ice at 0 °C', 'Q₂ = 0.100(3.34 × 10⁵)', '33400 J'], ['Warm water to 20 °C', 'Q₃ = 0.100(4180)(20)', '8360 J'], ['Total', 'Q = Q₁ + Q₂ + Q₃', '43860 J ≈ 43.9 kJ']] [143, 244, 120.27600000000001]</a:t>
            </a:r>
          </a:p>
          <a:p xmlns:a="http://schemas.openxmlformats.org/drawingml/2006/main">
            <a:r>
              <a:t/>
            </a:r>
          </a:p>
          <a:p xmlns:a="http://schemas.openxmlformats.org/drawingml/2006/main">
            <a:r>
              <a:t>Do not assume that all the ice melts</a:t>
            </a:r>
          </a:p>
          <a:p xmlns:a="http://schemas.openxmlformats.org/drawingml/2006/main">
            <a:r>
              <a:t/>
            </a:r>
          </a:p>
          <a:p xmlns:a="http://schemas.openxmlformats.org/drawingml/2006/main">
            <a:r>
              <a:t>Mix 0.100 kg of ice at 0 °C with 0.200 kg of water at 30 °C in an insulated cup. Cooling the water to 0 °C releases 0.200(4180)(30) = 25080 J. Melting all the ice requires 33400 J, so there is not enough energy.</a:t>
            </a:r>
          </a:p>
          <a:p xmlns:a="http://schemas.openxmlformats.org/drawingml/2006/main">
            <a:r>
              <a:t>Melted mass = 25080/(3.34 × 10⁵) = 0.0751 kg.</a:t>
            </a:r>
          </a:p>
          <a:p xmlns:a="http://schemas.openxmlformats.org/drawingml/2006/main">
            <a:r>
              <a:t>Final state: 0 °C, with approximately 0.0249 kg of ice remaining.</a:t>
            </a:r>
          </a:p>
          <a:p xmlns:a="http://schemas.openxmlformats.org/drawingml/2006/main">
            <a:r>
              <a:t/>
            </a:r>
          </a:p>
          <a:p xmlns:a="http://schemas.openxmlformats.org/drawingml/2006/main">
            <a:r>
              <a:t>Preserved setup: molten metal placed in water</a:t>
            </a:r>
          </a:p>
          <a:p xmlns:a="http://schemas.openxmlformats.org/drawingml/2006/main">
            <a:r>
              <a:t/>
            </a:r>
          </a:p>
          <a:p xmlns:a="http://schemas.openxmlformats.org/drawingml/2006/main">
            <a:r>
              <a:t>The original notes use hot liquid lead. If a metal starts above its freezing temperature T_m, fully solidifies, and ends at T_f &lt; T_m, the energy it releases is:</a:t>
            </a:r>
          </a:p>
          <a:p xmlns:a="http://schemas.openxmlformats.org/drawingml/2006/main">
            <a:r>
              <a:t>m_Mc_liq(T_i - T_m) + m_ML_f + m_Mc_sol(T_m - T_f).</a:t>
            </a:r>
          </a:p>
          <a:p xmlns:a="http://schemas.openxmlformats.org/drawingml/2006/main">
            <a:r>
              <a:t>Set this equal to the water’s gain m_wc_w(T_f - T_w,i), adding the cup if necessary. Then verify that the assumed final phases are possible.</a:t>
            </a:r>
          </a:p>
          <a:p xmlns:a="http://schemas.openxmlformats.org/drawingml/2006/main">
            <a:r>
              <a:t/>
            </a:r>
          </a:p>
          <a:p xmlns:a="http://schemas.openxmlformats.org/drawingml/2006/main">
            <a:r>
              <a:t>Phase-aware problem solving 1. Find the energy available to reach the nearest transition.</a:t>
            </a:r>
          </a:p>
          <a:p xmlns:a="http://schemas.openxmlformats.org/drawingml/2006/main">
            <a:r>
              <a:t>2. Compare it with the latent energy needed to complete the transition.</a:t>
            </a:r>
          </a:p>
          <a:p xmlns:a="http://schemas.openxmlformats.org/drawingml/2006/main">
            <a:r>
              <a:t>3. Only then decide whether to solve for a new temperature or a remaining phase fraction.</a:t>
            </a:r>
          </a:p>
          <a:p xmlns:a="http://schemas.openxmlformats.org/drawingml/2006/main">
            <a:r>
              <a:t/>
            </a:r>
          </a:p>
          <a:p xmlns:a="http://schemas.openxmlformats.org/drawingml/2006/main">
            <a:r>
              <a:t>The molten-metal example is an energy-accounting model, not a classroom demonstration procedure.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7.</a:t>
            </a:r>
          </a:p>
          <a:p xmlns:a="http://schemas.openxmlformats.org/drawingml/2006/main">
            <a:r>
              <a:t>Original source: N11 p.5: molten-lead calorimetry model</a:t>
            </a:r>
          </a:p>
          <a:p xmlns:a="http://schemas.openxmlformats.org/drawingml/2006/main">
            <a:r>
              <a:t>CED: 9.5 + phase-change extension</a:t>
            </a:r>
          </a:p>
          <a:p xmlns:a="http://schemas.openxmlformats.org/drawingml/2006/main">
            <a:r>
              <a:t/>
            </a:r>
          </a:p>
          <a:p xmlns:a="http://schemas.openxmlformats.org/drawingml/2006/main">
            <a:r>
              <a:t>The original lesson places hot liquid lead into cooler water. The lead may cool as a liquid, freeze, and then cool as a solid. The final-state assumption must be checked after the energy balance.</a:t>
            </a:r>
          </a:p>
          <a:p xmlns:a="http://schemas.openxmlformats.org/drawingml/2006/main">
            <a:r>
              <a:t/>
            </a:r>
          </a:p>
          <a:p xmlns:a="http://schemas.openxmlformats.org/drawingml/2006/main">
            <a:r>
              <a:t>lead_calorimetry Ideal insulated calorimeter. The model neglects heat loss, the container and evaporation.</a:t>
            </a:r>
          </a:p>
          <a:p xmlns:a="http://schemas.openxmlformats.org/drawingml/2006/main">
            <a:r>
              <a:t/>
            </a:r>
          </a:p>
          <a:p xmlns:a="http://schemas.openxmlformats.org/drawingml/2006/main">
            <a:r>
              <a:t>Q_lead,lost = m c_liquid(800 - 327) + mL_f + m c_solid(327 - T_f)</a:t>
            </a:r>
          </a:p>
          <a:p xmlns:a="http://schemas.openxmlformats.org/drawingml/2006/main">
            <a:r>
              <a:t>Q_water,gained = m_wc_w(T_f - 10)</a:t>
            </a:r>
          </a:p>
          <a:p xmlns:a="http://schemas.openxmlformats.org/drawingml/2006/main">
            <a:r>
              <a:t/>
            </a:r>
          </a:p>
          <a:p xmlns:a="http://schemas.openxmlformats.org/drawingml/2006/main">
            <a:r>
              <a:t>Worked completion with stated data: take 1.00 kg of lead, 2.00 kg of water, c_liquid = 159 J/(kg·K), c_solid = 128 J/(kg·K), L_f = 23,000 J/kg, and c_w = 4180 J/(kg·K). These supplied values complete the original symbolic setup.</a:t>
            </a:r>
          </a:p>
          <a:p xmlns:a="http://schemas.openxmlformats.org/drawingml/2006/main">
            <a:r>
              <a:t/>
            </a:r>
          </a:p>
          <a:p xmlns:a="http://schemas.openxmlformats.org/drawingml/2006/main">
            <a:r>
              <a:t>159(473) + 23,000 + 128(327 - T_f) = 8360(T_f - 10).</a:t>
            </a:r>
          </a:p>
          <a:p xmlns:a="http://schemas.openxmlformats.org/drawingml/2006/main">
            <a:r>
              <a:t>223,663 = 8488T_f, so T_f = 26.4 °C.</a:t>
            </a:r>
          </a:p>
          <a:p xmlns:a="http://schemas.openxmlformats.org/drawingml/2006/main">
            <a:r>
              <a:t/>
            </a:r>
          </a:p>
          <a:p xmlns:a="http://schemas.openxmlformats.org/drawingml/2006/main">
            <a:r>
              <a:t>CHECK THE FINAL STATE 26.4 °C lies below the lead melting point and within the liquid-water range. The assumed final phases are consistent. If the calculation instead crossed a transition temperature, rebuild the balance with the actual final phases.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7.</a:t>
            </a:r>
          </a:p>
          <a:p xmlns:a="http://schemas.openxmlformats.org/drawingml/2006/main">
            <a:r>
              <a:t>Original source: N11 p.5: molten-lead calorimetry model</a:t>
            </a:r>
          </a:p>
          <a:p xmlns:a="http://schemas.openxmlformats.org/drawingml/2006/main">
            <a:r>
              <a:t>CED: 9.5 + phase-change extension</a:t>
            </a:r>
          </a:p>
          <a:p xmlns:a="http://schemas.openxmlformats.org/drawingml/2006/main">
            <a:r>
              <a:t/>
            </a:r>
          </a:p>
          <a:p xmlns:a="http://schemas.openxmlformats.org/drawingml/2006/main">
            <a:r>
              <a:t>The original lesson places hot liquid lead into cooler water. The lead may cool as a liquid, freeze, and then cool as a solid. The final-state assumption must be checked after the energy balance.</a:t>
            </a:r>
          </a:p>
          <a:p xmlns:a="http://schemas.openxmlformats.org/drawingml/2006/main">
            <a:r>
              <a:t/>
            </a:r>
          </a:p>
          <a:p xmlns:a="http://schemas.openxmlformats.org/drawingml/2006/main">
            <a:r>
              <a:t>lead_calorimetry Ideal insulated calorimeter. The model neglects heat loss, the container and evaporation.</a:t>
            </a:r>
          </a:p>
          <a:p xmlns:a="http://schemas.openxmlformats.org/drawingml/2006/main">
            <a:r>
              <a:t/>
            </a:r>
          </a:p>
          <a:p xmlns:a="http://schemas.openxmlformats.org/drawingml/2006/main">
            <a:r>
              <a:t>Q_lead,lost = m c_liquid(800 - 327) + mL_f + m c_solid(327 - T_f)</a:t>
            </a:r>
          </a:p>
          <a:p xmlns:a="http://schemas.openxmlformats.org/drawingml/2006/main">
            <a:r>
              <a:t>Q_water,gained = m_wc_w(T_f - 10)</a:t>
            </a:r>
          </a:p>
          <a:p xmlns:a="http://schemas.openxmlformats.org/drawingml/2006/main">
            <a:r>
              <a:t/>
            </a:r>
          </a:p>
          <a:p xmlns:a="http://schemas.openxmlformats.org/drawingml/2006/main">
            <a:r>
              <a:t>Worked completion with stated data: take 1.00 kg of lead, 2.00 kg of water, c_liquid = 159 J/(kg·K), c_solid = 128 J/(kg·K), L_f = 23,000 J/kg, and c_w = 4180 J/(kg·K). These supplied values complete the original symbolic setup.</a:t>
            </a:r>
          </a:p>
          <a:p xmlns:a="http://schemas.openxmlformats.org/drawingml/2006/main">
            <a:r>
              <a:t/>
            </a:r>
          </a:p>
          <a:p xmlns:a="http://schemas.openxmlformats.org/drawingml/2006/main">
            <a:r>
              <a:t>159(473) + 23,000 + 128(327 - T_f) = 8360(T_f - 10).</a:t>
            </a:r>
          </a:p>
          <a:p xmlns:a="http://schemas.openxmlformats.org/drawingml/2006/main">
            <a:r>
              <a:t>223,663 = 8488T_f, so T_f = 26.4 °C.</a:t>
            </a:r>
          </a:p>
          <a:p xmlns:a="http://schemas.openxmlformats.org/drawingml/2006/main">
            <a:r>
              <a:t/>
            </a:r>
          </a:p>
          <a:p xmlns:a="http://schemas.openxmlformats.org/drawingml/2006/main">
            <a:r>
              <a:t>CHECK THE FINAL STATE 26.4 °C lies below the lead melting point and within the liquid-water range. The assumed final phases are consistent. If the calculation instead crossed a transition temperature, rebuild the balance with the actual final phases.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7.</a:t>
            </a:r>
          </a:p>
          <a:p xmlns:a="http://schemas.openxmlformats.org/drawingml/2006/main">
            <a:r>
              <a:t>Original source: N11 p.5: molten-lead calorimetry model</a:t>
            </a:r>
          </a:p>
          <a:p xmlns:a="http://schemas.openxmlformats.org/drawingml/2006/main">
            <a:r>
              <a:t>CED: 9.5 + phase-change extension</a:t>
            </a:r>
          </a:p>
          <a:p xmlns:a="http://schemas.openxmlformats.org/drawingml/2006/main">
            <a:r>
              <a:t/>
            </a:r>
          </a:p>
          <a:p xmlns:a="http://schemas.openxmlformats.org/drawingml/2006/main">
            <a:r>
              <a:t>The original lesson places hot liquid lead into cooler water. The lead may cool as a liquid, freeze, and then cool as a solid. The final-state assumption must be checked after the energy balance.</a:t>
            </a:r>
          </a:p>
          <a:p xmlns:a="http://schemas.openxmlformats.org/drawingml/2006/main">
            <a:r>
              <a:t/>
            </a:r>
          </a:p>
          <a:p xmlns:a="http://schemas.openxmlformats.org/drawingml/2006/main">
            <a:r>
              <a:t>lead_calorimetry Ideal insulated calorimeter. The model neglects heat loss, the container and evaporation.</a:t>
            </a:r>
          </a:p>
          <a:p xmlns:a="http://schemas.openxmlformats.org/drawingml/2006/main">
            <a:r>
              <a:t/>
            </a:r>
          </a:p>
          <a:p xmlns:a="http://schemas.openxmlformats.org/drawingml/2006/main">
            <a:r>
              <a:t>Q_lead,lost = m c_liquid(800 - 327) + mL_f + m c_solid(327 - T_f)</a:t>
            </a:r>
          </a:p>
          <a:p xmlns:a="http://schemas.openxmlformats.org/drawingml/2006/main">
            <a:r>
              <a:t>Q_water,gained = m_wc_w(T_f - 10)</a:t>
            </a:r>
          </a:p>
          <a:p xmlns:a="http://schemas.openxmlformats.org/drawingml/2006/main">
            <a:r>
              <a:t/>
            </a:r>
          </a:p>
          <a:p xmlns:a="http://schemas.openxmlformats.org/drawingml/2006/main">
            <a:r>
              <a:t>Worked completion with stated data: take 1.00 kg of lead, 2.00 kg of water, c_liquid = 159 J/(kg·K), c_solid = 128 J/(kg·K), L_f = 23,000 J/kg, and c_w = 4180 J/(kg·K). These supplied values complete the original symbolic setup.</a:t>
            </a:r>
          </a:p>
          <a:p xmlns:a="http://schemas.openxmlformats.org/drawingml/2006/main">
            <a:r>
              <a:t/>
            </a:r>
          </a:p>
          <a:p xmlns:a="http://schemas.openxmlformats.org/drawingml/2006/main">
            <a:r>
              <a:t>159(473) + 23,000 + 128(327 - T_f) = 8360(T_f - 10).</a:t>
            </a:r>
          </a:p>
          <a:p xmlns:a="http://schemas.openxmlformats.org/drawingml/2006/main">
            <a:r>
              <a:t>223,663 = 8488T_f, so T_f = 26.4 °C.</a:t>
            </a:r>
          </a:p>
          <a:p xmlns:a="http://schemas.openxmlformats.org/drawingml/2006/main">
            <a:r>
              <a:t/>
            </a:r>
          </a:p>
          <a:p xmlns:a="http://schemas.openxmlformats.org/drawingml/2006/main">
            <a:r>
              <a:t>CHECK THE FINAL STATE 26.4 °C lies below the lead melting point and within the liquid-water range. The assumed final phases are consistent. If the calculation instead crossed a transition temperature, rebuild the balance with the actual final phases.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7.</a:t>
            </a:r>
          </a:p>
          <a:p xmlns:a="http://schemas.openxmlformats.org/drawingml/2006/main">
            <a:r>
              <a:t>Original source: N11 p.5: molten-lead calorimetry model</a:t>
            </a:r>
          </a:p>
          <a:p xmlns:a="http://schemas.openxmlformats.org/drawingml/2006/main">
            <a:r>
              <a:t>CED: 9.5 + phase-change extension</a:t>
            </a:r>
          </a:p>
          <a:p xmlns:a="http://schemas.openxmlformats.org/drawingml/2006/main">
            <a:r>
              <a:t/>
            </a:r>
          </a:p>
          <a:p xmlns:a="http://schemas.openxmlformats.org/drawingml/2006/main">
            <a:r>
              <a:t>The original lesson places hot liquid lead into cooler water. The lead may cool as a liquid, freeze, and then cool as a solid. The final-state assumption must be checked after the energy balance.</a:t>
            </a:r>
          </a:p>
          <a:p xmlns:a="http://schemas.openxmlformats.org/drawingml/2006/main">
            <a:r>
              <a:t/>
            </a:r>
          </a:p>
          <a:p xmlns:a="http://schemas.openxmlformats.org/drawingml/2006/main">
            <a:r>
              <a:t>lead_calorimetry Ideal insulated calorimeter. The model neglects heat loss, the container and evaporation.</a:t>
            </a:r>
          </a:p>
          <a:p xmlns:a="http://schemas.openxmlformats.org/drawingml/2006/main">
            <a:r>
              <a:t/>
            </a:r>
          </a:p>
          <a:p xmlns:a="http://schemas.openxmlformats.org/drawingml/2006/main">
            <a:r>
              <a:t>Q_lead,lost = m c_liquid(800 - 327) + mL_f + m c_solid(327 - T_f)</a:t>
            </a:r>
          </a:p>
          <a:p xmlns:a="http://schemas.openxmlformats.org/drawingml/2006/main">
            <a:r>
              <a:t>Q_water,gained = m_wc_w(T_f - 10)</a:t>
            </a:r>
          </a:p>
          <a:p xmlns:a="http://schemas.openxmlformats.org/drawingml/2006/main">
            <a:r>
              <a:t/>
            </a:r>
          </a:p>
          <a:p xmlns:a="http://schemas.openxmlformats.org/drawingml/2006/main">
            <a:r>
              <a:t>Worked completion with stated data: take 1.00 kg of lead, 2.00 kg of water, c_liquid = 159 J/(kg·K), c_solid = 128 J/(kg·K), L_f = 23,000 J/kg, and c_w = 4180 J/(kg·K). These supplied values complete the original symbolic setup.</a:t>
            </a:r>
          </a:p>
          <a:p xmlns:a="http://schemas.openxmlformats.org/drawingml/2006/main">
            <a:r>
              <a:t/>
            </a:r>
          </a:p>
          <a:p xmlns:a="http://schemas.openxmlformats.org/drawingml/2006/main">
            <a:r>
              <a:t>159(473) + 23,000 + 128(327 - T_f) = 8360(T_f - 10).</a:t>
            </a:r>
          </a:p>
          <a:p xmlns:a="http://schemas.openxmlformats.org/drawingml/2006/main">
            <a:r>
              <a:t>223,663 = 8488T_f, so T_f = 26.4 °C.</a:t>
            </a:r>
          </a:p>
          <a:p xmlns:a="http://schemas.openxmlformats.org/drawingml/2006/main">
            <a:r>
              <a:t/>
            </a:r>
          </a:p>
          <a:p xmlns:a="http://schemas.openxmlformats.org/drawingml/2006/main">
            <a:r>
              <a:t>CHECK THE FINAL STATE 26.4 °C lies below the lead melting point and within the liquid-water range. The assumed final phases are consistent. If the calculation instead crossed a transition temperature, rebuild the balance with the actual final phases.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8.</a:t>
            </a:r>
          </a:p>
          <a:p xmlns:a="http://schemas.openxmlformats.org/drawingml/2006/main">
            <a:r>
              <a:t>Original source: N11 pp.6-8; N12 p.1</a:t>
            </a:r>
          </a:p>
          <a:p xmlns:a="http://schemas.openxmlformats.org/drawingml/2006/main">
            <a:r>
              <a:t>CED: 9.2 / model &amp; calculation</a:t>
            </a:r>
          </a:p>
          <a:p xmlns:a="http://schemas.openxmlformats.org/drawingml/2006/main">
            <a:r>
              <a:t/>
            </a:r>
          </a:p>
          <a:p xmlns:a="http://schemas.openxmlformats.org/drawingml/2006/main">
            <a:r>
              <a:t>The ideal-gas model assumes random motion, negligible particle volume compared with the container, elastic collisions, and negligible interaction forces except during collisions. Real gases are often closer to ideal at low density and sufficiently high temperature, away from condensation.</a:t>
            </a:r>
          </a:p>
          <a:p xmlns:a="http://schemas.openxmlformats.org/drawingml/2006/main">
            <a:r>
              <a:t/>
            </a:r>
          </a:p>
          <a:p xmlns:a="http://schemas.openxmlformats.org/drawingml/2006/main">
            <a:r>
              <a:t>PV = nRT = Nk_BT</a:t>
            </a:r>
          </a:p>
          <a:p xmlns:a="http://schemas.openxmlformats.org/drawingml/2006/main">
            <a:r>
              <a:t>N = nN_A and R = N_Ak_B</a:t>
            </a:r>
          </a:p>
          <a:p xmlns:a="http://schemas.openxmlformats.org/drawingml/2006/main">
            <a:r>
              <a:t/>
            </a:r>
          </a:p>
          <a:p xmlns:a="http://schemas.openxmlformats.org/drawingml/2006/main">
            <a:r>
              <a:t>For fixed n: P₁V₁/T₁ = P₂V₂/T₂</a:t>
            </a:r>
          </a:p>
          <a:p xmlns:a="http://schemas.openxmlformats.org/drawingml/2006/main">
            <a:r>
              <a:t/>
            </a:r>
          </a:p>
          <a:p xmlns:a="http://schemas.openxmlformats.org/drawingml/2006/main">
            <a:r>
              <a:t>[['Symbol', 'Meaning / useful conversion'], ['n / N', 'n = amount in mol; N = number of particles (a count).'], ['R / kB', 'R = 8.31 J/(mol·K); kB = 1.38 × 10⁻²³ J/K.'], ['Pressure / volume', '1 kPa = 1000 Pa; 1 L = 10⁻³ m³; 1 kPa·L = 1 J.'], ['Absolute pressure', 'Pabs = Patm + Pgauge. A vacuum corresponds to zero absolute pressure.']] [122, 385.276]</a:t>
            </a:r>
          </a:p>
          <a:p xmlns:a="http://schemas.openxmlformats.org/drawingml/2006/main">
            <a:r>
              <a:t/>
            </a:r>
          </a:p>
          <a:p xmlns:a="http://schemas.openxmlformats.org/drawingml/2006/main">
            <a:r>
              <a:t>Worked example: three state variables</a:t>
            </a:r>
          </a:p>
          <a:p xmlns:a="http://schemas.openxmlformats.org/drawingml/2006/main">
            <a:r>
              <a:t/>
            </a:r>
          </a:p>
          <a:p xmlns:a="http://schemas.openxmlformats.org/drawingml/2006/main">
            <a:r>
              <a:t>A sealed 2.00 L sample has P₁ = 100 kPa and T₁ = 300 K. It reaches V₂ = 1.50 L and T₂ = 450 K.</a:t>
            </a:r>
          </a:p>
          <a:p xmlns:a="http://schemas.openxmlformats.org/drawingml/2006/main">
            <a:r>
              <a:t>P₂ = P₁(V₁/V₂)(T₂/T₁) = 200 kPa.</a:t>
            </a:r>
          </a:p>
          <a:p xmlns:a="http://schemas.openxmlformats.org/drawingml/2006/main">
            <a:r>
              <a:t>Initially, n = PV/(RT) = (100 × 2.00)/(8.31 × 300) = 0.0802 mol.</a:t>
            </a:r>
          </a:p>
          <a:p xmlns:a="http://schemas.openxmlformats.org/drawingml/2006/main">
            <a:r>
              <a:t/>
            </a:r>
          </a:p>
          <a:p xmlns:a="http://schemas.openxmlformats.org/drawingml/2006/main">
            <a:r>
              <a:t>Piston or lid: include the atmosphere For a horizontal, frictionless piston at rest under added downward force F, P_gasA = P_atmA + F. Include the piston’s own weight in F when relevant. Example: A = 0.0050 m² and F = 500 N give P_gas = 100 kPa + 100 kPa = 200 kPa.</a:t>
            </a:r>
          </a:p>
          <a:p xmlns:a="http://schemas.openxmlformats.org/drawingml/2006/main">
            <a:r>
              <a:t/>
            </a:r>
          </a:p>
          <a:p xmlns:a="http://schemas.openxmlformats.org/drawingml/2006/main">
            <a:r>
              <a:t>Pause and predict 4 A fixed sample changes to 2T and 4V. Find its final pressure as a multiple of its initial pressure.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8.</a:t>
            </a:r>
          </a:p>
          <a:p xmlns:a="http://schemas.openxmlformats.org/drawingml/2006/main">
            <a:r>
              <a:t>Original source: N11 pp.6-8; N12 p.1</a:t>
            </a:r>
          </a:p>
          <a:p xmlns:a="http://schemas.openxmlformats.org/drawingml/2006/main">
            <a:r>
              <a:t>CED: 9.2 / model &amp; calculation</a:t>
            </a:r>
          </a:p>
          <a:p xmlns:a="http://schemas.openxmlformats.org/drawingml/2006/main">
            <a:r>
              <a:t/>
            </a:r>
          </a:p>
          <a:p xmlns:a="http://schemas.openxmlformats.org/drawingml/2006/main">
            <a:r>
              <a:t>The ideal-gas model assumes random motion, negligible particle volume compared with the container, elastic collisions, and negligible interaction forces except during collisions. Real gases are often closer to ideal at low density and sufficiently high temperature, away from condensation.</a:t>
            </a:r>
          </a:p>
          <a:p xmlns:a="http://schemas.openxmlformats.org/drawingml/2006/main">
            <a:r>
              <a:t/>
            </a:r>
          </a:p>
          <a:p xmlns:a="http://schemas.openxmlformats.org/drawingml/2006/main">
            <a:r>
              <a:t>PV = nRT = Nk_BT</a:t>
            </a:r>
          </a:p>
          <a:p xmlns:a="http://schemas.openxmlformats.org/drawingml/2006/main">
            <a:r>
              <a:t>N = nN_A and R = N_Ak_B</a:t>
            </a:r>
          </a:p>
          <a:p xmlns:a="http://schemas.openxmlformats.org/drawingml/2006/main">
            <a:r>
              <a:t/>
            </a:r>
          </a:p>
          <a:p xmlns:a="http://schemas.openxmlformats.org/drawingml/2006/main">
            <a:r>
              <a:t>For fixed n: P₁V₁/T₁ = P₂V₂/T₂</a:t>
            </a:r>
          </a:p>
          <a:p xmlns:a="http://schemas.openxmlformats.org/drawingml/2006/main">
            <a:r>
              <a:t/>
            </a:r>
          </a:p>
          <a:p xmlns:a="http://schemas.openxmlformats.org/drawingml/2006/main">
            <a:r>
              <a:t>[['Symbol', 'Meaning / useful conversion'], ['n / N', 'n = amount in mol; N = number of particles (a count).'], ['R / kB', 'R = 8.31 J/(mol·K); kB = 1.38 × 10⁻²³ J/K.'], ['Pressure / volume', '1 kPa = 1000 Pa; 1 L = 10⁻³ m³; 1 kPa·L = 1 J.'], ['Absolute pressure', 'Pabs = Patm + Pgauge. A vacuum corresponds to zero absolute pressure.']] [122, 385.276]</a:t>
            </a:r>
          </a:p>
          <a:p xmlns:a="http://schemas.openxmlformats.org/drawingml/2006/main">
            <a:r>
              <a:t/>
            </a:r>
          </a:p>
          <a:p xmlns:a="http://schemas.openxmlformats.org/drawingml/2006/main">
            <a:r>
              <a:t>Worked example: three state variables</a:t>
            </a:r>
          </a:p>
          <a:p xmlns:a="http://schemas.openxmlformats.org/drawingml/2006/main">
            <a:r>
              <a:t/>
            </a:r>
          </a:p>
          <a:p xmlns:a="http://schemas.openxmlformats.org/drawingml/2006/main">
            <a:r>
              <a:t>A sealed 2.00 L sample has P₁ = 100 kPa and T₁ = 300 K. It reaches V₂ = 1.50 L and T₂ = 450 K.</a:t>
            </a:r>
          </a:p>
          <a:p xmlns:a="http://schemas.openxmlformats.org/drawingml/2006/main">
            <a:r>
              <a:t>P₂ = P₁(V₁/V₂)(T₂/T₁) = 200 kPa.</a:t>
            </a:r>
          </a:p>
          <a:p xmlns:a="http://schemas.openxmlformats.org/drawingml/2006/main">
            <a:r>
              <a:t>Initially, n = PV/(RT) = (100 × 2.00)/(8.31 × 300) = 0.0802 mol.</a:t>
            </a:r>
          </a:p>
          <a:p xmlns:a="http://schemas.openxmlformats.org/drawingml/2006/main">
            <a:r>
              <a:t/>
            </a:r>
          </a:p>
          <a:p xmlns:a="http://schemas.openxmlformats.org/drawingml/2006/main">
            <a:r>
              <a:t>Piston or lid: include the atmosphere For a horizontal, frictionless piston at rest under added downward force F, P_gasA = P_atmA + F. Include the piston’s own weight in F when relevant. Example: A = 0.0050 m² and F = 500 N give P_gas = 100 kPa + 100 kPa = 200 kPa.</a:t>
            </a:r>
          </a:p>
          <a:p xmlns:a="http://schemas.openxmlformats.org/drawingml/2006/main">
            <a:r>
              <a:t/>
            </a:r>
          </a:p>
          <a:p xmlns:a="http://schemas.openxmlformats.org/drawingml/2006/main">
            <a:r>
              <a:t>Pause and predict 4 A fixed sample changes to 2T and 4V. Find its final pressure as a multiple of its initial pressure.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8.</a:t>
            </a:r>
          </a:p>
          <a:p xmlns:a="http://schemas.openxmlformats.org/drawingml/2006/main">
            <a:r>
              <a:t>Original source: N11 pp.6-8; N12 p.1</a:t>
            </a:r>
          </a:p>
          <a:p xmlns:a="http://schemas.openxmlformats.org/drawingml/2006/main">
            <a:r>
              <a:t>CED: 9.2 / model &amp; calculation</a:t>
            </a:r>
          </a:p>
          <a:p xmlns:a="http://schemas.openxmlformats.org/drawingml/2006/main">
            <a:r>
              <a:t/>
            </a:r>
          </a:p>
          <a:p xmlns:a="http://schemas.openxmlformats.org/drawingml/2006/main">
            <a:r>
              <a:t>The ideal-gas model assumes random motion, negligible particle volume compared with the container, elastic collisions, and negligible interaction forces except during collisions. Real gases are often closer to ideal at low density and sufficiently high temperature, away from condensation.</a:t>
            </a:r>
          </a:p>
          <a:p xmlns:a="http://schemas.openxmlformats.org/drawingml/2006/main">
            <a:r>
              <a:t/>
            </a:r>
          </a:p>
          <a:p xmlns:a="http://schemas.openxmlformats.org/drawingml/2006/main">
            <a:r>
              <a:t>PV = nRT = Nk_BT</a:t>
            </a:r>
          </a:p>
          <a:p xmlns:a="http://schemas.openxmlformats.org/drawingml/2006/main">
            <a:r>
              <a:t>N = nN_A and R = N_Ak_B</a:t>
            </a:r>
          </a:p>
          <a:p xmlns:a="http://schemas.openxmlformats.org/drawingml/2006/main">
            <a:r>
              <a:t/>
            </a:r>
          </a:p>
          <a:p xmlns:a="http://schemas.openxmlformats.org/drawingml/2006/main">
            <a:r>
              <a:t>For fixed n: P₁V₁/T₁ = P₂V₂/T₂</a:t>
            </a:r>
          </a:p>
          <a:p xmlns:a="http://schemas.openxmlformats.org/drawingml/2006/main">
            <a:r>
              <a:t/>
            </a:r>
          </a:p>
          <a:p xmlns:a="http://schemas.openxmlformats.org/drawingml/2006/main">
            <a:r>
              <a:t>[['Symbol', 'Meaning / useful conversion'], ['n / N', 'n = amount in mol; N = number of particles (a count).'], ['R / kB', 'R = 8.31 J/(mol·K); kB = 1.38 × 10⁻²³ J/K.'], ['Pressure / volume', '1 kPa = 1000 Pa; 1 L = 10⁻³ m³; 1 kPa·L = 1 J.'], ['Absolute pressure', 'Pabs = Patm + Pgauge. A vacuum corresponds to zero absolute pressure.']] [122, 385.276]</a:t>
            </a:r>
          </a:p>
          <a:p xmlns:a="http://schemas.openxmlformats.org/drawingml/2006/main">
            <a:r>
              <a:t/>
            </a:r>
          </a:p>
          <a:p xmlns:a="http://schemas.openxmlformats.org/drawingml/2006/main">
            <a:r>
              <a:t>Worked example: three state variables</a:t>
            </a:r>
          </a:p>
          <a:p xmlns:a="http://schemas.openxmlformats.org/drawingml/2006/main">
            <a:r>
              <a:t/>
            </a:r>
          </a:p>
          <a:p xmlns:a="http://schemas.openxmlformats.org/drawingml/2006/main">
            <a:r>
              <a:t>A sealed 2.00 L sample has P₁ = 100 kPa and T₁ = 300 K. It reaches V₂ = 1.50 L and T₂ = 450 K.</a:t>
            </a:r>
          </a:p>
          <a:p xmlns:a="http://schemas.openxmlformats.org/drawingml/2006/main">
            <a:r>
              <a:t>P₂ = P₁(V₁/V₂)(T₂/T₁) = 200 kPa.</a:t>
            </a:r>
          </a:p>
          <a:p xmlns:a="http://schemas.openxmlformats.org/drawingml/2006/main">
            <a:r>
              <a:t>Initially, n = PV/(RT) = (100 × 2.00)/(8.31 × 300) = 0.0802 mol.</a:t>
            </a:r>
          </a:p>
          <a:p xmlns:a="http://schemas.openxmlformats.org/drawingml/2006/main">
            <a:r>
              <a:t/>
            </a:r>
          </a:p>
          <a:p xmlns:a="http://schemas.openxmlformats.org/drawingml/2006/main">
            <a:r>
              <a:t>Piston or lid: include the atmosphere For a horizontal, frictionless piston at rest under added downward force F, P_gasA = P_atmA + F. Include the piston’s own weight in F when relevant. Example: A = 0.0050 m² and F = 500 N give P_gas = 100 kPa + 100 kPa = 200 kPa.</a:t>
            </a:r>
          </a:p>
          <a:p xmlns:a="http://schemas.openxmlformats.org/drawingml/2006/main">
            <a:r>
              <a:t/>
            </a:r>
          </a:p>
          <a:p xmlns:a="http://schemas.openxmlformats.org/drawingml/2006/main">
            <a:r>
              <a:t>Pause and predict 4 A fixed sample changes to 2T and 4V. Find its final pressure as a multiple of its initial pressure.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8.</a:t>
            </a:r>
          </a:p>
          <a:p xmlns:a="http://schemas.openxmlformats.org/drawingml/2006/main">
            <a:r>
              <a:t>Original source: N11 pp.6-8; N12 p.1</a:t>
            </a:r>
          </a:p>
          <a:p xmlns:a="http://schemas.openxmlformats.org/drawingml/2006/main">
            <a:r>
              <a:t>CED: 9.2 / model &amp; calculation</a:t>
            </a:r>
          </a:p>
          <a:p xmlns:a="http://schemas.openxmlformats.org/drawingml/2006/main">
            <a:r>
              <a:t/>
            </a:r>
          </a:p>
          <a:p xmlns:a="http://schemas.openxmlformats.org/drawingml/2006/main">
            <a:r>
              <a:t>The ideal-gas model assumes random motion, negligible particle volume compared with the container, elastic collisions, and negligible interaction forces except during collisions. Real gases are often closer to ideal at low density and sufficiently high temperature, away from condensation.</a:t>
            </a:r>
          </a:p>
          <a:p xmlns:a="http://schemas.openxmlformats.org/drawingml/2006/main">
            <a:r>
              <a:t/>
            </a:r>
          </a:p>
          <a:p xmlns:a="http://schemas.openxmlformats.org/drawingml/2006/main">
            <a:r>
              <a:t>PV = nRT = Nk_BT</a:t>
            </a:r>
          </a:p>
          <a:p xmlns:a="http://schemas.openxmlformats.org/drawingml/2006/main">
            <a:r>
              <a:t>N = nN_A and R = N_Ak_B</a:t>
            </a:r>
          </a:p>
          <a:p xmlns:a="http://schemas.openxmlformats.org/drawingml/2006/main">
            <a:r>
              <a:t/>
            </a:r>
          </a:p>
          <a:p xmlns:a="http://schemas.openxmlformats.org/drawingml/2006/main">
            <a:r>
              <a:t>For fixed n: P₁V₁/T₁ = P₂V₂/T₂</a:t>
            </a:r>
          </a:p>
          <a:p xmlns:a="http://schemas.openxmlformats.org/drawingml/2006/main">
            <a:r>
              <a:t/>
            </a:r>
          </a:p>
          <a:p xmlns:a="http://schemas.openxmlformats.org/drawingml/2006/main">
            <a:r>
              <a:t>[['Symbol', 'Meaning / useful conversion'], ['n / N', 'n = amount in mol; N = number of particles (a count).'], ['R / kB', 'R = 8.31 J/(mol·K); kB = 1.38 × 10⁻²³ J/K.'], ['Pressure / volume', '1 kPa = 1000 Pa; 1 L = 10⁻³ m³; 1 kPa·L = 1 J.'], ['Absolute pressure', 'Pabs = Patm + Pgauge. A vacuum corresponds to zero absolute pressure.']] [122, 385.276]</a:t>
            </a:r>
          </a:p>
          <a:p xmlns:a="http://schemas.openxmlformats.org/drawingml/2006/main">
            <a:r>
              <a:t/>
            </a:r>
          </a:p>
          <a:p xmlns:a="http://schemas.openxmlformats.org/drawingml/2006/main">
            <a:r>
              <a:t>Worked example: three state variables</a:t>
            </a:r>
          </a:p>
          <a:p xmlns:a="http://schemas.openxmlformats.org/drawingml/2006/main">
            <a:r>
              <a:t/>
            </a:r>
          </a:p>
          <a:p xmlns:a="http://schemas.openxmlformats.org/drawingml/2006/main">
            <a:r>
              <a:t>A sealed 2.00 L sample has P₁ = 100 kPa and T₁ = 300 K. It reaches V₂ = 1.50 L and T₂ = 450 K.</a:t>
            </a:r>
          </a:p>
          <a:p xmlns:a="http://schemas.openxmlformats.org/drawingml/2006/main">
            <a:r>
              <a:t>P₂ = P₁(V₁/V₂)(T₂/T₁) = 200 kPa.</a:t>
            </a:r>
          </a:p>
          <a:p xmlns:a="http://schemas.openxmlformats.org/drawingml/2006/main">
            <a:r>
              <a:t>Initially, n = PV/(RT) = (100 × 2.00)/(8.31 × 300) = 0.0802 mol.</a:t>
            </a:r>
          </a:p>
          <a:p xmlns:a="http://schemas.openxmlformats.org/drawingml/2006/main">
            <a:r>
              <a:t/>
            </a:r>
          </a:p>
          <a:p xmlns:a="http://schemas.openxmlformats.org/drawingml/2006/main">
            <a:r>
              <a:t>Piston or lid: include the atmosphere For a horizontal, frictionless piston at rest under added downward force F, P_gasA = P_atmA + F. Include the piston’s own weight in F when relevant. Example: A = 0.0050 m² and F = 500 N give P_gas = 100 kPa + 100 kPa = 200 kPa.</a:t>
            </a:r>
          </a:p>
          <a:p xmlns:a="http://schemas.openxmlformats.org/drawingml/2006/main">
            <a:r>
              <a:t/>
            </a:r>
          </a:p>
          <a:p xmlns:a="http://schemas.openxmlformats.org/drawingml/2006/main">
            <a:r>
              <a:t>Pause and predict 4 A fixed sample changes to 2T and 4V. Find its final pressure as a multiple of its initial pressure.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9.</a:t>
            </a:r>
          </a:p>
          <a:p xmlns:a="http://schemas.openxmlformats.org/drawingml/2006/main">
            <a:r>
              <a:t>Original source: N11 pp.7-8; CED 9.2 supplement</a:t>
            </a:r>
          </a:p>
          <a:p xmlns:a="http://schemas.openxmlformats.org/drawingml/2006/main">
            <a:r>
              <a:t>CED: 9.2 / representations</a:t>
            </a:r>
          </a:p>
          <a:p xmlns:a="http://schemas.openxmlformats.org/drawingml/2006/main">
            <a:r>
              <a:t/>
            </a:r>
          </a:p>
          <a:p xmlns:a="http://schemas.openxmlformats.org/drawingml/2006/main">
            <a:r>
              <a:t>thermal_gasgraphs For a fixed amount of gas: P ∝ 1/V at fixed T, P ∝ T at fixed V, and V ∝ T at fixed P. The temperature axes here are in kelvins.</a:t>
            </a:r>
          </a:p>
          <a:p xmlns:a="http://schemas.openxmlformats.org/drawingml/2006/main">
            <a:r>
              <a:t/>
            </a:r>
          </a:p>
          <a:p xmlns:a="http://schemas.openxmlformats.org/drawingml/2006/main">
            <a:r>
              <a:t>[['Process (fixed n)', 'PV graph', 'PT graph (T horizontal)', 'VT graph (T horizontal)'], ['Constant P', 'Horizontal line', 'Horizontal line', 'Straight line through origin'], ['Constant V', 'Vertical line', 'Straight line through origin', 'Horizontal line'], ['Constant T', 'Hyperbola', 'Vertical line', 'Vertical line']] [115, 120, 136, 136.276] 8.9</a:t>
            </a:r>
          </a:p>
          <a:p xmlns:a="http://schemas.openxmlformats.org/drawingml/2006/main">
            <a:r>
              <a:t/>
            </a:r>
          </a:p>
          <a:p xmlns:a="http://schemas.openxmlformats.org/drawingml/2006/main">
            <a:r>
              <a:t>thermal_zero Pressure against Celsius temperature has a negative temperature intercept. This is a model extrapolation, not a method for making a real gas reach 0 K.</a:t>
            </a:r>
          </a:p>
          <a:p xmlns:a="http://schemas.openxmlformats.org/drawingml/2006/main">
            <a:r>
              <a:t/>
            </a:r>
          </a:p>
          <a:p xmlns:a="http://schemas.openxmlformats.org/drawingml/2006/main">
            <a:r>
              <a:t>Worked graph interpretation</a:t>
            </a:r>
          </a:p>
          <a:p xmlns:a="http://schemas.openxmlformats.org/drawingml/2006/main">
            <a:r>
              <a:t/>
            </a:r>
          </a:p>
          <a:p xmlns:a="http://schemas.openxmlformats.org/drawingml/2006/main">
            <a:r>
              <a:t>At fixed V and n, the line P = aT_C + b has an intercept T_C,0 = -b/a. If a = 0.366 kPa/°C and b = 100 kPa, then T_C,0 ≈ -273 °C. On a graph against kelvins, the slope is nR/V when SI units are used.</a:t>
            </a:r>
          </a:p>
          <a:p xmlns:a="http://schemas.openxmlformats.org/drawingml/2006/main">
            <a:r>
              <a:t/>
            </a:r>
          </a:p>
          <a:p xmlns:a="http://schemas.openxmlformats.org/drawingml/2006/main">
            <a:r>
              <a:t>Pause and predict 5 A constant-pressure sample doubles its volume. Draw its path on PV, PT, and VT axes, and predict the change in average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9.</a:t>
            </a:r>
          </a:p>
          <a:p xmlns:a="http://schemas.openxmlformats.org/drawingml/2006/main">
            <a:r>
              <a:t>Original source: N11 pp.7-8; CED 9.2 supplement</a:t>
            </a:r>
          </a:p>
          <a:p xmlns:a="http://schemas.openxmlformats.org/drawingml/2006/main">
            <a:r>
              <a:t>CED: 9.2 / representations</a:t>
            </a:r>
          </a:p>
          <a:p xmlns:a="http://schemas.openxmlformats.org/drawingml/2006/main">
            <a:r>
              <a:t/>
            </a:r>
          </a:p>
          <a:p xmlns:a="http://schemas.openxmlformats.org/drawingml/2006/main">
            <a:r>
              <a:t>thermal_gasgraphs For a fixed amount of gas: P ∝ 1/V at fixed T, P ∝ T at fixed V, and V ∝ T at fixed P. The temperature axes here are in kelvins.</a:t>
            </a:r>
          </a:p>
          <a:p xmlns:a="http://schemas.openxmlformats.org/drawingml/2006/main">
            <a:r>
              <a:t/>
            </a:r>
          </a:p>
          <a:p xmlns:a="http://schemas.openxmlformats.org/drawingml/2006/main">
            <a:r>
              <a:t>[['Process (fixed n)', 'PV graph', 'PT graph (T horizontal)', 'VT graph (T horizontal)'], ['Constant P', 'Horizontal line', 'Horizontal line', 'Straight line through origin'], ['Constant V', 'Vertical line', 'Straight line through origin', 'Horizontal line'], ['Constant T', 'Hyperbola', 'Vertical line', 'Vertical line']] [115, 120, 136, 136.276] 8.9</a:t>
            </a:r>
          </a:p>
          <a:p xmlns:a="http://schemas.openxmlformats.org/drawingml/2006/main">
            <a:r>
              <a:t/>
            </a:r>
          </a:p>
          <a:p xmlns:a="http://schemas.openxmlformats.org/drawingml/2006/main">
            <a:r>
              <a:t>thermal_zero Pressure against Celsius temperature has a negative temperature intercept. This is a model extrapolation, not a method for making a real gas reach 0 K.</a:t>
            </a:r>
          </a:p>
          <a:p xmlns:a="http://schemas.openxmlformats.org/drawingml/2006/main">
            <a:r>
              <a:t/>
            </a:r>
          </a:p>
          <a:p xmlns:a="http://schemas.openxmlformats.org/drawingml/2006/main">
            <a:r>
              <a:t>Worked graph interpretation</a:t>
            </a:r>
          </a:p>
          <a:p xmlns:a="http://schemas.openxmlformats.org/drawingml/2006/main">
            <a:r>
              <a:t/>
            </a:r>
          </a:p>
          <a:p xmlns:a="http://schemas.openxmlformats.org/drawingml/2006/main">
            <a:r>
              <a:t>At fixed V and n, the line P = aT_C + b has an intercept T_C,0 = -b/a. If a = 0.366 kPa/°C and b = 100 kPa, then T_C,0 ≈ -273 °C. On a graph against kelvins, the slope is nR/V when SI units are used.</a:t>
            </a:r>
          </a:p>
          <a:p xmlns:a="http://schemas.openxmlformats.org/drawingml/2006/main">
            <a:r>
              <a:t/>
            </a:r>
          </a:p>
          <a:p xmlns:a="http://schemas.openxmlformats.org/drawingml/2006/main">
            <a:r>
              <a:t>Pause and predict 5 A constant-pressure sample doubles its volume. Draw its path on PV, PT, and VT axes, and predict the change in average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9.</a:t>
            </a:r>
          </a:p>
          <a:p xmlns:a="http://schemas.openxmlformats.org/drawingml/2006/main">
            <a:r>
              <a:t>Original source: N11 pp.7-8; CED 9.2 supplement</a:t>
            </a:r>
          </a:p>
          <a:p xmlns:a="http://schemas.openxmlformats.org/drawingml/2006/main">
            <a:r>
              <a:t>CED: 9.2 / representations</a:t>
            </a:r>
          </a:p>
          <a:p xmlns:a="http://schemas.openxmlformats.org/drawingml/2006/main">
            <a:r>
              <a:t/>
            </a:r>
          </a:p>
          <a:p xmlns:a="http://schemas.openxmlformats.org/drawingml/2006/main">
            <a:r>
              <a:t>thermal_gasgraphs For a fixed amount of gas: P ∝ 1/V at fixed T, P ∝ T at fixed V, and V ∝ T at fixed P. The temperature axes here are in kelvins.</a:t>
            </a:r>
          </a:p>
          <a:p xmlns:a="http://schemas.openxmlformats.org/drawingml/2006/main">
            <a:r>
              <a:t/>
            </a:r>
          </a:p>
          <a:p xmlns:a="http://schemas.openxmlformats.org/drawingml/2006/main">
            <a:r>
              <a:t>[['Process (fixed n)', 'PV graph', 'PT graph (T horizontal)', 'VT graph (T horizontal)'], ['Constant P', 'Horizontal line', 'Horizontal line', 'Straight line through origin'], ['Constant V', 'Vertical line', 'Straight line through origin', 'Horizontal line'], ['Constant T', 'Hyperbola', 'Vertical line', 'Vertical line']] [115, 120, 136, 136.276] 8.9</a:t>
            </a:r>
          </a:p>
          <a:p xmlns:a="http://schemas.openxmlformats.org/drawingml/2006/main">
            <a:r>
              <a:t/>
            </a:r>
          </a:p>
          <a:p xmlns:a="http://schemas.openxmlformats.org/drawingml/2006/main">
            <a:r>
              <a:t>thermal_zero Pressure against Celsius temperature has a negative temperature intercept. This is a model extrapolation, not a method for making a real gas reach 0 K.</a:t>
            </a:r>
          </a:p>
          <a:p xmlns:a="http://schemas.openxmlformats.org/drawingml/2006/main">
            <a:r>
              <a:t/>
            </a:r>
          </a:p>
          <a:p xmlns:a="http://schemas.openxmlformats.org/drawingml/2006/main">
            <a:r>
              <a:t>Worked graph interpretation</a:t>
            </a:r>
          </a:p>
          <a:p xmlns:a="http://schemas.openxmlformats.org/drawingml/2006/main">
            <a:r>
              <a:t/>
            </a:r>
          </a:p>
          <a:p xmlns:a="http://schemas.openxmlformats.org/drawingml/2006/main">
            <a:r>
              <a:t>At fixed V and n, the line P = aT_C + b has an intercept T_C,0 = -b/a. If a = 0.366 kPa/°C and b = 100 kPa, then T_C,0 ≈ -273 °C. On a graph against kelvins, the slope is nR/V when SI units are used.</a:t>
            </a:r>
          </a:p>
          <a:p xmlns:a="http://schemas.openxmlformats.org/drawingml/2006/main">
            <a:r>
              <a:t/>
            </a:r>
          </a:p>
          <a:p xmlns:a="http://schemas.openxmlformats.org/drawingml/2006/main">
            <a:r>
              <a:t>Pause and predict 5 A constant-pressure sample doubles its volume. Draw its path on PV, PT, and VT axes, and predict the change in average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9.</a:t>
            </a:r>
          </a:p>
          <a:p xmlns:a="http://schemas.openxmlformats.org/drawingml/2006/main">
            <a:r>
              <a:t>Original source: N11 pp.7-8; CED 9.2 supplement</a:t>
            </a:r>
          </a:p>
          <a:p xmlns:a="http://schemas.openxmlformats.org/drawingml/2006/main">
            <a:r>
              <a:t>CED: 9.2 / representations</a:t>
            </a:r>
          </a:p>
          <a:p xmlns:a="http://schemas.openxmlformats.org/drawingml/2006/main">
            <a:r>
              <a:t/>
            </a:r>
          </a:p>
          <a:p xmlns:a="http://schemas.openxmlformats.org/drawingml/2006/main">
            <a:r>
              <a:t>thermal_gasgraphs For a fixed amount of gas: P ∝ 1/V at fixed T, P ∝ T at fixed V, and V ∝ T at fixed P. The temperature axes here are in kelvins.</a:t>
            </a:r>
          </a:p>
          <a:p xmlns:a="http://schemas.openxmlformats.org/drawingml/2006/main">
            <a:r>
              <a:t/>
            </a:r>
          </a:p>
          <a:p xmlns:a="http://schemas.openxmlformats.org/drawingml/2006/main">
            <a:r>
              <a:t>[['Process (fixed n)', 'PV graph', 'PT graph (T horizontal)', 'VT graph (T horizontal)'], ['Constant P', 'Horizontal line', 'Horizontal line', 'Straight line through origin'], ['Constant V', 'Vertical line', 'Straight line through origin', 'Horizontal line'], ['Constant T', 'Hyperbola', 'Vertical line', 'Vertical line']] [115, 120, 136, 136.276] 8.9</a:t>
            </a:r>
          </a:p>
          <a:p xmlns:a="http://schemas.openxmlformats.org/drawingml/2006/main">
            <a:r>
              <a:t/>
            </a:r>
          </a:p>
          <a:p xmlns:a="http://schemas.openxmlformats.org/drawingml/2006/main">
            <a:r>
              <a:t>thermal_zero Pressure against Celsius temperature has a negative temperature intercept. This is a model extrapolation, not a method for making a real gas reach 0 K.</a:t>
            </a:r>
          </a:p>
          <a:p xmlns:a="http://schemas.openxmlformats.org/drawingml/2006/main">
            <a:r>
              <a:t/>
            </a:r>
          </a:p>
          <a:p xmlns:a="http://schemas.openxmlformats.org/drawingml/2006/main">
            <a:r>
              <a:t>Worked graph interpretation</a:t>
            </a:r>
          </a:p>
          <a:p xmlns:a="http://schemas.openxmlformats.org/drawingml/2006/main">
            <a:r>
              <a:t/>
            </a:r>
          </a:p>
          <a:p xmlns:a="http://schemas.openxmlformats.org/drawingml/2006/main">
            <a:r>
              <a:t>At fixed V and n, the line P = aT_C + b has an intercept T_C,0 = -b/a. If a = 0.366 kPa/°C and b = 100 kPa, then T_C,0 ≈ -273 °C. On a graph against kelvins, the slope is nR/V when SI units are used.</a:t>
            </a:r>
          </a:p>
          <a:p xmlns:a="http://schemas.openxmlformats.org/drawingml/2006/main">
            <a:r>
              <a:t/>
            </a:r>
          </a:p>
          <a:p xmlns:a="http://schemas.openxmlformats.org/drawingml/2006/main">
            <a:r>
              <a:t>Pause and predict 5 A constant-pressure sample doubles its volume. Draw its path on PV, PT, and VT axes, and predict the change in average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9.</a:t>
            </a:r>
          </a:p>
          <a:p xmlns:a="http://schemas.openxmlformats.org/drawingml/2006/main">
            <a:r>
              <a:t>Original source: N11 pp.7-8; CED 9.2 supplement</a:t>
            </a:r>
          </a:p>
          <a:p xmlns:a="http://schemas.openxmlformats.org/drawingml/2006/main">
            <a:r>
              <a:t>CED: 9.2 / representations</a:t>
            </a:r>
          </a:p>
          <a:p xmlns:a="http://schemas.openxmlformats.org/drawingml/2006/main">
            <a:r>
              <a:t/>
            </a:r>
          </a:p>
          <a:p xmlns:a="http://schemas.openxmlformats.org/drawingml/2006/main">
            <a:r>
              <a:t>thermal_gasgraphs For a fixed amount of gas: P ∝ 1/V at fixed T, P ∝ T at fixed V, and V ∝ T at fixed P. The temperature axes here are in kelvins.</a:t>
            </a:r>
          </a:p>
          <a:p xmlns:a="http://schemas.openxmlformats.org/drawingml/2006/main">
            <a:r>
              <a:t/>
            </a:r>
          </a:p>
          <a:p xmlns:a="http://schemas.openxmlformats.org/drawingml/2006/main">
            <a:r>
              <a:t>[['Process (fixed n)', 'PV graph', 'PT graph (T horizontal)', 'VT graph (T horizontal)'], ['Constant P', 'Horizontal line', 'Horizontal line', 'Straight line through origin'], ['Constant V', 'Vertical line', 'Straight line through origin', 'Horizontal line'], ['Constant T', 'Hyperbola', 'Vertical line', 'Vertical line']] [115, 120, 136, 136.276] 8.9</a:t>
            </a:r>
          </a:p>
          <a:p xmlns:a="http://schemas.openxmlformats.org/drawingml/2006/main">
            <a:r>
              <a:t/>
            </a:r>
          </a:p>
          <a:p xmlns:a="http://schemas.openxmlformats.org/drawingml/2006/main">
            <a:r>
              <a:t>thermal_zero Pressure against Celsius temperature has a negative temperature intercept. This is a model extrapolation, not a method for making a real gas reach 0 K.</a:t>
            </a:r>
          </a:p>
          <a:p xmlns:a="http://schemas.openxmlformats.org/drawingml/2006/main">
            <a:r>
              <a:t/>
            </a:r>
          </a:p>
          <a:p xmlns:a="http://schemas.openxmlformats.org/drawingml/2006/main">
            <a:r>
              <a:t>Worked graph interpretation</a:t>
            </a:r>
          </a:p>
          <a:p xmlns:a="http://schemas.openxmlformats.org/drawingml/2006/main">
            <a:r>
              <a:t/>
            </a:r>
          </a:p>
          <a:p xmlns:a="http://schemas.openxmlformats.org/drawingml/2006/main">
            <a:r>
              <a:t>At fixed V and n, the line P = aT_C + b has an intercept T_C,0 = -b/a. If a = 0.366 kPa/°C and b = 100 kPa, then T_C,0 ≈ -273 °C. On a graph against kelvins, the slope is nR/V when SI units are used.</a:t>
            </a:r>
          </a:p>
          <a:p xmlns:a="http://schemas.openxmlformats.org/drawingml/2006/main">
            <a:r>
              <a:t/>
            </a:r>
          </a:p>
          <a:p xmlns:a="http://schemas.openxmlformats.org/drawingml/2006/main">
            <a:r>
              <a:t>Pause and predict 5 A constant-pressure sample doubles its volume. Draw its path on PV, PT, and VT axes, and predict the change in average kinetic energy.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10.</a:t>
            </a:r>
          </a:p>
          <a:p xmlns:a="http://schemas.openxmlformats.org/drawingml/2006/main">
            <a:r>
              <a:t>Original source: N34 p.5; N12 pp.2-3</a:t>
            </a:r>
          </a:p>
          <a:p xmlns:a="http://schemas.openxmlformats.org/drawingml/2006/main">
            <a:r>
              <a:t>CED: 9.3 / mechanisms</a:t>
            </a:r>
          </a:p>
          <a:p xmlns:a="http://schemas.openxmlformats.org/drawingml/2006/main">
            <a:r>
              <a:t/>
            </a:r>
          </a:p>
          <a:p xmlns:a="http://schemas.openxmlformats.org/drawingml/2006/main">
            <a:r>
              <a:t>thermal_transfer Conduction and convection require matter. Radiation can carry energy through a vacuum.</a:t>
            </a:r>
          </a:p>
          <a:p xmlns:a="http://schemas.openxmlformats.org/drawingml/2006/main">
            <a:r>
              <a:t/>
            </a:r>
          </a:p>
          <a:p xmlns:a="http://schemas.openxmlformats.org/drawingml/2006/main">
            <a:r>
              <a:t>[['Mechanism', 'Microscopic or bulk description', 'Everyday example'], ['Conduction', 'Energy passes through interactions between neighboring particles. Mobile electrons also contribute in metals. There is no bulk transport of the material.', 'A metal spoon warms in hot water.'], ['Convection', 'Bulk motion of a fluid transports energy. In natural convection, density differences under gravity produce circulation.', 'Warmer water rises while cooler water sinks.'], ['Radiation', 'Energy is emitted and absorbed as electromagnetic waves. Objects exchange radiation even when their temperatures are equal.', 'Sunlight warms a surface across space.']] [83, 275, 149.276] 9.4</a:t>
            </a:r>
          </a:p>
          <a:p xmlns:a="http://schemas.openxmlformats.org/drawingml/2006/main">
            <a:r>
              <a:t/>
            </a:r>
          </a:p>
          <a:p xmlns:a="http://schemas.openxmlformats.org/drawingml/2006/main">
            <a:r>
              <a:t>Equilibrium means zero net transfer</a:t>
            </a:r>
          </a:p>
          <a:p xmlns:a="http://schemas.openxmlformats.org/drawingml/2006/main">
            <a:r>
              <a:t/>
            </a:r>
          </a:p>
          <a:p xmlns:a="http://schemas.openxmlformats.org/drawingml/2006/main">
            <a:r>
              <a:t>When two systems can exchange energy by thermal processes, they are in thermal contact. Net spontaneous transfer is from higher temperature to lower temperature. Across many particle interactions, this reduces the temperature difference. At thermal equilibrium, their temperatures are equal and the net thermal transfer is zero; microscopic exchanges continue.</a:t>
            </a:r>
          </a:p>
          <a:p xmlns:a="http://schemas.openxmlformats.org/drawingml/2006/main">
            <a:r>
              <a:t/>
            </a:r>
          </a:p>
          <a:p xmlns:a="http://schemas.openxmlformats.org/drawingml/2006/main">
            <a:r>
              <a:t>Zeroth-law connection: if A and B are each in equilibrium with a thermometer, A and B have equal temperatures. This does not imply equal total internal energies or equal speeds for different species.</a:t>
            </a:r>
          </a:p>
          <a:p xmlns:a="http://schemas.openxmlformats.org/drawingml/2006/main">
            <a:r>
              <a:t/>
            </a:r>
          </a:p>
          <a:p xmlns:a="http://schemas.openxmlformats.org/drawingml/2006/main">
            <a:r>
              <a:t>Why does metal feel colder than wood? At the same room temperature below skin temperature, metal usually removes energy from your hand more rapidly. The sensation reports a transfer rate, not a direct measurement of the object’s temperature. The contact and material properties matter.</a:t>
            </a:r>
          </a:p>
          <a:p xmlns:a="http://schemas.openxmlformats.org/drawingml/2006/main">
            <a:r>
              <a:t/>
            </a:r>
          </a:p>
          <a:p xmlns:a="http://schemas.openxmlformats.org/drawingml/2006/main">
            <a:r>
              <a:t>Pause and predict 6 Can a small hot metal block transfer energy to a large cooler water tank even if the tank has more total internal energy? Explain the direction of transfer.</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11.</a:t>
            </a:r>
          </a:p>
          <a:p xmlns:a="http://schemas.openxmlformats.org/drawingml/2006/main">
            <a:r>
              <a:t>Original source: N12 p.3; N14 pp.7-9</a:t>
            </a:r>
          </a:p>
          <a:p xmlns:a="http://schemas.openxmlformats.org/drawingml/2006/main">
            <a:r>
              <a:t>CED: 9.5 / conduction</a:t>
            </a:r>
          </a:p>
          <a:p xmlns:a="http://schemas.openxmlformats.org/drawingml/2006/main">
            <a:r>
              <a:t/>
            </a:r>
          </a:p>
          <a:p xmlns:a="http://schemas.openxmlformats.org/drawingml/2006/main">
            <a:r>
              <a:t>thermal_slab A uniform slab connects reservoirs whose face temperatures are held fixed. The steady net transfer runs from the hot face to the cold face.</a:t>
            </a:r>
          </a:p>
          <a:p xmlns:a="http://schemas.openxmlformats.org/drawingml/2006/main">
            <a:r>
              <a:t/>
            </a:r>
          </a:p>
          <a:p xmlns:a="http://schemas.openxmlformats.org/drawingml/2006/main">
            <a:r>
              <a:t>H = Q/Δt = kA(T_hot - T_cold)/L</a:t>
            </a:r>
          </a:p>
          <a:p xmlns:a="http://schemas.openxmlformats.org/drawingml/2006/main">
            <a:r>
              <a:t>H: transfer rate [W] • k: conductivity [W/(m·K)]</a:t>
            </a:r>
          </a:p>
          <a:p xmlns:a="http://schemas.openxmlformats.org/drawingml/2006/main">
            <a:r>
              <a:t/>
            </a:r>
          </a:p>
          <a:p xmlns:a="http://schemas.openxmlformats.org/drawingml/2006/main">
            <a:r>
              <a:t>This model assumes steady, approximately one-dimensional conduction through a uniform material, with constant k and negligible energy leakage through the sides. L is the distance along the direction of transfer; A is the perpendicular cross-sectional area. Here Q is the magnitude transferred from hot to cold.</a:t>
            </a:r>
          </a:p>
          <a:p xmlns:a="http://schemas.openxmlformats.org/drawingml/2006/main">
            <a:r>
              <a:t/>
            </a:r>
          </a:p>
          <a:p xmlns:a="http://schemas.openxmlformats.org/drawingml/2006/main">
            <a:r>
              <a:t>[['Change, with other quantities fixed', 'Effect on H'], ['Double k, A, or the face-to-face temperature difference', 'Doubles'], ['Double L', 'Halves'], ['Double both A and L', 'Unchanged'], ['Make the two face temperatures equal', 'Zero net conduction']] [330, 177.276]</a:t>
            </a:r>
          </a:p>
          <a:p xmlns:a="http://schemas.openxmlformats.org/drawingml/2006/main">
            <a:r>
              <a:t/>
            </a:r>
          </a:p>
          <a:p xmlns:a="http://schemas.openxmlformats.org/drawingml/2006/main">
            <a:r>
              <a:t>Worked example: energy conducted through a panel</a:t>
            </a:r>
          </a:p>
          <a:p xmlns:a="http://schemas.openxmlformats.org/drawingml/2006/main">
            <a:r>
              <a:t/>
            </a:r>
          </a:p>
          <a:p xmlns:a="http://schemas.openxmlformats.org/drawingml/2006/main">
            <a:r>
              <a:t>For k = 0.20 W/(m·K), A = 0.50 m², L = 0.020 m, and ΔT = 20 K:</a:t>
            </a:r>
          </a:p>
          <a:p xmlns:a="http://schemas.openxmlformats.org/drawingml/2006/main">
            <a:r>
              <a:t>H = (0.20)(0.50)(20)/0.020 = 100 W.</a:t>
            </a:r>
          </a:p>
          <a:p xmlns:a="http://schemas.openxmlformats.org/drawingml/2006/main">
            <a:r>
              <a:t>If the boundary temperatures stay constant for 60 s, Q = HΔt = 6000 J. A single use of this rate is not valid if the face temperatures change substantially.</a:t>
            </a:r>
          </a:p>
          <a:p xmlns:a="http://schemas.openxmlformats.org/drawingml/2006/main">
            <a:r>
              <a:t/>
            </a:r>
          </a:p>
          <a:p xmlns:a="http://schemas.openxmlformats.org/drawingml/2006/main">
            <a:r>
              <a:t>Pause and predict 7 A replacement slab has twice the conductivity and three times the thickness, with unchanged area and face temperatures. What is H_new/H_old?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11.</a:t>
            </a:r>
          </a:p>
          <a:p xmlns:a="http://schemas.openxmlformats.org/drawingml/2006/main">
            <a:r>
              <a:t>Original source: N12 p.3; N14 pp.7-9</a:t>
            </a:r>
          </a:p>
          <a:p xmlns:a="http://schemas.openxmlformats.org/drawingml/2006/main">
            <a:r>
              <a:t>CED: 9.5 / conduction</a:t>
            </a:r>
          </a:p>
          <a:p xmlns:a="http://schemas.openxmlformats.org/drawingml/2006/main">
            <a:r>
              <a:t/>
            </a:r>
          </a:p>
          <a:p xmlns:a="http://schemas.openxmlformats.org/drawingml/2006/main">
            <a:r>
              <a:t>thermal_slab A uniform slab connects reservoirs whose face temperatures are held fixed. The steady net transfer runs from the hot face to the cold face.</a:t>
            </a:r>
          </a:p>
          <a:p xmlns:a="http://schemas.openxmlformats.org/drawingml/2006/main">
            <a:r>
              <a:t/>
            </a:r>
          </a:p>
          <a:p xmlns:a="http://schemas.openxmlformats.org/drawingml/2006/main">
            <a:r>
              <a:t>H = Q/Δt = kA(T_hot - T_cold)/L</a:t>
            </a:r>
          </a:p>
          <a:p xmlns:a="http://schemas.openxmlformats.org/drawingml/2006/main">
            <a:r>
              <a:t>H: transfer rate [W] • k: conductivity [W/(m·K)]</a:t>
            </a:r>
          </a:p>
          <a:p xmlns:a="http://schemas.openxmlformats.org/drawingml/2006/main">
            <a:r>
              <a:t/>
            </a:r>
          </a:p>
          <a:p xmlns:a="http://schemas.openxmlformats.org/drawingml/2006/main">
            <a:r>
              <a:t>This model assumes steady, approximately one-dimensional conduction through a uniform material, with constant k and negligible energy leakage through the sides. L is the distance along the direction of transfer; A is the perpendicular cross-sectional area. Here Q is the magnitude transferred from hot to cold.</a:t>
            </a:r>
          </a:p>
          <a:p xmlns:a="http://schemas.openxmlformats.org/drawingml/2006/main">
            <a:r>
              <a:t/>
            </a:r>
          </a:p>
          <a:p xmlns:a="http://schemas.openxmlformats.org/drawingml/2006/main">
            <a:r>
              <a:t>[['Change, with other quantities fixed', 'Effect on H'], ['Double k, A, or the face-to-face temperature difference', 'Doubles'], ['Double L', 'Halves'], ['Double both A and L', 'Unchanged'], ['Make the two face temperatures equal', 'Zero net conduction']] [330, 177.276]</a:t>
            </a:r>
          </a:p>
          <a:p xmlns:a="http://schemas.openxmlformats.org/drawingml/2006/main">
            <a:r>
              <a:t/>
            </a:r>
          </a:p>
          <a:p xmlns:a="http://schemas.openxmlformats.org/drawingml/2006/main">
            <a:r>
              <a:t>Worked example: energy conducted through a panel</a:t>
            </a:r>
          </a:p>
          <a:p xmlns:a="http://schemas.openxmlformats.org/drawingml/2006/main">
            <a:r>
              <a:t/>
            </a:r>
          </a:p>
          <a:p xmlns:a="http://schemas.openxmlformats.org/drawingml/2006/main">
            <a:r>
              <a:t>For k = 0.20 W/(m·K), A = 0.50 m², L = 0.020 m, and ΔT = 20 K:</a:t>
            </a:r>
          </a:p>
          <a:p xmlns:a="http://schemas.openxmlformats.org/drawingml/2006/main">
            <a:r>
              <a:t>H = (0.20)(0.50)(20)/0.020 = 100 W.</a:t>
            </a:r>
          </a:p>
          <a:p xmlns:a="http://schemas.openxmlformats.org/drawingml/2006/main">
            <a:r>
              <a:t>If the boundary temperatures stay constant for 60 s, Q = HΔt = 6000 J. A single use of this rate is not valid if the face temperatures change substantially.</a:t>
            </a:r>
          </a:p>
          <a:p xmlns:a="http://schemas.openxmlformats.org/drawingml/2006/main">
            <a:r>
              <a:t/>
            </a:r>
          </a:p>
          <a:p xmlns:a="http://schemas.openxmlformats.org/drawingml/2006/main">
            <a:r>
              <a:t>Pause and predict 7 A replacement slab has twice the conductivity and three times the thickness, with unchanged area and face temperatures. What is H_new/H_old?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11.</a:t>
            </a:r>
          </a:p>
          <a:p xmlns:a="http://schemas.openxmlformats.org/drawingml/2006/main">
            <a:r>
              <a:t>Original source: N12 p.3; N14 pp.7-9</a:t>
            </a:r>
          </a:p>
          <a:p xmlns:a="http://schemas.openxmlformats.org/drawingml/2006/main">
            <a:r>
              <a:t>CED: 9.5 / conduction</a:t>
            </a:r>
          </a:p>
          <a:p xmlns:a="http://schemas.openxmlformats.org/drawingml/2006/main">
            <a:r>
              <a:t/>
            </a:r>
          </a:p>
          <a:p xmlns:a="http://schemas.openxmlformats.org/drawingml/2006/main">
            <a:r>
              <a:t>thermal_slab A uniform slab connects reservoirs whose face temperatures are held fixed. The steady net transfer runs from the hot face to the cold face.</a:t>
            </a:r>
          </a:p>
          <a:p xmlns:a="http://schemas.openxmlformats.org/drawingml/2006/main">
            <a:r>
              <a:t/>
            </a:r>
          </a:p>
          <a:p xmlns:a="http://schemas.openxmlformats.org/drawingml/2006/main">
            <a:r>
              <a:t>H = Q/Δt = kA(T_hot - T_cold)/L</a:t>
            </a:r>
          </a:p>
          <a:p xmlns:a="http://schemas.openxmlformats.org/drawingml/2006/main">
            <a:r>
              <a:t>H: transfer rate [W] • k: conductivity [W/(m·K)]</a:t>
            </a:r>
          </a:p>
          <a:p xmlns:a="http://schemas.openxmlformats.org/drawingml/2006/main">
            <a:r>
              <a:t/>
            </a:r>
          </a:p>
          <a:p xmlns:a="http://schemas.openxmlformats.org/drawingml/2006/main">
            <a:r>
              <a:t>This model assumes steady, approximately one-dimensional conduction through a uniform material, with constant k and negligible energy leakage through the sides. L is the distance along the direction of transfer; A is the perpendicular cross-sectional area. Here Q is the magnitude transferred from hot to cold.</a:t>
            </a:r>
          </a:p>
          <a:p xmlns:a="http://schemas.openxmlformats.org/drawingml/2006/main">
            <a:r>
              <a:t/>
            </a:r>
          </a:p>
          <a:p xmlns:a="http://schemas.openxmlformats.org/drawingml/2006/main">
            <a:r>
              <a:t>[['Change, with other quantities fixed', 'Effect on H'], ['Double k, A, or the face-to-face temperature difference', 'Doubles'], ['Double L', 'Halves'], ['Double both A and L', 'Unchanged'], ['Make the two face temperatures equal', 'Zero net conduction']] [330, 177.276]</a:t>
            </a:r>
          </a:p>
          <a:p xmlns:a="http://schemas.openxmlformats.org/drawingml/2006/main">
            <a:r>
              <a:t/>
            </a:r>
          </a:p>
          <a:p xmlns:a="http://schemas.openxmlformats.org/drawingml/2006/main">
            <a:r>
              <a:t>Worked example: energy conducted through a panel</a:t>
            </a:r>
          </a:p>
          <a:p xmlns:a="http://schemas.openxmlformats.org/drawingml/2006/main">
            <a:r>
              <a:t/>
            </a:r>
          </a:p>
          <a:p xmlns:a="http://schemas.openxmlformats.org/drawingml/2006/main">
            <a:r>
              <a:t>For k = 0.20 W/(m·K), A = 0.50 m², L = 0.020 m, and ΔT = 20 K:</a:t>
            </a:r>
          </a:p>
          <a:p xmlns:a="http://schemas.openxmlformats.org/drawingml/2006/main">
            <a:r>
              <a:t>H = (0.20)(0.50)(20)/0.020 = 100 W.</a:t>
            </a:r>
          </a:p>
          <a:p xmlns:a="http://schemas.openxmlformats.org/drawingml/2006/main">
            <a:r>
              <a:t>If the boundary temperatures stay constant for 60 s, Q = HΔt = 6000 J. A single use of this rate is not valid if the face temperatures change substantially.</a:t>
            </a:r>
          </a:p>
          <a:p xmlns:a="http://schemas.openxmlformats.org/drawingml/2006/main">
            <a:r>
              <a:t/>
            </a:r>
          </a:p>
          <a:p xmlns:a="http://schemas.openxmlformats.org/drawingml/2006/main">
            <a:r>
              <a:t>Pause and predict 7 A replacement slab has twice the conductivity and three times the thickness, with unchanged area and face temperatures. What is H_new/H_old?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11.</a:t>
            </a:r>
          </a:p>
          <a:p xmlns:a="http://schemas.openxmlformats.org/drawingml/2006/main">
            <a:r>
              <a:t>Original source: N12 p.3; N14 pp.7-9</a:t>
            </a:r>
          </a:p>
          <a:p xmlns:a="http://schemas.openxmlformats.org/drawingml/2006/main">
            <a:r>
              <a:t>CED: 9.5 / conduction</a:t>
            </a:r>
          </a:p>
          <a:p xmlns:a="http://schemas.openxmlformats.org/drawingml/2006/main">
            <a:r>
              <a:t/>
            </a:r>
          </a:p>
          <a:p xmlns:a="http://schemas.openxmlformats.org/drawingml/2006/main">
            <a:r>
              <a:t>thermal_slab A uniform slab connects reservoirs whose face temperatures are held fixed. The steady net transfer runs from the hot face to the cold face.</a:t>
            </a:r>
          </a:p>
          <a:p xmlns:a="http://schemas.openxmlformats.org/drawingml/2006/main">
            <a:r>
              <a:t/>
            </a:r>
          </a:p>
          <a:p xmlns:a="http://schemas.openxmlformats.org/drawingml/2006/main">
            <a:r>
              <a:t>H = Q/Δt = kA(T_hot - T_cold)/L</a:t>
            </a:r>
          </a:p>
          <a:p xmlns:a="http://schemas.openxmlformats.org/drawingml/2006/main">
            <a:r>
              <a:t>H: transfer rate [W] • k: conductivity [W/(m·K)]</a:t>
            </a:r>
          </a:p>
          <a:p xmlns:a="http://schemas.openxmlformats.org/drawingml/2006/main">
            <a:r>
              <a:t/>
            </a:r>
          </a:p>
          <a:p xmlns:a="http://schemas.openxmlformats.org/drawingml/2006/main">
            <a:r>
              <a:t>This model assumes steady, approximately one-dimensional conduction through a uniform material, with constant k and negligible energy leakage through the sides. L is the distance along the direction of transfer; A is the perpendicular cross-sectional area. Here Q is the magnitude transferred from hot to cold.</a:t>
            </a:r>
          </a:p>
          <a:p xmlns:a="http://schemas.openxmlformats.org/drawingml/2006/main">
            <a:r>
              <a:t/>
            </a:r>
          </a:p>
          <a:p xmlns:a="http://schemas.openxmlformats.org/drawingml/2006/main">
            <a:r>
              <a:t>[['Change, with other quantities fixed', 'Effect on H'], ['Double k, A, or the face-to-face temperature difference', 'Doubles'], ['Double L', 'Halves'], ['Double both A and L', 'Unchanged'], ['Make the two face temperatures equal', 'Zero net conduction']] [330, 177.276]</a:t>
            </a:r>
          </a:p>
          <a:p xmlns:a="http://schemas.openxmlformats.org/drawingml/2006/main">
            <a:r>
              <a:t/>
            </a:r>
          </a:p>
          <a:p xmlns:a="http://schemas.openxmlformats.org/drawingml/2006/main">
            <a:r>
              <a:t>Worked example: energy conducted through a panel</a:t>
            </a:r>
          </a:p>
          <a:p xmlns:a="http://schemas.openxmlformats.org/drawingml/2006/main">
            <a:r>
              <a:t/>
            </a:r>
          </a:p>
          <a:p xmlns:a="http://schemas.openxmlformats.org/drawingml/2006/main">
            <a:r>
              <a:t>For k = 0.20 W/(m·K), A = 0.50 m², L = 0.020 m, and ΔT = 20 K:</a:t>
            </a:r>
          </a:p>
          <a:p xmlns:a="http://schemas.openxmlformats.org/drawingml/2006/main">
            <a:r>
              <a:t>H = (0.20)(0.50)(20)/0.020 = 100 W.</a:t>
            </a:r>
          </a:p>
          <a:p xmlns:a="http://schemas.openxmlformats.org/drawingml/2006/main">
            <a:r>
              <a:t>If the boundary temperatures stay constant for 60 s, Q = HΔt = 6000 J. A single use of this rate is not valid if the face temperatures change substantially.</a:t>
            </a:r>
          </a:p>
          <a:p xmlns:a="http://schemas.openxmlformats.org/drawingml/2006/main">
            <a:r>
              <a:t/>
            </a:r>
          </a:p>
          <a:p xmlns:a="http://schemas.openxmlformats.org/drawingml/2006/main">
            <a:r>
              <a:t>Pause and predict 7 A replacement slab has twice the conductivity and three times the thickness, with unchanged area and face temperatures. What is H_new/H_old?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11.</a:t>
            </a:r>
          </a:p>
          <a:p xmlns:a="http://schemas.openxmlformats.org/drawingml/2006/main">
            <a:r>
              <a:t>Original source: N12 p.3; N14 pp.7-9</a:t>
            </a:r>
          </a:p>
          <a:p xmlns:a="http://schemas.openxmlformats.org/drawingml/2006/main">
            <a:r>
              <a:t>CED: 9.5 / conduction</a:t>
            </a:r>
          </a:p>
          <a:p xmlns:a="http://schemas.openxmlformats.org/drawingml/2006/main">
            <a:r>
              <a:t/>
            </a:r>
          </a:p>
          <a:p xmlns:a="http://schemas.openxmlformats.org/drawingml/2006/main">
            <a:r>
              <a:t>thermal_slab A uniform slab connects reservoirs whose face temperatures are held fixed. The steady net transfer runs from the hot face to the cold face.</a:t>
            </a:r>
          </a:p>
          <a:p xmlns:a="http://schemas.openxmlformats.org/drawingml/2006/main">
            <a:r>
              <a:t/>
            </a:r>
          </a:p>
          <a:p xmlns:a="http://schemas.openxmlformats.org/drawingml/2006/main">
            <a:r>
              <a:t>H = Q/Δt = kA(T_hot - T_cold)/L</a:t>
            </a:r>
          </a:p>
          <a:p xmlns:a="http://schemas.openxmlformats.org/drawingml/2006/main">
            <a:r>
              <a:t>H: transfer rate [W] • k: conductivity [W/(m·K)]</a:t>
            </a:r>
          </a:p>
          <a:p xmlns:a="http://schemas.openxmlformats.org/drawingml/2006/main">
            <a:r>
              <a:t/>
            </a:r>
          </a:p>
          <a:p xmlns:a="http://schemas.openxmlformats.org/drawingml/2006/main">
            <a:r>
              <a:t>This model assumes steady, approximately one-dimensional conduction through a uniform material, with constant k and negligible energy leakage through the sides. L is the distance along the direction of transfer; A is the perpendicular cross-sectional area. Here Q is the magnitude transferred from hot to cold.</a:t>
            </a:r>
          </a:p>
          <a:p xmlns:a="http://schemas.openxmlformats.org/drawingml/2006/main">
            <a:r>
              <a:t/>
            </a:r>
          </a:p>
          <a:p xmlns:a="http://schemas.openxmlformats.org/drawingml/2006/main">
            <a:r>
              <a:t>[['Change, with other quantities fixed', 'Effect on H'], ['Double k, A, or the face-to-face temperature difference', 'Doubles'], ['Double L', 'Halves'], ['Double both A and L', 'Unchanged'], ['Make the two face temperatures equal', 'Zero net conduction']] [330, 177.276]</a:t>
            </a:r>
          </a:p>
          <a:p xmlns:a="http://schemas.openxmlformats.org/drawingml/2006/main">
            <a:r>
              <a:t/>
            </a:r>
          </a:p>
          <a:p xmlns:a="http://schemas.openxmlformats.org/drawingml/2006/main">
            <a:r>
              <a:t>Worked example: energy conducted through a panel</a:t>
            </a:r>
          </a:p>
          <a:p xmlns:a="http://schemas.openxmlformats.org/drawingml/2006/main">
            <a:r>
              <a:t/>
            </a:r>
          </a:p>
          <a:p xmlns:a="http://schemas.openxmlformats.org/drawingml/2006/main">
            <a:r>
              <a:t>For k = 0.20 W/(m·K), A = 0.50 m², L = 0.020 m, and ΔT = 20 K:</a:t>
            </a:r>
          </a:p>
          <a:p xmlns:a="http://schemas.openxmlformats.org/drawingml/2006/main">
            <a:r>
              <a:t>H = (0.20)(0.50)(20)/0.020 = 100 W.</a:t>
            </a:r>
          </a:p>
          <a:p xmlns:a="http://schemas.openxmlformats.org/drawingml/2006/main">
            <a:r>
              <a:t>If the boundary temperatures stay constant for 60 s, Q = HΔt = 6000 J. A single use of this rate is not valid if the face temperatures change substantially.</a:t>
            </a:r>
          </a:p>
          <a:p xmlns:a="http://schemas.openxmlformats.org/drawingml/2006/main">
            <a:r>
              <a:t/>
            </a:r>
          </a:p>
          <a:p xmlns:a="http://schemas.openxmlformats.org/drawingml/2006/main">
            <a:r>
              <a:t>Pause and predict 7 A replacement slab has twice the conductivity and three times the thickness, with unchanged area and face temperatures. What is H_new/H_old?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12.</a:t>
            </a:r>
          </a:p>
          <a:p xmlns:a="http://schemas.openxmlformats.org/drawingml/2006/main">
            <a:r>
              <a:t>Original source: N12 pp.2,4-5; N13 p.1</a:t>
            </a:r>
          </a:p>
          <a:p xmlns:a="http://schemas.openxmlformats.org/drawingml/2006/main">
            <a:r>
              <a:t>CED: 9.4 / energy accounting</a:t>
            </a:r>
          </a:p>
          <a:p xmlns:a="http://schemas.openxmlformats.org/drawingml/2006/main">
            <a:r>
              <a:t/>
            </a:r>
          </a:p>
          <a:p xmlns:a="http://schemas.openxmlformats.org/drawingml/2006/main">
            <a:r>
              <a:t>thermal_energy Positive heat and positive work transfer energy into the system. Either mechanism can increase its internal energy.</a:t>
            </a:r>
          </a:p>
          <a:p xmlns:a="http://schemas.openxmlformats.org/drawingml/2006/main">
            <a:r>
              <a:t/>
            </a:r>
          </a:p>
          <a:p xmlns:a="http://schemas.openxmlformats.org/drawingml/2006/main">
            <a:r>
              <a:t>ΔU = Q + W (W = work done on the system)</a:t>
            </a:r>
          </a:p>
          <a:p xmlns:a="http://schemas.openxmlformats.org/drawingml/2006/main">
            <a:r>
              <a:t>Ideal monatomic gas: U = (3/2)nRT = (3/2)Nk_BT = (3/2)PV</a:t>
            </a:r>
          </a:p>
          <a:p xmlns:a="http://schemas.openxmlformats.org/drawingml/2006/main">
            <a:r>
              <a:t/>
            </a:r>
          </a:p>
          <a:p xmlns:a="http://schemas.openxmlformats.org/drawingml/2006/main">
            <a:r>
              <a:t>Internal energy includes microscopic motion and configuration energy, but excludes kinetic energy of the center of mass. A stationary object can gain U. For a fixed amount of ideal monatomic gas, ΔU = (3/2)nRΔT, so ΔU and ΔT have the same sign.</a:t>
            </a:r>
          </a:p>
          <a:p xmlns:a="http://schemas.openxmlformats.org/drawingml/2006/main">
            <a:r>
              <a:t/>
            </a:r>
          </a:p>
          <a:p xmlns:a="http://schemas.openxmlformats.org/drawingml/2006/main">
            <a:r>
              <a:t>[['System boundary', 'What may cross?', 'Consequence'], ['Closed system', 'Energy, but no matter', 'Use ΔU = Q + W when these are the relevant transfers.'], ['Isolated system', 'Neither matter nor energy', 'Total energy remains constant.'], ['Open system', 'Matter and energy', 'Energy carried by matter must also be accounted for.']] [105, 172, 230.276]</a:t>
            </a:r>
          </a:p>
          <a:p xmlns:a="http://schemas.openxmlformats.org/drawingml/2006/main">
            <a:r>
              <a:t/>
            </a:r>
          </a:p>
          <a:p xmlns:a="http://schemas.openxmlformats.org/drawingml/2006/main">
            <a:r>
              <a:t>Worked example: heating while doing work</a:t>
            </a:r>
          </a:p>
          <a:p xmlns:a="http://schemas.openxmlformats.org/drawingml/2006/main">
            <a:r>
              <a:t/>
            </a:r>
          </a:p>
          <a:p xmlns:a="http://schemas.openxmlformats.org/drawingml/2006/main">
            <a:r>
              <a:t>A gas absorbs 500 J and does 180 J of work on its surroundings. For the gas, Q = +500 J and W = -180 J.</a:t>
            </a:r>
          </a:p>
          <a:p xmlns:a="http://schemas.openxmlformats.org/drawingml/2006/main">
            <a:r>
              <a:t>ΔU = 500 - 180 = +320 J. If the gas instead lost 500 J while being compressed by 180 J of work, ΔU would be -320 J.</a:t>
            </a:r>
          </a:p>
          <a:p xmlns:a="http://schemas.openxmlformats.org/drawingml/2006/main">
            <a:r>
              <a:t/>
            </a:r>
          </a:p>
          <a:p xmlns:a="http://schemas.openxmlformats.org/drawingml/2006/main">
            <a:r>
              <a:t>Do not overextend the monatomic formula The coefficient 3/2 applies to the ideal monatomic model. Molecular gases may store rotational and vibrational energy; use the model the problem specifies. Q and W depend on the path; U is a state function. gold</a:t>
            </a:r>
          </a:p>
          <a:p xmlns:a="http://schemas.openxmlformats.org/drawingml/2006/main">
            <a:r>
              <a:t/>
            </a:r>
          </a:p>
          <a:p xmlns:a="http://schemas.openxmlformats.org/drawingml/2006/main">
            <a:r>
              <a:t>Pause and predict 8 An insulated gas is compressed, and 90 J of work is done on it. Determine Q, ΔU, and the direction of the temperature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12.</a:t>
            </a:r>
          </a:p>
          <a:p xmlns:a="http://schemas.openxmlformats.org/drawingml/2006/main">
            <a:r>
              <a:t>Original source: N12 pp.2,4-5; N13 p.1</a:t>
            </a:r>
          </a:p>
          <a:p xmlns:a="http://schemas.openxmlformats.org/drawingml/2006/main">
            <a:r>
              <a:t>CED: 9.4 / energy accounting</a:t>
            </a:r>
          </a:p>
          <a:p xmlns:a="http://schemas.openxmlformats.org/drawingml/2006/main">
            <a:r>
              <a:t/>
            </a:r>
          </a:p>
          <a:p xmlns:a="http://schemas.openxmlformats.org/drawingml/2006/main">
            <a:r>
              <a:t>thermal_energy Positive heat and positive work transfer energy into the system. Either mechanism can increase its internal energy.</a:t>
            </a:r>
          </a:p>
          <a:p xmlns:a="http://schemas.openxmlformats.org/drawingml/2006/main">
            <a:r>
              <a:t/>
            </a:r>
          </a:p>
          <a:p xmlns:a="http://schemas.openxmlformats.org/drawingml/2006/main">
            <a:r>
              <a:t>ΔU = Q + W (W = work done on the system)</a:t>
            </a:r>
          </a:p>
          <a:p xmlns:a="http://schemas.openxmlformats.org/drawingml/2006/main">
            <a:r>
              <a:t>Ideal monatomic gas: U = (3/2)nRT = (3/2)Nk_BT = (3/2)PV</a:t>
            </a:r>
          </a:p>
          <a:p xmlns:a="http://schemas.openxmlformats.org/drawingml/2006/main">
            <a:r>
              <a:t/>
            </a:r>
          </a:p>
          <a:p xmlns:a="http://schemas.openxmlformats.org/drawingml/2006/main">
            <a:r>
              <a:t>Internal energy includes microscopic motion and configuration energy, but excludes kinetic energy of the center of mass. A stationary object can gain U. For a fixed amount of ideal monatomic gas, ΔU = (3/2)nRΔT, so ΔU and ΔT have the same sign.</a:t>
            </a:r>
          </a:p>
          <a:p xmlns:a="http://schemas.openxmlformats.org/drawingml/2006/main">
            <a:r>
              <a:t/>
            </a:r>
          </a:p>
          <a:p xmlns:a="http://schemas.openxmlformats.org/drawingml/2006/main">
            <a:r>
              <a:t>[['System boundary', 'What may cross?', 'Consequence'], ['Closed system', 'Energy, but no matter', 'Use ΔU = Q + W when these are the relevant transfers.'], ['Isolated system', 'Neither matter nor energy', 'Total energy remains constant.'], ['Open system', 'Matter and energy', 'Energy carried by matter must also be accounted for.']] [105, 172, 230.276]</a:t>
            </a:r>
          </a:p>
          <a:p xmlns:a="http://schemas.openxmlformats.org/drawingml/2006/main">
            <a:r>
              <a:t/>
            </a:r>
          </a:p>
          <a:p xmlns:a="http://schemas.openxmlformats.org/drawingml/2006/main">
            <a:r>
              <a:t>Worked example: heating while doing work</a:t>
            </a:r>
          </a:p>
          <a:p xmlns:a="http://schemas.openxmlformats.org/drawingml/2006/main">
            <a:r>
              <a:t/>
            </a:r>
          </a:p>
          <a:p xmlns:a="http://schemas.openxmlformats.org/drawingml/2006/main">
            <a:r>
              <a:t>A gas absorbs 500 J and does 180 J of work on its surroundings. For the gas, Q = +500 J and W = -180 J.</a:t>
            </a:r>
          </a:p>
          <a:p xmlns:a="http://schemas.openxmlformats.org/drawingml/2006/main">
            <a:r>
              <a:t>ΔU = 500 - 180 = +320 J. If the gas instead lost 500 J while being compressed by 180 J of work, ΔU would be -320 J.</a:t>
            </a:r>
          </a:p>
          <a:p xmlns:a="http://schemas.openxmlformats.org/drawingml/2006/main">
            <a:r>
              <a:t/>
            </a:r>
          </a:p>
          <a:p xmlns:a="http://schemas.openxmlformats.org/drawingml/2006/main">
            <a:r>
              <a:t>Do not overextend the monatomic formula The coefficient 3/2 applies to the ideal monatomic model. Molecular gases may store rotational and vibrational energy; use the model the problem specifies. Q and W depend on the path; U is a state function. gold</a:t>
            </a:r>
          </a:p>
          <a:p xmlns:a="http://schemas.openxmlformats.org/drawingml/2006/main">
            <a:r>
              <a:t/>
            </a:r>
          </a:p>
          <a:p xmlns:a="http://schemas.openxmlformats.org/drawingml/2006/main">
            <a:r>
              <a:t>Pause and predict 8 An insulated gas is compressed, and 90 J of work is done on it. Determine Q, ΔU, and the direction of the temperature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12.</a:t>
            </a:r>
          </a:p>
          <a:p xmlns:a="http://schemas.openxmlformats.org/drawingml/2006/main">
            <a:r>
              <a:t>Original source: N12 pp.2,4-5; N13 p.1</a:t>
            </a:r>
          </a:p>
          <a:p xmlns:a="http://schemas.openxmlformats.org/drawingml/2006/main">
            <a:r>
              <a:t>CED: 9.4 / energy accounting</a:t>
            </a:r>
          </a:p>
          <a:p xmlns:a="http://schemas.openxmlformats.org/drawingml/2006/main">
            <a:r>
              <a:t/>
            </a:r>
          </a:p>
          <a:p xmlns:a="http://schemas.openxmlformats.org/drawingml/2006/main">
            <a:r>
              <a:t>thermal_energy Positive heat and positive work transfer energy into the system. Either mechanism can increase its internal energy.</a:t>
            </a:r>
          </a:p>
          <a:p xmlns:a="http://schemas.openxmlformats.org/drawingml/2006/main">
            <a:r>
              <a:t/>
            </a:r>
          </a:p>
          <a:p xmlns:a="http://schemas.openxmlformats.org/drawingml/2006/main">
            <a:r>
              <a:t>ΔU = Q + W (W = work done on the system)</a:t>
            </a:r>
          </a:p>
          <a:p xmlns:a="http://schemas.openxmlformats.org/drawingml/2006/main">
            <a:r>
              <a:t>Ideal monatomic gas: U = (3/2)nRT = (3/2)Nk_BT = (3/2)PV</a:t>
            </a:r>
          </a:p>
          <a:p xmlns:a="http://schemas.openxmlformats.org/drawingml/2006/main">
            <a:r>
              <a:t/>
            </a:r>
          </a:p>
          <a:p xmlns:a="http://schemas.openxmlformats.org/drawingml/2006/main">
            <a:r>
              <a:t>Internal energy includes microscopic motion and configuration energy, but excludes kinetic energy of the center of mass. A stationary object can gain U. For a fixed amount of ideal monatomic gas, ΔU = (3/2)nRΔT, so ΔU and ΔT have the same sign.</a:t>
            </a:r>
          </a:p>
          <a:p xmlns:a="http://schemas.openxmlformats.org/drawingml/2006/main">
            <a:r>
              <a:t/>
            </a:r>
          </a:p>
          <a:p xmlns:a="http://schemas.openxmlformats.org/drawingml/2006/main">
            <a:r>
              <a:t>[['System boundary', 'What may cross?', 'Consequence'], ['Closed system', 'Energy, but no matter', 'Use ΔU = Q + W when these are the relevant transfers.'], ['Isolated system', 'Neither matter nor energy', 'Total energy remains constant.'], ['Open system', 'Matter and energy', 'Energy carried by matter must also be accounted for.']] [105, 172, 230.276]</a:t>
            </a:r>
          </a:p>
          <a:p xmlns:a="http://schemas.openxmlformats.org/drawingml/2006/main">
            <a:r>
              <a:t/>
            </a:r>
          </a:p>
          <a:p xmlns:a="http://schemas.openxmlformats.org/drawingml/2006/main">
            <a:r>
              <a:t>Worked example: heating while doing work</a:t>
            </a:r>
          </a:p>
          <a:p xmlns:a="http://schemas.openxmlformats.org/drawingml/2006/main">
            <a:r>
              <a:t/>
            </a:r>
          </a:p>
          <a:p xmlns:a="http://schemas.openxmlformats.org/drawingml/2006/main">
            <a:r>
              <a:t>A gas absorbs 500 J and does 180 J of work on its surroundings. For the gas, Q = +500 J and W = -180 J.</a:t>
            </a:r>
          </a:p>
          <a:p xmlns:a="http://schemas.openxmlformats.org/drawingml/2006/main">
            <a:r>
              <a:t>ΔU = 500 - 180 = +320 J. If the gas instead lost 500 J while being compressed by 180 J of work, ΔU would be -320 J.</a:t>
            </a:r>
          </a:p>
          <a:p xmlns:a="http://schemas.openxmlformats.org/drawingml/2006/main">
            <a:r>
              <a:t/>
            </a:r>
          </a:p>
          <a:p xmlns:a="http://schemas.openxmlformats.org/drawingml/2006/main">
            <a:r>
              <a:t>Do not overextend the monatomic formula The coefficient 3/2 applies to the ideal monatomic model. Molecular gases may store rotational and vibrational energy; use the model the problem specifies. Q and W depend on the path; U is a state function. gold</a:t>
            </a:r>
          </a:p>
          <a:p xmlns:a="http://schemas.openxmlformats.org/drawingml/2006/main">
            <a:r>
              <a:t/>
            </a:r>
          </a:p>
          <a:p xmlns:a="http://schemas.openxmlformats.org/drawingml/2006/main">
            <a:r>
              <a:t>Pause and predict 8 An insulated gas is compressed, and 90 J of work is done on it. Determine Q, ΔU, and the direction of the temperature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12.</a:t>
            </a:r>
          </a:p>
          <a:p xmlns:a="http://schemas.openxmlformats.org/drawingml/2006/main">
            <a:r>
              <a:t>Original source: N12 pp.2,4-5; N13 p.1</a:t>
            </a:r>
          </a:p>
          <a:p xmlns:a="http://schemas.openxmlformats.org/drawingml/2006/main">
            <a:r>
              <a:t>CED: 9.4 / energy accounting</a:t>
            </a:r>
          </a:p>
          <a:p xmlns:a="http://schemas.openxmlformats.org/drawingml/2006/main">
            <a:r>
              <a:t/>
            </a:r>
          </a:p>
          <a:p xmlns:a="http://schemas.openxmlformats.org/drawingml/2006/main">
            <a:r>
              <a:t>thermal_energy Positive heat and positive work transfer energy into the system. Either mechanism can increase its internal energy.</a:t>
            </a:r>
          </a:p>
          <a:p xmlns:a="http://schemas.openxmlformats.org/drawingml/2006/main">
            <a:r>
              <a:t/>
            </a:r>
          </a:p>
          <a:p xmlns:a="http://schemas.openxmlformats.org/drawingml/2006/main">
            <a:r>
              <a:t>ΔU = Q + W (W = work done on the system)</a:t>
            </a:r>
          </a:p>
          <a:p xmlns:a="http://schemas.openxmlformats.org/drawingml/2006/main">
            <a:r>
              <a:t>Ideal monatomic gas: U = (3/2)nRT = (3/2)Nk_BT = (3/2)PV</a:t>
            </a:r>
          </a:p>
          <a:p xmlns:a="http://schemas.openxmlformats.org/drawingml/2006/main">
            <a:r>
              <a:t/>
            </a:r>
          </a:p>
          <a:p xmlns:a="http://schemas.openxmlformats.org/drawingml/2006/main">
            <a:r>
              <a:t>Internal energy includes microscopic motion and configuration energy, but excludes kinetic energy of the center of mass. A stationary object can gain U. For a fixed amount of ideal monatomic gas, ΔU = (3/2)nRΔT, so ΔU and ΔT have the same sign.</a:t>
            </a:r>
          </a:p>
          <a:p xmlns:a="http://schemas.openxmlformats.org/drawingml/2006/main">
            <a:r>
              <a:t/>
            </a:r>
          </a:p>
          <a:p xmlns:a="http://schemas.openxmlformats.org/drawingml/2006/main">
            <a:r>
              <a:t>[['System boundary', 'What may cross?', 'Consequence'], ['Closed system', 'Energy, but no matter', 'Use ΔU = Q + W when these are the relevant transfers.'], ['Isolated system', 'Neither matter nor energy', 'Total energy remains constant.'], ['Open system', 'Matter and energy', 'Energy carried by matter must also be accounted for.']] [105, 172, 230.276]</a:t>
            </a:r>
          </a:p>
          <a:p xmlns:a="http://schemas.openxmlformats.org/drawingml/2006/main">
            <a:r>
              <a:t/>
            </a:r>
          </a:p>
          <a:p xmlns:a="http://schemas.openxmlformats.org/drawingml/2006/main">
            <a:r>
              <a:t>Worked example: heating while doing work</a:t>
            </a:r>
          </a:p>
          <a:p xmlns:a="http://schemas.openxmlformats.org/drawingml/2006/main">
            <a:r>
              <a:t/>
            </a:r>
          </a:p>
          <a:p xmlns:a="http://schemas.openxmlformats.org/drawingml/2006/main">
            <a:r>
              <a:t>A gas absorbs 500 J and does 180 J of work on its surroundings. For the gas, Q = +500 J and W = -180 J.</a:t>
            </a:r>
          </a:p>
          <a:p xmlns:a="http://schemas.openxmlformats.org/drawingml/2006/main">
            <a:r>
              <a:t>ΔU = 500 - 180 = +320 J. If the gas instead lost 500 J while being compressed by 180 J of work, ΔU would be -320 J.</a:t>
            </a:r>
          </a:p>
          <a:p xmlns:a="http://schemas.openxmlformats.org/drawingml/2006/main">
            <a:r>
              <a:t/>
            </a:r>
          </a:p>
          <a:p xmlns:a="http://schemas.openxmlformats.org/drawingml/2006/main">
            <a:r>
              <a:t>Do not overextend the monatomic formula The coefficient 3/2 applies to the ideal monatomic model. Molecular gases may store rotational and vibrational energy; use the model the problem specifies. Q and W depend on the path; U is a state function. gold</a:t>
            </a:r>
          </a:p>
          <a:p xmlns:a="http://schemas.openxmlformats.org/drawingml/2006/main">
            <a:r>
              <a:t/>
            </a:r>
          </a:p>
          <a:p xmlns:a="http://schemas.openxmlformats.org/drawingml/2006/main">
            <a:r>
              <a:t>Pause and predict 8 An insulated gas is compressed, and 90 J of work is done on it. Determine Q, ΔU, and the direction of the temperature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12.</a:t>
            </a:r>
          </a:p>
          <a:p xmlns:a="http://schemas.openxmlformats.org/drawingml/2006/main">
            <a:r>
              <a:t>Original source: N12 pp.2,4-5; N13 p.1</a:t>
            </a:r>
          </a:p>
          <a:p xmlns:a="http://schemas.openxmlformats.org/drawingml/2006/main">
            <a:r>
              <a:t>CED: 9.4 / energy accounting</a:t>
            </a:r>
          </a:p>
          <a:p xmlns:a="http://schemas.openxmlformats.org/drawingml/2006/main">
            <a:r>
              <a:t/>
            </a:r>
          </a:p>
          <a:p xmlns:a="http://schemas.openxmlformats.org/drawingml/2006/main">
            <a:r>
              <a:t>thermal_energy Positive heat and positive work transfer energy into the system. Either mechanism can increase its internal energy.</a:t>
            </a:r>
          </a:p>
          <a:p xmlns:a="http://schemas.openxmlformats.org/drawingml/2006/main">
            <a:r>
              <a:t/>
            </a:r>
          </a:p>
          <a:p xmlns:a="http://schemas.openxmlformats.org/drawingml/2006/main">
            <a:r>
              <a:t>ΔU = Q + W (W = work done on the system)</a:t>
            </a:r>
          </a:p>
          <a:p xmlns:a="http://schemas.openxmlformats.org/drawingml/2006/main">
            <a:r>
              <a:t>Ideal monatomic gas: U = (3/2)nRT = (3/2)Nk_BT = (3/2)PV</a:t>
            </a:r>
          </a:p>
          <a:p xmlns:a="http://schemas.openxmlformats.org/drawingml/2006/main">
            <a:r>
              <a:t/>
            </a:r>
          </a:p>
          <a:p xmlns:a="http://schemas.openxmlformats.org/drawingml/2006/main">
            <a:r>
              <a:t>Internal energy includes microscopic motion and configuration energy, but excludes kinetic energy of the center of mass. A stationary object can gain U. For a fixed amount of ideal monatomic gas, ΔU = (3/2)nRΔT, so ΔU and ΔT have the same sign.</a:t>
            </a:r>
          </a:p>
          <a:p xmlns:a="http://schemas.openxmlformats.org/drawingml/2006/main">
            <a:r>
              <a:t/>
            </a:r>
          </a:p>
          <a:p xmlns:a="http://schemas.openxmlformats.org/drawingml/2006/main">
            <a:r>
              <a:t>[['System boundary', 'What may cross?', 'Consequence'], ['Closed system', 'Energy, but no matter', 'Use ΔU = Q + W when these are the relevant transfers.'], ['Isolated system', 'Neither matter nor energy', 'Total energy remains constant.'], ['Open system', 'Matter and energy', 'Energy carried by matter must also be accounted for.']] [105, 172, 230.276]</a:t>
            </a:r>
          </a:p>
          <a:p xmlns:a="http://schemas.openxmlformats.org/drawingml/2006/main">
            <a:r>
              <a:t/>
            </a:r>
          </a:p>
          <a:p xmlns:a="http://schemas.openxmlformats.org/drawingml/2006/main">
            <a:r>
              <a:t>Worked example: heating while doing work</a:t>
            </a:r>
          </a:p>
          <a:p xmlns:a="http://schemas.openxmlformats.org/drawingml/2006/main">
            <a:r>
              <a:t/>
            </a:r>
          </a:p>
          <a:p xmlns:a="http://schemas.openxmlformats.org/drawingml/2006/main">
            <a:r>
              <a:t>A gas absorbs 500 J and does 180 J of work on its surroundings. For the gas, Q = +500 J and W = -180 J.</a:t>
            </a:r>
          </a:p>
          <a:p xmlns:a="http://schemas.openxmlformats.org/drawingml/2006/main">
            <a:r>
              <a:t>ΔU = 500 - 180 = +320 J. If the gas instead lost 500 J while being compressed by 180 J of work, ΔU would be -320 J.</a:t>
            </a:r>
          </a:p>
          <a:p xmlns:a="http://schemas.openxmlformats.org/drawingml/2006/main">
            <a:r>
              <a:t/>
            </a:r>
          </a:p>
          <a:p xmlns:a="http://schemas.openxmlformats.org/drawingml/2006/main">
            <a:r>
              <a:t>Do not overextend the monatomic formula The coefficient 3/2 applies to the ideal monatomic model. Molecular gases may store rotational and vibrational energy; use the model the problem specifies. Q and W depend on the path; U is a state function. gold</a:t>
            </a:r>
          </a:p>
          <a:p xmlns:a="http://schemas.openxmlformats.org/drawingml/2006/main">
            <a:r>
              <a:t/>
            </a:r>
          </a:p>
          <a:p xmlns:a="http://schemas.openxmlformats.org/drawingml/2006/main">
            <a:r>
              <a:t>Pause and predict 8 An insulated gas is compressed, and 90 J of work is done on it. Determine Q, ΔU, and the direction of the temperature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13.</a:t>
            </a:r>
          </a:p>
          <a:p xmlns:a="http://schemas.openxmlformats.org/drawingml/2006/main">
            <a:r>
              <a:t>Original source: N12 pp.6-7; N13 p.1</a:t>
            </a:r>
          </a:p>
          <a:p xmlns:a="http://schemas.openxmlformats.org/drawingml/2006/main">
            <a:r>
              <a:t>CED: 9.4</a:t>
            </a:r>
          </a:p>
          <a:p xmlns:a="http://schemas.openxmlformats.org/drawingml/2006/main">
            <a:r>
              <a:t/>
            </a:r>
          </a:p>
          <a:p xmlns:a="http://schemas.openxmlformats.org/drawingml/2006/main">
            <a:r>
              <a:t>A frictionless piston carrying a constant load moves slowly enough that the gas remains close to mechanical equilibrium. The load and atmospheric pressure fix the gas pressure. Heating then makes the piston rise and the volume increase.</a:t>
            </a:r>
          </a:p>
          <a:p xmlns:a="http://schemas.openxmlformats.org/drawingml/2006/main">
            <a:r>
              <a:t/>
            </a:r>
          </a:p>
          <a:p xmlns:a="http://schemas.openxmlformats.org/drawingml/2006/main">
            <a:r>
              <a:t>process_isobaric The piston picture and the horizontal PV path describe the same expansion.</a:t>
            </a:r>
          </a:p>
          <a:p xmlns:a="http://schemas.openxmlformats.org/drawingml/2006/main">
            <a:r>
              <a:t/>
            </a:r>
          </a:p>
          <a:p xmlns:a="http://schemas.openxmlformats.org/drawingml/2006/main">
            <a:r>
              <a:t>P_gas = P_atm + F_load/A</a:t>
            </a:r>
          </a:p>
          <a:p xmlns:a="http://schemas.openxmlformats.org/drawingml/2006/main">
            <a:r>
              <a:t>W_on = -PΔV; ΔU = (3/2)PΔV; Q = ΔU - W_on</a:t>
            </a:r>
          </a:p>
          <a:p xmlns:a="http://schemas.openxmlformats.org/drawingml/2006/main">
            <a:r>
              <a:t/>
            </a:r>
          </a:p>
          <a:p xmlns:a="http://schemas.openxmlformats.org/drawingml/2006/main">
            <a:r>
              <a:t>Example: a monatomic gas expands from 1.0 L to 3.0 L at 100 kPa. Since 1 kPa·L = 1 J, W_on = -200 J, ΔU = +300 J and Q = +500 J. Some input energy raises internal energy and some becomes work done by the gas.</a:t>
            </a:r>
          </a:p>
          <a:p xmlns:a="http://schemas.openxmlformats.org/drawingml/2006/main">
            <a:r>
              <a:t/>
            </a:r>
          </a:p>
          <a:p xmlns:a="http://schemas.openxmlformats.org/drawingml/2006/main">
            <a:r>
              <a:t>PAUSE AND EXPLAIN Why is Q larger than ΔU? The gas must also supply the 200 J of work to lift the load. A movable piston alone does not guarantee constant pressure: the external load must stay constant.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13.</a:t>
            </a:r>
          </a:p>
          <a:p xmlns:a="http://schemas.openxmlformats.org/drawingml/2006/main">
            <a:r>
              <a:t>Original source: N12 pp.6-7; N13 p.1</a:t>
            </a:r>
          </a:p>
          <a:p xmlns:a="http://schemas.openxmlformats.org/drawingml/2006/main">
            <a:r>
              <a:t>CED: 9.4</a:t>
            </a:r>
          </a:p>
          <a:p xmlns:a="http://schemas.openxmlformats.org/drawingml/2006/main">
            <a:r>
              <a:t/>
            </a:r>
          </a:p>
          <a:p xmlns:a="http://schemas.openxmlformats.org/drawingml/2006/main">
            <a:r>
              <a:t>A frictionless piston carrying a constant load moves slowly enough that the gas remains close to mechanical equilibrium. The load and atmospheric pressure fix the gas pressure. Heating then makes the piston rise and the volume increase.</a:t>
            </a:r>
          </a:p>
          <a:p xmlns:a="http://schemas.openxmlformats.org/drawingml/2006/main">
            <a:r>
              <a:t/>
            </a:r>
          </a:p>
          <a:p xmlns:a="http://schemas.openxmlformats.org/drawingml/2006/main">
            <a:r>
              <a:t>process_isobaric The piston picture and the horizontal PV path describe the same expansion.</a:t>
            </a:r>
          </a:p>
          <a:p xmlns:a="http://schemas.openxmlformats.org/drawingml/2006/main">
            <a:r>
              <a:t/>
            </a:r>
          </a:p>
          <a:p xmlns:a="http://schemas.openxmlformats.org/drawingml/2006/main">
            <a:r>
              <a:t>P_gas = P_atm + F_load/A</a:t>
            </a:r>
          </a:p>
          <a:p xmlns:a="http://schemas.openxmlformats.org/drawingml/2006/main">
            <a:r>
              <a:t>W_on = -PΔV; ΔU = (3/2)PΔV; Q = ΔU - W_on</a:t>
            </a:r>
          </a:p>
          <a:p xmlns:a="http://schemas.openxmlformats.org/drawingml/2006/main">
            <a:r>
              <a:t/>
            </a:r>
          </a:p>
          <a:p xmlns:a="http://schemas.openxmlformats.org/drawingml/2006/main">
            <a:r>
              <a:t>Example: a monatomic gas expands from 1.0 L to 3.0 L at 100 kPa. Since 1 kPa·L = 1 J, W_on = -200 J, ΔU = +300 J and Q = +500 J. Some input energy raises internal energy and some becomes work done by the gas.</a:t>
            </a:r>
          </a:p>
          <a:p xmlns:a="http://schemas.openxmlformats.org/drawingml/2006/main">
            <a:r>
              <a:t/>
            </a:r>
          </a:p>
          <a:p xmlns:a="http://schemas.openxmlformats.org/drawingml/2006/main">
            <a:r>
              <a:t>PAUSE AND EXPLAIN Why is Q larger than ΔU? The gas must also supply the 200 J of work to lift the load. A movable piston alone does not guarantee constant pressure: the external load must stay constant.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13.</a:t>
            </a:r>
          </a:p>
          <a:p xmlns:a="http://schemas.openxmlformats.org/drawingml/2006/main">
            <a:r>
              <a:t>Original source: N12 pp.6-7; N13 p.1</a:t>
            </a:r>
          </a:p>
          <a:p xmlns:a="http://schemas.openxmlformats.org/drawingml/2006/main">
            <a:r>
              <a:t>CED: 9.4</a:t>
            </a:r>
          </a:p>
          <a:p xmlns:a="http://schemas.openxmlformats.org/drawingml/2006/main">
            <a:r>
              <a:t/>
            </a:r>
          </a:p>
          <a:p xmlns:a="http://schemas.openxmlformats.org/drawingml/2006/main">
            <a:r>
              <a:t>A frictionless piston carrying a constant load moves slowly enough that the gas remains close to mechanical equilibrium. The load and atmospheric pressure fix the gas pressure. Heating then makes the piston rise and the volume increase.</a:t>
            </a:r>
          </a:p>
          <a:p xmlns:a="http://schemas.openxmlformats.org/drawingml/2006/main">
            <a:r>
              <a:t/>
            </a:r>
          </a:p>
          <a:p xmlns:a="http://schemas.openxmlformats.org/drawingml/2006/main">
            <a:r>
              <a:t>process_isobaric The piston picture and the horizontal PV path describe the same expansion.</a:t>
            </a:r>
          </a:p>
          <a:p xmlns:a="http://schemas.openxmlformats.org/drawingml/2006/main">
            <a:r>
              <a:t/>
            </a:r>
          </a:p>
          <a:p xmlns:a="http://schemas.openxmlformats.org/drawingml/2006/main">
            <a:r>
              <a:t>P_gas = P_atm + F_load/A</a:t>
            </a:r>
          </a:p>
          <a:p xmlns:a="http://schemas.openxmlformats.org/drawingml/2006/main">
            <a:r>
              <a:t>W_on = -PΔV; ΔU = (3/2)PΔV; Q = ΔU - W_on</a:t>
            </a:r>
          </a:p>
          <a:p xmlns:a="http://schemas.openxmlformats.org/drawingml/2006/main">
            <a:r>
              <a:t/>
            </a:r>
          </a:p>
          <a:p xmlns:a="http://schemas.openxmlformats.org/drawingml/2006/main">
            <a:r>
              <a:t>Example: a monatomic gas expands from 1.0 L to 3.0 L at 100 kPa. Since 1 kPa·L = 1 J, W_on = -200 J, ΔU = +300 J and Q = +500 J. Some input energy raises internal energy and some becomes work done by the gas.</a:t>
            </a:r>
          </a:p>
          <a:p xmlns:a="http://schemas.openxmlformats.org/drawingml/2006/main">
            <a:r>
              <a:t/>
            </a:r>
          </a:p>
          <a:p xmlns:a="http://schemas.openxmlformats.org/drawingml/2006/main">
            <a:r>
              <a:t>PAUSE AND EXPLAIN Why is Q larger than ΔU? The gas must also supply the 200 J of work to lift the load. A movable piston alone does not guarantee constant pressure: the external load must stay constant.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13.</a:t>
            </a:r>
          </a:p>
          <a:p xmlns:a="http://schemas.openxmlformats.org/drawingml/2006/main">
            <a:r>
              <a:t>Original source: N12 pp.6-7; N13 p.1</a:t>
            </a:r>
          </a:p>
          <a:p xmlns:a="http://schemas.openxmlformats.org/drawingml/2006/main">
            <a:r>
              <a:t>CED: 9.4</a:t>
            </a:r>
          </a:p>
          <a:p xmlns:a="http://schemas.openxmlformats.org/drawingml/2006/main">
            <a:r>
              <a:t/>
            </a:r>
          </a:p>
          <a:p xmlns:a="http://schemas.openxmlformats.org/drawingml/2006/main">
            <a:r>
              <a:t>A frictionless piston carrying a constant load moves slowly enough that the gas remains close to mechanical equilibrium. The load and atmospheric pressure fix the gas pressure. Heating then makes the piston rise and the volume increase.</a:t>
            </a:r>
          </a:p>
          <a:p xmlns:a="http://schemas.openxmlformats.org/drawingml/2006/main">
            <a:r>
              <a:t/>
            </a:r>
          </a:p>
          <a:p xmlns:a="http://schemas.openxmlformats.org/drawingml/2006/main">
            <a:r>
              <a:t>process_isobaric The piston picture and the horizontal PV path describe the same expansion.</a:t>
            </a:r>
          </a:p>
          <a:p xmlns:a="http://schemas.openxmlformats.org/drawingml/2006/main">
            <a:r>
              <a:t/>
            </a:r>
          </a:p>
          <a:p xmlns:a="http://schemas.openxmlformats.org/drawingml/2006/main">
            <a:r>
              <a:t>P_gas = P_atm + F_load/A</a:t>
            </a:r>
          </a:p>
          <a:p xmlns:a="http://schemas.openxmlformats.org/drawingml/2006/main">
            <a:r>
              <a:t>W_on = -PΔV; ΔU = (3/2)PΔV; Q = ΔU - W_on</a:t>
            </a:r>
          </a:p>
          <a:p xmlns:a="http://schemas.openxmlformats.org/drawingml/2006/main">
            <a:r>
              <a:t/>
            </a:r>
          </a:p>
          <a:p xmlns:a="http://schemas.openxmlformats.org/drawingml/2006/main">
            <a:r>
              <a:t>Example: a monatomic gas expands from 1.0 L to 3.0 L at 100 kPa. Since 1 kPa·L = 1 J, W_on = -200 J, ΔU = +300 J and Q = +500 J. Some input energy raises internal energy and some becomes work done by the gas.</a:t>
            </a:r>
          </a:p>
          <a:p xmlns:a="http://schemas.openxmlformats.org/drawingml/2006/main">
            <a:r>
              <a:t/>
            </a:r>
          </a:p>
          <a:p xmlns:a="http://schemas.openxmlformats.org/drawingml/2006/main">
            <a:r>
              <a:t>PAUSE AND EXPLAIN Why is Q larger than ΔU? The gas must also supply the 200 J of work to lift the load. A movable piston alone does not guarantee constant pressure: the external load must stay constant.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13.</a:t>
            </a:r>
          </a:p>
          <a:p xmlns:a="http://schemas.openxmlformats.org/drawingml/2006/main">
            <a:r>
              <a:t>Original source: N12 pp.6-7; N13 p.1</a:t>
            </a:r>
          </a:p>
          <a:p xmlns:a="http://schemas.openxmlformats.org/drawingml/2006/main">
            <a:r>
              <a:t>CED: 9.4</a:t>
            </a:r>
          </a:p>
          <a:p xmlns:a="http://schemas.openxmlformats.org/drawingml/2006/main">
            <a:r>
              <a:t/>
            </a:r>
          </a:p>
          <a:p xmlns:a="http://schemas.openxmlformats.org/drawingml/2006/main">
            <a:r>
              <a:t>A frictionless piston carrying a constant load moves slowly enough that the gas remains close to mechanical equilibrium. The load and atmospheric pressure fix the gas pressure. Heating then makes the piston rise and the volume increase.</a:t>
            </a:r>
          </a:p>
          <a:p xmlns:a="http://schemas.openxmlformats.org/drawingml/2006/main">
            <a:r>
              <a:t/>
            </a:r>
          </a:p>
          <a:p xmlns:a="http://schemas.openxmlformats.org/drawingml/2006/main">
            <a:r>
              <a:t>process_isobaric The piston picture and the horizontal PV path describe the same expansion.</a:t>
            </a:r>
          </a:p>
          <a:p xmlns:a="http://schemas.openxmlformats.org/drawingml/2006/main">
            <a:r>
              <a:t/>
            </a:r>
          </a:p>
          <a:p xmlns:a="http://schemas.openxmlformats.org/drawingml/2006/main">
            <a:r>
              <a:t>P_gas = P_atm + F_load/A</a:t>
            </a:r>
          </a:p>
          <a:p xmlns:a="http://schemas.openxmlformats.org/drawingml/2006/main">
            <a:r>
              <a:t>W_on = -PΔV; ΔU = (3/2)PΔV; Q = ΔU - W_on</a:t>
            </a:r>
          </a:p>
          <a:p xmlns:a="http://schemas.openxmlformats.org/drawingml/2006/main">
            <a:r>
              <a:t/>
            </a:r>
          </a:p>
          <a:p xmlns:a="http://schemas.openxmlformats.org/drawingml/2006/main">
            <a:r>
              <a:t>Example: a monatomic gas expands from 1.0 L to 3.0 L at 100 kPa. Since 1 kPa·L = 1 J, W_on = -200 J, ΔU = +300 J and Q = +500 J. Some input energy raises internal energy and some becomes work done by the gas.</a:t>
            </a:r>
          </a:p>
          <a:p xmlns:a="http://schemas.openxmlformats.org/drawingml/2006/main">
            <a:r>
              <a:t/>
            </a:r>
          </a:p>
          <a:p xmlns:a="http://schemas.openxmlformats.org/drawingml/2006/main">
            <a:r>
              <a:t>PAUSE AND EXPLAIN Why is Q larger than ΔU? The gas must also supply the 200 J of work to lift the load. A movable piston alone does not guarantee constant pressure: the external load must stay constant.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14.</a:t>
            </a:r>
          </a:p>
          <a:p xmlns:a="http://schemas.openxmlformats.org/drawingml/2006/main">
            <a:r>
              <a:t>Original source: N12 pp.8-9; N13 p.2</a:t>
            </a:r>
          </a:p>
          <a:p xmlns:a="http://schemas.openxmlformats.org/drawingml/2006/main">
            <a:r>
              <a:t>CED: 9.4</a:t>
            </a:r>
          </a:p>
          <a:p xmlns:a="http://schemas.openxmlformats.org/drawingml/2006/main">
            <a:r>
              <a:t/>
            </a:r>
          </a:p>
          <a:p xmlns:a="http://schemas.openxmlformats.org/drawingml/2006/main">
            <a:r>
              <a:t>Keep a fixed ideal-gas sample in thermal contact with a temperature reservoir and change its volume slowly. At constant temperature the gas stays on one PV isotherm. Higher-temperature isotherms lie farther from the origin.</a:t>
            </a:r>
          </a:p>
          <a:p xmlns:a="http://schemas.openxmlformats.org/drawingml/2006/main">
            <a:r>
              <a:t/>
            </a:r>
          </a:p>
          <a:p xmlns:a="http://schemas.openxmlformats.org/drawingml/2006/main">
            <a:r>
              <a:t>process_isothermal An expansion follows one hyperbola. The energy supplied by heat replaces the energy leaving as work.</a:t>
            </a:r>
          </a:p>
          <a:p xmlns:a="http://schemas.openxmlformats.org/drawingml/2006/main">
            <a:r>
              <a:t/>
            </a:r>
          </a:p>
          <a:p xmlns:a="http://schemas.openxmlformats.org/drawingml/2006/main">
            <a:r>
              <a:t>PV = nRT = constant</a:t>
            </a:r>
          </a:p>
          <a:p xmlns:a="http://schemas.openxmlformats.org/drawingml/2006/main">
            <a:r>
              <a:t>ΔU = 0; Q = -W_on = W_by</a:t>
            </a:r>
          </a:p>
          <a:p xmlns:a="http://schemas.openxmlformats.org/drawingml/2006/main">
            <a:r>
              <a:t/>
            </a:r>
          </a:p>
          <a:p xmlns:a="http://schemas.openxmlformats.org/drawingml/2006/main">
            <a:r>
              <a:t>If the gas delivers 60 J of work while expanding isothermally, W_on = -60 J and Q = +60 J. A compression with 60 J done on the gas requires Q = -60 J to maintain the same temperature.</a:t>
            </a:r>
          </a:p>
          <a:p xmlns:a="http://schemas.openxmlformats.org/drawingml/2006/main">
            <a:r>
              <a:t/>
            </a:r>
          </a:p>
          <a:p xmlns:a="http://schemas.openxmlformats.org/drawingml/2006/main">
            <a:r>
              <a:t>MICROSCOPIC EXPLANATION Average translational kinetic energy stays constant. The expanding gas transfers energy through the moving piston, while interactions with the warmer boundary replace that energy. Constant temperature does not mean that no energy crosses the boundary.</a:t>
            </a:r>
          </a:p>
          <a:p xmlns:a="http://schemas.openxmlformats.org/drawingml/2006/main">
            <a:r>
              <a:t/>
            </a:r>
          </a:p>
          <a:p xmlns:a="http://schemas.openxmlformats.org/drawingml/2006/main">
            <a:r>
              <a:t>Pause and predict 9 An ideal gas delivers 60 J of work. Find Q and ΔU for an isothermal change. Compare with an adiabatic change delivering the same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14.</a:t>
            </a:r>
          </a:p>
          <a:p xmlns:a="http://schemas.openxmlformats.org/drawingml/2006/main">
            <a:r>
              <a:t>Original source: N12 pp.8-9; N13 p.2</a:t>
            </a:r>
          </a:p>
          <a:p xmlns:a="http://schemas.openxmlformats.org/drawingml/2006/main">
            <a:r>
              <a:t>CED: 9.4</a:t>
            </a:r>
          </a:p>
          <a:p xmlns:a="http://schemas.openxmlformats.org/drawingml/2006/main">
            <a:r>
              <a:t/>
            </a:r>
          </a:p>
          <a:p xmlns:a="http://schemas.openxmlformats.org/drawingml/2006/main">
            <a:r>
              <a:t>Keep a fixed ideal-gas sample in thermal contact with a temperature reservoir and change its volume slowly. At constant temperature the gas stays on one PV isotherm. Higher-temperature isotherms lie farther from the origin.</a:t>
            </a:r>
          </a:p>
          <a:p xmlns:a="http://schemas.openxmlformats.org/drawingml/2006/main">
            <a:r>
              <a:t/>
            </a:r>
          </a:p>
          <a:p xmlns:a="http://schemas.openxmlformats.org/drawingml/2006/main">
            <a:r>
              <a:t>process_isothermal An expansion follows one hyperbola. The energy supplied by heat replaces the energy leaving as work.</a:t>
            </a:r>
          </a:p>
          <a:p xmlns:a="http://schemas.openxmlformats.org/drawingml/2006/main">
            <a:r>
              <a:t/>
            </a:r>
          </a:p>
          <a:p xmlns:a="http://schemas.openxmlformats.org/drawingml/2006/main">
            <a:r>
              <a:t>PV = nRT = constant</a:t>
            </a:r>
          </a:p>
          <a:p xmlns:a="http://schemas.openxmlformats.org/drawingml/2006/main">
            <a:r>
              <a:t>ΔU = 0; Q = -W_on = W_by</a:t>
            </a:r>
          </a:p>
          <a:p xmlns:a="http://schemas.openxmlformats.org/drawingml/2006/main">
            <a:r>
              <a:t/>
            </a:r>
          </a:p>
          <a:p xmlns:a="http://schemas.openxmlformats.org/drawingml/2006/main">
            <a:r>
              <a:t>If the gas delivers 60 J of work while expanding isothermally, W_on = -60 J and Q = +60 J. A compression with 60 J done on the gas requires Q = -60 J to maintain the same temperature.</a:t>
            </a:r>
          </a:p>
          <a:p xmlns:a="http://schemas.openxmlformats.org/drawingml/2006/main">
            <a:r>
              <a:t/>
            </a:r>
          </a:p>
          <a:p xmlns:a="http://schemas.openxmlformats.org/drawingml/2006/main">
            <a:r>
              <a:t>MICROSCOPIC EXPLANATION Average translational kinetic energy stays constant. The expanding gas transfers energy through the moving piston, while interactions with the warmer boundary replace that energy. Constant temperature does not mean that no energy crosses the boundary.</a:t>
            </a:r>
          </a:p>
          <a:p xmlns:a="http://schemas.openxmlformats.org/drawingml/2006/main">
            <a:r>
              <a:t/>
            </a:r>
          </a:p>
          <a:p xmlns:a="http://schemas.openxmlformats.org/drawingml/2006/main">
            <a:r>
              <a:t>Pause and predict 9 An ideal gas delivers 60 J of work. Find Q and ΔU for an isothermal change. Compare with an adiabatic change delivering the same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14.</a:t>
            </a:r>
          </a:p>
          <a:p xmlns:a="http://schemas.openxmlformats.org/drawingml/2006/main">
            <a:r>
              <a:t>Original source: N12 pp.8-9; N13 p.2</a:t>
            </a:r>
          </a:p>
          <a:p xmlns:a="http://schemas.openxmlformats.org/drawingml/2006/main">
            <a:r>
              <a:t>CED: 9.4</a:t>
            </a:r>
          </a:p>
          <a:p xmlns:a="http://schemas.openxmlformats.org/drawingml/2006/main">
            <a:r>
              <a:t/>
            </a:r>
          </a:p>
          <a:p xmlns:a="http://schemas.openxmlformats.org/drawingml/2006/main">
            <a:r>
              <a:t>Keep a fixed ideal-gas sample in thermal contact with a temperature reservoir and change its volume slowly. At constant temperature the gas stays on one PV isotherm. Higher-temperature isotherms lie farther from the origin.</a:t>
            </a:r>
          </a:p>
          <a:p xmlns:a="http://schemas.openxmlformats.org/drawingml/2006/main">
            <a:r>
              <a:t/>
            </a:r>
          </a:p>
          <a:p xmlns:a="http://schemas.openxmlformats.org/drawingml/2006/main">
            <a:r>
              <a:t>process_isothermal An expansion follows one hyperbola. The energy supplied by heat replaces the energy leaving as work.</a:t>
            </a:r>
          </a:p>
          <a:p xmlns:a="http://schemas.openxmlformats.org/drawingml/2006/main">
            <a:r>
              <a:t/>
            </a:r>
          </a:p>
          <a:p xmlns:a="http://schemas.openxmlformats.org/drawingml/2006/main">
            <a:r>
              <a:t>PV = nRT = constant</a:t>
            </a:r>
          </a:p>
          <a:p xmlns:a="http://schemas.openxmlformats.org/drawingml/2006/main">
            <a:r>
              <a:t>ΔU = 0; Q = -W_on = W_by</a:t>
            </a:r>
          </a:p>
          <a:p xmlns:a="http://schemas.openxmlformats.org/drawingml/2006/main">
            <a:r>
              <a:t/>
            </a:r>
          </a:p>
          <a:p xmlns:a="http://schemas.openxmlformats.org/drawingml/2006/main">
            <a:r>
              <a:t>If the gas delivers 60 J of work while expanding isothermally, W_on = -60 J and Q = +60 J. A compression with 60 J done on the gas requires Q = -60 J to maintain the same temperature.</a:t>
            </a:r>
          </a:p>
          <a:p xmlns:a="http://schemas.openxmlformats.org/drawingml/2006/main">
            <a:r>
              <a:t/>
            </a:r>
          </a:p>
          <a:p xmlns:a="http://schemas.openxmlformats.org/drawingml/2006/main">
            <a:r>
              <a:t>MICROSCOPIC EXPLANATION Average translational kinetic energy stays constant. The expanding gas transfers energy through the moving piston, while interactions with the warmer boundary replace that energy. Constant temperature does not mean that no energy crosses the boundary.</a:t>
            </a:r>
          </a:p>
          <a:p xmlns:a="http://schemas.openxmlformats.org/drawingml/2006/main">
            <a:r>
              <a:t/>
            </a:r>
          </a:p>
          <a:p xmlns:a="http://schemas.openxmlformats.org/drawingml/2006/main">
            <a:r>
              <a:t>Pause and predict 9 An ideal gas delivers 60 J of work. Find Q and ΔU for an isothermal change. Compare with an adiabatic change delivering the same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14.</a:t>
            </a:r>
          </a:p>
          <a:p xmlns:a="http://schemas.openxmlformats.org/drawingml/2006/main">
            <a:r>
              <a:t>Original source: N12 pp.8-9; N13 p.2</a:t>
            </a:r>
          </a:p>
          <a:p xmlns:a="http://schemas.openxmlformats.org/drawingml/2006/main">
            <a:r>
              <a:t>CED: 9.4</a:t>
            </a:r>
          </a:p>
          <a:p xmlns:a="http://schemas.openxmlformats.org/drawingml/2006/main">
            <a:r>
              <a:t/>
            </a:r>
          </a:p>
          <a:p xmlns:a="http://schemas.openxmlformats.org/drawingml/2006/main">
            <a:r>
              <a:t>Keep a fixed ideal-gas sample in thermal contact with a temperature reservoir and change its volume slowly. At constant temperature the gas stays on one PV isotherm. Higher-temperature isotherms lie farther from the origin.</a:t>
            </a:r>
          </a:p>
          <a:p xmlns:a="http://schemas.openxmlformats.org/drawingml/2006/main">
            <a:r>
              <a:t/>
            </a:r>
          </a:p>
          <a:p xmlns:a="http://schemas.openxmlformats.org/drawingml/2006/main">
            <a:r>
              <a:t>process_isothermal An expansion follows one hyperbola. The energy supplied by heat replaces the energy leaving as work.</a:t>
            </a:r>
          </a:p>
          <a:p xmlns:a="http://schemas.openxmlformats.org/drawingml/2006/main">
            <a:r>
              <a:t/>
            </a:r>
          </a:p>
          <a:p xmlns:a="http://schemas.openxmlformats.org/drawingml/2006/main">
            <a:r>
              <a:t>PV = nRT = constant</a:t>
            </a:r>
          </a:p>
          <a:p xmlns:a="http://schemas.openxmlformats.org/drawingml/2006/main">
            <a:r>
              <a:t>ΔU = 0; Q = -W_on = W_by</a:t>
            </a:r>
          </a:p>
          <a:p xmlns:a="http://schemas.openxmlformats.org/drawingml/2006/main">
            <a:r>
              <a:t/>
            </a:r>
          </a:p>
          <a:p xmlns:a="http://schemas.openxmlformats.org/drawingml/2006/main">
            <a:r>
              <a:t>If the gas delivers 60 J of work while expanding isothermally, W_on = -60 J and Q = +60 J. A compression with 60 J done on the gas requires Q = -60 J to maintain the same temperature.</a:t>
            </a:r>
          </a:p>
          <a:p xmlns:a="http://schemas.openxmlformats.org/drawingml/2006/main">
            <a:r>
              <a:t/>
            </a:r>
          </a:p>
          <a:p xmlns:a="http://schemas.openxmlformats.org/drawingml/2006/main">
            <a:r>
              <a:t>MICROSCOPIC EXPLANATION Average translational kinetic energy stays constant. The expanding gas transfers energy through the moving piston, while interactions with the warmer boundary replace that energy. Constant temperature does not mean that no energy crosses the boundary.</a:t>
            </a:r>
          </a:p>
          <a:p xmlns:a="http://schemas.openxmlformats.org/drawingml/2006/main">
            <a:r>
              <a:t/>
            </a:r>
          </a:p>
          <a:p xmlns:a="http://schemas.openxmlformats.org/drawingml/2006/main">
            <a:r>
              <a:t>Pause and predict 9 An ideal gas delivers 60 J of work. Find Q and ΔU for an isothermal change. Compare with an adiabatic change delivering the same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15.</a:t>
            </a:r>
          </a:p>
          <a:p xmlns:a="http://schemas.openxmlformats.org/drawingml/2006/main">
            <a:r>
              <a:t>Original source: N13 p.2</a:t>
            </a:r>
          </a:p>
          <a:p xmlns:a="http://schemas.openxmlformats.org/drawingml/2006/main">
            <a:r>
              <a:t>CED: 9.4</a:t>
            </a:r>
          </a:p>
          <a:p xmlns:a="http://schemas.openxmlformats.org/drawingml/2006/main">
            <a:r>
              <a:t/>
            </a:r>
          </a:p>
          <a:p xmlns:a="http://schemas.openxmlformats.org/drawingml/2006/main">
            <a:r>
              <a:t>A rigid sealed container prevents volume change. Thermal energy transfer changes the gas temperature and pressure, but the fixed boundary has no displacement and therefore no pressure-volume work.</a:t>
            </a:r>
          </a:p>
          <a:p xmlns:a="http://schemas.openxmlformats.org/drawingml/2006/main">
            <a:r>
              <a:t/>
            </a:r>
          </a:p>
          <a:p xmlns:a="http://schemas.openxmlformats.org/drawingml/2006/main">
            <a:r>
              <a:t>process_isochoric The path is vertical on a PV graph, so its horizontal width and its boundary work are zero.</a:t>
            </a:r>
          </a:p>
          <a:p xmlns:a="http://schemas.openxmlformats.org/drawingml/2006/main">
            <a:r>
              <a:t/>
            </a:r>
          </a:p>
          <a:p xmlns:a="http://schemas.openxmlformats.org/drawingml/2006/main">
            <a:r>
              <a:t>ΔV = 0; W_on = 0; Q = ΔU</a:t>
            </a:r>
          </a:p>
          <a:p xmlns:a="http://schemas.openxmlformats.org/drawingml/2006/main">
            <a:r>
              <a:t>Fixed n and V: P/T = constant</a:t>
            </a:r>
          </a:p>
          <a:p xmlns:a="http://schemas.openxmlformats.org/drawingml/2006/main">
            <a:r>
              <a:t/>
            </a:r>
          </a:p>
          <a:p xmlns:a="http://schemas.openxmlformats.org/drawingml/2006/main">
            <a:r>
              <a:t>Example: 1.0 mol of ideal monatomic gas warms from 300 K to 400 K. ΔU = (3/2)(1.0)(8.31)(100) = 1246.5 J. Thus Q ≈ +1.25 kJ, while the pressure increases by a factor of 4/3.</a:t>
            </a:r>
          </a:p>
          <a:p xmlns:a="http://schemas.openxmlformats.org/drawingml/2006/main">
            <a:r>
              <a:t/>
            </a:r>
          </a:p>
          <a:p xmlns:a="http://schemas.openxmlformats.org/drawingml/2006/main">
            <a:r>
              <a:t>PAUSE AND EXPLAIN A vertical PV segment has a nonzero length but encloses no area under a volume interval. Explain why the visual height of the segment is not the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15.</a:t>
            </a:r>
          </a:p>
          <a:p xmlns:a="http://schemas.openxmlformats.org/drawingml/2006/main">
            <a:r>
              <a:t>Original source: N13 p.2</a:t>
            </a:r>
          </a:p>
          <a:p xmlns:a="http://schemas.openxmlformats.org/drawingml/2006/main">
            <a:r>
              <a:t>CED: 9.4</a:t>
            </a:r>
          </a:p>
          <a:p xmlns:a="http://schemas.openxmlformats.org/drawingml/2006/main">
            <a:r>
              <a:t/>
            </a:r>
          </a:p>
          <a:p xmlns:a="http://schemas.openxmlformats.org/drawingml/2006/main">
            <a:r>
              <a:t>A rigid sealed container prevents volume change. Thermal energy transfer changes the gas temperature and pressure, but the fixed boundary has no displacement and therefore no pressure-volume work.</a:t>
            </a:r>
          </a:p>
          <a:p xmlns:a="http://schemas.openxmlformats.org/drawingml/2006/main">
            <a:r>
              <a:t/>
            </a:r>
          </a:p>
          <a:p xmlns:a="http://schemas.openxmlformats.org/drawingml/2006/main">
            <a:r>
              <a:t>process_isochoric The path is vertical on a PV graph, so its horizontal width and its boundary work are zero.</a:t>
            </a:r>
          </a:p>
          <a:p xmlns:a="http://schemas.openxmlformats.org/drawingml/2006/main">
            <a:r>
              <a:t/>
            </a:r>
          </a:p>
          <a:p xmlns:a="http://schemas.openxmlformats.org/drawingml/2006/main">
            <a:r>
              <a:t>ΔV = 0; W_on = 0; Q = ΔU</a:t>
            </a:r>
          </a:p>
          <a:p xmlns:a="http://schemas.openxmlformats.org/drawingml/2006/main">
            <a:r>
              <a:t>Fixed n and V: P/T = constant</a:t>
            </a:r>
          </a:p>
          <a:p xmlns:a="http://schemas.openxmlformats.org/drawingml/2006/main">
            <a:r>
              <a:t/>
            </a:r>
          </a:p>
          <a:p xmlns:a="http://schemas.openxmlformats.org/drawingml/2006/main">
            <a:r>
              <a:t>Example: 1.0 mol of ideal monatomic gas warms from 300 K to 400 K. ΔU = (3/2)(1.0)(8.31)(100) = 1246.5 J. Thus Q ≈ +1.25 kJ, while the pressure increases by a factor of 4/3.</a:t>
            </a:r>
          </a:p>
          <a:p xmlns:a="http://schemas.openxmlformats.org/drawingml/2006/main">
            <a:r>
              <a:t/>
            </a:r>
          </a:p>
          <a:p xmlns:a="http://schemas.openxmlformats.org/drawingml/2006/main">
            <a:r>
              <a:t>PAUSE AND EXPLAIN A vertical PV segment has a nonzero length but encloses no area under a volume interval. Explain why the visual height of the segment is not the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15.</a:t>
            </a:r>
          </a:p>
          <a:p xmlns:a="http://schemas.openxmlformats.org/drawingml/2006/main">
            <a:r>
              <a:t>Original source: N13 p.2</a:t>
            </a:r>
          </a:p>
          <a:p xmlns:a="http://schemas.openxmlformats.org/drawingml/2006/main">
            <a:r>
              <a:t>CED: 9.4</a:t>
            </a:r>
          </a:p>
          <a:p xmlns:a="http://schemas.openxmlformats.org/drawingml/2006/main">
            <a:r>
              <a:t/>
            </a:r>
          </a:p>
          <a:p xmlns:a="http://schemas.openxmlformats.org/drawingml/2006/main">
            <a:r>
              <a:t>A rigid sealed container prevents volume change. Thermal energy transfer changes the gas temperature and pressure, but the fixed boundary has no displacement and therefore no pressure-volume work.</a:t>
            </a:r>
          </a:p>
          <a:p xmlns:a="http://schemas.openxmlformats.org/drawingml/2006/main">
            <a:r>
              <a:t/>
            </a:r>
          </a:p>
          <a:p xmlns:a="http://schemas.openxmlformats.org/drawingml/2006/main">
            <a:r>
              <a:t>process_isochoric The path is vertical on a PV graph, so its horizontal width and its boundary work are zero.</a:t>
            </a:r>
          </a:p>
          <a:p xmlns:a="http://schemas.openxmlformats.org/drawingml/2006/main">
            <a:r>
              <a:t/>
            </a:r>
          </a:p>
          <a:p xmlns:a="http://schemas.openxmlformats.org/drawingml/2006/main">
            <a:r>
              <a:t>ΔV = 0; W_on = 0; Q = ΔU</a:t>
            </a:r>
          </a:p>
          <a:p xmlns:a="http://schemas.openxmlformats.org/drawingml/2006/main">
            <a:r>
              <a:t>Fixed n and V: P/T = constant</a:t>
            </a:r>
          </a:p>
          <a:p xmlns:a="http://schemas.openxmlformats.org/drawingml/2006/main">
            <a:r>
              <a:t/>
            </a:r>
          </a:p>
          <a:p xmlns:a="http://schemas.openxmlformats.org/drawingml/2006/main">
            <a:r>
              <a:t>Example: 1.0 mol of ideal monatomic gas warms from 300 K to 400 K. ΔU = (3/2)(1.0)(8.31)(100) = 1246.5 J. Thus Q ≈ +1.25 kJ, while the pressure increases by a factor of 4/3.</a:t>
            </a:r>
          </a:p>
          <a:p xmlns:a="http://schemas.openxmlformats.org/drawingml/2006/main">
            <a:r>
              <a:t/>
            </a:r>
          </a:p>
          <a:p xmlns:a="http://schemas.openxmlformats.org/drawingml/2006/main">
            <a:r>
              <a:t>PAUSE AND EXPLAIN A vertical PV segment has a nonzero length but encloses no area under a volume interval. Explain why the visual height of the segment is not the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15.</a:t>
            </a:r>
          </a:p>
          <a:p xmlns:a="http://schemas.openxmlformats.org/drawingml/2006/main">
            <a:r>
              <a:t>Original source: N13 p.2</a:t>
            </a:r>
          </a:p>
          <a:p xmlns:a="http://schemas.openxmlformats.org/drawingml/2006/main">
            <a:r>
              <a:t>CED: 9.4</a:t>
            </a:r>
          </a:p>
          <a:p xmlns:a="http://schemas.openxmlformats.org/drawingml/2006/main">
            <a:r>
              <a:t/>
            </a:r>
          </a:p>
          <a:p xmlns:a="http://schemas.openxmlformats.org/drawingml/2006/main">
            <a:r>
              <a:t>A rigid sealed container prevents volume change. Thermal energy transfer changes the gas temperature and pressure, but the fixed boundary has no displacement and therefore no pressure-volume work.</a:t>
            </a:r>
          </a:p>
          <a:p xmlns:a="http://schemas.openxmlformats.org/drawingml/2006/main">
            <a:r>
              <a:t/>
            </a:r>
          </a:p>
          <a:p xmlns:a="http://schemas.openxmlformats.org/drawingml/2006/main">
            <a:r>
              <a:t>process_isochoric The path is vertical on a PV graph, so its horizontal width and its boundary work are zero.</a:t>
            </a:r>
          </a:p>
          <a:p xmlns:a="http://schemas.openxmlformats.org/drawingml/2006/main">
            <a:r>
              <a:t/>
            </a:r>
          </a:p>
          <a:p xmlns:a="http://schemas.openxmlformats.org/drawingml/2006/main">
            <a:r>
              <a:t>ΔV = 0; W_on = 0; Q = ΔU</a:t>
            </a:r>
          </a:p>
          <a:p xmlns:a="http://schemas.openxmlformats.org/drawingml/2006/main">
            <a:r>
              <a:t>Fixed n and V: P/T = constant</a:t>
            </a:r>
          </a:p>
          <a:p xmlns:a="http://schemas.openxmlformats.org/drawingml/2006/main">
            <a:r>
              <a:t/>
            </a:r>
          </a:p>
          <a:p xmlns:a="http://schemas.openxmlformats.org/drawingml/2006/main">
            <a:r>
              <a:t>Example: 1.0 mol of ideal monatomic gas warms from 300 K to 400 K. ΔU = (3/2)(1.0)(8.31)(100) = 1246.5 J. Thus Q ≈ +1.25 kJ, while the pressure increases by a factor of 4/3.</a:t>
            </a:r>
          </a:p>
          <a:p xmlns:a="http://schemas.openxmlformats.org/drawingml/2006/main">
            <a:r>
              <a:t/>
            </a:r>
          </a:p>
          <a:p xmlns:a="http://schemas.openxmlformats.org/drawingml/2006/main">
            <a:r>
              <a:t>PAUSE AND EXPLAIN A vertical PV segment has a nonzero length but encloses no area under a volume interval. Explain why the visual height of the segment is not the work.</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16.</a:t>
            </a:r>
          </a:p>
          <a:p xmlns:a="http://schemas.openxmlformats.org/drawingml/2006/main">
            <a:r>
              <a:t>Original source: N13 pp.3-4</a:t>
            </a:r>
          </a:p>
          <a:p xmlns:a="http://schemas.openxmlformats.org/drawingml/2006/main">
            <a:r>
              <a:t>CED: 9.4 / graphical energy</a:t>
            </a:r>
          </a:p>
          <a:p xmlns:a="http://schemas.openxmlformats.org/drawingml/2006/main">
            <a:r>
              <a:t/>
            </a:r>
          </a:p>
          <a:p xmlns:a="http://schemas.openxmlformats.org/drawingml/2006/main">
            <a:r>
              <a:t>W = -P_extΔV for constant external pressure</a:t>
            </a:r>
          </a:p>
          <a:p xmlns:a="http://schemas.openxmlformats.org/drawingml/2006/main">
            <a:r>
              <a:t>W_by = -W and Q = ΔU - W</a:t>
            </a:r>
          </a:p>
          <a:p xmlns:a="http://schemas.openxmlformats.org/drawingml/2006/main">
            <a:r>
              <a:t/>
            </a:r>
          </a:p>
          <a:p xmlns:a="http://schemas.openxmlformats.org/drawingml/2006/main">
            <a:r>
              <a:t>For a quasistatic piston process, gas pressure closely matches external pressure, so the area under the gas’s PV curve gives the magnitude of the boundary work. Expansion gives W &lt; 0; compression gives W &gt; 0. For an arbitrary rapid process, use the external pressure to evaluate boundary work; a gas-state curve alone may be insufficient.</a:t>
            </a:r>
          </a:p>
          <a:p xmlns:a="http://schemas.openxmlformats.org/drawingml/2006/main">
            <a:r>
              <a:t/>
            </a:r>
          </a:p>
          <a:p xmlns:a="http://schemas.openxmlformats.org/drawingml/2006/main">
            <a:r>
              <a:t>thermal_paths Three paths take the same fixed sample from A to B. Every path has the same ΔT and ΔU. Expansion at a higher pressure produces a larger magnitude of work.</a:t>
            </a:r>
          </a:p>
          <a:p xmlns:a="http://schemas.openxmlformats.org/drawingml/2006/main">
            <a:r>
              <a:t/>
            </a:r>
          </a:p>
          <a:p xmlns:a="http://schemas.openxmlformats.org/drawingml/2006/main">
            <a:r>
              <a:t>Worked example: a straight-line path</a:t>
            </a:r>
          </a:p>
          <a:p xmlns:a="http://schemas.openxmlformats.org/drawingml/2006/main">
            <a:r>
              <a:t/>
            </a:r>
          </a:p>
          <a:p xmlns:a="http://schemas.openxmlformats.org/drawingml/2006/main">
            <a:r>
              <a:t>A gas expands from (1.0 L, 100 kPa) to (3.0 L, 300 kPa) along a straight line. The work magnitude is a trapezoid area:</a:t>
            </a:r>
          </a:p>
          <a:p xmlns:a="http://schemas.openxmlformats.org/drawingml/2006/main">
            <a:r>
              <a:t>W = -[(100 + 300)/2](3.0 - 1.0) = -400 J.</a:t>
            </a:r>
          </a:p>
          <a:p xmlns:a="http://schemas.openxmlformats.org/drawingml/2006/main">
            <a:r>
              <a:t>For an ideal monatomic gas, ΔU = (3/2)[(300)(3.0) - (100)(1.0)] = 1200 J. Therefore Q = 1200 - (-400) = 1600 J.</a:t>
            </a:r>
          </a:p>
          <a:p xmlns:a="http://schemas.openxmlformats.org/drawingml/2006/main">
            <a:r>
              <a:t/>
            </a:r>
          </a:p>
          <a:p xmlns:a="http://schemas.openxmlformats.org/drawingml/2006/main">
            <a:r>
              <a:t>A complete cycle The system returns to its initial state, so ΔU_cycle = 0 and Q_net = -W_net. A clockwise PV loop has net work output: W_net &lt; 0. A counterclockwise loop requires net work input: W_net &gt; 0. The enclosed area gives the magnitude.</a:t>
            </a:r>
          </a:p>
          <a:p xmlns:a="http://schemas.openxmlformats.org/drawingml/2006/main">
            <a:r>
              <a:t/>
            </a:r>
          </a:p>
          <a:p xmlns:a="http://schemas.openxmlformats.org/drawingml/2006/main">
            <a:r>
              <a:t>Pause and predict 10 Two paths connect the same A and B. One has a larger expansion area under its PV curve. Which path requires more heat input? Justify with the first law.</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16.</a:t>
            </a:r>
          </a:p>
          <a:p xmlns:a="http://schemas.openxmlformats.org/drawingml/2006/main">
            <a:r>
              <a:t>Original source: N13 pp.3-4</a:t>
            </a:r>
          </a:p>
          <a:p xmlns:a="http://schemas.openxmlformats.org/drawingml/2006/main">
            <a:r>
              <a:t>CED: 9.4 / graphical energy</a:t>
            </a:r>
          </a:p>
          <a:p xmlns:a="http://schemas.openxmlformats.org/drawingml/2006/main">
            <a:r>
              <a:t/>
            </a:r>
          </a:p>
          <a:p xmlns:a="http://schemas.openxmlformats.org/drawingml/2006/main">
            <a:r>
              <a:t>W = -P_extΔV for constant external pressure</a:t>
            </a:r>
          </a:p>
          <a:p xmlns:a="http://schemas.openxmlformats.org/drawingml/2006/main">
            <a:r>
              <a:t>W_by = -W and Q = ΔU - W</a:t>
            </a:r>
          </a:p>
          <a:p xmlns:a="http://schemas.openxmlformats.org/drawingml/2006/main">
            <a:r>
              <a:t/>
            </a:r>
          </a:p>
          <a:p xmlns:a="http://schemas.openxmlformats.org/drawingml/2006/main">
            <a:r>
              <a:t>For a quasistatic piston process, gas pressure closely matches external pressure, so the area under the gas’s PV curve gives the magnitude of the boundary work. Expansion gives W &lt; 0; compression gives W &gt; 0. For an arbitrary rapid process, use the external pressure to evaluate boundary work; a gas-state curve alone may be insufficient.</a:t>
            </a:r>
          </a:p>
          <a:p xmlns:a="http://schemas.openxmlformats.org/drawingml/2006/main">
            <a:r>
              <a:t/>
            </a:r>
          </a:p>
          <a:p xmlns:a="http://schemas.openxmlformats.org/drawingml/2006/main">
            <a:r>
              <a:t>thermal_paths Three paths take the same fixed sample from A to B. Every path has the same ΔT and ΔU. Expansion at a higher pressure produces a larger magnitude of work.</a:t>
            </a:r>
          </a:p>
          <a:p xmlns:a="http://schemas.openxmlformats.org/drawingml/2006/main">
            <a:r>
              <a:t/>
            </a:r>
          </a:p>
          <a:p xmlns:a="http://schemas.openxmlformats.org/drawingml/2006/main">
            <a:r>
              <a:t>Worked example: a straight-line path</a:t>
            </a:r>
          </a:p>
          <a:p xmlns:a="http://schemas.openxmlformats.org/drawingml/2006/main">
            <a:r>
              <a:t/>
            </a:r>
          </a:p>
          <a:p xmlns:a="http://schemas.openxmlformats.org/drawingml/2006/main">
            <a:r>
              <a:t>A gas expands from (1.0 L, 100 kPa) to (3.0 L, 300 kPa) along a straight line. The work magnitude is a trapezoid area:</a:t>
            </a:r>
          </a:p>
          <a:p xmlns:a="http://schemas.openxmlformats.org/drawingml/2006/main">
            <a:r>
              <a:t>W = -[(100 + 300)/2](3.0 - 1.0) = -400 J.</a:t>
            </a:r>
          </a:p>
          <a:p xmlns:a="http://schemas.openxmlformats.org/drawingml/2006/main">
            <a:r>
              <a:t>For an ideal monatomic gas, ΔU = (3/2)[(300)(3.0) - (100)(1.0)] = 1200 J. Therefore Q = 1200 - (-400) = 1600 J.</a:t>
            </a:r>
          </a:p>
          <a:p xmlns:a="http://schemas.openxmlformats.org/drawingml/2006/main">
            <a:r>
              <a:t/>
            </a:r>
          </a:p>
          <a:p xmlns:a="http://schemas.openxmlformats.org/drawingml/2006/main">
            <a:r>
              <a:t>A complete cycle The system returns to its initial state, so ΔU_cycle = 0 and Q_net = -W_net. A clockwise PV loop has net work output: W_net &lt; 0. A counterclockwise loop requires net work input: W_net &gt; 0. The enclosed area gives the magnitude.</a:t>
            </a:r>
          </a:p>
          <a:p xmlns:a="http://schemas.openxmlformats.org/drawingml/2006/main">
            <a:r>
              <a:t/>
            </a:r>
          </a:p>
          <a:p xmlns:a="http://schemas.openxmlformats.org/drawingml/2006/main">
            <a:r>
              <a:t>Pause and predict 10 Two paths connect the same A and B. One has a larger expansion area under its PV curve. Which path requires more heat input? Justify with the first law.</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16.</a:t>
            </a:r>
          </a:p>
          <a:p xmlns:a="http://schemas.openxmlformats.org/drawingml/2006/main">
            <a:r>
              <a:t>Original source: N13 pp.3-4</a:t>
            </a:r>
          </a:p>
          <a:p xmlns:a="http://schemas.openxmlformats.org/drawingml/2006/main">
            <a:r>
              <a:t>CED: 9.4 / graphical energy</a:t>
            </a:r>
          </a:p>
          <a:p xmlns:a="http://schemas.openxmlformats.org/drawingml/2006/main">
            <a:r>
              <a:t/>
            </a:r>
          </a:p>
          <a:p xmlns:a="http://schemas.openxmlformats.org/drawingml/2006/main">
            <a:r>
              <a:t>W = -P_extΔV for constant external pressure</a:t>
            </a:r>
          </a:p>
          <a:p xmlns:a="http://schemas.openxmlformats.org/drawingml/2006/main">
            <a:r>
              <a:t>W_by = -W and Q = ΔU - W</a:t>
            </a:r>
          </a:p>
          <a:p xmlns:a="http://schemas.openxmlformats.org/drawingml/2006/main">
            <a:r>
              <a:t/>
            </a:r>
          </a:p>
          <a:p xmlns:a="http://schemas.openxmlformats.org/drawingml/2006/main">
            <a:r>
              <a:t>For a quasistatic piston process, gas pressure closely matches external pressure, so the area under the gas’s PV curve gives the magnitude of the boundary work. Expansion gives W &lt; 0; compression gives W &gt; 0. For an arbitrary rapid process, use the external pressure to evaluate boundary work; a gas-state curve alone may be insufficient.</a:t>
            </a:r>
          </a:p>
          <a:p xmlns:a="http://schemas.openxmlformats.org/drawingml/2006/main">
            <a:r>
              <a:t/>
            </a:r>
          </a:p>
          <a:p xmlns:a="http://schemas.openxmlformats.org/drawingml/2006/main">
            <a:r>
              <a:t>thermal_paths Three paths take the same fixed sample from A to B. Every path has the same ΔT and ΔU. Expansion at a higher pressure produces a larger magnitude of work.</a:t>
            </a:r>
          </a:p>
          <a:p xmlns:a="http://schemas.openxmlformats.org/drawingml/2006/main">
            <a:r>
              <a:t/>
            </a:r>
          </a:p>
          <a:p xmlns:a="http://schemas.openxmlformats.org/drawingml/2006/main">
            <a:r>
              <a:t>Worked example: a straight-line path</a:t>
            </a:r>
          </a:p>
          <a:p xmlns:a="http://schemas.openxmlformats.org/drawingml/2006/main">
            <a:r>
              <a:t/>
            </a:r>
          </a:p>
          <a:p xmlns:a="http://schemas.openxmlformats.org/drawingml/2006/main">
            <a:r>
              <a:t>A gas expands from (1.0 L, 100 kPa) to (3.0 L, 300 kPa) along a straight line. The work magnitude is a trapezoid area:</a:t>
            </a:r>
          </a:p>
          <a:p xmlns:a="http://schemas.openxmlformats.org/drawingml/2006/main">
            <a:r>
              <a:t>W = -[(100 + 300)/2](3.0 - 1.0) = -400 J.</a:t>
            </a:r>
          </a:p>
          <a:p xmlns:a="http://schemas.openxmlformats.org/drawingml/2006/main">
            <a:r>
              <a:t>For an ideal monatomic gas, ΔU = (3/2)[(300)(3.0) - (100)(1.0)] = 1200 J. Therefore Q = 1200 - (-400) = 1600 J.</a:t>
            </a:r>
          </a:p>
          <a:p xmlns:a="http://schemas.openxmlformats.org/drawingml/2006/main">
            <a:r>
              <a:t/>
            </a:r>
          </a:p>
          <a:p xmlns:a="http://schemas.openxmlformats.org/drawingml/2006/main">
            <a:r>
              <a:t>A complete cycle The system returns to its initial state, so ΔU_cycle = 0 and Q_net = -W_net. A clockwise PV loop has net work output: W_net &lt; 0. A counterclockwise loop requires net work input: W_net &gt; 0. The enclosed area gives the magnitude.</a:t>
            </a:r>
          </a:p>
          <a:p xmlns:a="http://schemas.openxmlformats.org/drawingml/2006/main">
            <a:r>
              <a:t/>
            </a:r>
          </a:p>
          <a:p xmlns:a="http://schemas.openxmlformats.org/drawingml/2006/main">
            <a:r>
              <a:t>Pause and predict 10 Two paths connect the same A and B. One has a larger expansion area under its PV curve. Which path requires more heat input? Justify with the first law.</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16.</a:t>
            </a:r>
          </a:p>
          <a:p xmlns:a="http://schemas.openxmlformats.org/drawingml/2006/main">
            <a:r>
              <a:t>Original source: N13 pp.3-4</a:t>
            </a:r>
          </a:p>
          <a:p xmlns:a="http://schemas.openxmlformats.org/drawingml/2006/main">
            <a:r>
              <a:t>CED: 9.4 / graphical energy</a:t>
            </a:r>
          </a:p>
          <a:p xmlns:a="http://schemas.openxmlformats.org/drawingml/2006/main">
            <a:r>
              <a:t/>
            </a:r>
          </a:p>
          <a:p xmlns:a="http://schemas.openxmlformats.org/drawingml/2006/main">
            <a:r>
              <a:t>W = -P_extΔV for constant external pressure</a:t>
            </a:r>
          </a:p>
          <a:p xmlns:a="http://schemas.openxmlformats.org/drawingml/2006/main">
            <a:r>
              <a:t>W_by = -W and Q = ΔU - W</a:t>
            </a:r>
          </a:p>
          <a:p xmlns:a="http://schemas.openxmlformats.org/drawingml/2006/main">
            <a:r>
              <a:t/>
            </a:r>
          </a:p>
          <a:p xmlns:a="http://schemas.openxmlformats.org/drawingml/2006/main">
            <a:r>
              <a:t>For a quasistatic piston process, gas pressure closely matches external pressure, so the area under the gas’s PV curve gives the magnitude of the boundary work. Expansion gives W &lt; 0; compression gives W &gt; 0. For an arbitrary rapid process, use the external pressure to evaluate boundary work; a gas-state curve alone may be insufficient.</a:t>
            </a:r>
          </a:p>
          <a:p xmlns:a="http://schemas.openxmlformats.org/drawingml/2006/main">
            <a:r>
              <a:t/>
            </a:r>
          </a:p>
          <a:p xmlns:a="http://schemas.openxmlformats.org/drawingml/2006/main">
            <a:r>
              <a:t>thermal_paths Three paths take the same fixed sample from A to B. Every path has the same ΔT and ΔU. Expansion at a higher pressure produces a larger magnitude of work.</a:t>
            </a:r>
          </a:p>
          <a:p xmlns:a="http://schemas.openxmlformats.org/drawingml/2006/main">
            <a:r>
              <a:t/>
            </a:r>
          </a:p>
          <a:p xmlns:a="http://schemas.openxmlformats.org/drawingml/2006/main">
            <a:r>
              <a:t>Worked example: a straight-line path</a:t>
            </a:r>
          </a:p>
          <a:p xmlns:a="http://schemas.openxmlformats.org/drawingml/2006/main">
            <a:r>
              <a:t/>
            </a:r>
          </a:p>
          <a:p xmlns:a="http://schemas.openxmlformats.org/drawingml/2006/main">
            <a:r>
              <a:t>A gas expands from (1.0 L, 100 kPa) to (3.0 L, 300 kPa) along a straight line. The work magnitude is a trapezoid area:</a:t>
            </a:r>
          </a:p>
          <a:p xmlns:a="http://schemas.openxmlformats.org/drawingml/2006/main">
            <a:r>
              <a:t>W = -[(100 + 300)/2](3.0 - 1.0) = -400 J.</a:t>
            </a:r>
          </a:p>
          <a:p xmlns:a="http://schemas.openxmlformats.org/drawingml/2006/main">
            <a:r>
              <a:t>For an ideal monatomic gas, ΔU = (3/2)[(300)(3.0) - (100)(1.0)] = 1200 J. Therefore Q = 1200 - (-400) = 1600 J.</a:t>
            </a:r>
          </a:p>
          <a:p xmlns:a="http://schemas.openxmlformats.org/drawingml/2006/main">
            <a:r>
              <a:t/>
            </a:r>
          </a:p>
          <a:p xmlns:a="http://schemas.openxmlformats.org/drawingml/2006/main">
            <a:r>
              <a:t>A complete cycle The system returns to its initial state, so ΔU_cycle = 0 and Q_net = -W_net. A clockwise PV loop has net work output: W_net &lt; 0. A counterclockwise loop requires net work input: W_net &gt; 0. The enclosed area gives the magnitude.</a:t>
            </a:r>
          </a:p>
          <a:p xmlns:a="http://schemas.openxmlformats.org/drawingml/2006/main">
            <a:r>
              <a:t/>
            </a:r>
          </a:p>
          <a:p xmlns:a="http://schemas.openxmlformats.org/drawingml/2006/main">
            <a:r>
              <a:t>Pause and predict 10 Two paths connect the same A and B. One has a larger expansion area under its PV curve. Which path requires more heat input? Justify with the first law.</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16.</a:t>
            </a:r>
          </a:p>
          <a:p xmlns:a="http://schemas.openxmlformats.org/drawingml/2006/main">
            <a:r>
              <a:t>Original source: N13 pp.3-4</a:t>
            </a:r>
          </a:p>
          <a:p xmlns:a="http://schemas.openxmlformats.org/drawingml/2006/main">
            <a:r>
              <a:t>CED: 9.4 / graphical energy</a:t>
            </a:r>
          </a:p>
          <a:p xmlns:a="http://schemas.openxmlformats.org/drawingml/2006/main">
            <a:r>
              <a:t/>
            </a:r>
          </a:p>
          <a:p xmlns:a="http://schemas.openxmlformats.org/drawingml/2006/main">
            <a:r>
              <a:t>W = -P_extΔV for constant external pressure</a:t>
            </a:r>
          </a:p>
          <a:p xmlns:a="http://schemas.openxmlformats.org/drawingml/2006/main">
            <a:r>
              <a:t>W_by = -W and Q = ΔU - W</a:t>
            </a:r>
          </a:p>
          <a:p xmlns:a="http://schemas.openxmlformats.org/drawingml/2006/main">
            <a:r>
              <a:t/>
            </a:r>
          </a:p>
          <a:p xmlns:a="http://schemas.openxmlformats.org/drawingml/2006/main">
            <a:r>
              <a:t>For a quasistatic piston process, gas pressure closely matches external pressure, so the area under the gas’s PV curve gives the magnitude of the boundary work. Expansion gives W &lt; 0; compression gives W &gt; 0. For an arbitrary rapid process, use the external pressure to evaluate boundary work; a gas-state curve alone may be insufficient.</a:t>
            </a:r>
          </a:p>
          <a:p xmlns:a="http://schemas.openxmlformats.org/drawingml/2006/main">
            <a:r>
              <a:t/>
            </a:r>
          </a:p>
          <a:p xmlns:a="http://schemas.openxmlformats.org/drawingml/2006/main">
            <a:r>
              <a:t>thermal_paths Three paths take the same fixed sample from A to B. Every path has the same ΔT and ΔU. Expansion at a higher pressure produces a larger magnitude of work.</a:t>
            </a:r>
          </a:p>
          <a:p xmlns:a="http://schemas.openxmlformats.org/drawingml/2006/main">
            <a:r>
              <a:t/>
            </a:r>
          </a:p>
          <a:p xmlns:a="http://schemas.openxmlformats.org/drawingml/2006/main">
            <a:r>
              <a:t>Worked example: a straight-line path</a:t>
            </a:r>
          </a:p>
          <a:p xmlns:a="http://schemas.openxmlformats.org/drawingml/2006/main">
            <a:r>
              <a:t/>
            </a:r>
          </a:p>
          <a:p xmlns:a="http://schemas.openxmlformats.org/drawingml/2006/main">
            <a:r>
              <a:t>A gas expands from (1.0 L, 100 kPa) to (3.0 L, 300 kPa) along a straight line. The work magnitude is a trapezoid area:</a:t>
            </a:r>
          </a:p>
          <a:p xmlns:a="http://schemas.openxmlformats.org/drawingml/2006/main">
            <a:r>
              <a:t>W = -[(100 + 300)/2](3.0 - 1.0) = -400 J.</a:t>
            </a:r>
          </a:p>
          <a:p xmlns:a="http://schemas.openxmlformats.org/drawingml/2006/main">
            <a:r>
              <a:t>For an ideal monatomic gas, ΔU = (3/2)[(300)(3.0) - (100)(1.0)] = 1200 J. Therefore Q = 1200 - (-400) = 1600 J.</a:t>
            </a:r>
          </a:p>
          <a:p xmlns:a="http://schemas.openxmlformats.org/drawingml/2006/main">
            <a:r>
              <a:t/>
            </a:r>
          </a:p>
          <a:p xmlns:a="http://schemas.openxmlformats.org/drawingml/2006/main">
            <a:r>
              <a:t>A complete cycle The system returns to its initial state, so ΔU_cycle = 0 and Q_net = -W_net. A clockwise PV loop has net work output: W_net &lt; 0. A counterclockwise loop requires net work input: W_net &gt; 0. The enclosed area gives the magnitude.</a:t>
            </a:r>
          </a:p>
          <a:p xmlns:a="http://schemas.openxmlformats.org/drawingml/2006/main">
            <a:r>
              <a:t/>
            </a:r>
          </a:p>
          <a:p xmlns:a="http://schemas.openxmlformats.org/drawingml/2006/main">
            <a:r>
              <a:t>Pause and predict 10 Two paths connect the same A and B. One has a larger expansion area under its PV curve. Which path requires more heat input? Justify with the first law.</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17.</a:t>
            </a:r>
          </a:p>
          <a:p xmlns:a="http://schemas.openxmlformats.org/drawingml/2006/main">
            <a:r>
              <a:t>Original source: N13 pp.3-4; N14 pp.5-6</a:t>
            </a:r>
          </a:p>
          <a:p xmlns:a="http://schemas.openxmlformats.org/drawingml/2006/main">
            <a:r>
              <a:t>CED: 9.4 / worked example</a:t>
            </a:r>
          </a:p>
          <a:p xmlns:a="http://schemas.openxmlformats.org/drawingml/2006/main">
            <a:r>
              <a:t/>
            </a:r>
          </a:p>
          <a:p xmlns:a="http://schemas.openxmlformats.org/drawingml/2006/main">
            <a:r>
              <a:t>thermal_cycle Read each leg separately. For this plot, multiplying kPa by L gives joules directly.</a:t>
            </a:r>
          </a:p>
          <a:p xmlns:a="http://schemas.openxmlformats.org/drawingml/2006/main">
            <a:r>
              <a:t/>
            </a:r>
          </a:p>
          <a:p xmlns:a="http://schemas.openxmlformats.org/drawingml/2006/main">
            <a:r>
              <a:t>[['Leg', 'ΔU = (3/2)Δ(PV)', 'W on gas', 'Q = ΔU - W'], ['A → B', '+300 J', '0', '+300 J'], ['B → C', '+900 J', '-600 J', '+1500 J'], ['C → D', '-900 J', '0', '-900 J'], ['D → A', '-300 J', '+200 J', '-500 J'], ['Cycle', '0', '-400 J', '+400 J']] [86, 166, 103, 152.276] 9.5</a:t>
            </a:r>
          </a:p>
          <a:p xmlns:a="http://schemas.openxmlformats.org/drawingml/2006/main">
            <a:r>
              <a:t/>
            </a:r>
          </a:p>
          <a:p xmlns:a="http://schemas.openxmlformats.org/drawingml/2006/main">
            <a:r>
              <a:t>State comparison: T ∝ PV for fixed n. Therefore T_A : T_B : T_C : T_D = 100 : 300 : 900 : 300 = 1 : 3 : 9 : 3. States B and D have equal temperatures, even though neither P nor V is the same.</a:t>
            </a:r>
          </a:p>
          <a:p xmlns:a="http://schemas.openxmlformats.org/drawingml/2006/main">
            <a:r>
              <a:t/>
            </a:r>
          </a:p>
          <a:p xmlns:a="http://schemas.openxmlformats.org/drawingml/2006/main">
            <a:r>
              <a:t>An energy audit of the cycle The gas absorbs 1800 J on A → B → C and releases 1400 J on C → D → A. The difference, 400 J, is the work delivered to the surroundings. Net heat is not the same as total heat absorbed. No energy is created during the cycle.</a:t>
            </a:r>
          </a:p>
          <a:p xmlns:a="http://schemas.openxmlformats.org/drawingml/2006/main">
            <a:r>
              <a:t/>
            </a:r>
          </a:p>
          <a:p xmlns:a="http://schemas.openxmlformats.org/drawingml/2006/main">
            <a:r>
              <a:t>Pause and predict 11 Reverse the direction of every arrow. What are the signs and magnitudes of net W and net Q? Does the cycle’s ΔU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17.</a:t>
            </a:r>
          </a:p>
          <a:p xmlns:a="http://schemas.openxmlformats.org/drawingml/2006/main">
            <a:r>
              <a:t>Original source: N13 pp.3-4; N14 pp.5-6</a:t>
            </a:r>
          </a:p>
          <a:p xmlns:a="http://schemas.openxmlformats.org/drawingml/2006/main">
            <a:r>
              <a:t>CED: 9.4 / worked example</a:t>
            </a:r>
          </a:p>
          <a:p xmlns:a="http://schemas.openxmlformats.org/drawingml/2006/main">
            <a:r>
              <a:t/>
            </a:r>
          </a:p>
          <a:p xmlns:a="http://schemas.openxmlformats.org/drawingml/2006/main">
            <a:r>
              <a:t>thermal_cycle Read each leg separately. For this plot, multiplying kPa by L gives joules directly.</a:t>
            </a:r>
          </a:p>
          <a:p xmlns:a="http://schemas.openxmlformats.org/drawingml/2006/main">
            <a:r>
              <a:t/>
            </a:r>
          </a:p>
          <a:p xmlns:a="http://schemas.openxmlformats.org/drawingml/2006/main">
            <a:r>
              <a:t>[['Leg', 'ΔU = (3/2)Δ(PV)', 'W on gas', 'Q = ΔU - W'], ['A → B', '+300 J', '0', '+300 J'], ['B → C', '+900 J', '-600 J', '+1500 J'], ['C → D', '-900 J', '0', '-900 J'], ['D → A', '-300 J', '+200 J', '-500 J'], ['Cycle', '0', '-400 J', '+400 J']] [86, 166, 103, 152.276] 9.5</a:t>
            </a:r>
          </a:p>
          <a:p xmlns:a="http://schemas.openxmlformats.org/drawingml/2006/main">
            <a:r>
              <a:t/>
            </a:r>
          </a:p>
          <a:p xmlns:a="http://schemas.openxmlformats.org/drawingml/2006/main">
            <a:r>
              <a:t>State comparison: T ∝ PV for fixed n. Therefore T_A : T_B : T_C : T_D = 100 : 300 : 900 : 300 = 1 : 3 : 9 : 3. States B and D have equal temperatures, even though neither P nor V is the same.</a:t>
            </a:r>
          </a:p>
          <a:p xmlns:a="http://schemas.openxmlformats.org/drawingml/2006/main">
            <a:r>
              <a:t/>
            </a:r>
          </a:p>
          <a:p xmlns:a="http://schemas.openxmlformats.org/drawingml/2006/main">
            <a:r>
              <a:t>An energy audit of the cycle The gas absorbs 1800 J on A → B → C and releases 1400 J on C → D → A. The difference, 400 J, is the work delivered to the surroundings. Net heat is not the same as total heat absorbed. No energy is created during the cycle.</a:t>
            </a:r>
          </a:p>
          <a:p xmlns:a="http://schemas.openxmlformats.org/drawingml/2006/main">
            <a:r>
              <a:t/>
            </a:r>
          </a:p>
          <a:p xmlns:a="http://schemas.openxmlformats.org/drawingml/2006/main">
            <a:r>
              <a:t>Pause and predict 11 Reverse the direction of every arrow. What are the signs and magnitudes of net W and net Q? Does the cycle’s ΔU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17.</a:t>
            </a:r>
          </a:p>
          <a:p xmlns:a="http://schemas.openxmlformats.org/drawingml/2006/main">
            <a:r>
              <a:t>Original source: N13 pp.3-4; N14 pp.5-6</a:t>
            </a:r>
          </a:p>
          <a:p xmlns:a="http://schemas.openxmlformats.org/drawingml/2006/main">
            <a:r>
              <a:t>CED: 9.4 / worked example</a:t>
            </a:r>
          </a:p>
          <a:p xmlns:a="http://schemas.openxmlformats.org/drawingml/2006/main">
            <a:r>
              <a:t/>
            </a:r>
          </a:p>
          <a:p xmlns:a="http://schemas.openxmlformats.org/drawingml/2006/main">
            <a:r>
              <a:t>thermal_cycle Read each leg separately. For this plot, multiplying kPa by L gives joules directly.</a:t>
            </a:r>
          </a:p>
          <a:p xmlns:a="http://schemas.openxmlformats.org/drawingml/2006/main">
            <a:r>
              <a:t/>
            </a:r>
          </a:p>
          <a:p xmlns:a="http://schemas.openxmlformats.org/drawingml/2006/main">
            <a:r>
              <a:t>[['Leg', 'ΔU = (3/2)Δ(PV)', 'W on gas', 'Q = ΔU - W'], ['A → B', '+300 J', '0', '+300 J'], ['B → C', '+900 J', '-600 J', '+1500 J'], ['C → D', '-900 J', '0', '-900 J'], ['D → A', '-300 J', '+200 J', '-500 J'], ['Cycle', '0', '-400 J', '+400 J']] [86, 166, 103, 152.276] 9.5</a:t>
            </a:r>
          </a:p>
          <a:p xmlns:a="http://schemas.openxmlformats.org/drawingml/2006/main">
            <a:r>
              <a:t/>
            </a:r>
          </a:p>
          <a:p xmlns:a="http://schemas.openxmlformats.org/drawingml/2006/main">
            <a:r>
              <a:t>State comparison: T ∝ PV for fixed n. Therefore T_A : T_B : T_C : T_D = 100 : 300 : 900 : 300 = 1 : 3 : 9 : 3. States B and D have equal temperatures, even though neither P nor V is the same.</a:t>
            </a:r>
          </a:p>
          <a:p xmlns:a="http://schemas.openxmlformats.org/drawingml/2006/main">
            <a:r>
              <a:t/>
            </a:r>
          </a:p>
          <a:p xmlns:a="http://schemas.openxmlformats.org/drawingml/2006/main">
            <a:r>
              <a:t>An energy audit of the cycle The gas absorbs 1800 J on A → B → C and releases 1400 J on C → D → A. The difference, 400 J, is the work delivered to the surroundings. Net heat is not the same as total heat absorbed. No energy is created during the cycle.</a:t>
            </a:r>
          </a:p>
          <a:p xmlns:a="http://schemas.openxmlformats.org/drawingml/2006/main">
            <a:r>
              <a:t/>
            </a:r>
          </a:p>
          <a:p xmlns:a="http://schemas.openxmlformats.org/drawingml/2006/main">
            <a:r>
              <a:t>Pause and predict 11 Reverse the direction of every arrow. What are the signs and magnitudes of net W and net Q? Does the cycle’s ΔU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17.</a:t>
            </a:r>
          </a:p>
          <a:p xmlns:a="http://schemas.openxmlformats.org/drawingml/2006/main">
            <a:r>
              <a:t>Original source: N13 pp.3-4; N14 pp.5-6</a:t>
            </a:r>
          </a:p>
          <a:p xmlns:a="http://schemas.openxmlformats.org/drawingml/2006/main">
            <a:r>
              <a:t>CED: 9.4 / worked example</a:t>
            </a:r>
          </a:p>
          <a:p xmlns:a="http://schemas.openxmlformats.org/drawingml/2006/main">
            <a:r>
              <a:t/>
            </a:r>
          </a:p>
          <a:p xmlns:a="http://schemas.openxmlformats.org/drawingml/2006/main">
            <a:r>
              <a:t>thermal_cycle Read each leg separately. For this plot, multiplying kPa by L gives joules directly.</a:t>
            </a:r>
          </a:p>
          <a:p xmlns:a="http://schemas.openxmlformats.org/drawingml/2006/main">
            <a:r>
              <a:t/>
            </a:r>
          </a:p>
          <a:p xmlns:a="http://schemas.openxmlformats.org/drawingml/2006/main">
            <a:r>
              <a:t>[['Leg', 'ΔU = (3/2)Δ(PV)', 'W on gas', 'Q = ΔU - W'], ['A → B', '+300 J', '0', '+300 J'], ['B → C', '+900 J', '-600 J', '+1500 J'], ['C → D', '-900 J', '0', '-900 J'], ['D → A', '-300 J', '+200 J', '-500 J'], ['Cycle', '0', '-400 J', '+400 J']] [86, 166, 103, 152.276] 9.5</a:t>
            </a:r>
          </a:p>
          <a:p xmlns:a="http://schemas.openxmlformats.org/drawingml/2006/main">
            <a:r>
              <a:t/>
            </a:r>
          </a:p>
          <a:p xmlns:a="http://schemas.openxmlformats.org/drawingml/2006/main">
            <a:r>
              <a:t>State comparison: T ∝ PV for fixed n. Therefore T_A : T_B : T_C : T_D = 100 : 300 : 900 : 300 = 1 : 3 : 9 : 3. States B and D have equal temperatures, even though neither P nor V is the same.</a:t>
            </a:r>
          </a:p>
          <a:p xmlns:a="http://schemas.openxmlformats.org/drawingml/2006/main">
            <a:r>
              <a:t/>
            </a:r>
          </a:p>
          <a:p xmlns:a="http://schemas.openxmlformats.org/drawingml/2006/main">
            <a:r>
              <a:t>An energy audit of the cycle The gas absorbs 1800 J on A → B → C and releases 1400 J on C → D → A. The difference, 400 J, is the work delivered to the surroundings. Net heat is not the same as total heat absorbed. No energy is created during the cycle.</a:t>
            </a:r>
          </a:p>
          <a:p xmlns:a="http://schemas.openxmlformats.org/drawingml/2006/main">
            <a:r>
              <a:t/>
            </a:r>
          </a:p>
          <a:p xmlns:a="http://schemas.openxmlformats.org/drawingml/2006/main">
            <a:r>
              <a:t>Pause and predict 11 Reverse the direction of every arrow. What are the signs and magnitudes of net W and net Q? Does the cycle’s ΔU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17.</a:t>
            </a:r>
          </a:p>
          <a:p xmlns:a="http://schemas.openxmlformats.org/drawingml/2006/main">
            <a:r>
              <a:t>Original source: N13 pp.3-4; N14 pp.5-6</a:t>
            </a:r>
          </a:p>
          <a:p xmlns:a="http://schemas.openxmlformats.org/drawingml/2006/main">
            <a:r>
              <a:t>CED: 9.4 / worked example</a:t>
            </a:r>
          </a:p>
          <a:p xmlns:a="http://schemas.openxmlformats.org/drawingml/2006/main">
            <a:r>
              <a:t/>
            </a:r>
          </a:p>
          <a:p xmlns:a="http://schemas.openxmlformats.org/drawingml/2006/main">
            <a:r>
              <a:t>thermal_cycle Read each leg separately. For this plot, multiplying kPa by L gives joules directly.</a:t>
            </a:r>
          </a:p>
          <a:p xmlns:a="http://schemas.openxmlformats.org/drawingml/2006/main">
            <a:r>
              <a:t/>
            </a:r>
          </a:p>
          <a:p xmlns:a="http://schemas.openxmlformats.org/drawingml/2006/main">
            <a:r>
              <a:t>[['Leg', 'ΔU = (3/2)Δ(PV)', 'W on gas', 'Q = ΔU - W'], ['A → B', '+300 J', '0', '+300 J'], ['B → C', '+900 J', '-600 J', '+1500 J'], ['C → D', '-900 J', '0', '-900 J'], ['D → A', '-300 J', '+200 J', '-500 J'], ['Cycle', '0', '-400 J', '+400 J']] [86, 166, 103, 152.276] 9.5</a:t>
            </a:r>
          </a:p>
          <a:p xmlns:a="http://schemas.openxmlformats.org/drawingml/2006/main">
            <a:r>
              <a:t/>
            </a:r>
          </a:p>
          <a:p xmlns:a="http://schemas.openxmlformats.org/drawingml/2006/main">
            <a:r>
              <a:t>State comparison: T ∝ PV for fixed n. Therefore T_A : T_B : T_C : T_D = 100 : 300 : 900 : 300 = 1 : 3 : 9 : 3. States B and D have equal temperatures, even though neither P nor V is the same.</a:t>
            </a:r>
          </a:p>
          <a:p xmlns:a="http://schemas.openxmlformats.org/drawingml/2006/main">
            <a:r>
              <a:t/>
            </a:r>
          </a:p>
          <a:p xmlns:a="http://schemas.openxmlformats.org/drawingml/2006/main">
            <a:r>
              <a:t>An energy audit of the cycle The gas absorbs 1800 J on A → B → C and releases 1400 J on C → D → A. The difference, 400 J, is the work delivered to the surroundings. Net heat is not the same as total heat absorbed. No energy is created during the cycle.</a:t>
            </a:r>
          </a:p>
          <a:p xmlns:a="http://schemas.openxmlformats.org/drawingml/2006/main">
            <a:r>
              <a:t/>
            </a:r>
          </a:p>
          <a:p xmlns:a="http://schemas.openxmlformats.org/drawingml/2006/main">
            <a:r>
              <a:t>Pause and predict 11 Reverse the direction of every arrow. What are the signs and magnitudes of net W and net Q? Does the cycle’s ΔU change?</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18.</a:t>
            </a:r>
          </a:p>
          <a:p xmlns:a="http://schemas.openxmlformats.org/drawingml/2006/main">
            <a:r>
              <a:t>Original source: N13 pp.9-10: annotated 2021 AP Physics 2 FRQ 1</a:t>
            </a:r>
          </a:p>
          <a:p xmlns:a="http://schemas.openxmlformats.org/drawingml/2006/main">
            <a:r>
              <a:t>CED: 9.4</a:t>
            </a:r>
          </a:p>
          <a:p xmlns:a="http://schemas.openxmlformats.org/drawingml/2006/main">
            <a:r>
              <a:t/>
            </a:r>
          </a:p>
          <a:p xmlns:a="http://schemas.openxmlformats.org/drawingml/2006/main">
            <a:r>
              <a:t>original_cycle The source cycle expands at 10 × 10⁵ Pa from 1.0 × 10⁻⁵ to 4.0 × 10⁻⁵ m³, then cools at fixed volume. The return path is isothermal.</a:t>
            </a:r>
          </a:p>
          <a:p xmlns:a="http://schemas.openxmlformats.org/drawingml/2006/main">
            <a:r>
              <a:t/>
            </a:r>
          </a:p>
          <a:p xmlns:a="http://schemas.openxmlformats.org/drawingml/2006/main">
            <a:r>
              <a:t>Leg A, horizontal expansion: W_on = -(10 × 10⁵)(3 × 10⁻⁵) = -30 J. PV rises, so temperature and internal energy rise. Q must be positive and larger than 30 J.</a:t>
            </a:r>
          </a:p>
          <a:p xmlns:a="http://schemas.openxmlformats.org/drawingml/2006/main">
            <a:r>
              <a:t/>
            </a:r>
          </a:p>
          <a:p xmlns:a="http://schemas.openxmlformats.org/drawingml/2006/main">
            <a:r>
              <a:t>Leg B, constant-volume cooling: W_on = 0. Pressure, temperature and internal energy fall. Therefore Q is negative.</a:t>
            </a:r>
          </a:p>
          <a:p xmlns:a="http://schemas.openxmlformats.org/drawingml/2006/main">
            <a:r>
              <a:t/>
            </a:r>
          </a:p>
          <a:p xmlns:a="http://schemas.openxmlformats.org/drawingml/2006/main">
            <a:r>
              <a:t>Leg C, isothermal compression: ΔU = 0. Work on the gas is positive, so Q is negative. Its PV area is smaller than the 30 J expansion rectangle. Therefore the net work on the gas over the cycle is negative.</a:t>
            </a:r>
          </a:p>
          <a:p xmlns:a="http://schemas.openxmlformats.org/drawingml/2006/main">
            <a:r>
              <a:t/>
            </a:r>
          </a:p>
          <a:p xmlns:a="http://schemas.openxmlformats.org/drawingml/2006/main">
            <a:r>
              <a:t>THE MICROSCOPIC PART OF THE ORIGINAL QUESTION Compare equal-particle-number samples in states 2 and 3. State 2 has the larger PV and therefore the higher temperature. Thermal contact produces net energy transfer from state 2 toward state 3. During the isothermal compression, typical molecular speed stays constant while collision frequency rises.</a:t>
            </a:r>
          </a:p>
          <a:p xmlns:a="http://schemas.openxmlformats.org/drawingml/2006/main">
            <a:r>
              <a:t/>
            </a:r>
          </a:p>
          <a:p xmlns:a="http://schemas.openxmlformats.org/drawingml/2006/main">
            <a:r>
              <a:t>For a monatomic model, ΔU_A = (3/2)(40 - 10) = +45 J and Q_A = 75 J. These energy values supplement the source’s area argument.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18.</a:t>
            </a:r>
          </a:p>
          <a:p xmlns:a="http://schemas.openxmlformats.org/drawingml/2006/main">
            <a:r>
              <a:t>Original source: N13 pp.9-10: annotated 2021 AP Physics 2 FRQ 1</a:t>
            </a:r>
          </a:p>
          <a:p xmlns:a="http://schemas.openxmlformats.org/drawingml/2006/main">
            <a:r>
              <a:t>CED: 9.4</a:t>
            </a:r>
          </a:p>
          <a:p xmlns:a="http://schemas.openxmlformats.org/drawingml/2006/main">
            <a:r>
              <a:t/>
            </a:r>
          </a:p>
          <a:p xmlns:a="http://schemas.openxmlformats.org/drawingml/2006/main">
            <a:r>
              <a:t>original_cycle The source cycle expands at 10 × 10⁵ Pa from 1.0 × 10⁻⁵ to 4.0 × 10⁻⁵ m³, then cools at fixed volume. The return path is isothermal.</a:t>
            </a:r>
          </a:p>
          <a:p xmlns:a="http://schemas.openxmlformats.org/drawingml/2006/main">
            <a:r>
              <a:t/>
            </a:r>
          </a:p>
          <a:p xmlns:a="http://schemas.openxmlformats.org/drawingml/2006/main">
            <a:r>
              <a:t>Leg A, horizontal expansion: W_on = -(10 × 10⁵)(3 × 10⁻⁵) = -30 J. PV rises, so temperature and internal energy rise. Q must be positive and larger than 30 J.</a:t>
            </a:r>
          </a:p>
          <a:p xmlns:a="http://schemas.openxmlformats.org/drawingml/2006/main">
            <a:r>
              <a:t/>
            </a:r>
          </a:p>
          <a:p xmlns:a="http://schemas.openxmlformats.org/drawingml/2006/main">
            <a:r>
              <a:t>Leg B, constant-volume cooling: W_on = 0. Pressure, temperature and internal energy fall. Therefore Q is negative.</a:t>
            </a:r>
          </a:p>
          <a:p xmlns:a="http://schemas.openxmlformats.org/drawingml/2006/main">
            <a:r>
              <a:t/>
            </a:r>
          </a:p>
          <a:p xmlns:a="http://schemas.openxmlformats.org/drawingml/2006/main">
            <a:r>
              <a:t>Leg C, isothermal compression: ΔU = 0. Work on the gas is positive, so Q is negative. Its PV area is smaller than the 30 J expansion rectangle. Therefore the net work on the gas over the cycle is negative.</a:t>
            </a:r>
          </a:p>
          <a:p xmlns:a="http://schemas.openxmlformats.org/drawingml/2006/main">
            <a:r>
              <a:t/>
            </a:r>
          </a:p>
          <a:p xmlns:a="http://schemas.openxmlformats.org/drawingml/2006/main">
            <a:r>
              <a:t>THE MICROSCOPIC PART OF THE ORIGINAL QUESTION Compare equal-particle-number samples in states 2 and 3. State 2 has the larger PV and therefore the higher temperature. Thermal contact produces net energy transfer from state 2 toward state 3. During the isothermal compression, typical molecular speed stays constant while collision frequency rises.</a:t>
            </a:r>
          </a:p>
          <a:p xmlns:a="http://schemas.openxmlformats.org/drawingml/2006/main">
            <a:r>
              <a:t/>
            </a:r>
          </a:p>
          <a:p xmlns:a="http://schemas.openxmlformats.org/drawingml/2006/main">
            <a:r>
              <a:t>For a monatomic model, ΔU_A = (3/2)(40 - 10) = +45 J and Q_A = 75 J. These energy values supplement the source’s area argument.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18.</a:t>
            </a:r>
          </a:p>
          <a:p xmlns:a="http://schemas.openxmlformats.org/drawingml/2006/main">
            <a:r>
              <a:t>Original source: N13 pp.9-10: annotated 2021 AP Physics 2 FRQ 1</a:t>
            </a:r>
          </a:p>
          <a:p xmlns:a="http://schemas.openxmlformats.org/drawingml/2006/main">
            <a:r>
              <a:t>CED: 9.4</a:t>
            </a:r>
          </a:p>
          <a:p xmlns:a="http://schemas.openxmlformats.org/drawingml/2006/main">
            <a:r>
              <a:t/>
            </a:r>
          </a:p>
          <a:p xmlns:a="http://schemas.openxmlformats.org/drawingml/2006/main">
            <a:r>
              <a:t>original_cycle The source cycle expands at 10 × 10⁵ Pa from 1.0 × 10⁻⁵ to 4.0 × 10⁻⁵ m³, then cools at fixed volume. The return path is isothermal.</a:t>
            </a:r>
          </a:p>
          <a:p xmlns:a="http://schemas.openxmlformats.org/drawingml/2006/main">
            <a:r>
              <a:t/>
            </a:r>
          </a:p>
          <a:p xmlns:a="http://schemas.openxmlformats.org/drawingml/2006/main">
            <a:r>
              <a:t>Leg A, horizontal expansion: W_on = -(10 × 10⁵)(3 × 10⁻⁵) = -30 J. PV rises, so temperature and internal energy rise. Q must be positive and larger than 30 J.</a:t>
            </a:r>
          </a:p>
          <a:p xmlns:a="http://schemas.openxmlformats.org/drawingml/2006/main">
            <a:r>
              <a:t/>
            </a:r>
          </a:p>
          <a:p xmlns:a="http://schemas.openxmlformats.org/drawingml/2006/main">
            <a:r>
              <a:t>Leg B, constant-volume cooling: W_on = 0. Pressure, temperature and internal energy fall. Therefore Q is negative.</a:t>
            </a:r>
          </a:p>
          <a:p xmlns:a="http://schemas.openxmlformats.org/drawingml/2006/main">
            <a:r>
              <a:t/>
            </a:r>
          </a:p>
          <a:p xmlns:a="http://schemas.openxmlformats.org/drawingml/2006/main">
            <a:r>
              <a:t>Leg C, isothermal compression: ΔU = 0. Work on the gas is positive, so Q is negative. Its PV area is smaller than the 30 J expansion rectangle. Therefore the net work on the gas over the cycle is negative.</a:t>
            </a:r>
          </a:p>
          <a:p xmlns:a="http://schemas.openxmlformats.org/drawingml/2006/main">
            <a:r>
              <a:t/>
            </a:r>
          </a:p>
          <a:p xmlns:a="http://schemas.openxmlformats.org/drawingml/2006/main">
            <a:r>
              <a:t>THE MICROSCOPIC PART OF THE ORIGINAL QUESTION Compare equal-particle-number samples in states 2 and 3. State 2 has the larger PV and therefore the higher temperature. Thermal contact produces net energy transfer from state 2 toward state 3. During the isothermal compression, typical molecular speed stays constant while collision frequency rises.</a:t>
            </a:r>
          </a:p>
          <a:p xmlns:a="http://schemas.openxmlformats.org/drawingml/2006/main">
            <a:r>
              <a:t/>
            </a:r>
          </a:p>
          <a:p xmlns:a="http://schemas.openxmlformats.org/drawingml/2006/main">
            <a:r>
              <a:t>For a monatomic model, ΔU_A = (3/2)(40 - 10) = +45 J and Q_A = 75 J. These energy values supplement the source’s area argument.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18.</a:t>
            </a:r>
          </a:p>
          <a:p xmlns:a="http://schemas.openxmlformats.org/drawingml/2006/main">
            <a:r>
              <a:t>Original source: N13 pp.9-10: annotated 2021 AP Physics 2 FRQ 1</a:t>
            </a:r>
          </a:p>
          <a:p xmlns:a="http://schemas.openxmlformats.org/drawingml/2006/main">
            <a:r>
              <a:t>CED: 9.4</a:t>
            </a:r>
          </a:p>
          <a:p xmlns:a="http://schemas.openxmlformats.org/drawingml/2006/main">
            <a:r>
              <a:t/>
            </a:r>
          </a:p>
          <a:p xmlns:a="http://schemas.openxmlformats.org/drawingml/2006/main">
            <a:r>
              <a:t>original_cycle The source cycle expands at 10 × 10⁵ Pa from 1.0 × 10⁻⁵ to 4.0 × 10⁻⁵ m³, then cools at fixed volume. The return path is isothermal.</a:t>
            </a:r>
          </a:p>
          <a:p xmlns:a="http://schemas.openxmlformats.org/drawingml/2006/main">
            <a:r>
              <a:t/>
            </a:r>
          </a:p>
          <a:p xmlns:a="http://schemas.openxmlformats.org/drawingml/2006/main">
            <a:r>
              <a:t>Leg A, horizontal expansion: W_on = -(10 × 10⁵)(3 × 10⁻⁵) = -30 J. PV rises, so temperature and internal energy rise. Q must be positive and larger than 30 J.</a:t>
            </a:r>
          </a:p>
          <a:p xmlns:a="http://schemas.openxmlformats.org/drawingml/2006/main">
            <a:r>
              <a:t/>
            </a:r>
          </a:p>
          <a:p xmlns:a="http://schemas.openxmlformats.org/drawingml/2006/main">
            <a:r>
              <a:t>Leg B, constant-volume cooling: W_on = 0. Pressure, temperature and internal energy fall. Therefore Q is negative.</a:t>
            </a:r>
          </a:p>
          <a:p xmlns:a="http://schemas.openxmlformats.org/drawingml/2006/main">
            <a:r>
              <a:t/>
            </a:r>
          </a:p>
          <a:p xmlns:a="http://schemas.openxmlformats.org/drawingml/2006/main">
            <a:r>
              <a:t>Leg C, isothermal compression: ΔU = 0. Work on the gas is positive, so Q is negative. Its PV area is smaller than the 30 J expansion rectangle. Therefore the net work on the gas over the cycle is negative.</a:t>
            </a:r>
          </a:p>
          <a:p xmlns:a="http://schemas.openxmlformats.org/drawingml/2006/main">
            <a:r>
              <a:t/>
            </a:r>
          </a:p>
          <a:p xmlns:a="http://schemas.openxmlformats.org/drawingml/2006/main">
            <a:r>
              <a:t>THE MICROSCOPIC PART OF THE ORIGINAL QUESTION Compare equal-particle-number samples in states 2 and 3. State 2 has the larger PV and therefore the higher temperature. Thermal contact produces net energy transfer from state 2 toward state 3. During the isothermal compression, typical molecular speed stays constant while collision frequency rises.</a:t>
            </a:r>
          </a:p>
          <a:p xmlns:a="http://schemas.openxmlformats.org/drawingml/2006/main">
            <a:r>
              <a:t/>
            </a:r>
          </a:p>
          <a:p xmlns:a="http://schemas.openxmlformats.org/drawingml/2006/main">
            <a:r>
              <a:t>For a monatomic model, ΔU_A = (3/2)(40 - 10) = +45 J and Q_A = 75 J. These energy values supplement the source’s area argument.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19.</a:t>
            </a:r>
          </a:p>
          <a:p xmlns:a="http://schemas.openxmlformats.org/drawingml/2006/main">
            <a:r>
              <a:t>Original source: N13 pp.5-6; N35 p.4</a:t>
            </a:r>
          </a:p>
          <a:p xmlns:a="http://schemas.openxmlformats.org/drawingml/2006/main">
            <a:r>
              <a:t>CED: 9.4</a:t>
            </a:r>
          </a:p>
          <a:p xmlns:a="http://schemas.openxmlformats.org/drawingml/2006/main">
            <a:r>
              <a:t/>
            </a:r>
          </a:p>
          <a:p xmlns:a="http://schemas.openxmlformats.org/drawingml/2006/main">
            <a:r>
              <a:t>Insulate the gas, or change its volume quickly enough that thermal transfer is negligible during the change. Q = 0 is the defining condition. Compression then raises internal energy through work. Expansion lowers it.</a:t>
            </a:r>
          </a:p>
          <a:p xmlns:a="http://schemas.openxmlformats.org/drawingml/2006/main">
            <a:r>
              <a:t/>
            </a:r>
          </a:p>
          <a:p xmlns:a="http://schemas.openxmlformats.org/drawingml/2006/main">
            <a:r>
              <a:t>process_adiabatic An adiabatic expansion drops below the isotherm through the same initial state. A compression reaches higher-temperature isotherms.</a:t>
            </a:r>
          </a:p>
          <a:p xmlns:a="http://schemas.openxmlformats.org/drawingml/2006/main">
            <a:r>
              <a:t/>
            </a:r>
          </a:p>
          <a:p xmlns:a="http://schemas.openxmlformats.org/drawingml/2006/main">
            <a:r>
              <a:t>Q = 0; ΔU = W_on</a:t>
            </a:r>
          </a:p>
          <a:p xmlns:a="http://schemas.openxmlformats.org/drawingml/2006/main">
            <a:r>
              <a:t>Expansion: W_on &lt; 0 and T decreases.</a:t>
            </a:r>
          </a:p>
          <a:p xmlns:a="http://schemas.openxmlformats.org/drawingml/2006/main">
            <a:r>
              <a:t>Compression: W_on &gt; 0 and T increases.</a:t>
            </a:r>
          </a:p>
          <a:p xmlns:a="http://schemas.openxmlformats.org/drawingml/2006/main">
            <a:r>
              <a:t/>
            </a:r>
          </a:p>
          <a:p xmlns:a="http://schemas.openxmlformats.org/drawingml/2006/main">
            <a:r>
              <a:t>Example: 0.50 mol of monatomic gas undergoes insulated compression with 90 J of work done on it. ΔT = 90/[(3/2)(0.50)(8.31)] = 14.4 K.</a:t>
            </a:r>
          </a:p>
          <a:p xmlns:a="http://schemas.openxmlformats.org/drawingml/2006/main">
            <a:r>
              <a:t/>
            </a:r>
          </a:p>
          <a:p xmlns:a="http://schemas.openxmlformats.org/drawingml/2006/main">
            <a:r>
              <a:t>ISOTHERMAL AND ADIABATIC COMPARED Isothermal fixes T and allows Q to balance work. Adiabatic fixes Q at zero and allows T to change. For a reversible ideal-gas extension, PV^(γ) is constant, with γ = 5/3 for a monatomic gas. The supplied CED does not require that extra process equation.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19.</a:t>
            </a:r>
          </a:p>
          <a:p xmlns:a="http://schemas.openxmlformats.org/drawingml/2006/main">
            <a:r>
              <a:t>Original source: N13 pp.5-6; N35 p.4</a:t>
            </a:r>
          </a:p>
          <a:p xmlns:a="http://schemas.openxmlformats.org/drawingml/2006/main">
            <a:r>
              <a:t>CED: 9.4</a:t>
            </a:r>
          </a:p>
          <a:p xmlns:a="http://schemas.openxmlformats.org/drawingml/2006/main">
            <a:r>
              <a:t/>
            </a:r>
          </a:p>
          <a:p xmlns:a="http://schemas.openxmlformats.org/drawingml/2006/main">
            <a:r>
              <a:t>Insulate the gas, or change its volume quickly enough that thermal transfer is negligible during the change. Q = 0 is the defining condition. Compression then raises internal energy through work. Expansion lowers it.</a:t>
            </a:r>
          </a:p>
          <a:p xmlns:a="http://schemas.openxmlformats.org/drawingml/2006/main">
            <a:r>
              <a:t/>
            </a:r>
          </a:p>
          <a:p xmlns:a="http://schemas.openxmlformats.org/drawingml/2006/main">
            <a:r>
              <a:t>process_adiabatic An adiabatic expansion drops below the isotherm through the same initial state. A compression reaches higher-temperature isotherms.</a:t>
            </a:r>
          </a:p>
          <a:p xmlns:a="http://schemas.openxmlformats.org/drawingml/2006/main">
            <a:r>
              <a:t/>
            </a:r>
          </a:p>
          <a:p xmlns:a="http://schemas.openxmlformats.org/drawingml/2006/main">
            <a:r>
              <a:t>Q = 0; ΔU = W_on</a:t>
            </a:r>
          </a:p>
          <a:p xmlns:a="http://schemas.openxmlformats.org/drawingml/2006/main">
            <a:r>
              <a:t>Expansion: W_on &lt; 0 and T decreases.</a:t>
            </a:r>
          </a:p>
          <a:p xmlns:a="http://schemas.openxmlformats.org/drawingml/2006/main">
            <a:r>
              <a:t>Compression: W_on &gt; 0 and T increases.</a:t>
            </a:r>
          </a:p>
          <a:p xmlns:a="http://schemas.openxmlformats.org/drawingml/2006/main">
            <a:r>
              <a:t/>
            </a:r>
          </a:p>
          <a:p xmlns:a="http://schemas.openxmlformats.org/drawingml/2006/main">
            <a:r>
              <a:t>Example: 0.50 mol of monatomic gas undergoes insulated compression with 90 J of work done on it. ΔT = 90/[(3/2)(0.50)(8.31)] = 14.4 K.</a:t>
            </a:r>
          </a:p>
          <a:p xmlns:a="http://schemas.openxmlformats.org/drawingml/2006/main">
            <a:r>
              <a:t/>
            </a:r>
          </a:p>
          <a:p xmlns:a="http://schemas.openxmlformats.org/drawingml/2006/main">
            <a:r>
              <a:t>ISOTHERMAL AND ADIABATIC COMPARED Isothermal fixes T and allows Q to balance work. Adiabatic fixes Q at zero and allows T to change. For a reversible ideal-gas extension, PV^(γ) is constant, with γ = 5/3 for a monatomic gas. The supplied CED does not require that extra process equation.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19.</a:t>
            </a:r>
          </a:p>
          <a:p xmlns:a="http://schemas.openxmlformats.org/drawingml/2006/main">
            <a:r>
              <a:t>Original source: N13 pp.5-6; N35 p.4</a:t>
            </a:r>
          </a:p>
          <a:p xmlns:a="http://schemas.openxmlformats.org/drawingml/2006/main">
            <a:r>
              <a:t>CED: 9.4</a:t>
            </a:r>
          </a:p>
          <a:p xmlns:a="http://schemas.openxmlformats.org/drawingml/2006/main">
            <a:r>
              <a:t/>
            </a:r>
          </a:p>
          <a:p xmlns:a="http://schemas.openxmlformats.org/drawingml/2006/main">
            <a:r>
              <a:t>Insulate the gas, or change its volume quickly enough that thermal transfer is negligible during the change. Q = 0 is the defining condition. Compression then raises internal energy through work. Expansion lowers it.</a:t>
            </a:r>
          </a:p>
          <a:p xmlns:a="http://schemas.openxmlformats.org/drawingml/2006/main">
            <a:r>
              <a:t/>
            </a:r>
          </a:p>
          <a:p xmlns:a="http://schemas.openxmlformats.org/drawingml/2006/main">
            <a:r>
              <a:t>process_adiabatic An adiabatic expansion drops below the isotherm through the same initial state. A compression reaches higher-temperature isotherms.</a:t>
            </a:r>
          </a:p>
          <a:p xmlns:a="http://schemas.openxmlformats.org/drawingml/2006/main">
            <a:r>
              <a:t/>
            </a:r>
          </a:p>
          <a:p xmlns:a="http://schemas.openxmlformats.org/drawingml/2006/main">
            <a:r>
              <a:t>Q = 0; ΔU = W_on</a:t>
            </a:r>
          </a:p>
          <a:p xmlns:a="http://schemas.openxmlformats.org/drawingml/2006/main">
            <a:r>
              <a:t>Expansion: W_on &lt; 0 and T decreases.</a:t>
            </a:r>
          </a:p>
          <a:p xmlns:a="http://schemas.openxmlformats.org/drawingml/2006/main">
            <a:r>
              <a:t>Compression: W_on &gt; 0 and T increases.</a:t>
            </a:r>
          </a:p>
          <a:p xmlns:a="http://schemas.openxmlformats.org/drawingml/2006/main">
            <a:r>
              <a:t/>
            </a:r>
          </a:p>
          <a:p xmlns:a="http://schemas.openxmlformats.org/drawingml/2006/main">
            <a:r>
              <a:t>Example: 0.50 mol of monatomic gas undergoes insulated compression with 90 J of work done on it. ΔT = 90/[(3/2)(0.50)(8.31)] = 14.4 K.</a:t>
            </a:r>
          </a:p>
          <a:p xmlns:a="http://schemas.openxmlformats.org/drawingml/2006/main">
            <a:r>
              <a:t/>
            </a:r>
          </a:p>
          <a:p xmlns:a="http://schemas.openxmlformats.org/drawingml/2006/main">
            <a:r>
              <a:t>ISOTHERMAL AND ADIABATIC COMPARED Isothermal fixes T and allows Q to balance work. Adiabatic fixes Q at zero and allows T to change. For a reversible ideal-gas extension, PV^(γ) is constant, with γ = 5/3 for a monatomic gas. The supplied CED does not require that extra process equation.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20.</a:t>
            </a:r>
          </a:p>
          <a:p xmlns:a="http://schemas.openxmlformats.org/drawingml/2006/main">
            <a:r>
              <a:t>Original source: N13 p.7; CED 9.6</a:t>
            </a:r>
          </a:p>
          <a:p xmlns:a="http://schemas.openxmlformats.org/drawingml/2006/main">
            <a:r>
              <a:t>CED: 9.6 / qualitative reasoning</a:t>
            </a:r>
          </a:p>
          <a:p xmlns:a="http://schemas.openxmlformats.org/drawingml/2006/main">
            <a:r>
              <a:t/>
            </a:r>
          </a:p>
          <a:p xmlns:a="http://schemas.openxmlformats.org/drawingml/2006/main">
            <a:r>
              <a:t>thermal_entropy For two bodies in an isolated combination, spontaneous energy redistribution brings them toward a common temperature.</a:t>
            </a:r>
          </a:p>
          <a:p xmlns:a="http://schemas.openxmlformats.org/drawingml/2006/main">
            <a:r>
              <a:t/>
            </a:r>
          </a:p>
          <a:p xmlns:a="http://schemas.openxmlformats.org/drawingml/2006/main">
            <a:r>
              <a:t>Entropy S is a state function: it depends on the current macroscopic state, not the path taken to reach it. Qualitatively, increasing entropy describes energy spreading among more accessible microscopic arrangements and a reduction in its availability to produce useful work.</a:t>
            </a:r>
          </a:p>
          <a:p xmlns:a="http://schemas.openxmlformats.org/drawingml/2006/main">
            <a:r>
              <a:t/>
            </a:r>
          </a:p>
          <a:p xmlns:a="http://schemas.openxmlformats.org/drawingml/2006/main">
            <a:r>
              <a:t>The second law The total entropy of an isolated system cannot decrease. It increases for irreversible processes and remains constant for an ideal reversible process. At thermodynamic equilibrium, the isolated system has maximum entropy subject to its constraints.</a:t>
            </a:r>
          </a:p>
          <a:p xmlns:a="http://schemas.openxmlformats.org/drawingml/2006/main">
            <a:r>
              <a:t/>
            </a:r>
          </a:p>
          <a:p xmlns:a="http://schemas.openxmlformats.org/drawingml/2006/main">
            <a:r>
              <a:t>[['Situation', 'Correct conclusion'], ['Hot and cold bodies brought into contact', 'The hot body can lose entropy, but the combined isolated system gains entropy.'], ['An object cools in a large room', 'The object is not isolated. Its entropy may decrease while total entropy increases.'], ['A refrigerator cools its interior', 'Work input allows energy to be transferred from colder to hotter regions; the surroundings must be included.'], ['An ideal reversible change', 'Total entropy of system plus surroundings stays constant. Reversible is an ideal limiting condition.']] [188, 319.276] 9.4</a:t>
            </a:r>
          </a:p>
          <a:p xmlns:a="http://schemas.openxmlformats.org/drawingml/2006/main">
            <a:r>
              <a:t/>
            </a:r>
          </a:p>
          <a:p xmlns:a="http://schemas.openxmlformats.org/drawingml/2006/main">
            <a:r>
              <a:t>Heat-engine connection: a cyclic device cannot take energy solely by heating from one reservoir and convert all of that energy into work with no other effect. It must reject energy or produce another compensating change. This is more precise than saying “no machine is 100% efficient.” No numerical entropy or Carnot formula is required by the supplied Unit 9 boundary.</a:t>
            </a:r>
          </a:p>
          <a:p xmlns:a="http://schemas.openxmlformats.org/drawingml/2006/main">
            <a:r>
              <a:t/>
            </a:r>
          </a:p>
          <a:p xmlns:a="http://schemas.openxmlformats.org/drawingml/2006/main">
            <a:r>
              <a:t>Pause and predict 12 A cup of hot water cools. A student says, “The water’s entropy decreases, so the second law is violated.” Identify the missing system boundary and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20.</a:t>
            </a:r>
          </a:p>
          <a:p xmlns:a="http://schemas.openxmlformats.org/drawingml/2006/main">
            <a:r>
              <a:t>Original source: N13 p.7; CED 9.6</a:t>
            </a:r>
          </a:p>
          <a:p xmlns:a="http://schemas.openxmlformats.org/drawingml/2006/main">
            <a:r>
              <a:t>CED: 9.6 / qualitative reasoning</a:t>
            </a:r>
          </a:p>
          <a:p xmlns:a="http://schemas.openxmlformats.org/drawingml/2006/main">
            <a:r>
              <a:t/>
            </a:r>
          </a:p>
          <a:p xmlns:a="http://schemas.openxmlformats.org/drawingml/2006/main">
            <a:r>
              <a:t>thermal_entropy For two bodies in an isolated combination, spontaneous energy redistribution brings them toward a common temperature.</a:t>
            </a:r>
          </a:p>
          <a:p xmlns:a="http://schemas.openxmlformats.org/drawingml/2006/main">
            <a:r>
              <a:t/>
            </a:r>
          </a:p>
          <a:p xmlns:a="http://schemas.openxmlformats.org/drawingml/2006/main">
            <a:r>
              <a:t>Entropy S is a state function: it depends on the current macroscopic state, not the path taken to reach it. Qualitatively, increasing entropy describes energy spreading among more accessible microscopic arrangements and a reduction in its availability to produce useful work.</a:t>
            </a:r>
          </a:p>
          <a:p xmlns:a="http://schemas.openxmlformats.org/drawingml/2006/main">
            <a:r>
              <a:t/>
            </a:r>
          </a:p>
          <a:p xmlns:a="http://schemas.openxmlformats.org/drawingml/2006/main">
            <a:r>
              <a:t>The second law The total entropy of an isolated system cannot decrease. It increases for irreversible processes and remains constant for an ideal reversible process. At thermodynamic equilibrium, the isolated system has maximum entropy subject to its constraints.</a:t>
            </a:r>
          </a:p>
          <a:p xmlns:a="http://schemas.openxmlformats.org/drawingml/2006/main">
            <a:r>
              <a:t/>
            </a:r>
          </a:p>
          <a:p xmlns:a="http://schemas.openxmlformats.org/drawingml/2006/main">
            <a:r>
              <a:t>[['Situation', 'Correct conclusion'], ['Hot and cold bodies brought into contact', 'The hot body can lose entropy, but the combined isolated system gains entropy.'], ['An object cools in a large room', 'The object is not isolated. Its entropy may decrease while total entropy increases.'], ['A refrigerator cools its interior', 'Work input allows energy to be transferred from colder to hotter regions; the surroundings must be included.'], ['An ideal reversible change', 'Total entropy of system plus surroundings stays constant. Reversible is an ideal limiting condition.']] [188, 319.276] 9.4</a:t>
            </a:r>
          </a:p>
          <a:p xmlns:a="http://schemas.openxmlformats.org/drawingml/2006/main">
            <a:r>
              <a:t/>
            </a:r>
          </a:p>
          <a:p xmlns:a="http://schemas.openxmlformats.org/drawingml/2006/main">
            <a:r>
              <a:t>Heat-engine connection: a cyclic device cannot take energy solely by heating from one reservoir and convert all of that energy into work with no other effect. It must reject energy or produce another compensating change. This is more precise than saying “no machine is 100% efficient.” No numerical entropy or Carnot formula is required by the supplied Unit 9 boundary.</a:t>
            </a:r>
          </a:p>
          <a:p xmlns:a="http://schemas.openxmlformats.org/drawingml/2006/main">
            <a:r>
              <a:t/>
            </a:r>
          </a:p>
          <a:p xmlns:a="http://schemas.openxmlformats.org/drawingml/2006/main">
            <a:r>
              <a:t>Pause and predict 12 A cup of hot water cools. A student says, “The water’s entropy decreases, so the second law is violated.” Identify the missing system boundary and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20.</a:t>
            </a:r>
          </a:p>
          <a:p xmlns:a="http://schemas.openxmlformats.org/drawingml/2006/main">
            <a:r>
              <a:t>Original source: N13 p.7; CED 9.6</a:t>
            </a:r>
          </a:p>
          <a:p xmlns:a="http://schemas.openxmlformats.org/drawingml/2006/main">
            <a:r>
              <a:t>CED: 9.6 / qualitative reasoning</a:t>
            </a:r>
          </a:p>
          <a:p xmlns:a="http://schemas.openxmlformats.org/drawingml/2006/main">
            <a:r>
              <a:t/>
            </a:r>
          </a:p>
          <a:p xmlns:a="http://schemas.openxmlformats.org/drawingml/2006/main">
            <a:r>
              <a:t>thermal_entropy For two bodies in an isolated combination, spontaneous energy redistribution brings them toward a common temperature.</a:t>
            </a:r>
          </a:p>
          <a:p xmlns:a="http://schemas.openxmlformats.org/drawingml/2006/main">
            <a:r>
              <a:t/>
            </a:r>
          </a:p>
          <a:p xmlns:a="http://schemas.openxmlformats.org/drawingml/2006/main">
            <a:r>
              <a:t>Entropy S is a state function: it depends on the current macroscopic state, not the path taken to reach it. Qualitatively, increasing entropy describes energy spreading among more accessible microscopic arrangements and a reduction in its availability to produce useful work.</a:t>
            </a:r>
          </a:p>
          <a:p xmlns:a="http://schemas.openxmlformats.org/drawingml/2006/main">
            <a:r>
              <a:t/>
            </a:r>
          </a:p>
          <a:p xmlns:a="http://schemas.openxmlformats.org/drawingml/2006/main">
            <a:r>
              <a:t>The second law The total entropy of an isolated system cannot decrease. It increases for irreversible processes and remains constant for an ideal reversible process. At thermodynamic equilibrium, the isolated system has maximum entropy subject to its constraints.</a:t>
            </a:r>
          </a:p>
          <a:p xmlns:a="http://schemas.openxmlformats.org/drawingml/2006/main">
            <a:r>
              <a:t/>
            </a:r>
          </a:p>
          <a:p xmlns:a="http://schemas.openxmlformats.org/drawingml/2006/main">
            <a:r>
              <a:t>[['Situation', 'Correct conclusion'], ['Hot and cold bodies brought into contact', 'The hot body can lose entropy, but the combined isolated system gains entropy.'], ['An object cools in a large room', 'The object is not isolated. Its entropy may decrease while total entropy increases.'], ['A refrigerator cools its interior', 'Work input allows energy to be transferred from colder to hotter regions; the surroundings must be included.'], ['An ideal reversible change', 'Total entropy of system plus surroundings stays constant. Reversible is an ideal limiting condition.']] [188, 319.276] 9.4</a:t>
            </a:r>
          </a:p>
          <a:p xmlns:a="http://schemas.openxmlformats.org/drawingml/2006/main">
            <a:r>
              <a:t/>
            </a:r>
          </a:p>
          <a:p xmlns:a="http://schemas.openxmlformats.org/drawingml/2006/main">
            <a:r>
              <a:t>Heat-engine connection: a cyclic device cannot take energy solely by heating from one reservoir and convert all of that energy into work with no other effect. It must reject energy or produce another compensating change. This is more precise than saying “no machine is 100% efficient.” No numerical entropy or Carnot formula is required by the supplied Unit 9 boundary.</a:t>
            </a:r>
          </a:p>
          <a:p xmlns:a="http://schemas.openxmlformats.org/drawingml/2006/main">
            <a:r>
              <a:t/>
            </a:r>
          </a:p>
          <a:p xmlns:a="http://schemas.openxmlformats.org/drawingml/2006/main">
            <a:r>
              <a:t>Pause and predict 12 A cup of hot water cools. A student says, “The water’s entropy decreases, so the second law is violated.” Identify the missing system boundary and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20.</a:t>
            </a:r>
          </a:p>
          <a:p xmlns:a="http://schemas.openxmlformats.org/drawingml/2006/main">
            <a:r>
              <a:t>Original source: N13 p.7; CED 9.6</a:t>
            </a:r>
          </a:p>
          <a:p xmlns:a="http://schemas.openxmlformats.org/drawingml/2006/main">
            <a:r>
              <a:t>CED: 9.6 / qualitative reasoning</a:t>
            </a:r>
          </a:p>
          <a:p xmlns:a="http://schemas.openxmlformats.org/drawingml/2006/main">
            <a:r>
              <a:t/>
            </a:r>
          </a:p>
          <a:p xmlns:a="http://schemas.openxmlformats.org/drawingml/2006/main">
            <a:r>
              <a:t>thermal_entropy For two bodies in an isolated combination, spontaneous energy redistribution brings them toward a common temperature.</a:t>
            </a:r>
          </a:p>
          <a:p xmlns:a="http://schemas.openxmlformats.org/drawingml/2006/main">
            <a:r>
              <a:t/>
            </a:r>
          </a:p>
          <a:p xmlns:a="http://schemas.openxmlformats.org/drawingml/2006/main">
            <a:r>
              <a:t>Entropy S is a state function: it depends on the current macroscopic state, not the path taken to reach it. Qualitatively, increasing entropy describes energy spreading among more accessible microscopic arrangements and a reduction in its availability to produce useful work.</a:t>
            </a:r>
          </a:p>
          <a:p xmlns:a="http://schemas.openxmlformats.org/drawingml/2006/main">
            <a:r>
              <a:t/>
            </a:r>
          </a:p>
          <a:p xmlns:a="http://schemas.openxmlformats.org/drawingml/2006/main">
            <a:r>
              <a:t>The second law The total entropy of an isolated system cannot decrease. It increases for irreversible processes and remains constant for an ideal reversible process. At thermodynamic equilibrium, the isolated system has maximum entropy subject to its constraints.</a:t>
            </a:r>
          </a:p>
          <a:p xmlns:a="http://schemas.openxmlformats.org/drawingml/2006/main">
            <a:r>
              <a:t/>
            </a:r>
          </a:p>
          <a:p xmlns:a="http://schemas.openxmlformats.org/drawingml/2006/main">
            <a:r>
              <a:t>[['Situation', 'Correct conclusion'], ['Hot and cold bodies brought into contact', 'The hot body can lose entropy, but the combined isolated system gains entropy.'], ['An object cools in a large room', 'The object is not isolated. Its entropy may decrease while total entropy increases.'], ['A refrigerator cools its interior', 'Work input allows energy to be transferred from colder to hotter regions; the surroundings must be included.'], ['An ideal reversible change', 'Total entropy of system plus surroundings stays constant. Reversible is an ideal limiting condition.']] [188, 319.276] 9.4</a:t>
            </a:r>
          </a:p>
          <a:p xmlns:a="http://schemas.openxmlformats.org/drawingml/2006/main">
            <a:r>
              <a:t/>
            </a:r>
          </a:p>
          <a:p xmlns:a="http://schemas.openxmlformats.org/drawingml/2006/main">
            <a:r>
              <a:t>Heat-engine connection: a cyclic device cannot take energy solely by heating from one reservoir and convert all of that energy into work with no other effect. It must reject energy or produce another compensating change. This is more precise than saying “no machine is 100% efficient.” No numerical entropy or Carnot formula is required by the supplied Unit 9 boundary.</a:t>
            </a:r>
          </a:p>
          <a:p xmlns:a="http://schemas.openxmlformats.org/drawingml/2006/main">
            <a:r>
              <a:t/>
            </a:r>
          </a:p>
          <a:p xmlns:a="http://schemas.openxmlformats.org/drawingml/2006/main">
            <a:r>
              <a:t>Pause and predict 12 A cup of hot water cools. A student says, “The water’s entropy decreases, so the second law is violated.” Identify the missing system boundary and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20.</a:t>
            </a:r>
          </a:p>
          <a:p xmlns:a="http://schemas.openxmlformats.org/drawingml/2006/main">
            <a:r>
              <a:t>Original source: N13 p.7; CED 9.6</a:t>
            </a:r>
          </a:p>
          <a:p xmlns:a="http://schemas.openxmlformats.org/drawingml/2006/main">
            <a:r>
              <a:t>CED: 9.6 / qualitative reasoning</a:t>
            </a:r>
          </a:p>
          <a:p xmlns:a="http://schemas.openxmlformats.org/drawingml/2006/main">
            <a:r>
              <a:t/>
            </a:r>
          </a:p>
          <a:p xmlns:a="http://schemas.openxmlformats.org/drawingml/2006/main">
            <a:r>
              <a:t>thermal_entropy For two bodies in an isolated combination, spontaneous energy redistribution brings them toward a common temperature.</a:t>
            </a:r>
          </a:p>
          <a:p xmlns:a="http://schemas.openxmlformats.org/drawingml/2006/main">
            <a:r>
              <a:t/>
            </a:r>
          </a:p>
          <a:p xmlns:a="http://schemas.openxmlformats.org/drawingml/2006/main">
            <a:r>
              <a:t>Entropy S is a state function: it depends on the current macroscopic state, not the path taken to reach it. Qualitatively, increasing entropy describes energy spreading among more accessible microscopic arrangements and a reduction in its availability to produce useful work.</a:t>
            </a:r>
          </a:p>
          <a:p xmlns:a="http://schemas.openxmlformats.org/drawingml/2006/main">
            <a:r>
              <a:t/>
            </a:r>
          </a:p>
          <a:p xmlns:a="http://schemas.openxmlformats.org/drawingml/2006/main">
            <a:r>
              <a:t>The second law The total entropy of an isolated system cannot decrease. It increases for irreversible processes and remains constant for an ideal reversible process. At thermodynamic equilibrium, the isolated system has maximum entropy subject to its constraints.</a:t>
            </a:r>
          </a:p>
          <a:p xmlns:a="http://schemas.openxmlformats.org/drawingml/2006/main">
            <a:r>
              <a:t/>
            </a:r>
          </a:p>
          <a:p xmlns:a="http://schemas.openxmlformats.org/drawingml/2006/main">
            <a:r>
              <a:t>[['Situation', 'Correct conclusion'], ['Hot and cold bodies brought into contact', 'The hot body can lose entropy, but the combined isolated system gains entropy.'], ['An object cools in a large room', 'The object is not isolated. Its entropy may decrease while total entropy increases.'], ['A refrigerator cools its interior', 'Work input allows energy to be transferred from colder to hotter regions; the surroundings must be included.'], ['An ideal reversible change', 'Total entropy of system plus surroundings stays constant. Reversible is an ideal limiting condition.']] [188, 319.276] 9.4</a:t>
            </a:r>
          </a:p>
          <a:p xmlns:a="http://schemas.openxmlformats.org/drawingml/2006/main">
            <a:r>
              <a:t/>
            </a:r>
          </a:p>
          <a:p xmlns:a="http://schemas.openxmlformats.org/drawingml/2006/main">
            <a:r>
              <a:t>Heat-engine connection: a cyclic device cannot take energy solely by heating from one reservoir and convert all of that energy into work with no other effect. It must reject energy or produce another compensating change. This is more precise than saying “no machine is 100% efficient.” No numerical entropy or Carnot formula is required by the supplied Unit 9 boundary.</a:t>
            </a:r>
          </a:p>
          <a:p xmlns:a="http://schemas.openxmlformats.org/drawingml/2006/main">
            <a:r>
              <a:t/>
            </a:r>
          </a:p>
          <a:p xmlns:a="http://schemas.openxmlformats.org/drawingml/2006/main">
            <a:r>
              <a:t>Pause and predict 12 A cup of hot water cools. A student says, “The water’s entropy decreases, so the second law is violated.” Identify the missing system boundary and correct the claim.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21.</a:t>
            </a:r>
          </a:p>
          <a:p xmlns:a="http://schemas.openxmlformats.org/drawingml/2006/main">
            <a:r>
              <a:t>Original source: N14 pp.1-3; N35 pp.1-3</a:t>
            </a:r>
          </a:p>
          <a:p xmlns:a="http://schemas.openxmlformats.org/drawingml/2006/main">
            <a:r>
              <a:t>CED: 9.1 / collisions</a:t>
            </a:r>
          </a:p>
          <a:p xmlns:a="http://schemas.openxmlformats.org/drawingml/2006/main">
            <a:r>
              <a:t/>
            </a:r>
          </a:p>
          <a:p xmlns:a="http://schemas.openxmlformats.org/drawingml/2006/main">
            <a:r>
              <a:t>thermal_collision Oblique elastic collision: only the velocity component perpendicular to a smooth fixed wall reverses. The drawn vertical direction is the tangential direction.</a:t>
            </a:r>
          </a:p>
          <a:p xmlns:a="http://schemas.openxmlformats.org/drawingml/2006/main">
            <a:r>
              <a:t/>
            </a:r>
          </a:p>
          <a:p xmlns:a="http://schemas.openxmlformats.org/drawingml/2006/main">
            <a:r>
              <a:t>P = F_⊥,avg/A</a:t>
            </a:r>
          </a:p>
          <a:p xmlns:a="http://schemas.openxmlformats.org/drawingml/2006/main">
            <a:r>
              <a:t>F_⊥,avg = (total perpendicular impulse delivered to wall)/Δt</a:t>
            </a:r>
          </a:p>
          <a:p xmlns:a="http://schemas.openxmlformats.org/drawingml/2006/main">
            <a:r>
              <a:t/>
            </a:r>
          </a:p>
          <a:p xmlns:a="http://schemas.openxmlformats.org/drawingml/2006/main">
            <a:r>
              <a:t>If N_hit identical impacts deliver impulse 2mv_⊥ each in time Δt, then P = 2N_hitmv_⊥/(AΔt). For unequal speeds, add the impulses individually. Pressure exists throughout a gas, not only at the wall.</a:t>
            </a:r>
          </a:p>
          <a:p xmlns:a="http://schemas.openxmlformats.org/drawingml/2006/main">
            <a:r>
              <a:t/>
            </a:r>
          </a:p>
          <a:p xmlns:a="http://schemas.openxmlformats.org/drawingml/2006/main">
            <a:r>
              <a:t>From one particle to the whole gas</a:t>
            </a:r>
          </a:p>
          <a:p xmlns:a="http://schemas.openxmlformats.org/drawingml/2006/main">
            <a:r>
              <a:t/>
            </a:r>
          </a:p>
          <a:p xmlns:a="http://schemas.openxmlformats.org/drawingml/2006/main">
            <a:r>
              <a:t>For a cube of side L, one particle returns to the same wall after 2L/|v_x|. Its average force on that wall is m v_x²/L. For random motion, ⟨v_x²⟩ = ⟨v_y²⟩ = ⟨v_z²⟩ = ⟨v²⟩/3. Summing over all N particles gives:</a:t>
            </a:r>
          </a:p>
          <a:p xmlns:a="http://schemas.openxmlformats.org/drawingml/2006/main">
            <a:r>
              <a:t>PV = (1/3)Nm⟨v²⟩ = (2/3)N K_avg. Combining this with PV = Nk_BT gives K_avg = (3/2)k_BT.</a:t>
            </a:r>
          </a:p>
          <a:p xmlns:a="http://schemas.openxmlformats.org/drawingml/2006/main">
            <a:r>
              <a:t/>
            </a:r>
          </a:p>
          <a:p xmlns:a="http://schemas.openxmlformats.org/drawingml/2006/main">
            <a:r>
              <a:t>Collisions between particles: conserve components</a:t>
            </a:r>
          </a:p>
          <a:p xmlns:a="http://schemas.openxmlformats.org/drawingml/2006/main">
            <a:r>
              <a:t/>
            </a:r>
          </a:p>
          <a:p xmlns:a="http://schemas.openxmlformats.org/drawingml/2006/main">
            <a:r>
              <a:t>For an isolated pair, total momentum is conserved separately along x and y. An elastic collision also conserves the pair’s total kinetic energy; each particle’s kinetic energy may change. Example: two equal masses, initially (v, 0) and (0, 0), may leave with (v/2, v/2) and (v/2, -v/2). The total momentum remains (mv, 0), and the total kinetic energy remains ½mv².</a:t>
            </a:r>
          </a:p>
          <a:p xmlns:a="http://schemas.openxmlformats.org/drawingml/2006/main">
            <a:r>
              <a:t/>
            </a:r>
          </a:p>
          <a:p xmlns:a="http://schemas.openxmlformats.org/drawingml/2006/main">
            <a:r>
              <a:t>Pause and predict 13 At fixed volume, why does increasing T raise P? At fixed T, why does compressing the gas raise P? Use impulse and collision rate, not only PV = nRT.</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22.</a:t>
            </a:r>
          </a:p>
          <a:p xmlns:a="http://schemas.openxmlformats.org/drawingml/2006/main">
            <a:r>
              <a:t>Original source: N14 pp.7-9: annotated 2019 AP Physics 2 FRQ 3</a:t>
            </a:r>
          </a:p>
          <a:p xmlns:a="http://schemas.openxmlformats.org/drawingml/2006/main">
            <a:r>
              <a:t>CED: 9.5</a:t>
            </a:r>
          </a:p>
          <a:p xmlns:a="http://schemas.openxmlformats.org/drawingml/2006/main">
            <a:r>
              <a:t/>
            </a:r>
          </a:p>
          <a:p xmlns:a="http://schemas.openxmlformats.org/drawingml/2006/main">
            <a:r>
              <a:t>The original apparatus keeps boiling water above one face of a plastic slab and ice near 0 °C on the other face. Area A = 0.025 m² and ΔT = 100 K stay fixed while slab thickness L changes. After steady transfer develops, the melt rate gives the energy-transfer rate H.</a:t>
            </a:r>
          </a:p>
          <a:p xmlns:a="http://schemas.openxmlformats.org/drawingml/2006/main">
            <a:r>
              <a:t/>
            </a:r>
          </a:p>
          <a:p xmlns:a="http://schemas.openxmlformats.org/drawingml/2006/main">
            <a:r>
              <a:t>thermal_slab Energy moves through the slab from the hot reservoir to the melting ice.</a:t>
            </a:r>
          </a:p>
          <a:p xmlns:a="http://schemas.openxmlformats.org/drawingml/2006/main">
            <a:r>
              <a:t/>
            </a:r>
          </a:p>
          <a:p xmlns:a="http://schemas.openxmlformats.org/drawingml/2006/main">
            <a:r>
              <a:t>[['L (m)', '0.010', '0.020', '0.030', '0.040', '0.050'], ['H (J/s)', '95', '53', '31', '27', '18'], ['1/L (m⁻¹)', '100', '50', '33.3', '25', '20']] [86, 85, 85, 85, 85, 85] 9</a:t>
            </a:r>
          </a:p>
          <a:p xmlns:a="http://schemas.openxmlformats.org/drawingml/2006/main">
            <a:r>
              <a:t/>
            </a:r>
          </a:p>
          <a:p xmlns:a="http://schemas.openxmlformats.org/drawingml/2006/main">
            <a:r>
              <a:t>H = kAΔT(1/L)</a:t>
            </a:r>
          </a:p>
          <a:p xmlns:a="http://schemas.openxmlformats.org/drawingml/2006/main">
            <a:r>
              <a:t>Plot H vertically against 1/L horizontally. Slope = kAΔT.</a:t>
            </a:r>
          </a:p>
          <a:p xmlns:a="http://schemas.openxmlformats.org/drawingml/2006/main">
            <a:r>
              <a:t/>
            </a:r>
          </a:p>
          <a:p xmlns:a="http://schemas.openxmlformats.org/drawingml/2006/main">
            <a:r>
              <a:t>A fitted slope near 1.0 W·m gives k ≈ 1.0/(0.025 × 100) = 0.40 W/(m·K). Use all points and show a best-fit line. Measurement scatter need not put every point exactly on the line.</a:t>
            </a:r>
          </a:p>
          <a:p xmlns:a="http://schemas.openxmlformats.org/drawingml/2006/main">
            <a:r>
              <a:t/>
            </a:r>
          </a:p>
          <a:p xmlns:a="http://schemas.openxmlformats.org/drawingml/2006/main">
            <a:r>
              <a:t>EXPLANATIONS RETAINED FROM THE SOURCE Plastic transfers energy through interactions and vibrations of its particles. Do not explain plastic conduction by mobile metal electrons. Equal-temperature wood and plastic can feel different because they remove energy from a hand at different rates. A lower actual face-to-face ΔT than assumed biases the inferred k downward.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22.</a:t>
            </a:r>
          </a:p>
          <a:p xmlns:a="http://schemas.openxmlformats.org/drawingml/2006/main">
            <a:r>
              <a:t>Original source: N14 pp.7-9: annotated 2019 AP Physics 2 FRQ 3</a:t>
            </a:r>
          </a:p>
          <a:p xmlns:a="http://schemas.openxmlformats.org/drawingml/2006/main">
            <a:r>
              <a:t>CED: 9.5</a:t>
            </a:r>
          </a:p>
          <a:p xmlns:a="http://schemas.openxmlformats.org/drawingml/2006/main">
            <a:r>
              <a:t/>
            </a:r>
          </a:p>
          <a:p xmlns:a="http://schemas.openxmlformats.org/drawingml/2006/main">
            <a:r>
              <a:t>The original apparatus keeps boiling water above one face of a plastic slab and ice near 0 °C on the other face. Area A = 0.025 m² and ΔT = 100 K stay fixed while slab thickness L changes. After steady transfer develops, the melt rate gives the energy-transfer rate H.</a:t>
            </a:r>
          </a:p>
          <a:p xmlns:a="http://schemas.openxmlformats.org/drawingml/2006/main">
            <a:r>
              <a:t/>
            </a:r>
          </a:p>
          <a:p xmlns:a="http://schemas.openxmlformats.org/drawingml/2006/main">
            <a:r>
              <a:t>thermal_slab Energy moves through the slab from the hot reservoir to the melting ice.</a:t>
            </a:r>
          </a:p>
          <a:p xmlns:a="http://schemas.openxmlformats.org/drawingml/2006/main">
            <a:r>
              <a:t/>
            </a:r>
          </a:p>
          <a:p xmlns:a="http://schemas.openxmlformats.org/drawingml/2006/main">
            <a:r>
              <a:t>[['L (m)', '0.010', '0.020', '0.030', '0.040', '0.050'], ['H (J/s)', '95', '53', '31', '27', '18'], ['1/L (m⁻¹)', '100', '50', '33.3', '25', '20']] [86, 85, 85, 85, 85, 85] 9</a:t>
            </a:r>
          </a:p>
          <a:p xmlns:a="http://schemas.openxmlformats.org/drawingml/2006/main">
            <a:r>
              <a:t/>
            </a:r>
          </a:p>
          <a:p xmlns:a="http://schemas.openxmlformats.org/drawingml/2006/main">
            <a:r>
              <a:t>H = kAΔT(1/L)</a:t>
            </a:r>
          </a:p>
          <a:p xmlns:a="http://schemas.openxmlformats.org/drawingml/2006/main">
            <a:r>
              <a:t>Plot H vertically against 1/L horizontally. Slope = kAΔT.</a:t>
            </a:r>
          </a:p>
          <a:p xmlns:a="http://schemas.openxmlformats.org/drawingml/2006/main">
            <a:r>
              <a:t/>
            </a:r>
          </a:p>
          <a:p xmlns:a="http://schemas.openxmlformats.org/drawingml/2006/main">
            <a:r>
              <a:t>A fitted slope near 1.0 W·m gives k ≈ 1.0/(0.025 × 100) = 0.40 W/(m·K). Use all points and show a best-fit line. Measurement scatter need not put every point exactly on the line.</a:t>
            </a:r>
          </a:p>
          <a:p xmlns:a="http://schemas.openxmlformats.org/drawingml/2006/main">
            <a:r>
              <a:t/>
            </a:r>
          </a:p>
          <a:p xmlns:a="http://schemas.openxmlformats.org/drawingml/2006/main">
            <a:r>
              <a:t>EXPLANATIONS RETAINED FROM THE SOURCE Plastic transfers energy through interactions and vibrations of its particles. Do not explain plastic conduction by mobile metal electrons. Equal-temperature wood and plastic can feel different because they remove energy from a hand at different rates. A lower actual face-to-face ΔT than assumed biases the inferred k downward.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22.</a:t>
            </a:r>
          </a:p>
          <a:p xmlns:a="http://schemas.openxmlformats.org/drawingml/2006/main">
            <a:r>
              <a:t>Original source: N14 pp.7-9: annotated 2019 AP Physics 2 FRQ 3</a:t>
            </a:r>
          </a:p>
          <a:p xmlns:a="http://schemas.openxmlformats.org/drawingml/2006/main">
            <a:r>
              <a:t>CED: 9.5</a:t>
            </a:r>
          </a:p>
          <a:p xmlns:a="http://schemas.openxmlformats.org/drawingml/2006/main">
            <a:r>
              <a:t/>
            </a:r>
          </a:p>
          <a:p xmlns:a="http://schemas.openxmlformats.org/drawingml/2006/main">
            <a:r>
              <a:t>The original apparatus keeps boiling water above one face of a plastic slab and ice near 0 °C on the other face. Area A = 0.025 m² and ΔT = 100 K stay fixed while slab thickness L changes. After steady transfer develops, the melt rate gives the energy-transfer rate H.</a:t>
            </a:r>
          </a:p>
          <a:p xmlns:a="http://schemas.openxmlformats.org/drawingml/2006/main">
            <a:r>
              <a:t/>
            </a:r>
          </a:p>
          <a:p xmlns:a="http://schemas.openxmlformats.org/drawingml/2006/main">
            <a:r>
              <a:t>thermal_slab Energy moves through the slab from the hot reservoir to the melting ice.</a:t>
            </a:r>
          </a:p>
          <a:p xmlns:a="http://schemas.openxmlformats.org/drawingml/2006/main">
            <a:r>
              <a:t/>
            </a:r>
          </a:p>
          <a:p xmlns:a="http://schemas.openxmlformats.org/drawingml/2006/main">
            <a:r>
              <a:t>[['L (m)', '0.010', '0.020', '0.030', '0.040', '0.050'], ['H (J/s)', '95', '53', '31', '27', '18'], ['1/L (m⁻¹)', '100', '50', '33.3', '25', '20']] [86, 85, 85, 85, 85, 85] 9</a:t>
            </a:r>
          </a:p>
          <a:p xmlns:a="http://schemas.openxmlformats.org/drawingml/2006/main">
            <a:r>
              <a:t/>
            </a:r>
          </a:p>
          <a:p xmlns:a="http://schemas.openxmlformats.org/drawingml/2006/main">
            <a:r>
              <a:t>H = kAΔT(1/L)</a:t>
            </a:r>
          </a:p>
          <a:p xmlns:a="http://schemas.openxmlformats.org/drawingml/2006/main">
            <a:r>
              <a:t>Plot H vertically against 1/L horizontally. Slope = kAΔT.</a:t>
            </a:r>
          </a:p>
          <a:p xmlns:a="http://schemas.openxmlformats.org/drawingml/2006/main">
            <a:r>
              <a:t/>
            </a:r>
          </a:p>
          <a:p xmlns:a="http://schemas.openxmlformats.org/drawingml/2006/main">
            <a:r>
              <a:t>A fitted slope near 1.0 W·m gives k ≈ 1.0/(0.025 × 100) = 0.40 W/(m·K). Use all points and show a best-fit line. Measurement scatter need not put every point exactly on the line.</a:t>
            </a:r>
          </a:p>
          <a:p xmlns:a="http://schemas.openxmlformats.org/drawingml/2006/main">
            <a:r>
              <a:t/>
            </a:r>
          </a:p>
          <a:p xmlns:a="http://schemas.openxmlformats.org/drawingml/2006/main">
            <a:r>
              <a:t>EXPLANATIONS RETAINED FROM THE SOURCE Plastic transfers energy through interactions and vibrations of its particles. Do not explain plastic conduction by mobile metal electrons. Equal-temperature wood and plastic can feel different because they remove energy from a hand at different rates. A lower actual face-to-face ΔT than assumed biases the inferred k downward.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22.</a:t>
            </a:r>
          </a:p>
          <a:p xmlns:a="http://schemas.openxmlformats.org/drawingml/2006/main">
            <a:r>
              <a:t>Original source: N14 pp.7-9: annotated 2019 AP Physics 2 FRQ 3</a:t>
            </a:r>
          </a:p>
          <a:p xmlns:a="http://schemas.openxmlformats.org/drawingml/2006/main">
            <a:r>
              <a:t>CED: 9.5</a:t>
            </a:r>
          </a:p>
          <a:p xmlns:a="http://schemas.openxmlformats.org/drawingml/2006/main">
            <a:r>
              <a:t/>
            </a:r>
          </a:p>
          <a:p xmlns:a="http://schemas.openxmlformats.org/drawingml/2006/main">
            <a:r>
              <a:t>The original apparatus keeps boiling water above one face of a plastic slab and ice near 0 °C on the other face. Area A = 0.025 m² and ΔT = 100 K stay fixed while slab thickness L changes. After steady transfer develops, the melt rate gives the energy-transfer rate H.</a:t>
            </a:r>
          </a:p>
          <a:p xmlns:a="http://schemas.openxmlformats.org/drawingml/2006/main">
            <a:r>
              <a:t/>
            </a:r>
          </a:p>
          <a:p xmlns:a="http://schemas.openxmlformats.org/drawingml/2006/main">
            <a:r>
              <a:t>thermal_slab Energy moves through the slab from the hot reservoir to the melting ice.</a:t>
            </a:r>
          </a:p>
          <a:p xmlns:a="http://schemas.openxmlformats.org/drawingml/2006/main">
            <a:r>
              <a:t/>
            </a:r>
          </a:p>
          <a:p xmlns:a="http://schemas.openxmlformats.org/drawingml/2006/main">
            <a:r>
              <a:t>[['L (m)', '0.010', '0.020', '0.030', '0.040', '0.050'], ['H (J/s)', '95', '53', '31', '27', '18'], ['1/L (m⁻¹)', '100', '50', '33.3', '25', '20']] [86, 85, 85, 85, 85, 85] 9</a:t>
            </a:r>
          </a:p>
          <a:p xmlns:a="http://schemas.openxmlformats.org/drawingml/2006/main">
            <a:r>
              <a:t/>
            </a:r>
          </a:p>
          <a:p xmlns:a="http://schemas.openxmlformats.org/drawingml/2006/main">
            <a:r>
              <a:t>H = kAΔT(1/L)</a:t>
            </a:r>
          </a:p>
          <a:p xmlns:a="http://schemas.openxmlformats.org/drawingml/2006/main">
            <a:r>
              <a:t>Plot H vertically against 1/L horizontally. Slope = kAΔT.</a:t>
            </a:r>
          </a:p>
          <a:p xmlns:a="http://schemas.openxmlformats.org/drawingml/2006/main">
            <a:r>
              <a:t/>
            </a:r>
          </a:p>
          <a:p xmlns:a="http://schemas.openxmlformats.org/drawingml/2006/main">
            <a:r>
              <a:t>A fitted slope near 1.0 W·m gives k ≈ 1.0/(0.025 × 100) = 0.40 W/(m·K). Use all points and show a best-fit line. Measurement scatter need not put every point exactly on the line.</a:t>
            </a:r>
          </a:p>
          <a:p xmlns:a="http://schemas.openxmlformats.org/drawingml/2006/main">
            <a:r>
              <a:t/>
            </a:r>
          </a:p>
          <a:p xmlns:a="http://schemas.openxmlformats.org/drawingml/2006/main">
            <a:r>
              <a:t>EXPLANATIONS RETAINED FROM THE SOURCE Plastic transfers energy through interactions and vibrations of its particles. Do not explain plastic conduction by mobile metal electrons. Equal-temperature wood and plastic can feel different because they remove energy from a hand at different rates. A lower actual face-to-face ΔT than assumed biases the inferred k downward.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22.</a:t>
            </a:r>
          </a:p>
          <a:p xmlns:a="http://schemas.openxmlformats.org/drawingml/2006/main">
            <a:r>
              <a:t>Original source: N14 pp.7-9: annotated 2019 AP Physics 2 FRQ 3</a:t>
            </a:r>
          </a:p>
          <a:p xmlns:a="http://schemas.openxmlformats.org/drawingml/2006/main">
            <a:r>
              <a:t>CED: 9.5</a:t>
            </a:r>
          </a:p>
          <a:p xmlns:a="http://schemas.openxmlformats.org/drawingml/2006/main">
            <a:r>
              <a:t/>
            </a:r>
          </a:p>
          <a:p xmlns:a="http://schemas.openxmlformats.org/drawingml/2006/main">
            <a:r>
              <a:t>The original apparatus keeps boiling water above one face of a plastic slab and ice near 0 °C on the other face. Area A = 0.025 m² and ΔT = 100 K stay fixed while slab thickness L changes. After steady transfer develops, the melt rate gives the energy-transfer rate H.</a:t>
            </a:r>
          </a:p>
          <a:p xmlns:a="http://schemas.openxmlformats.org/drawingml/2006/main">
            <a:r>
              <a:t/>
            </a:r>
          </a:p>
          <a:p xmlns:a="http://schemas.openxmlformats.org/drawingml/2006/main">
            <a:r>
              <a:t>thermal_slab Energy moves through the slab from the hot reservoir to the melting ice.</a:t>
            </a:r>
          </a:p>
          <a:p xmlns:a="http://schemas.openxmlformats.org/drawingml/2006/main">
            <a:r>
              <a:t/>
            </a:r>
          </a:p>
          <a:p xmlns:a="http://schemas.openxmlformats.org/drawingml/2006/main">
            <a:r>
              <a:t>[['L (m)', '0.010', '0.020', '0.030', '0.040', '0.050'], ['H (J/s)', '95', '53', '31', '27', '18'], ['1/L (m⁻¹)', '100', '50', '33.3', '25', '20']] [86, 85, 85, 85, 85, 85] 9</a:t>
            </a:r>
          </a:p>
          <a:p xmlns:a="http://schemas.openxmlformats.org/drawingml/2006/main">
            <a:r>
              <a:t/>
            </a:r>
          </a:p>
          <a:p xmlns:a="http://schemas.openxmlformats.org/drawingml/2006/main">
            <a:r>
              <a:t>H = kAΔT(1/L)</a:t>
            </a:r>
          </a:p>
          <a:p xmlns:a="http://schemas.openxmlformats.org/drawingml/2006/main">
            <a:r>
              <a:t>Plot H vertically against 1/L horizontally. Slope = kAΔT.</a:t>
            </a:r>
          </a:p>
          <a:p xmlns:a="http://schemas.openxmlformats.org/drawingml/2006/main">
            <a:r>
              <a:t/>
            </a:r>
          </a:p>
          <a:p xmlns:a="http://schemas.openxmlformats.org/drawingml/2006/main">
            <a:r>
              <a:t>A fitted slope near 1.0 W·m gives k ≈ 1.0/(0.025 × 100) = 0.40 W/(m·K). Use all points and show a best-fit line. Measurement scatter need not put every point exactly on the line.</a:t>
            </a:r>
          </a:p>
          <a:p xmlns:a="http://schemas.openxmlformats.org/drawingml/2006/main">
            <a:r>
              <a:t/>
            </a:r>
          </a:p>
          <a:p xmlns:a="http://schemas.openxmlformats.org/drawingml/2006/main">
            <a:r>
              <a:t>EXPLANATIONS RETAINED FROM THE SOURCE Plastic transfers energy through interactions and vibrations of its particles. Do not explain plastic conduction by mobile metal electrons. Equal-temperature wood and plastic can feel different because they remove energy from a hand at different rates. A lower actual face-to-face ΔT than assumed biases the inferred k downward.</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23.</a:t>
            </a:r>
          </a:p>
          <a:p xmlns:a="http://schemas.openxmlformats.org/drawingml/2006/main">
            <a:r>
              <a:t>Original source: CED science practices; N14 pp.7-9</a:t>
            </a:r>
          </a:p>
          <a:p xmlns:a="http://schemas.openxmlformats.org/drawingml/2006/main">
            <a:r>
              <a:t>CED: 9.2 + 9.5 / science practices</a:t>
            </a:r>
          </a:p>
          <a:p xmlns:a="http://schemas.openxmlformats.org/drawingml/2006/main">
            <a:r>
              <a:t/>
            </a:r>
          </a:p>
          <a:p xmlns:a="http://schemas.openxmlformats.org/drawingml/2006/main">
            <a:r>
              <a:t>A: Test the ideal gas law with a sealed syringe</a:t>
            </a:r>
          </a:p>
          <a:p xmlns:a="http://schemas.openxmlformats.org/drawingml/2006/main">
            <a:r>
              <a:t/>
            </a:r>
          </a:p>
          <a:p xmlns:a="http://schemas.openxmlformats.org/drawingml/2006/main">
            <a:r>
              <a:t>Question: Is P proportional to 1/V at fixed temperature and fixed amount of gas?</a:t>
            </a:r>
          </a:p>
          <a:p xmlns:a="http://schemas.openxmlformats.org/drawingml/2006/main">
            <a:r>
              <a:t>Equipment: sealed syringe, absolute pressure sensor, volume scale, thermometer, and a clamp or force control. Keep the connection volume in the model.</a:t>
            </a:r>
          </a:p>
          <a:p xmlns:a="http://schemas.openxmlformats.org/drawingml/2006/main">
            <a:r>
              <a:t>Procedure: seal a fixed amount of air; select at least five volumes over a useful range; change volume slowly; wait for temperature and pressure to stabilize; record P, total gas volume, and T; repeat each setting.</a:t>
            </a:r>
          </a:p>
          <a:p xmlns:a="http://schemas.openxmlformats.org/drawingml/2006/main">
            <a:r>
              <a:t/>
            </a:r>
          </a:p>
          <a:p xmlns:a="http://schemas.openxmlformats.org/drawingml/2006/main">
            <a:r>
              <a:t>Prediction &amp; analysis Plot absolute P vertically against 1/V horizontally. For constant n and T, slope = nRT, with units Pa·m³ = J. A systematic curve may indicate unaccounted tubing volume, temperature drift, leaks, or a nonideal apparatus. Do not interpret a gauge reading as absolute pressure.</a:t>
            </a:r>
          </a:p>
          <a:p xmlns:a="http://schemas.openxmlformats.org/drawingml/2006/main">
            <a:r>
              <a:t/>
            </a:r>
          </a:p>
          <a:p xmlns:a="http://schemas.openxmlformats.org/drawingml/2006/main">
            <a:r>
              <a:t>Improve the test: include syringe plus tubing volume; check leaks; take repeated readings; compare compression and expansion readings for hysteresis. If a weighted piston is used instead of a sensor, calculate P = P_atm + F/A and consider friction. A rapid compression raises T, making P temporarily too large for an isothermal model. small</a:t>
            </a:r>
          </a:p>
          <a:p xmlns:a="http://schemas.openxmlformats.org/drawingml/2006/main">
            <a:r>
              <a:t/>
            </a:r>
          </a:p>
          <a:p xmlns:a="http://schemas.openxmlformats.org/drawingml/2006/main">
            <a:r>
              <a:t>B: Determine specific heat from electrical heating</a:t>
            </a:r>
          </a:p>
          <a:p xmlns:a="http://schemas.openxmlformats.org/drawingml/2006/main">
            <a:r>
              <a:t/>
            </a:r>
          </a:p>
          <a:p xmlns:a="http://schemas.openxmlformats.org/drawingml/2006/main">
            <a:r>
              <a:t>Question: What is c for a sample of known mass m?</a:t>
            </a:r>
          </a:p>
          <a:p xmlns:a="http://schemas.openxmlformats.org/drawingml/2006/main">
            <a:r>
              <a:t>Equipment: insulated sample, low-voltage heater, temperature probe, timer, voltmeter and ammeter.</a:t>
            </a:r>
          </a:p>
          <a:p xmlns:a="http://schemas.openxmlformats.org/drawingml/2006/main">
            <a:r>
              <a:t>Procedure: measure m; place the heater and probe in good thermal contact; stir if the sample is a liquid; measure electrical power P_elec = IV; record T at regular intervals over a modest range; repeat. Insulate the container and avoid any phase change.</a:t>
            </a:r>
          </a:p>
          <a:p xmlns:a="http://schemas.openxmlformats.org/drawingml/2006/main">
            <a:r>
              <a:t/>
            </a:r>
          </a:p>
          <a:p xmlns:a="http://schemas.openxmlformats.org/drawingml/2006/main">
            <a:r>
              <a:t>P_elect ≈ mcΔT</a:t>
            </a:r>
          </a:p>
          <a:p xmlns:a="http://schemas.openxmlformats.org/drawingml/2006/main">
            <a:r>
              <a:t>Slope s of ΔT versus t = P_elec/(mc)</a:t>
            </a:r>
          </a:p>
          <a:p xmlns:a="http://schemas.openxmlformats.org/drawingml/2006/main">
            <a:r>
              <a:t>c = P_elec/(ms)</a:t>
            </a:r>
          </a:p>
          <a:p xmlns:a="http://schemas.openxmlformats.org/drawingml/2006/main">
            <a:r>
              <a:t/>
            </a:r>
          </a:p>
          <a:p xmlns:a="http://schemas.openxmlformats.org/drawingml/2006/main">
            <a:r>
              <a:t>Interpret an error: if heat escapes to the room, the measured slope is too small. Using all electrical power as though it heats the sample makes the inferred c too large. A warming container also adds heat capacity; measure or correct for it. Measure power rather than assuming it stays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23.</a:t>
            </a:r>
          </a:p>
          <a:p xmlns:a="http://schemas.openxmlformats.org/drawingml/2006/main">
            <a:r>
              <a:t>Original source: CED science practices; N14 pp.7-9</a:t>
            </a:r>
          </a:p>
          <a:p xmlns:a="http://schemas.openxmlformats.org/drawingml/2006/main">
            <a:r>
              <a:t>CED: 9.2 + 9.5 / science practices</a:t>
            </a:r>
          </a:p>
          <a:p xmlns:a="http://schemas.openxmlformats.org/drawingml/2006/main">
            <a:r>
              <a:t/>
            </a:r>
          </a:p>
          <a:p xmlns:a="http://schemas.openxmlformats.org/drawingml/2006/main">
            <a:r>
              <a:t>A: Test the ideal gas law with a sealed syringe</a:t>
            </a:r>
          </a:p>
          <a:p xmlns:a="http://schemas.openxmlformats.org/drawingml/2006/main">
            <a:r>
              <a:t/>
            </a:r>
          </a:p>
          <a:p xmlns:a="http://schemas.openxmlformats.org/drawingml/2006/main">
            <a:r>
              <a:t>Question: Is P proportional to 1/V at fixed temperature and fixed amount of gas?</a:t>
            </a:r>
          </a:p>
          <a:p xmlns:a="http://schemas.openxmlformats.org/drawingml/2006/main">
            <a:r>
              <a:t>Equipment: sealed syringe, absolute pressure sensor, volume scale, thermometer, and a clamp or force control. Keep the connection volume in the model.</a:t>
            </a:r>
          </a:p>
          <a:p xmlns:a="http://schemas.openxmlformats.org/drawingml/2006/main">
            <a:r>
              <a:t>Procedure: seal a fixed amount of air; select at least five volumes over a useful range; change volume slowly; wait for temperature and pressure to stabilize; record P, total gas volume, and T; repeat each setting.</a:t>
            </a:r>
          </a:p>
          <a:p xmlns:a="http://schemas.openxmlformats.org/drawingml/2006/main">
            <a:r>
              <a:t/>
            </a:r>
          </a:p>
          <a:p xmlns:a="http://schemas.openxmlformats.org/drawingml/2006/main">
            <a:r>
              <a:t>Prediction &amp; analysis Plot absolute P vertically against 1/V horizontally. For constant n and T, slope = nRT, with units Pa·m³ = J. A systematic curve may indicate unaccounted tubing volume, temperature drift, leaks, or a nonideal apparatus. Do not interpret a gauge reading as absolute pressure.</a:t>
            </a:r>
          </a:p>
          <a:p xmlns:a="http://schemas.openxmlformats.org/drawingml/2006/main">
            <a:r>
              <a:t/>
            </a:r>
          </a:p>
          <a:p xmlns:a="http://schemas.openxmlformats.org/drawingml/2006/main">
            <a:r>
              <a:t>Improve the test: include syringe plus tubing volume; check leaks; take repeated readings; compare compression and expansion readings for hysteresis. If a weighted piston is used instead of a sensor, calculate P = P_atm + F/A and consider friction. A rapid compression raises T, making P temporarily too large for an isothermal model. small</a:t>
            </a:r>
          </a:p>
          <a:p xmlns:a="http://schemas.openxmlformats.org/drawingml/2006/main">
            <a:r>
              <a:t/>
            </a:r>
          </a:p>
          <a:p xmlns:a="http://schemas.openxmlformats.org/drawingml/2006/main">
            <a:r>
              <a:t>B: Determine specific heat from electrical heating</a:t>
            </a:r>
          </a:p>
          <a:p xmlns:a="http://schemas.openxmlformats.org/drawingml/2006/main">
            <a:r>
              <a:t/>
            </a:r>
          </a:p>
          <a:p xmlns:a="http://schemas.openxmlformats.org/drawingml/2006/main">
            <a:r>
              <a:t>Question: What is c for a sample of known mass m?</a:t>
            </a:r>
          </a:p>
          <a:p xmlns:a="http://schemas.openxmlformats.org/drawingml/2006/main">
            <a:r>
              <a:t>Equipment: insulated sample, low-voltage heater, temperature probe, timer, voltmeter and ammeter.</a:t>
            </a:r>
          </a:p>
          <a:p xmlns:a="http://schemas.openxmlformats.org/drawingml/2006/main">
            <a:r>
              <a:t>Procedure: measure m; place the heater and probe in good thermal contact; stir if the sample is a liquid; measure electrical power P_elec = IV; record T at regular intervals over a modest range; repeat. Insulate the container and avoid any phase change.</a:t>
            </a:r>
          </a:p>
          <a:p xmlns:a="http://schemas.openxmlformats.org/drawingml/2006/main">
            <a:r>
              <a:t/>
            </a:r>
          </a:p>
          <a:p xmlns:a="http://schemas.openxmlformats.org/drawingml/2006/main">
            <a:r>
              <a:t>P_elect ≈ mcΔT</a:t>
            </a:r>
          </a:p>
          <a:p xmlns:a="http://schemas.openxmlformats.org/drawingml/2006/main">
            <a:r>
              <a:t>Slope s of ΔT versus t = P_elec/(mc)</a:t>
            </a:r>
          </a:p>
          <a:p xmlns:a="http://schemas.openxmlformats.org/drawingml/2006/main">
            <a:r>
              <a:t>c = P_elec/(ms)</a:t>
            </a:r>
          </a:p>
          <a:p xmlns:a="http://schemas.openxmlformats.org/drawingml/2006/main">
            <a:r>
              <a:t/>
            </a:r>
          </a:p>
          <a:p xmlns:a="http://schemas.openxmlformats.org/drawingml/2006/main">
            <a:r>
              <a:t>Interpret an error: if heat escapes to the room, the measured slope is too small. Using all electrical power as though it heats the sample makes the inferred c too large. A warming container also adds heat capacity; measure or correct for it. Measure power rather than assuming it stays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23.</a:t>
            </a:r>
          </a:p>
          <a:p xmlns:a="http://schemas.openxmlformats.org/drawingml/2006/main">
            <a:r>
              <a:t>Original source: CED science practices; N14 pp.7-9</a:t>
            </a:r>
          </a:p>
          <a:p xmlns:a="http://schemas.openxmlformats.org/drawingml/2006/main">
            <a:r>
              <a:t>CED: 9.2 + 9.5 / science practices</a:t>
            </a:r>
          </a:p>
          <a:p xmlns:a="http://schemas.openxmlformats.org/drawingml/2006/main">
            <a:r>
              <a:t/>
            </a:r>
          </a:p>
          <a:p xmlns:a="http://schemas.openxmlformats.org/drawingml/2006/main">
            <a:r>
              <a:t>A: Test the ideal gas law with a sealed syringe</a:t>
            </a:r>
          </a:p>
          <a:p xmlns:a="http://schemas.openxmlformats.org/drawingml/2006/main">
            <a:r>
              <a:t/>
            </a:r>
          </a:p>
          <a:p xmlns:a="http://schemas.openxmlformats.org/drawingml/2006/main">
            <a:r>
              <a:t>Question: Is P proportional to 1/V at fixed temperature and fixed amount of gas?</a:t>
            </a:r>
          </a:p>
          <a:p xmlns:a="http://schemas.openxmlformats.org/drawingml/2006/main">
            <a:r>
              <a:t>Equipment: sealed syringe, absolute pressure sensor, volume scale, thermometer, and a clamp or force control. Keep the connection volume in the model.</a:t>
            </a:r>
          </a:p>
          <a:p xmlns:a="http://schemas.openxmlformats.org/drawingml/2006/main">
            <a:r>
              <a:t>Procedure: seal a fixed amount of air; select at least five volumes over a useful range; change volume slowly; wait for temperature and pressure to stabilize; record P, total gas volume, and T; repeat each setting.</a:t>
            </a:r>
          </a:p>
          <a:p xmlns:a="http://schemas.openxmlformats.org/drawingml/2006/main">
            <a:r>
              <a:t/>
            </a:r>
          </a:p>
          <a:p xmlns:a="http://schemas.openxmlformats.org/drawingml/2006/main">
            <a:r>
              <a:t>Prediction &amp; analysis Plot absolute P vertically against 1/V horizontally. For constant n and T, slope = nRT, with units Pa·m³ = J. A systematic curve may indicate unaccounted tubing volume, temperature drift, leaks, or a nonideal apparatus. Do not interpret a gauge reading as absolute pressure.</a:t>
            </a:r>
          </a:p>
          <a:p xmlns:a="http://schemas.openxmlformats.org/drawingml/2006/main">
            <a:r>
              <a:t/>
            </a:r>
          </a:p>
          <a:p xmlns:a="http://schemas.openxmlformats.org/drawingml/2006/main">
            <a:r>
              <a:t>Improve the test: include syringe plus tubing volume; check leaks; take repeated readings; compare compression and expansion readings for hysteresis. If a weighted piston is used instead of a sensor, calculate P = P_atm + F/A and consider friction. A rapid compression raises T, making P temporarily too large for an isothermal model. small</a:t>
            </a:r>
          </a:p>
          <a:p xmlns:a="http://schemas.openxmlformats.org/drawingml/2006/main">
            <a:r>
              <a:t/>
            </a:r>
          </a:p>
          <a:p xmlns:a="http://schemas.openxmlformats.org/drawingml/2006/main">
            <a:r>
              <a:t>B: Determine specific heat from electrical heating</a:t>
            </a:r>
          </a:p>
          <a:p xmlns:a="http://schemas.openxmlformats.org/drawingml/2006/main">
            <a:r>
              <a:t/>
            </a:r>
          </a:p>
          <a:p xmlns:a="http://schemas.openxmlformats.org/drawingml/2006/main">
            <a:r>
              <a:t>Question: What is c for a sample of known mass m?</a:t>
            </a:r>
          </a:p>
          <a:p xmlns:a="http://schemas.openxmlformats.org/drawingml/2006/main">
            <a:r>
              <a:t>Equipment: insulated sample, low-voltage heater, temperature probe, timer, voltmeter and ammeter.</a:t>
            </a:r>
          </a:p>
          <a:p xmlns:a="http://schemas.openxmlformats.org/drawingml/2006/main">
            <a:r>
              <a:t>Procedure: measure m; place the heater and probe in good thermal contact; stir if the sample is a liquid; measure electrical power P_elec = IV; record T at regular intervals over a modest range; repeat. Insulate the container and avoid any phase change.</a:t>
            </a:r>
          </a:p>
          <a:p xmlns:a="http://schemas.openxmlformats.org/drawingml/2006/main">
            <a:r>
              <a:t/>
            </a:r>
          </a:p>
          <a:p xmlns:a="http://schemas.openxmlformats.org/drawingml/2006/main">
            <a:r>
              <a:t>P_elect ≈ mcΔT</a:t>
            </a:r>
          </a:p>
          <a:p xmlns:a="http://schemas.openxmlformats.org/drawingml/2006/main">
            <a:r>
              <a:t>Slope s of ΔT versus t = P_elec/(mc)</a:t>
            </a:r>
          </a:p>
          <a:p xmlns:a="http://schemas.openxmlformats.org/drawingml/2006/main">
            <a:r>
              <a:t>c = P_elec/(ms)</a:t>
            </a:r>
          </a:p>
          <a:p xmlns:a="http://schemas.openxmlformats.org/drawingml/2006/main">
            <a:r>
              <a:t/>
            </a:r>
          </a:p>
          <a:p xmlns:a="http://schemas.openxmlformats.org/drawingml/2006/main">
            <a:r>
              <a:t>Interpret an error: if heat escapes to the room, the measured slope is too small. Using all electrical power as though it heats the sample makes the inferred c too large. A warming container also adds heat capacity; measure or correct for it. Measure power rather than assuming it stays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23.</a:t>
            </a:r>
          </a:p>
          <a:p xmlns:a="http://schemas.openxmlformats.org/drawingml/2006/main">
            <a:r>
              <a:t>Original source: CED science practices; N14 pp.7-9</a:t>
            </a:r>
          </a:p>
          <a:p xmlns:a="http://schemas.openxmlformats.org/drawingml/2006/main">
            <a:r>
              <a:t>CED: 9.2 + 9.5 / science practices</a:t>
            </a:r>
          </a:p>
          <a:p xmlns:a="http://schemas.openxmlformats.org/drawingml/2006/main">
            <a:r>
              <a:t/>
            </a:r>
          </a:p>
          <a:p xmlns:a="http://schemas.openxmlformats.org/drawingml/2006/main">
            <a:r>
              <a:t>A: Test the ideal gas law with a sealed syringe</a:t>
            </a:r>
          </a:p>
          <a:p xmlns:a="http://schemas.openxmlformats.org/drawingml/2006/main">
            <a:r>
              <a:t/>
            </a:r>
          </a:p>
          <a:p xmlns:a="http://schemas.openxmlformats.org/drawingml/2006/main">
            <a:r>
              <a:t>Question: Is P proportional to 1/V at fixed temperature and fixed amount of gas?</a:t>
            </a:r>
          </a:p>
          <a:p xmlns:a="http://schemas.openxmlformats.org/drawingml/2006/main">
            <a:r>
              <a:t>Equipment: sealed syringe, absolute pressure sensor, volume scale, thermometer, and a clamp or force control. Keep the connection volume in the model.</a:t>
            </a:r>
          </a:p>
          <a:p xmlns:a="http://schemas.openxmlformats.org/drawingml/2006/main">
            <a:r>
              <a:t>Procedure: seal a fixed amount of air; select at least five volumes over a useful range; change volume slowly; wait for temperature and pressure to stabilize; record P, total gas volume, and T; repeat each setting.</a:t>
            </a:r>
          </a:p>
          <a:p xmlns:a="http://schemas.openxmlformats.org/drawingml/2006/main">
            <a:r>
              <a:t/>
            </a:r>
          </a:p>
          <a:p xmlns:a="http://schemas.openxmlformats.org/drawingml/2006/main">
            <a:r>
              <a:t>Prediction &amp; analysis Plot absolute P vertically against 1/V horizontally. For constant n and T, slope = nRT, with units Pa·m³ = J. A systematic curve may indicate unaccounted tubing volume, temperature drift, leaks, or a nonideal apparatus. Do not interpret a gauge reading as absolute pressure.</a:t>
            </a:r>
          </a:p>
          <a:p xmlns:a="http://schemas.openxmlformats.org/drawingml/2006/main">
            <a:r>
              <a:t/>
            </a:r>
          </a:p>
          <a:p xmlns:a="http://schemas.openxmlformats.org/drawingml/2006/main">
            <a:r>
              <a:t>Improve the test: include syringe plus tubing volume; check leaks; take repeated readings; compare compression and expansion readings for hysteresis. If a weighted piston is used instead of a sensor, calculate P = P_atm + F/A and consider friction. A rapid compression raises T, making P temporarily too large for an isothermal model. small</a:t>
            </a:r>
          </a:p>
          <a:p xmlns:a="http://schemas.openxmlformats.org/drawingml/2006/main">
            <a:r>
              <a:t/>
            </a:r>
          </a:p>
          <a:p xmlns:a="http://schemas.openxmlformats.org/drawingml/2006/main">
            <a:r>
              <a:t>B: Determine specific heat from electrical heating</a:t>
            </a:r>
          </a:p>
          <a:p xmlns:a="http://schemas.openxmlformats.org/drawingml/2006/main">
            <a:r>
              <a:t/>
            </a:r>
          </a:p>
          <a:p xmlns:a="http://schemas.openxmlformats.org/drawingml/2006/main">
            <a:r>
              <a:t>Question: What is c for a sample of known mass m?</a:t>
            </a:r>
          </a:p>
          <a:p xmlns:a="http://schemas.openxmlformats.org/drawingml/2006/main">
            <a:r>
              <a:t>Equipment: insulated sample, low-voltage heater, temperature probe, timer, voltmeter and ammeter.</a:t>
            </a:r>
          </a:p>
          <a:p xmlns:a="http://schemas.openxmlformats.org/drawingml/2006/main">
            <a:r>
              <a:t>Procedure: measure m; place the heater and probe in good thermal contact; stir if the sample is a liquid; measure electrical power P_elec = IV; record T at regular intervals over a modest range; repeat. Insulate the container and avoid any phase change.</a:t>
            </a:r>
          </a:p>
          <a:p xmlns:a="http://schemas.openxmlformats.org/drawingml/2006/main">
            <a:r>
              <a:t/>
            </a:r>
          </a:p>
          <a:p xmlns:a="http://schemas.openxmlformats.org/drawingml/2006/main">
            <a:r>
              <a:t>P_elect ≈ mcΔT</a:t>
            </a:r>
          </a:p>
          <a:p xmlns:a="http://schemas.openxmlformats.org/drawingml/2006/main">
            <a:r>
              <a:t>Slope s of ΔT versus t = P_elec/(mc)</a:t>
            </a:r>
          </a:p>
          <a:p xmlns:a="http://schemas.openxmlformats.org/drawingml/2006/main">
            <a:r>
              <a:t>c = P_elec/(ms)</a:t>
            </a:r>
          </a:p>
          <a:p xmlns:a="http://schemas.openxmlformats.org/drawingml/2006/main">
            <a:r>
              <a:t/>
            </a:r>
          </a:p>
          <a:p xmlns:a="http://schemas.openxmlformats.org/drawingml/2006/main">
            <a:r>
              <a:t>Interpret an error: if heat escapes to the room, the measured slope is too small. Using all electrical power as though it heats the sample makes the inferred c too large. A warming container also adds heat capacity; measure or correct for it. Measure power rather than assuming it stays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23.</a:t>
            </a:r>
          </a:p>
          <a:p xmlns:a="http://schemas.openxmlformats.org/drawingml/2006/main">
            <a:r>
              <a:t>Original source: CED science practices; N14 pp.7-9</a:t>
            </a:r>
          </a:p>
          <a:p xmlns:a="http://schemas.openxmlformats.org/drawingml/2006/main">
            <a:r>
              <a:t>CED: 9.2 + 9.5 / science practices</a:t>
            </a:r>
          </a:p>
          <a:p xmlns:a="http://schemas.openxmlformats.org/drawingml/2006/main">
            <a:r>
              <a:t/>
            </a:r>
          </a:p>
          <a:p xmlns:a="http://schemas.openxmlformats.org/drawingml/2006/main">
            <a:r>
              <a:t>A: Test the ideal gas law with a sealed syringe</a:t>
            </a:r>
          </a:p>
          <a:p xmlns:a="http://schemas.openxmlformats.org/drawingml/2006/main">
            <a:r>
              <a:t/>
            </a:r>
          </a:p>
          <a:p xmlns:a="http://schemas.openxmlformats.org/drawingml/2006/main">
            <a:r>
              <a:t>Question: Is P proportional to 1/V at fixed temperature and fixed amount of gas?</a:t>
            </a:r>
          </a:p>
          <a:p xmlns:a="http://schemas.openxmlformats.org/drawingml/2006/main">
            <a:r>
              <a:t>Equipment: sealed syringe, absolute pressure sensor, volume scale, thermometer, and a clamp or force control. Keep the connection volume in the model.</a:t>
            </a:r>
          </a:p>
          <a:p xmlns:a="http://schemas.openxmlformats.org/drawingml/2006/main">
            <a:r>
              <a:t>Procedure: seal a fixed amount of air; select at least five volumes over a useful range; change volume slowly; wait for temperature and pressure to stabilize; record P, total gas volume, and T; repeat each setting.</a:t>
            </a:r>
          </a:p>
          <a:p xmlns:a="http://schemas.openxmlformats.org/drawingml/2006/main">
            <a:r>
              <a:t/>
            </a:r>
          </a:p>
          <a:p xmlns:a="http://schemas.openxmlformats.org/drawingml/2006/main">
            <a:r>
              <a:t>Prediction &amp; analysis Plot absolute P vertically against 1/V horizontally. For constant n and T, slope = nRT, with units Pa·m³ = J. A systematic curve may indicate unaccounted tubing volume, temperature drift, leaks, or a nonideal apparatus. Do not interpret a gauge reading as absolute pressure.</a:t>
            </a:r>
          </a:p>
          <a:p xmlns:a="http://schemas.openxmlformats.org/drawingml/2006/main">
            <a:r>
              <a:t/>
            </a:r>
          </a:p>
          <a:p xmlns:a="http://schemas.openxmlformats.org/drawingml/2006/main">
            <a:r>
              <a:t>Improve the test: include syringe plus tubing volume; check leaks; take repeated readings; compare compression and expansion readings for hysteresis. If a weighted piston is used instead of a sensor, calculate P = P_atm + F/A and consider friction. A rapid compression raises T, making P temporarily too large for an isothermal model. small</a:t>
            </a:r>
          </a:p>
          <a:p xmlns:a="http://schemas.openxmlformats.org/drawingml/2006/main">
            <a:r>
              <a:t/>
            </a:r>
          </a:p>
          <a:p xmlns:a="http://schemas.openxmlformats.org/drawingml/2006/main">
            <a:r>
              <a:t>B: Determine specific heat from electrical heating</a:t>
            </a:r>
          </a:p>
          <a:p xmlns:a="http://schemas.openxmlformats.org/drawingml/2006/main">
            <a:r>
              <a:t/>
            </a:r>
          </a:p>
          <a:p xmlns:a="http://schemas.openxmlformats.org/drawingml/2006/main">
            <a:r>
              <a:t>Question: What is c for a sample of known mass m?</a:t>
            </a:r>
          </a:p>
          <a:p xmlns:a="http://schemas.openxmlformats.org/drawingml/2006/main">
            <a:r>
              <a:t>Equipment: insulated sample, low-voltage heater, temperature probe, timer, voltmeter and ammeter.</a:t>
            </a:r>
          </a:p>
          <a:p xmlns:a="http://schemas.openxmlformats.org/drawingml/2006/main">
            <a:r>
              <a:t>Procedure: measure m; place the heater and probe in good thermal contact; stir if the sample is a liquid; measure electrical power P_elec = IV; record T at regular intervals over a modest range; repeat. Insulate the container and avoid any phase change.</a:t>
            </a:r>
          </a:p>
          <a:p xmlns:a="http://schemas.openxmlformats.org/drawingml/2006/main">
            <a:r>
              <a:t/>
            </a:r>
          </a:p>
          <a:p xmlns:a="http://schemas.openxmlformats.org/drawingml/2006/main">
            <a:r>
              <a:t>P_elect ≈ mcΔT</a:t>
            </a:r>
          </a:p>
          <a:p xmlns:a="http://schemas.openxmlformats.org/drawingml/2006/main">
            <a:r>
              <a:t>Slope s of ΔT versus t = P_elec/(mc)</a:t>
            </a:r>
          </a:p>
          <a:p xmlns:a="http://schemas.openxmlformats.org/drawingml/2006/main">
            <a:r>
              <a:t>c = P_elec/(ms)</a:t>
            </a:r>
          </a:p>
          <a:p xmlns:a="http://schemas.openxmlformats.org/drawingml/2006/main">
            <a:r>
              <a:t/>
            </a:r>
          </a:p>
          <a:p xmlns:a="http://schemas.openxmlformats.org/drawingml/2006/main">
            <a:r>
              <a:t>Interpret an error: if heat escapes to the room, the measured slope is too small. Using all electrical power as though it heats the sample makes the inferred c too large. A warming container also adds heat capacity; measure or correct for it. Measure power rather than assuming it stays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24.</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1: Temperature and speed. A helium sample warms from 200 K to 800 K. Find the factors of change in average translational kinetic energy and rms speed. Describe the changes to a normalized speed distribution.</a:t>
            </a:r>
          </a:p>
          <a:p xmlns:a="http://schemas.openxmlformats.org/drawingml/2006/main">
            <a:r>
              <a:t/>
            </a:r>
          </a:p>
          <a:p xmlns:a="http://schemas.openxmlformats.org/drawingml/2006/main">
            <a:r>
              <a:t>2: Collision and pressure. An atom of mass 5.0 × 10⁻²⁶ kg hits a smooth fixed wall with normal speed 400 m/s and tangential speed 300 m/s. Find the impulse magnitude delivered to the wall. If 1.0 × 10²⁰ such impacts occur on 0.010 m² each second, calculate the average pressure.</a:t>
            </a:r>
          </a:p>
          <a:p xmlns:a="http://schemas.openxmlformats.org/drawingml/2006/main">
            <a:r>
              <a:t/>
            </a:r>
          </a:p>
          <a:p xmlns:a="http://schemas.openxmlformats.org/drawingml/2006/main">
            <a:r>
              <a:t>3: Gas states. A sealed 2.0 L gas sample is initially at 100 kPa and 300 K. It is compressed to 1.0 L and warmed to 450 K. Find its final pressure and its initial amount in moles.</a:t>
            </a:r>
          </a:p>
          <a:p xmlns:a="http://schemas.openxmlformats.org/drawingml/2006/main">
            <a:r>
              <a:t/>
            </a:r>
          </a:p>
          <a:p xmlns:a="http://schemas.openxmlformats.org/drawingml/2006/main">
            <a:r>
              <a:t>4: Energy signs. A gas releases 80 J by cooling while 130 J of work is done on it. Calculate ΔU. For a fixed ideal monatomic sample, state whether T rises or falls.</a:t>
            </a:r>
          </a:p>
          <a:p xmlns:a="http://schemas.openxmlformats.org/drawingml/2006/main">
            <a:r>
              <a:t/>
            </a:r>
          </a:p>
          <a:p xmlns:a="http://schemas.openxmlformats.org/drawingml/2006/main">
            <a:r>
              <a:t>5: Calorimetry. A 0.100 kg solid with c = 400 J/(kg·K) at 100 °C is placed in 0.200 kg of water at 20 °C. Use c_w = 4200 J/(kg·K). Neglect the cup and losses. Find the final temperature.</a:t>
            </a:r>
          </a:p>
          <a:p xmlns:a="http://schemas.openxmlformats.org/drawingml/2006/main">
            <a:r>
              <a:t/>
            </a:r>
          </a:p>
          <a:p xmlns:a="http://schemas.openxmlformats.org/drawingml/2006/main">
            <a:r>
              <a:t>6: Conduction scaling. A slab is replaced by one with half the conductivity, twice the area, and three times the thickness. Face temperatures are unchanged. Find the ratio of new to old transfer rate.</a:t>
            </a:r>
          </a:p>
          <a:p xmlns:a="http://schemas.openxmlformats.org/drawingml/2006/main">
            <a:r>
              <a:t/>
            </a:r>
          </a:p>
          <a:p xmlns:a="http://schemas.openxmlformats.org/drawingml/2006/main">
            <a:r>
              <a:t>7: Entropy claim. “Every object’s entropy must increase whenever anything happens.” Correct the claim and give a counterexample consistent with the second law.</a:t>
            </a:r>
          </a:p>
          <a:p xmlns:a="http://schemas.openxmlformats.org/drawingml/2006/main">
            <a:r>
              <a:t/>
            </a:r>
          </a:p>
          <a:p xmlns:a="http://schemas.openxmlformats.org/drawingml/2006/main">
            <a:r>
              <a:t>8: Extension. How much energy is needed to change 0.050 kg of ice at 0 °C into water at 10 °C? Use L_f = 3.34 × 10⁵ J/kg and c_w = 4180 J/(kg·K).</a:t>
            </a:r>
          </a:p>
          <a:p xmlns:a="http://schemas.openxmlformats.org/drawingml/2006/main">
            <a:r>
              <a:t/>
            </a:r>
          </a:p>
          <a:p xmlns:a="http://schemas.openxmlformats.org/drawingml/2006/main">
            <a:r>
              <a:t>Before you move on For every numerical answer, check units and order of magnitude. For every explanation, name the system, the constraint, and the physical relationship. A correct equation alone is not a complete explanation of a microscopic mechanism.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24.</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1: Temperature and speed. A helium sample warms from 200 K to 800 K. Find the factors of change in average translational kinetic energy and rms speed. Describe the changes to a normalized speed distribution.</a:t>
            </a:r>
          </a:p>
          <a:p xmlns:a="http://schemas.openxmlformats.org/drawingml/2006/main">
            <a:r>
              <a:t/>
            </a:r>
          </a:p>
          <a:p xmlns:a="http://schemas.openxmlformats.org/drawingml/2006/main">
            <a:r>
              <a:t>2: Collision and pressure. An atom of mass 5.0 × 10⁻²⁶ kg hits a smooth fixed wall with normal speed 400 m/s and tangential speed 300 m/s. Find the impulse magnitude delivered to the wall. If 1.0 × 10²⁰ such impacts occur on 0.010 m² each second, calculate the average pressure.</a:t>
            </a:r>
          </a:p>
          <a:p xmlns:a="http://schemas.openxmlformats.org/drawingml/2006/main">
            <a:r>
              <a:t/>
            </a:r>
          </a:p>
          <a:p xmlns:a="http://schemas.openxmlformats.org/drawingml/2006/main">
            <a:r>
              <a:t>3: Gas states. A sealed 2.0 L gas sample is initially at 100 kPa and 300 K. It is compressed to 1.0 L and warmed to 450 K. Find its final pressure and its initial amount in moles.</a:t>
            </a:r>
          </a:p>
          <a:p xmlns:a="http://schemas.openxmlformats.org/drawingml/2006/main">
            <a:r>
              <a:t/>
            </a:r>
          </a:p>
          <a:p xmlns:a="http://schemas.openxmlformats.org/drawingml/2006/main">
            <a:r>
              <a:t>4: Energy signs. A gas releases 80 J by cooling while 130 J of work is done on it. Calculate ΔU. For a fixed ideal monatomic sample, state whether T rises or falls.</a:t>
            </a:r>
          </a:p>
          <a:p xmlns:a="http://schemas.openxmlformats.org/drawingml/2006/main">
            <a:r>
              <a:t/>
            </a:r>
          </a:p>
          <a:p xmlns:a="http://schemas.openxmlformats.org/drawingml/2006/main">
            <a:r>
              <a:t>5: Calorimetry. A 0.100 kg solid with c = 400 J/(kg·K) at 100 °C is placed in 0.200 kg of water at 20 °C. Use c_w = 4200 J/(kg·K). Neglect the cup and losses. Find the final temperature.</a:t>
            </a:r>
          </a:p>
          <a:p xmlns:a="http://schemas.openxmlformats.org/drawingml/2006/main">
            <a:r>
              <a:t/>
            </a:r>
          </a:p>
          <a:p xmlns:a="http://schemas.openxmlformats.org/drawingml/2006/main">
            <a:r>
              <a:t>6: Conduction scaling. A slab is replaced by one with half the conductivity, twice the area, and three times the thickness. Face temperatures are unchanged. Find the ratio of new to old transfer rate.</a:t>
            </a:r>
          </a:p>
          <a:p xmlns:a="http://schemas.openxmlformats.org/drawingml/2006/main">
            <a:r>
              <a:t/>
            </a:r>
          </a:p>
          <a:p xmlns:a="http://schemas.openxmlformats.org/drawingml/2006/main">
            <a:r>
              <a:t>7: Entropy claim. “Every object’s entropy must increase whenever anything happens.” Correct the claim and give a counterexample consistent with the second law.</a:t>
            </a:r>
          </a:p>
          <a:p xmlns:a="http://schemas.openxmlformats.org/drawingml/2006/main">
            <a:r>
              <a:t/>
            </a:r>
          </a:p>
          <a:p xmlns:a="http://schemas.openxmlformats.org/drawingml/2006/main">
            <a:r>
              <a:t>8: Extension. How much energy is needed to change 0.050 kg of ice at 0 °C into water at 10 °C? Use L_f = 3.34 × 10⁵ J/kg and c_w = 4180 J/(kg·K).</a:t>
            </a:r>
          </a:p>
          <a:p xmlns:a="http://schemas.openxmlformats.org/drawingml/2006/main">
            <a:r>
              <a:t/>
            </a:r>
          </a:p>
          <a:p xmlns:a="http://schemas.openxmlformats.org/drawingml/2006/main">
            <a:r>
              <a:t>Before you move on For every numerical answer, check units and order of magnitude. For every explanation, name the system, the constraint, and the physical relationship. A correct equation alone is not a complete explanation of a microscopic mechanism.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24.</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1: Temperature and speed. A helium sample warms from 200 K to 800 K. Find the factors of change in average translational kinetic energy and rms speed. Describe the changes to a normalized speed distribution.</a:t>
            </a:r>
          </a:p>
          <a:p xmlns:a="http://schemas.openxmlformats.org/drawingml/2006/main">
            <a:r>
              <a:t/>
            </a:r>
          </a:p>
          <a:p xmlns:a="http://schemas.openxmlformats.org/drawingml/2006/main">
            <a:r>
              <a:t>2: Collision and pressure. An atom of mass 5.0 × 10⁻²⁶ kg hits a smooth fixed wall with normal speed 400 m/s and tangential speed 300 m/s. Find the impulse magnitude delivered to the wall. If 1.0 × 10²⁰ such impacts occur on 0.010 m² each second, calculate the average pressure.</a:t>
            </a:r>
          </a:p>
          <a:p xmlns:a="http://schemas.openxmlformats.org/drawingml/2006/main">
            <a:r>
              <a:t/>
            </a:r>
          </a:p>
          <a:p xmlns:a="http://schemas.openxmlformats.org/drawingml/2006/main">
            <a:r>
              <a:t>3: Gas states. A sealed 2.0 L gas sample is initially at 100 kPa and 300 K. It is compressed to 1.0 L and warmed to 450 K. Find its final pressure and its initial amount in moles.</a:t>
            </a:r>
          </a:p>
          <a:p xmlns:a="http://schemas.openxmlformats.org/drawingml/2006/main">
            <a:r>
              <a:t/>
            </a:r>
          </a:p>
          <a:p xmlns:a="http://schemas.openxmlformats.org/drawingml/2006/main">
            <a:r>
              <a:t>4: Energy signs. A gas releases 80 J by cooling while 130 J of work is done on it. Calculate ΔU. For a fixed ideal monatomic sample, state whether T rises or falls.</a:t>
            </a:r>
          </a:p>
          <a:p xmlns:a="http://schemas.openxmlformats.org/drawingml/2006/main">
            <a:r>
              <a:t/>
            </a:r>
          </a:p>
          <a:p xmlns:a="http://schemas.openxmlformats.org/drawingml/2006/main">
            <a:r>
              <a:t>5: Calorimetry. A 0.100 kg solid with c = 400 J/(kg·K) at 100 °C is placed in 0.200 kg of water at 20 °C. Use c_w = 4200 J/(kg·K). Neglect the cup and losses. Find the final temperature.</a:t>
            </a:r>
          </a:p>
          <a:p xmlns:a="http://schemas.openxmlformats.org/drawingml/2006/main">
            <a:r>
              <a:t/>
            </a:r>
          </a:p>
          <a:p xmlns:a="http://schemas.openxmlformats.org/drawingml/2006/main">
            <a:r>
              <a:t>6: Conduction scaling. A slab is replaced by one with half the conductivity, twice the area, and three times the thickness. Face temperatures are unchanged. Find the ratio of new to old transfer rate.</a:t>
            </a:r>
          </a:p>
          <a:p xmlns:a="http://schemas.openxmlformats.org/drawingml/2006/main">
            <a:r>
              <a:t/>
            </a:r>
          </a:p>
          <a:p xmlns:a="http://schemas.openxmlformats.org/drawingml/2006/main">
            <a:r>
              <a:t>7: Entropy claim. “Every object’s entropy must increase whenever anything happens.” Correct the claim and give a counterexample consistent with the second law.</a:t>
            </a:r>
          </a:p>
          <a:p xmlns:a="http://schemas.openxmlformats.org/drawingml/2006/main">
            <a:r>
              <a:t/>
            </a:r>
          </a:p>
          <a:p xmlns:a="http://schemas.openxmlformats.org/drawingml/2006/main">
            <a:r>
              <a:t>8: Extension. How much energy is needed to change 0.050 kg of ice at 0 °C into water at 10 °C? Use L_f = 3.34 × 10⁵ J/kg and c_w = 4180 J/(kg·K).</a:t>
            </a:r>
          </a:p>
          <a:p xmlns:a="http://schemas.openxmlformats.org/drawingml/2006/main">
            <a:r>
              <a:t/>
            </a:r>
          </a:p>
          <a:p xmlns:a="http://schemas.openxmlformats.org/drawingml/2006/main">
            <a:r>
              <a:t>Before you move on For every numerical answer, check units and order of magnitude. For every explanation, name the system, the constraint, and the physical relationship. A correct equation alone is not a complete explanation of a microscopic mechanism.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24.</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1: Temperature and speed. A helium sample warms from 200 K to 800 K. Find the factors of change in average translational kinetic energy and rms speed. Describe the changes to a normalized speed distribution.</a:t>
            </a:r>
          </a:p>
          <a:p xmlns:a="http://schemas.openxmlformats.org/drawingml/2006/main">
            <a:r>
              <a:t/>
            </a:r>
          </a:p>
          <a:p xmlns:a="http://schemas.openxmlformats.org/drawingml/2006/main">
            <a:r>
              <a:t>2: Collision and pressure. An atom of mass 5.0 × 10⁻²⁶ kg hits a smooth fixed wall with normal speed 400 m/s and tangential speed 300 m/s. Find the impulse magnitude delivered to the wall. If 1.0 × 10²⁰ such impacts occur on 0.010 m² each second, calculate the average pressure.</a:t>
            </a:r>
          </a:p>
          <a:p xmlns:a="http://schemas.openxmlformats.org/drawingml/2006/main">
            <a:r>
              <a:t/>
            </a:r>
          </a:p>
          <a:p xmlns:a="http://schemas.openxmlformats.org/drawingml/2006/main">
            <a:r>
              <a:t>3: Gas states. A sealed 2.0 L gas sample is initially at 100 kPa and 300 K. It is compressed to 1.0 L and warmed to 450 K. Find its final pressure and its initial amount in moles.</a:t>
            </a:r>
          </a:p>
          <a:p xmlns:a="http://schemas.openxmlformats.org/drawingml/2006/main">
            <a:r>
              <a:t/>
            </a:r>
          </a:p>
          <a:p xmlns:a="http://schemas.openxmlformats.org/drawingml/2006/main">
            <a:r>
              <a:t>4: Energy signs. A gas releases 80 J by cooling while 130 J of work is done on it. Calculate ΔU. For a fixed ideal monatomic sample, state whether T rises or falls.</a:t>
            </a:r>
          </a:p>
          <a:p xmlns:a="http://schemas.openxmlformats.org/drawingml/2006/main">
            <a:r>
              <a:t/>
            </a:r>
          </a:p>
          <a:p xmlns:a="http://schemas.openxmlformats.org/drawingml/2006/main">
            <a:r>
              <a:t>5: Calorimetry. A 0.100 kg solid with c = 400 J/(kg·K) at 100 °C is placed in 0.200 kg of water at 20 °C. Use c_w = 4200 J/(kg·K). Neglect the cup and losses. Find the final temperature.</a:t>
            </a:r>
          </a:p>
          <a:p xmlns:a="http://schemas.openxmlformats.org/drawingml/2006/main">
            <a:r>
              <a:t/>
            </a:r>
          </a:p>
          <a:p xmlns:a="http://schemas.openxmlformats.org/drawingml/2006/main">
            <a:r>
              <a:t>6: Conduction scaling. A slab is replaced by one with half the conductivity, twice the area, and three times the thickness. Face temperatures are unchanged. Find the ratio of new to old transfer rate.</a:t>
            </a:r>
          </a:p>
          <a:p xmlns:a="http://schemas.openxmlformats.org/drawingml/2006/main">
            <a:r>
              <a:t/>
            </a:r>
          </a:p>
          <a:p xmlns:a="http://schemas.openxmlformats.org/drawingml/2006/main">
            <a:r>
              <a:t>7: Entropy claim. “Every object’s entropy must increase whenever anything happens.” Correct the claim and give a counterexample consistent with the second law.</a:t>
            </a:r>
          </a:p>
          <a:p xmlns:a="http://schemas.openxmlformats.org/drawingml/2006/main">
            <a:r>
              <a:t/>
            </a:r>
          </a:p>
          <a:p xmlns:a="http://schemas.openxmlformats.org/drawingml/2006/main">
            <a:r>
              <a:t>8: Extension. How much energy is needed to change 0.050 kg of ice at 0 °C into water at 10 °C? Use L_f = 3.34 × 10⁵ J/kg and c_w = 4180 J/(kg·K).</a:t>
            </a:r>
          </a:p>
          <a:p xmlns:a="http://schemas.openxmlformats.org/drawingml/2006/main">
            <a:r>
              <a:t/>
            </a:r>
          </a:p>
          <a:p xmlns:a="http://schemas.openxmlformats.org/drawingml/2006/main">
            <a:r>
              <a:t>Before you move on For every numerical answer, check units and order of magnitude. For every explanation, name the system, the constraint, and the physical relationship. A correct equation alone is not a complete explanation of a microscopic mechanism.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24.</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1: Temperature and speed. A helium sample warms from 200 K to 800 K. Find the factors of change in average translational kinetic energy and rms speed. Describe the changes to a normalized speed distribution.</a:t>
            </a:r>
          </a:p>
          <a:p xmlns:a="http://schemas.openxmlformats.org/drawingml/2006/main">
            <a:r>
              <a:t/>
            </a:r>
          </a:p>
          <a:p xmlns:a="http://schemas.openxmlformats.org/drawingml/2006/main">
            <a:r>
              <a:t>2: Collision and pressure. An atom of mass 5.0 × 10⁻²⁶ kg hits a smooth fixed wall with normal speed 400 m/s and tangential speed 300 m/s. Find the impulse magnitude delivered to the wall. If 1.0 × 10²⁰ such impacts occur on 0.010 m² each second, calculate the average pressure.</a:t>
            </a:r>
          </a:p>
          <a:p xmlns:a="http://schemas.openxmlformats.org/drawingml/2006/main">
            <a:r>
              <a:t/>
            </a:r>
          </a:p>
          <a:p xmlns:a="http://schemas.openxmlformats.org/drawingml/2006/main">
            <a:r>
              <a:t>3: Gas states. A sealed 2.0 L gas sample is initially at 100 kPa and 300 K. It is compressed to 1.0 L and warmed to 450 K. Find its final pressure and its initial amount in moles.</a:t>
            </a:r>
          </a:p>
          <a:p xmlns:a="http://schemas.openxmlformats.org/drawingml/2006/main">
            <a:r>
              <a:t/>
            </a:r>
          </a:p>
          <a:p xmlns:a="http://schemas.openxmlformats.org/drawingml/2006/main">
            <a:r>
              <a:t>4: Energy signs. A gas releases 80 J by cooling while 130 J of work is done on it. Calculate ΔU. For a fixed ideal monatomic sample, state whether T rises or falls.</a:t>
            </a:r>
          </a:p>
          <a:p xmlns:a="http://schemas.openxmlformats.org/drawingml/2006/main">
            <a:r>
              <a:t/>
            </a:r>
          </a:p>
          <a:p xmlns:a="http://schemas.openxmlformats.org/drawingml/2006/main">
            <a:r>
              <a:t>5: Calorimetry. A 0.100 kg solid with c = 400 J/(kg·K) at 100 °C is placed in 0.200 kg of water at 20 °C. Use c_w = 4200 J/(kg·K). Neglect the cup and losses. Find the final temperature.</a:t>
            </a:r>
          </a:p>
          <a:p xmlns:a="http://schemas.openxmlformats.org/drawingml/2006/main">
            <a:r>
              <a:t/>
            </a:r>
          </a:p>
          <a:p xmlns:a="http://schemas.openxmlformats.org/drawingml/2006/main">
            <a:r>
              <a:t>6: Conduction scaling. A slab is replaced by one with half the conductivity, twice the area, and three times the thickness. Face temperatures are unchanged. Find the ratio of new to old transfer rate.</a:t>
            </a:r>
          </a:p>
          <a:p xmlns:a="http://schemas.openxmlformats.org/drawingml/2006/main">
            <a:r>
              <a:t/>
            </a:r>
          </a:p>
          <a:p xmlns:a="http://schemas.openxmlformats.org/drawingml/2006/main">
            <a:r>
              <a:t>7: Entropy claim. “Every object’s entropy must increase whenever anything happens.” Correct the claim and give a counterexample consistent with the second law.</a:t>
            </a:r>
          </a:p>
          <a:p xmlns:a="http://schemas.openxmlformats.org/drawingml/2006/main">
            <a:r>
              <a:t/>
            </a:r>
          </a:p>
          <a:p xmlns:a="http://schemas.openxmlformats.org/drawingml/2006/main">
            <a:r>
              <a:t>8: Extension. How much energy is needed to change 0.050 kg of ice at 0 °C into water at 10 °C? Use L_f = 3.34 × 10⁵ J/kg and c_w = 4180 J/(kg·K).</a:t>
            </a:r>
          </a:p>
          <a:p xmlns:a="http://schemas.openxmlformats.org/drawingml/2006/main">
            <a:r>
              <a:t/>
            </a:r>
          </a:p>
          <a:p xmlns:a="http://schemas.openxmlformats.org/drawingml/2006/main">
            <a:r>
              <a:t>Before you move on For every numerical answer, check units and order of magnitude. For every explanation, name the system, the constraint, and the physical relationship. A correct equation alone is not a complete explanation of a microscopic mechanism.</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25.</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A: Two paths, one pair of endpoints</a:t>
            </a:r>
          </a:p>
          <a:p xmlns:a="http://schemas.openxmlformats.org/drawingml/2006/main">
            <a:r>
              <a:t/>
            </a:r>
          </a:p>
          <a:p xmlns:a="http://schemas.openxmlformats.org/drawingml/2006/main">
            <a:r>
              <a:t>thermal_frqplot A fixed ideal monatomic sample starts at A. All shown paths are quasistatic. Path 1 goes vertically to B, then horizontally to C. Path 2 is the straight segment AC.</a:t>
            </a:r>
          </a:p>
          <a:p xmlns:a="http://schemas.openxmlformats.org/drawingml/2006/main">
            <a:r>
              <a:t/>
            </a:r>
          </a:p>
          <a:p xmlns:a="http://schemas.openxmlformats.org/drawingml/2006/main">
            <a:r>
              <a:t>(a) Find T_C/T_A and the change in internal energy from A to C.</a:t>
            </a:r>
          </a:p>
          <a:p xmlns:a="http://schemas.openxmlformats.org/drawingml/2006/main">
            <a:r>
              <a:t>(b) Calculate W and Q for each path. Explain the difference using areas.</a:t>
            </a:r>
          </a:p>
          <a:p xmlns:a="http://schemas.openxmlformats.org/drawingml/2006/main">
            <a:r>
              <a:t>(c) Return from C to A along the straight segment. Find net W, net Q, and ΔU for the loop A → B → C → A.</a:t>
            </a:r>
          </a:p>
          <a:p xmlns:a="http://schemas.openxmlformats.org/drawingml/2006/main">
            <a:r>
              <a:t>(d) During A → B, explain the increase in pressure in terms of particle-wall collisions.</a:t>
            </a:r>
          </a:p>
          <a:p xmlns:a="http://schemas.openxmlformats.org/drawingml/2006/main">
            <a:r>
              <a:t/>
            </a:r>
          </a:p>
          <a:p xmlns:a="http://schemas.openxmlformats.org/drawingml/2006/main">
            <a:r>
              <a:t>B: Measure a material property</a:t>
            </a:r>
          </a:p>
          <a:p xmlns:a="http://schemas.openxmlformats.org/drawingml/2006/main">
            <a:r>
              <a:t/>
            </a:r>
          </a:p>
          <a:p xmlns:a="http://schemas.openxmlformats.org/drawingml/2006/main">
            <a:r>
              <a:t>A student heats a 0.250 kg sample with a constant measured electrical power of 20.0 W. The table contains illustrative measurements. There is no phase change.</a:t>
            </a:r>
          </a:p>
          <a:p xmlns:a="http://schemas.openxmlformats.org/drawingml/2006/main">
            <a:r>
              <a:t/>
            </a:r>
          </a:p>
          <a:p xmlns:a="http://schemas.openxmlformats.org/drawingml/2006/main">
            <a:r>
              <a:t>[['Time t (s)', '0', '30', '60', '90'], ['Temperature rise ΔT (K)', '0', '2.4', '4.8', '7.2']] [175, 83, 83, 83, 83.27600000000001] 9.4</a:t>
            </a:r>
          </a:p>
          <a:p xmlns:a="http://schemas.openxmlformats.org/drawingml/2006/main">
            <a:r>
              <a:t/>
            </a:r>
          </a:p>
          <a:p xmlns:a="http://schemas.openxmlformats.org/drawingml/2006/main">
            <a:r>
              <a:t>(a) State the axes and expected form of a graph used to find c.</a:t>
            </a:r>
          </a:p>
          <a:p xmlns:a="http://schemas.openxmlformats.org/drawingml/2006/main">
            <a:r>
              <a:t>(b) Find the slope, including units, and calculate c.</a:t>
            </a:r>
          </a:p>
          <a:p xmlns:a="http://schemas.openxmlformats.org/drawingml/2006/main">
            <a:r>
              <a:t>(c) If 10% of the electrical power actually heats the cup rather than the sample, is the value in (b) too high or too low? Calculate the corrected c under this assumption.</a:t>
            </a:r>
          </a:p>
          <a:p xmlns:a="http://schemas.openxmlformats.org/drawingml/2006/main">
            <a:r>
              <a:t>(d) Describe one procedural improvement and explain why it helps.</a:t>
            </a:r>
          </a:p>
          <a:p xmlns:a="http://schemas.openxmlformats.org/drawingml/2006/main">
            <a:r>
              <a:t/>
            </a:r>
          </a:p>
          <a:p xmlns:a="http://schemas.openxmlformats.org/drawingml/2006/main">
            <a:r>
              <a:t>What a strong response contains A symbolic relationship, a graph feature or data trend, units, a conclusion, and a causal explanation. For an error question, say both which way the result changes and why.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25.</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A: Two paths, one pair of endpoints</a:t>
            </a:r>
          </a:p>
          <a:p xmlns:a="http://schemas.openxmlformats.org/drawingml/2006/main">
            <a:r>
              <a:t/>
            </a:r>
          </a:p>
          <a:p xmlns:a="http://schemas.openxmlformats.org/drawingml/2006/main">
            <a:r>
              <a:t>thermal_frqplot A fixed ideal monatomic sample starts at A. All shown paths are quasistatic. Path 1 goes vertically to B, then horizontally to C. Path 2 is the straight segment AC.</a:t>
            </a:r>
          </a:p>
          <a:p xmlns:a="http://schemas.openxmlformats.org/drawingml/2006/main">
            <a:r>
              <a:t/>
            </a:r>
          </a:p>
          <a:p xmlns:a="http://schemas.openxmlformats.org/drawingml/2006/main">
            <a:r>
              <a:t>(a) Find T_C/T_A and the change in internal energy from A to C.</a:t>
            </a:r>
          </a:p>
          <a:p xmlns:a="http://schemas.openxmlformats.org/drawingml/2006/main">
            <a:r>
              <a:t>(b) Calculate W and Q for each path. Explain the difference using areas.</a:t>
            </a:r>
          </a:p>
          <a:p xmlns:a="http://schemas.openxmlformats.org/drawingml/2006/main">
            <a:r>
              <a:t>(c) Return from C to A along the straight segment. Find net W, net Q, and ΔU for the loop A → B → C → A.</a:t>
            </a:r>
          </a:p>
          <a:p xmlns:a="http://schemas.openxmlformats.org/drawingml/2006/main">
            <a:r>
              <a:t>(d) During A → B, explain the increase in pressure in terms of particle-wall collisions.</a:t>
            </a:r>
          </a:p>
          <a:p xmlns:a="http://schemas.openxmlformats.org/drawingml/2006/main">
            <a:r>
              <a:t/>
            </a:r>
          </a:p>
          <a:p xmlns:a="http://schemas.openxmlformats.org/drawingml/2006/main">
            <a:r>
              <a:t>B: Measure a material property</a:t>
            </a:r>
          </a:p>
          <a:p xmlns:a="http://schemas.openxmlformats.org/drawingml/2006/main">
            <a:r>
              <a:t/>
            </a:r>
          </a:p>
          <a:p xmlns:a="http://schemas.openxmlformats.org/drawingml/2006/main">
            <a:r>
              <a:t>A student heats a 0.250 kg sample with a constant measured electrical power of 20.0 W. The table contains illustrative measurements. There is no phase change.</a:t>
            </a:r>
          </a:p>
          <a:p xmlns:a="http://schemas.openxmlformats.org/drawingml/2006/main">
            <a:r>
              <a:t/>
            </a:r>
          </a:p>
          <a:p xmlns:a="http://schemas.openxmlformats.org/drawingml/2006/main">
            <a:r>
              <a:t>[['Time t (s)', '0', '30', '60', '90'], ['Temperature rise ΔT (K)', '0', '2.4', '4.8', '7.2']] [175, 83, 83, 83, 83.27600000000001] 9.4</a:t>
            </a:r>
          </a:p>
          <a:p xmlns:a="http://schemas.openxmlformats.org/drawingml/2006/main">
            <a:r>
              <a:t/>
            </a:r>
          </a:p>
          <a:p xmlns:a="http://schemas.openxmlformats.org/drawingml/2006/main">
            <a:r>
              <a:t>(a) State the axes and expected form of a graph used to find c.</a:t>
            </a:r>
          </a:p>
          <a:p xmlns:a="http://schemas.openxmlformats.org/drawingml/2006/main">
            <a:r>
              <a:t>(b) Find the slope, including units, and calculate c.</a:t>
            </a:r>
          </a:p>
          <a:p xmlns:a="http://schemas.openxmlformats.org/drawingml/2006/main">
            <a:r>
              <a:t>(c) If 10% of the electrical power actually heats the cup rather than the sample, is the value in (b) too high or too low? Calculate the corrected c under this assumption.</a:t>
            </a:r>
          </a:p>
          <a:p xmlns:a="http://schemas.openxmlformats.org/drawingml/2006/main">
            <a:r>
              <a:t>(d) Describe one procedural improvement and explain why it helps.</a:t>
            </a:r>
          </a:p>
          <a:p xmlns:a="http://schemas.openxmlformats.org/drawingml/2006/main">
            <a:r>
              <a:t/>
            </a:r>
          </a:p>
          <a:p xmlns:a="http://schemas.openxmlformats.org/drawingml/2006/main">
            <a:r>
              <a:t>What a strong response contains A symbolic relationship, a graph feature or data trend, units, a conclusion, and a causal explanation. For an error question, say both which way the result changes and why.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25.</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A: Two paths, one pair of endpoints</a:t>
            </a:r>
          </a:p>
          <a:p xmlns:a="http://schemas.openxmlformats.org/drawingml/2006/main">
            <a:r>
              <a:t/>
            </a:r>
          </a:p>
          <a:p xmlns:a="http://schemas.openxmlformats.org/drawingml/2006/main">
            <a:r>
              <a:t>thermal_frqplot A fixed ideal monatomic sample starts at A. All shown paths are quasistatic. Path 1 goes vertically to B, then horizontally to C. Path 2 is the straight segment AC.</a:t>
            </a:r>
          </a:p>
          <a:p xmlns:a="http://schemas.openxmlformats.org/drawingml/2006/main">
            <a:r>
              <a:t/>
            </a:r>
          </a:p>
          <a:p xmlns:a="http://schemas.openxmlformats.org/drawingml/2006/main">
            <a:r>
              <a:t>(a) Find T_C/T_A and the change in internal energy from A to C.</a:t>
            </a:r>
          </a:p>
          <a:p xmlns:a="http://schemas.openxmlformats.org/drawingml/2006/main">
            <a:r>
              <a:t>(b) Calculate W and Q for each path. Explain the difference using areas.</a:t>
            </a:r>
          </a:p>
          <a:p xmlns:a="http://schemas.openxmlformats.org/drawingml/2006/main">
            <a:r>
              <a:t>(c) Return from C to A along the straight segment. Find net W, net Q, and ΔU for the loop A → B → C → A.</a:t>
            </a:r>
          </a:p>
          <a:p xmlns:a="http://schemas.openxmlformats.org/drawingml/2006/main">
            <a:r>
              <a:t>(d) During A → B, explain the increase in pressure in terms of particle-wall collisions.</a:t>
            </a:r>
          </a:p>
          <a:p xmlns:a="http://schemas.openxmlformats.org/drawingml/2006/main">
            <a:r>
              <a:t/>
            </a:r>
          </a:p>
          <a:p xmlns:a="http://schemas.openxmlformats.org/drawingml/2006/main">
            <a:r>
              <a:t>B: Measure a material property</a:t>
            </a:r>
          </a:p>
          <a:p xmlns:a="http://schemas.openxmlformats.org/drawingml/2006/main">
            <a:r>
              <a:t/>
            </a:r>
          </a:p>
          <a:p xmlns:a="http://schemas.openxmlformats.org/drawingml/2006/main">
            <a:r>
              <a:t>A student heats a 0.250 kg sample with a constant measured electrical power of 20.0 W. The table contains illustrative measurements. There is no phase change.</a:t>
            </a:r>
          </a:p>
          <a:p xmlns:a="http://schemas.openxmlformats.org/drawingml/2006/main">
            <a:r>
              <a:t/>
            </a:r>
          </a:p>
          <a:p xmlns:a="http://schemas.openxmlformats.org/drawingml/2006/main">
            <a:r>
              <a:t>[['Time t (s)', '0', '30', '60', '90'], ['Temperature rise ΔT (K)', '0', '2.4', '4.8', '7.2']] [175, 83, 83, 83, 83.27600000000001] 9.4</a:t>
            </a:r>
          </a:p>
          <a:p xmlns:a="http://schemas.openxmlformats.org/drawingml/2006/main">
            <a:r>
              <a:t/>
            </a:r>
          </a:p>
          <a:p xmlns:a="http://schemas.openxmlformats.org/drawingml/2006/main">
            <a:r>
              <a:t>(a) State the axes and expected form of a graph used to find c.</a:t>
            </a:r>
          </a:p>
          <a:p xmlns:a="http://schemas.openxmlformats.org/drawingml/2006/main">
            <a:r>
              <a:t>(b) Find the slope, including units, and calculate c.</a:t>
            </a:r>
          </a:p>
          <a:p xmlns:a="http://schemas.openxmlformats.org/drawingml/2006/main">
            <a:r>
              <a:t>(c) If 10% of the electrical power actually heats the cup rather than the sample, is the value in (b) too high or too low? Calculate the corrected c under this assumption.</a:t>
            </a:r>
          </a:p>
          <a:p xmlns:a="http://schemas.openxmlformats.org/drawingml/2006/main">
            <a:r>
              <a:t>(d) Describe one procedural improvement and explain why it helps.</a:t>
            </a:r>
          </a:p>
          <a:p xmlns:a="http://schemas.openxmlformats.org/drawingml/2006/main">
            <a:r>
              <a:t/>
            </a:r>
          </a:p>
          <a:p xmlns:a="http://schemas.openxmlformats.org/drawingml/2006/main">
            <a:r>
              <a:t>What a strong response contains A symbolic relationship, a graph feature or data trend, units, a conclusion, and a causal explanation. For an error question, say both which way the result changes and why.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25.</a:t>
            </a:r>
          </a:p>
          <a:p xmlns:a="http://schemas.openxmlformats.org/drawingml/2006/main">
            <a:r>
              <a:t>Original source: Chapter review and independently checked solutions</a:t>
            </a:r>
          </a:p>
          <a:p xmlns:a="http://schemas.openxmlformats.org/drawingml/2006/main">
            <a:r>
              <a:t>CED: Original student practice</a:t>
            </a:r>
          </a:p>
          <a:p xmlns:a="http://schemas.openxmlformats.org/drawingml/2006/main">
            <a:r>
              <a:t/>
            </a:r>
          </a:p>
          <a:p xmlns:a="http://schemas.openxmlformats.org/drawingml/2006/main">
            <a:r>
              <a:t>A: Two paths, one pair of endpoints</a:t>
            </a:r>
          </a:p>
          <a:p xmlns:a="http://schemas.openxmlformats.org/drawingml/2006/main">
            <a:r>
              <a:t/>
            </a:r>
          </a:p>
          <a:p xmlns:a="http://schemas.openxmlformats.org/drawingml/2006/main">
            <a:r>
              <a:t>thermal_frqplot A fixed ideal monatomic sample starts at A. All shown paths are quasistatic. Path 1 goes vertically to B, then horizontally to C. Path 2 is the straight segment AC.</a:t>
            </a:r>
          </a:p>
          <a:p xmlns:a="http://schemas.openxmlformats.org/drawingml/2006/main">
            <a:r>
              <a:t/>
            </a:r>
          </a:p>
          <a:p xmlns:a="http://schemas.openxmlformats.org/drawingml/2006/main">
            <a:r>
              <a:t>(a) Find T_C/T_A and the change in internal energy from A to C.</a:t>
            </a:r>
          </a:p>
          <a:p xmlns:a="http://schemas.openxmlformats.org/drawingml/2006/main">
            <a:r>
              <a:t>(b) Calculate W and Q for each path. Explain the difference using areas.</a:t>
            </a:r>
          </a:p>
          <a:p xmlns:a="http://schemas.openxmlformats.org/drawingml/2006/main">
            <a:r>
              <a:t>(c) Return from C to A along the straight segment. Find net W, net Q, and ΔU for the loop A → B → C → A.</a:t>
            </a:r>
          </a:p>
          <a:p xmlns:a="http://schemas.openxmlformats.org/drawingml/2006/main">
            <a:r>
              <a:t>(d) During A → B, explain the increase in pressure in terms of particle-wall collisions.</a:t>
            </a:r>
          </a:p>
          <a:p xmlns:a="http://schemas.openxmlformats.org/drawingml/2006/main">
            <a:r>
              <a:t/>
            </a:r>
          </a:p>
          <a:p xmlns:a="http://schemas.openxmlformats.org/drawingml/2006/main">
            <a:r>
              <a:t>B: Measure a material property</a:t>
            </a:r>
          </a:p>
          <a:p xmlns:a="http://schemas.openxmlformats.org/drawingml/2006/main">
            <a:r>
              <a:t/>
            </a:r>
          </a:p>
          <a:p xmlns:a="http://schemas.openxmlformats.org/drawingml/2006/main">
            <a:r>
              <a:t>A student heats a 0.250 kg sample with a constant measured electrical power of 20.0 W. The table contains illustrative measurements. There is no phase change.</a:t>
            </a:r>
          </a:p>
          <a:p xmlns:a="http://schemas.openxmlformats.org/drawingml/2006/main">
            <a:r>
              <a:t/>
            </a:r>
          </a:p>
          <a:p xmlns:a="http://schemas.openxmlformats.org/drawingml/2006/main">
            <a:r>
              <a:t>[['Time t (s)', '0', '30', '60', '90'], ['Temperature rise ΔT (K)', '0', '2.4', '4.8', '7.2']] [175, 83, 83, 83, 83.27600000000001] 9.4</a:t>
            </a:r>
          </a:p>
          <a:p xmlns:a="http://schemas.openxmlformats.org/drawingml/2006/main">
            <a:r>
              <a:t/>
            </a:r>
          </a:p>
          <a:p xmlns:a="http://schemas.openxmlformats.org/drawingml/2006/main">
            <a:r>
              <a:t>(a) State the axes and expected form of a graph used to find c.</a:t>
            </a:r>
          </a:p>
          <a:p xmlns:a="http://schemas.openxmlformats.org/drawingml/2006/main">
            <a:r>
              <a:t>(b) Find the slope, including units, and calculate c.</a:t>
            </a:r>
          </a:p>
          <a:p xmlns:a="http://schemas.openxmlformats.org/drawingml/2006/main">
            <a:r>
              <a:t>(c) If 10% of the electrical power actually heats the cup rather than the sample, is the value in (b) too high or too low? Calculate the corrected c under this assumption.</a:t>
            </a:r>
          </a:p>
          <a:p xmlns:a="http://schemas.openxmlformats.org/drawingml/2006/main">
            <a:r>
              <a:t>(d) Describe one procedural improvement and explain why it helps.</a:t>
            </a:r>
          </a:p>
          <a:p xmlns:a="http://schemas.openxmlformats.org/drawingml/2006/main">
            <a:r>
              <a:t/>
            </a:r>
          </a:p>
          <a:p xmlns:a="http://schemas.openxmlformats.org/drawingml/2006/main">
            <a:r>
              <a:t>What a strong response contains A symbolic relationship, a graph feature or data trend, units, a conclusion, and a causal explanation. For an error question, say both which way the result changes and why.</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26.</a:t>
            </a:r>
          </a:p>
          <a:p xmlns:a="http://schemas.openxmlformats.org/drawingml/2006/main">
            <a:r>
              <a:t>Original source: Chapter review and independently checked solutions</a:t>
            </a:r>
          </a:p>
          <a:p xmlns:a="http://schemas.openxmlformats.org/drawingml/2006/main">
            <a:r>
              <a:t>CED: Instructor use / self-check</a:t>
            </a:r>
          </a:p>
          <a:p xmlns:a="http://schemas.openxmlformats.org/drawingml/2006/main">
            <a:r>
              <a:t/>
            </a:r>
          </a:p>
          <a:p xmlns:a="http://schemas.openxmlformats.org/drawingml/2006/main">
            <a:r>
              <a:t>[['Check', 'Answer and reasoning'], ['1', 'Kavg doubles; vrms increases by √2. Energy is proportional to T, while speed is proportional to √T for a fixed particle mass.'], ['2', 'The distribution broadens, its peak lowers and shifts right, and its normalized area stays 1. Pressure rises: impacts are more frequent and have larger typical perpendicular impulse.'], ['3', 'ΔTA = ΔTB/2, because ΔT = Q/(mc).'], ['4', 'P₂/P₁ = (T₂/T₁)(V₁/V₂) = 2/4 = 1/2.'], ['5', 'T doubles and Kavg doubles. PV: horizontal rightward path. PT: horizontal rightward path. VT: up-right along V ∝ T.'], ['6', 'Yes. The temperature difference sets the direction of net thermal transfer, not the total internal energy of each object.'], ['7', 'Hnew/Hold = 2/3.'], ['8', 'Q = 0; W = +90 J; ΔU = +90 J. The temperature rises.'], ['9', 'Isothermal: W = -60 J, ΔU = 0, Q = +60 J. Adiabatic with the same work output: Q = 0 and ΔU = -60 J.'], ['10', 'The larger-area expansion has more negative W. Since ΔU is the same, Q = ΔU - W is larger.'], ['11', 'Reversed: Wnet = +400 J and Qnet = -400 J. ΔUcycle remains zero.'], ['12', 'Water alone is not isolated. Include the surroundings: their entropy increase exceeds the water’s decrease for this spontaneous process.'], ['13', 'At fixed V, greater T raises both typical impulse per collision and collision rate. At fixed T, compression leaves the speed distribution unchanged but increases wall-collision rate per unit area.']] [43, 464.276] 9.4</a:t>
            </a:r>
          </a:p>
          <a:p xmlns:a="http://schemas.openxmlformats.org/drawingml/2006/main">
            <a:r>
              <a:t/>
            </a:r>
          </a:p>
          <a:p xmlns:a="http://schemas.openxmlformats.org/drawingml/2006/main">
            <a:r>
              <a:t>Teaching use: ask students to identify the conserved or constrained quantity before displaying the answer. For gas reasoning, request both a macroscopic equation and a microscopic explanation.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26.</a:t>
            </a:r>
          </a:p>
          <a:p xmlns:a="http://schemas.openxmlformats.org/drawingml/2006/main">
            <a:r>
              <a:t>Original source: Chapter review and independently checked solutions</a:t>
            </a:r>
          </a:p>
          <a:p xmlns:a="http://schemas.openxmlformats.org/drawingml/2006/main">
            <a:r>
              <a:t>CED: Instructor use / self-check</a:t>
            </a:r>
          </a:p>
          <a:p xmlns:a="http://schemas.openxmlformats.org/drawingml/2006/main">
            <a:r>
              <a:t/>
            </a:r>
          </a:p>
          <a:p xmlns:a="http://schemas.openxmlformats.org/drawingml/2006/main">
            <a:r>
              <a:t>[['Check', 'Answer and reasoning'], ['1', 'Kavg doubles; vrms increases by √2. Energy is proportional to T, while speed is proportional to √T for a fixed particle mass.'], ['2', 'The distribution broadens, its peak lowers and shifts right, and its normalized area stays 1. Pressure rises: impacts are more frequent and have larger typical perpendicular impulse.'], ['3', 'ΔTA = ΔTB/2, because ΔT = Q/(mc).'], ['4', 'P₂/P₁ = (T₂/T₁)(V₁/V₂) = 2/4 = 1/2.'], ['5', 'T doubles and Kavg doubles. PV: horizontal rightward path. PT: horizontal rightward path. VT: up-right along V ∝ T.'], ['6', 'Yes. The temperature difference sets the direction of net thermal transfer, not the total internal energy of each object.'], ['7', 'Hnew/Hold = 2/3.'], ['8', 'Q = 0; W = +90 J; ΔU = +90 J. The temperature rises.'], ['9', 'Isothermal: W = -60 J, ΔU = 0, Q = +60 J. Adiabatic with the same work output: Q = 0 and ΔU = -60 J.'], ['10', 'The larger-area expansion has more negative W. Since ΔU is the same, Q = ΔU - W is larger.'], ['11', 'Reversed: Wnet = +400 J and Qnet = -400 J. ΔUcycle remains zero.'], ['12', 'Water alone is not isolated. Include the surroundings: their entropy increase exceeds the water’s decrease for this spontaneous process.'], ['13', 'At fixed V, greater T raises both typical impulse per collision and collision rate. At fixed T, compression leaves the speed distribution unchanged but increases wall-collision rate per unit area.']] [43, 464.276] 9.4</a:t>
            </a:r>
          </a:p>
          <a:p xmlns:a="http://schemas.openxmlformats.org/drawingml/2006/main">
            <a:r>
              <a:t/>
            </a:r>
          </a:p>
          <a:p xmlns:a="http://schemas.openxmlformats.org/drawingml/2006/main">
            <a:r>
              <a:t>Teaching use: ask students to identify the conserved or constrained quantity before displaying the answer. For gas reasoning, request both a macroscopic equation and a microscopic explanation.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26.</a:t>
            </a:r>
          </a:p>
          <a:p xmlns:a="http://schemas.openxmlformats.org/drawingml/2006/main">
            <a:r>
              <a:t>Original source: Chapter review and independently checked solutions</a:t>
            </a:r>
          </a:p>
          <a:p xmlns:a="http://schemas.openxmlformats.org/drawingml/2006/main">
            <a:r>
              <a:t>CED: Instructor use / self-check</a:t>
            </a:r>
          </a:p>
          <a:p xmlns:a="http://schemas.openxmlformats.org/drawingml/2006/main">
            <a:r>
              <a:t/>
            </a:r>
          </a:p>
          <a:p xmlns:a="http://schemas.openxmlformats.org/drawingml/2006/main">
            <a:r>
              <a:t>[['Check', 'Answer and reasoning'], ['1', 'Kavg doubles; vrms increases by √2. Energy is proportional to T, while speed is proportional to √T for a fixed particle mass.'], ['2', 'The distribution broadens, its peak lowers and shifts right, and its normalized area stays 1. Pressure rises: impacts are more frequent and have larger typical perpendicular impulse.'], ['3', 'ΔTA = ΔTB/2, because ΔT = Q/(mc).'], ['4', 'P₂/P₁ = (T₂/T₁)(V₁/V₂) = 2/4 = 1/2.'], ['5', 'T doubles and Kavg doubles. PV: horizontal rightward path. PT: horizontal rightward path. VT: up-right along V ∝ T.'], ['6', 'Yes. The temperature difference sets the direction of net thermal transfer, not the total internal energy of each object.'], ['7', 'Hnew/Hold = 2/3.'], ['8', 'Q = 0; W = +90 J; ΔU = +90 J. The temperature rises.'], ['9', 'Isothermal: W = -60 J, ΔU = 0, Q = +60 J. Adiabatic with the same work output: Q = 0 and ΔU = -60 J.'], ['10', 'The larger-area expansion has more negative W. Since ΔU is the same, Q = ΔU - W is larger.'], ['11', 'Reversed: Wnet = +400 J and Qnet = -400 J. ΔUcycle remains zero.'], ['12', 'Water alone is not isolated. Include the surroundings: their entropy increase exceeds the water’s decrease for this spontaneous process.'], ['13', 'At fixed V, greater T raises both typical impulse per collision and collision rate. At fixed T, compression leaves the speed distribution unchanged but increases wall-collision rate per unit area.']] [43, 464.276] 9.4</a:t>
            </a:r>
          </a:p>
          <a:p xmlns:a="http://schemas.openxmlformats.org/drawingml/2006/main">
            <a:r>
              <a:t/>
            </a:r>
          </a:p>
          <a:p xmlns:a="http://schemas.openxmlformats.org/drawingml/2006/main">
            <a:r>
              <a:t>Teaching use: ask students to identify the conserved or constrained quantity before displaying the answer. For gas reasoning, request both a macroscopic equation and a microscopic explanation.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26.</a:t>
            </a:r>
          </a:p>
          <a:p xmlns:a="http://schemas.openxmlformats.org/drawingml/2006/main">
            <a:r>
              <a:t>Original source: Chapter review and independently checked solutions</a:t>
            </a:r>
          </a:p>
          <a:p xmlns:a="http://schemas.openxmlformats.org/drawingml/2006/main">
            <a:r>
              <a:t>CED: Instructor use / self-check</a:t>
            </a:r>
          </a:p>
          <a:p xmlns:a="http://schemas.openxmlformats.org/drawingml/2006/main">
            <a:r>
              <a:t/>
            </a:r>
          </a:p>
          <a:p xmlns:a="http://schemas.openxmlformats.org/drawingml/2006/main">
            <a:r>
              <a:t>[['Check', 'Answer and reasoning'], ['1', 'Kavg doubles; vrms increases by √2. Energy is proportional to T, while speed is proportional to √T for a fixed particle mass.'], ['2', 'The distribution broadens, its peak lowers and shifts right, and its normalized area stays 1. Pressure rises: impacts are more frequent and have larger typical perpendicular impulse.'], ['3', 'ΔTA = ΔTB/2, because ΔT = Q/(mc).'], ['4', 'P₂/P₁ = (T₂/T₁)(V₁/V₂) = 2/4 = 1/2.'], ['5', 'T doubles and Kavg doubles. PV: horizontal rightward path. PT: horizontal rightward path. VT: up-right along V ∝ T.'], ['6', 'Yes. The temperature difference sets the direction of net thermal transfer, not the total internal energy of each object.'], ['7', 'Hnew/Hold = 2/3.'], ['8', 'Q = 0; W = +90 J; ΔU = +90 J. The temperature rises.'], ['9', 'Isothermal: W = -60 J, ΔU = 0, Q = +60 J. Adiabatic with the same work output: Q = 0 and ΔU = -60 J.'], ['10', 'The larger-area expansion has more negative W. Since ΔU is the same, Q = ΔU - W is larger.'], ['11', 'Reversed: Wnet = +400 J and Qnet = -400 J. ΔUcycle remains zero.'], ['12', 'Water alone is not isolated. Include the surroundings: their entropy increase exceeds the water’s decrease for this spontaneous process.'], ['13', 'At fixed V, greater T raises both typical impulse per collision and collision rate. At fixed T, compression leaves the speed distribution unchanged but increases wall-collision rate per unit area.']] [43, 464.276] 9.4</a:t>
            </a:r>
          </a:p>
          <a:p xmlns:a="http://schemas.openxmlformats.org/drawingml/2006/main">
            <a:r>
              <a:t/>
            </a:r>
          </a:p>
          <a:p xmlns:a="http://schemas.openxmlformats.org/drawingml/2006/main">
            <a:r>
              <a:t>Teaching use: ask students to identify the conserved or constrained quantity before displaying the answer. For gas reasoning, request both a macroscopic equation and a microscopic explanation.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27.</a:t>
            </a:r>
          </a:p>
          <a:p xmlns:a="http://schemas.openxmlformats.org/drawingml/2006/main">
            <a:r>
              <a:t>Original source: Chapter review and independently checked solutions</a:t>
            </a:r>
          </a:p>
          <a:p xmlns:a="http://schemas.openxmlformats.org/drawingml/2006/main">
            <a:r>
              <a:t>CED: Answers to p. 24</a:t>
            </a:r>
          </a:p>
          <a:p xmlns:a="http://schemas.openxmlformats.org/drawingml/2006/main">
            <a:r>
              <a:t/>
            </a:r>
          </a:p>
          <a:p xmlns:a="http://schemas.openxmlformats.org/drawingml/2006/main">
            <a:r>
              <a:t>1-3: Particle motion and gas variables</a:t>
            </a:r>
          </a:p>
          <a:p xmlns:a="http://schemas.openxmlformats.org/drawingml/2006/main">
            <a:r>
              <a:t/>
            </a:r>
          </a:p>
          <a:p xmlns:a="http://schemas.openxmlformats.org/drawingml/2006/main">
            <a:r>
              <a:t>1. T₂/T₁ = 4, so K_avg,2/K_avg,1 = 4 and v_rms,2/v_rms,1 = 2. The normalized speed curve broadens and shifts right, with a lower peak and unchanged total area.</a:t>
            </a:r>
          </a:p>
          <a:p xmlns:a="http://schemas.openxmlformats.org/drawingml/2006/main">
            <a:r>
              <a:t/>
            </a:r>
          </a:p>
          <a:p xmlns:a="http://schemas.openxmlformats.org/drawingml/2006/main">
            <a:r>
              <a:t>2. The wall receives only perpendicular impulse:</a:t>
            </a:r>
          </a:p>
          <a:p xmlns:a="http://schemas.openxmlformats.org/drawingml/2006/main">
            <a:r>
              <a:t>J = 2mv_⊥ = 2(5.0 × 10⁻²⁶)(400) = 4.0 × 10⁻²³ N·s.</a:t>
            </a:r>
          </a:p>
          <a:p xmlns:a="http://schemas.openxmlformats.org/drawingml/2006/main">
            <a:r>
              <a:t>Force = (impact rate)J = 4.0 × 10⁻³ N.</a:t>
            </a:r>
          </a:p>
          <a:p xmlns:a="http://schemas.openxmlformats.org/drawingml/2006/main">
            <a:r>
              <a:t>P = F/A = 0.0040/0.010 = 0.40 Pa. The 300 m/s tangential component does not contribute to the normal impulse at a smooth wall.</a:t>
            </a:r>
          </a:p>
          <a:p xmlns:a="http://schemas.openxmlformats.org/drawingml/2006/main">
            <a:r>
              <a:t/>
            </a:r>
          </a:p>
          <a:p xmlns:a="http://schemas.openxmlformats.org/drawingml/2006/main">
            <a:r>
              <a:t>3. P₂ = 100(2.0/1.0)(450/300) = 300 kPa.</a:t>
            </a:r>
          </a:p>
          <a:p xmlns:a="http://schemas.openxmlformats.org/drawingml/2006/main">
            <a:r>
              <a:t>n = P₁V₁/(RT₁) = 200/(8.31 × 300) = 0.0802 mol. Use kelvins for the temperature ratio.</a:t>
            </a:r>
          </a:p>
          <a:p xmlns:a="http://schemas.openxmlformats.org/drawingml/2006/main">
            <a:r>
              <a:t/>
            </a:r>
          </a:p>
          <a:p xmlns:a="http://schemas.openxmlformats.org/drawingml/2006/main">
            <a:r>
              <a:t>4-6: Energy accounting and material response</a:t>
            </a:r>
          </a:p>
          <a:p xmlns:a="http://schemas.openxmlformats.org/drawingml/2006/main">
            <a:r>
              <a:t/>
            </a:r>
          </a:p>
          <a:p xmlns:a="http://schemas.openxmlformats.org/drawingml/2006/main">
            <a:r>
              <a:t>4. Q = -80 J and W = +130 J. ΔU = Q + W = +50 J. For the stated gas, T rises even though energy leaves by thermal transfer.</a:t>
            </a:r>
          </a:p>
          <a:p xmlns:a="http://schemas.openxmlformats.org/drawingml/2006/main">
            <a:r>
              <a:t/>
            </a:r>
          </a:p>
          <a:p xmlns:a="http://schemas.openxmlformats.org/drawingml/2006/main">
            <a:r>
              <a:t>5. Use signed energy changes:</a:t>
            </a:r>
          </a:p>
          <a:p xmlns:a="http://schemas.openxmlformats.org/drawingml/2006/main">
            <a:r>
              <a:t>0.100(400)(T_f - 100) + 0.200(4200)(T_f - 20) = 0.</a:t>
            </a:r>
          </a:p>
          <a:p xmlns:a="http://schemas.openxmlformats.org/drawingml/2006/main">
            <a:r>
              <a:t>40T_f - 4000 + 840T_f - 16800 = 0.</a:t>
            </a:r>
          </a:p>
          <a:p xmlns:a="http://schemas.openxmlformats.org/drawingml/2006/main">
            <a:r>
              <a:t>T_f = 20800/880 = 23.6 °C. The final temperature is closer to 20 °C because the water has the greater heat capacity.</a:t>
            </a:r>
          </a:p>
          <a:p xmlns:a="http://schemas.openxmlformats.org/drawingml/2006/main">
            <a:r>
              <a:t/>
            </a:r>
          </a:p>
          <a:p xmlns:a="http://schemas.openxmlformats.org/drawingml/2006/main">
            <a:r>
              <a:t>6. H ∝ kA/L, so H_new/H_old = (1/2)(2)/3 = 1/3.</a:t>
            </a:r>
          </a:p>
          <a:p xmlns:a="http://schemas.openxmlformats.org/drawingml/2006/main">
            <a:r>
              <a:t/>
            </a:r>
          </a:p>
          <a:p xmlns:a="http://schemas.openxmlformats.org/drawingml/2006/main">
            <a:r>
              <a:t>7-8: Second law and phase changes</a:t>
            </a:r>
          </a:p>
          <a:p xmlns:a="http://schemas.openxmlformats.org/drawingml/2006/main">
            <a:r>
              <a:t/>
            </a:r>
          </a:p>
          <a:p xmlns:a="http://schemas.openxmlformats.org/drawingml/2006/main">
            <a:r>
              <a:t>7. The total entropy of an isolated system cannot decrease. An individual nonisolated object can lose entropy, as when hot water cools into a cooler room. The combined entropy increases. Ideal reversible processes have zero total entropy change.</a:t>
            </a:r>
          </a:p>
          <a:p xmlns:a="http://schemas.openxmlformats.org/drawingml/2006/main">
            <a:r>
              <a:t/>
            </a:r>
          </a:p>
          <a:p xmlns:a="http://schemas.openxmlformats.org/drawingml/2006/main">
            <a:r>
              <a:t>8. First melt, then warm:</a:t>
            </a:r>
          </a:p>
          <a:p xmlns:a="http://schemas.openxmlformats.org/drawingml/2006/main">
            <a:r>
              <a:t>Q = mL_f + mc_wΔT = 0.050(334000) + 0.050(4180)(10)</a:t>
            </a:r>
          </a:p>
          <a:p xmlns:a="http://schemas.openxmlformats.org/drawingml/2006/main">
            <a:r>
              <a:t>= 16700 + 2090 = 18790 J ≈ 18.8 kJ.</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27.</a:t>
            </a:r>
          </a:p>
          <a:p xmlns:a="http://schemas.openxmlformats.org/drawingml/2006/main">
            <a:r>
              <a:t>Original source: Chapter review and independently checked solutions</a:t>
            </a:r>
          </a:p>
          <a:p xmlns:a="http://schemas.openxmlformats.org/drawingml/2006/main">
            <a:r>
              <a:t>CED: Answers to p. 24</a:t>
            </a:r>
          </a:p>
          <a:p xmlns:a="http://schemas.openxmlformats.org/drawingml/2006/main">
            <a:r>
              <a:t/>
            </a:r>
          </a:p>
          <a:p xmlns:a="http://schemas.openxmlformats.org/drawingml/2006/main">
            <a:r>
              <a:t>1-3: Particle motion and gas variables</a:t>
            </a:r>
          </a:p>
          <a:p xmlns:a="http://schemas.openxmlformats.org/drawingml/2006/main">
            <a:r>
              <a:t/>
            </a:r>
          </a:p>
          <a:p xmlns:a="http://schemas.openxmlformats.org/drawingml/2006/main">
            <a:r>
              <a:t>1. T₂/T₁ = 4, so K_avg,2/K_avg,1 = 4 and v_rms,2/v_rms,1 = 2. The normalized speed curve broadens and shifts right, with a lower peak and unchanged total area.</a:t>
            </a:r>
          </a:p>
          <a:p xmlns:a="http://schemas.openxmlformats.org/drawingml/2006/main">
            <a:r>
              <a:t/>
            </a:r>
          </a:p>
          <a:p xmlns:a="http://schemas.openxmlformats.org/drawingml/2006/main">
            <a:r>
              <a:t>2. The wall receives only perpendicular impulse:</a:t>
            </a:r>
          </a:p>
          <a:p xmlns:a="http://schemas.openxmlformats.org/drawingml/2006/main">
            <a:r>
              <a:t>J = 2mv_⊥ = 2(5.0 × 10⁻²⁶)(400) = 4.0 × 10⁻²³ N·s.</a:t>
            </a:r>
          </a:p>
          <a:p xmlns:a="http://schemas.openxmlformats.org/drawingml/2006/main">
            <a:r>
              <a:t>Force = (impact rate)J = 4.0 × 10⁻³ N.</a:t>
            </a:r>
          </a:p>
          <a:p xmlns:a="http://schemas.openxmlformats.org/drawingml/2006/main">
            <a:r>
              <a:t>P = F/A = 0.0040/0.010 = 0.40 Pa. The 300 m/s tangential component does not contribute to the normal impulse at a smooth wall.</a:t>
            </a:r>
          </a:p>
          <a:p xmlns:a="http://schemas.openxmlformats.org/drawingml/2006/main">
            <a:r>
              <a:t/>
            </a:r>
          </a:p>
          <a:p xmlns:a="http://schemas.openxmlformats.org/drawingml/2006/main">
            <a:r>
              <a:t>3. P₂ = 100(2.0/1.0)(450/300) = 300 kPa.</a:t>
            </a:r>
          </a:p>
          <a:p xmlns:a="http://schemas.openxmlformats.org/drawingml/2006/main">
            <a:r>
              <a:t>n = P₁V₁/(RT₁) = 200/(8.31 × 300) = 0.0802 mol. Use kelvins for the temperature ratio.</a:t>
            </a:r>
          </a:p>
          <a:p xmlns:a="http://schemas.openxmlformats.org/drawingml/2006/main">
            <a:r>
              <a:t/>
            </a:r>
          </a:p>
          <a:p xmlns:a="http://schemas.openxmlformats.org/drawingml/2006/main">
            <a:r>
              <a:t>4-6: Energy accounting and material response</a:t>
            </a:r>
          </a:p>
          <a:p xmlns:a="http://schemas.openxmlformats.org/drawingml/2006/main">
            <a:r>
              <a:t/>
            </a:r>
          </a:p>
          <a:p xmlns:a="http://schemas.openxmlformats.org/drawingml/2006/main">
            <a:r>
              <a:t>4. Q = -80 J and W = +130 J. ΔU = Q + W = +50 J. For the stated gas, T rises even though energy leaves by thermal transfer.</a:t>
            </a:r>
          </a:p>
          <a:p xmlns:a="http://schemas.openxmlformats.org/drawingml/2006/main">
            <a:r>
              <a:t/>
            </a:r>
          </a:p>
          <a:p xmlns:a="http://schemas.openxmlformats.org/drawingml/2006/main">
            <a:r>
              <a:t>5. Use signed energy changes:</a:t>
            </a:r>
          </a:p>
          <a:p xmlns:a="http://schemas.openxmlformats.org/drawingml/2006/main">
            <a:r>
              <a:t>0.100(400)(T_f - 100) + 0.200(4200)(T_f - 20) = 0.</a:t>
            </a:r>
          </a:p>
          <a:p xmlns:a="http://schemas.openxmlformats.org/drawingml/2006/main">
            <a:r>
              <a:t>40T_f - 4000 + 840T_f - 16800 = 0.</a:t>
            </a:r>
          </a:p>
          <a:p xmlns:a="http://schemas.openxmlformats.org/drawingml/2006/main">
            <a:r>
              <a:t>T_f = 20800/880 = 23.6 °C. The final temperature is closer to 20 °C because the water has the greater heat capacity.</a:t>
            </a:r>
          </a:p>
          <a:p xmlns:a="http://schemas.openxmlformats.org/drawingml/2006/main">
            <a:r>
              <a:t/>
            </a:r>
          </a:p>
          <a:p xmlns:a="http://schemas.openxmlformats.org/drawingml/2006/main">
            <a:r>
              <a:t>6. H ∝ kA/L, so H_new/H_old = (1/2)(2)/3 = 1/3.</a:t>
            </a:r>
          </a:p>
          <a:p xmlns:a="http://schemas.openxmlformats.org/drawingml/2006/main">
            <a:r>
              <a:t/>
            </a:r>
          </a:p>
          <a:p xmlns:a="http://schemas.openxmlformats.org/drawingml/2006/main">
            <a:r>
              <a:t>7-8: Second law and phase changes</a:t>
            </a:r>
          </a:p>
          <a:p xmlns:a="http://schemas.openxmlformats.org/drawingml/2006/main">
            <a:r>
              <a:t/>
            </a:r>
          </a:p>
          <a:p xmlns:a="http://schemas.openxmlformats.org/drawingml/2006/main">
            <a:r>
              <a:t>7. The total entropy of an isolated system cannot decrease. An individual nonisolated object can lose entropy, as when hot water cools into a cooler room. The combined entropy increases. Ideal reversible processes have zero total entropy change.</a:t>
            </a:r>
          </a:p>
          <a:p xmlns:a="http://schemas.openxmlformats.org/drawingml/2006/main">
            <a:r>
              <a:t/>
            </a:r>
          </a:p>
          <a:p xmlns:a="http://schemas.openxmlformats.org/drawingml/2006/main">
            <a:r>
              <a:t>8. First melt, then warm:</a:t>
            </a:r>
          </a:p>
          <a:p xmlns:a="http://schemas.openxmlformats.org/drawingml/2006/main">
            <a:r>
              <a:t>Q = mL_f + mc_wΔT = 0.050(334000) + 0.050(4180)(10)</a:t>
            </a:r>
          </a:p>
          <a:p xmlns:a="http://schemas.openxmlformats.org/drawingml/2006/main">
            <a:r>
              <a:t>= 16700 + 2090 = 18790 J ≈ 18.8 kJ.</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27.</a:t>
            </a:r>
          </a:p>
          <a:p xmlns:a="http://schemas.openxmlformats.org/drawingml/2006/main">
            <a:r>
              <a:t>Original source: Chapter review and independently checked solutions</a:t>
            </a:r>
          </a:p>
          <a:p xmlns:a="http://schemas.openxmlformats.org/drawingml/2006/main">
            <a:r>
              <a:t>CED: Answers to p. 24</a:t>
            </a:r>
          </a:p>
          <a:p xmlns:a="http://schemas.openxmlformats.org/drawingml/2006/main">
            <a:r>
              <a:t/>
            </a:r>
          </a:p>
          <a:p xmlns:a="http://schemas.openxmlformats.org/drawingml/2006/main">
            <a:r>
              <a:t>1-3: Particle motion and gas variables</a:t>
            </a:r>
          </a:p>
          <a:p xmlns:a="http://schemas.openxmlformats.org/drawingml/2006/main">
            <a:r>
              <a:t/>
            </a:r>
          </a:p>
          <a:p xmlns:a="http://schemas.openxmlformats.org/drawingml/2006/main">
            <a:r>
              <a:t>1. T₂/T₁ = 4, so K_avg,2/K_avg,1 = 4 and v_rms,2/v_rms,1 = 2. The normalized speed curve broadens and shifts right, with a lower peak and unchanged total area.</a:t>
            </a:r>
          </a:p>
          <a:p xmlns:a="http://schemas.openxmlformats.org/drawingml/2006/main">
            <a:r>
              <a:t/>
            </a:r>
          </a:p>
          <a:p xmlns:a="http://schemas.openxmlformats.org/drawingml/2006/main">
            <a:r>
              <a:t>2. The wall receives only perpendicular impulse:</a:t>
            </a:r>
          </a:p>
          <a:p xmlns:a="http://schemas.openxmlformats.org/drawingml/2006/main">
            <a:r>
              <a:t>J = 2mv_⊥ = 2(5.0 × 10⁻²⁶)(400) = 4.0 × 10⁻²³ N·s.</a:t>
            </a:r>
          </a:p>
          <a:p xmlns:a="http://schemas.openxmlformats.org/drawingml/2006/main">
            <a:r>
              <a:t>Force = (impact rate)J = 4.0 × 10⁻³ N.</a:t>
            </a:r>
          </a:p>
          <a:p xmlns:a="http://schemas.openxmlformats.org/drawingml/2006/main">
            <a:r>
              <a:t>P = F/A = 0.0040/0.010 = 0.40 Pa. The 300 m/s tangential component does not contribute to the normal impulse at a smooth wall.</a:t>
            </a:r>
          </a:p>
          <a:p xmlns:a="http://schemas.openxmlformats.org/drawingml/2006/main">
            <a:r>
              <a:t/>
            </a:r>
          </a:p>
          <a:p xmlns:a="http://schemas.openxmlformats.org/drawingml/2006/main">
            <a:r>
              <a:t>3. P₂ = 100(2.0/1.0)(450/300) = 300 kPa.</a:t>
            </a:r>
          </a:p>
          <a:p xmlns:a="http://schemas.openxmlformats.org/drawingml/2006/main">
            <a:r>
              <a:t>n = P₁V₁/(RT₁) = 200/(8.31 × 300) = 0.0802 mol. Use kelvins for the temperature ratio.</a:t>
            </a:r>
          </a:p>
          <a:p xmlns:a="http://schemas.openxmlformats.org/drawingml/2006/main">
            <a:r>
              <a:t/>
            </a:r>
          </a:p>
          <a:p xmlns:a="http://schemas.openxmlformats.org/drawingml/2006/main">
            <a:r>
              <a:t>4-6: Energy accounting and material response</a:t>
            </a:r>
          </a:p>
          <a:p xmlns:a="http://schemas.openxmlformats.org/drawingml/2006/main">
            <a:r>
              <a:t/>
            </a:r>
          </a:p>
          <a:p xmlns:a="http://schemas.openxmlformats.org/drawingml/2006/main">
            <a:r>
              <a:t>4. Q = -80 J and W = +130 J. ΔU = Q + W = +50 J. For the stated gas, T rises even though energy leaves by thermal transfer.</a:t>
            </a:r>
          </a:p>
          <a:p xmlns:a="http://schemas.openxmlformats.org/drawingml/2006/main">
            <a:r>
              <a:t/>
            </a:r>
          </a:p>
          <a:p xmlns:a="http://schemas.openxmlformats.org/drawingml/2006/main">
            <a:r>
              <a:t>5. Use signed energy changes:</a:t>
            </a:r>
          </a:p>
          <a:p xmlns:a="http://schemas.openxmlformats.org/drawingml/2006/main">
            <a:r>
              <a:t>0.100(400)(T_f - 100) + 0.200(4200)(T_f - 20) = 0.</a:t>
            </a:r>
          </a:p>
          <a:p xmlns:a="http://schemas.openxmlformats.org/drawingml/2006/main">
            <a:r>
              <a:t>40T_f - 4000 + 840T_f - 16800 = 0.</a:t>
            </a:r>
          </a:p>
          <a:p xmlns:a="http://schemas.openxmlformats.org/drawingml/2006/main">
            <a:r>
              <a:t>T_f = 20800/880 = 23.6 °C. The final temperature is closer to 20 °C because the water has the greater heat capacity.</a:t>
            </a:r>
          </a:p>
          <a:p xmlns:a="http://schemas.openxmlformats.org/drawingml/2006/main">
            <a:r>
              <a:t/>
            </a:r>
          </a:p>
          <a:p xmlns:a="http://schemas.openxmlformats.org/drawingml/2006/main">
            <a:r>
              <a:t>6. H ∝ kA/L, so H_new/H_old = (1/2)(2)/3 = 1/3.</a:t>
            </a:r>
          </a:p>
          <a:p xmlns:a="http://schemas.openxmlformats.org/drawingml/2006/main">
            <a:r>
              <a:t/>
            </a:r>
          </a:p>
          <a:p xmlns:a="http://schemas.openxmlformats.org/drawingml/2006/main">
            <a:r>
              <a:t>7-8: Second law and phase changes</a:t>
            </a:r>
          </a:p>
          <a:p xmlns:a="http://schemas.openxmlformats.org/drawingml/2006/main">
            <a:r>
              <a:t/>
            </a:r>
          </a:p>
          <a:p xmlns:a="http://schemas.openxmlformats.org/drawingml/2006/main">
            <a:r>
              <a:t>7. The total entropy of an isolated system cannot decrease. An individual nonisolated object can lose entropy, as when hot water cools into a cooler room. The combined entropy increases. Ideal reversible processes have zero total entropy change.</a:t>
            </a:r>
          </a:p>
          <a:p xmlns:a="http://schemas.openxmlformats.org/drawingml/2006/main">
            <a:r>
              <a:t/>
            </a:r>
          </a:p>
          <a:p xmlns:a="http://schemas.openxmlformats.org/drawingml/2006/main">
            <a:r>
              <a:t>8. First melt, then warm:</a:t>
            </a:r>
          </a:p>
          <a:p xmlns:a="http://schemas.openxmlformats.org/drawingml/2006/main">
            <a:r>
              <a:t>Q = mL_f + mc_wΔT = 0.050(334000) + 0.050(4180)(10)</a:t>
            </a:r>
          </a:p>
          <a:p xmlns:a="http://schemas.openxmlformats.org/drawingml/2006/main">
            <a:r>
              <a:t>= 16700 + 2090 = 18790 J ≈ 18.8 kJ.</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27.</a:t>
            </a:r>
          </a:p>
          <a:p xmlns:a="http://schemas.openxmlformats.org/drawingml/2006/main">
            <a:r>
              <a:t>Original source: Chapter review and independently checked solutions</a:t>
            </a:r>
          </a:p>
          <a:p xmlns:a="http://schemas.openxmlformats.org/drawingml/2006/main">
            <a:r>
              <a:t>CED: Answers to p. 24</a:t>
            </a:r>
          </a:p>
          <a:p xmlns:a="http://schemas.openxmlformats.org/drawingml/2006/main">
            <a:r>
              <a:t/>
            </a:r>
          </a:p>
          <a:p xmlns:a="http://schemas.openxmlformats.org/drawingml/2006/main">
            <a:r>
              <a:t>1-3: Particle motion and gas variables</a:t>
            </a:r>
          </a:p>
          <a:p xmlns:a="http://schemas.openxmlformats.org/drawingml/2006/main">
            <a:r>
              <a:t/>
            </a:r>
          </a:p>
          <a:p xmlns:a="http://schemas.openxmlformats.org/drawingml/2006/main">
            <a:r>
              <a:t>1. T₂/T₁ = 4, so K_avg,2/K_avg,1 = 4 and v_rms,2/v_rms,1 = 2. The normalized speed curve broadens and shifts right, with a lower peak and unchanged total area.</a:t>
            </a:r>
          </a:p>
          <a:p xmlns:a="http://schemas.openxmlformats.org/drawingml/2006/main">
            <a:r>
              <a:t/>
            </a:r>
          </a:p>
          <a:p xmlns:a="http://schemas.openxmlformats.org/drawingml/2006/main">
            <a:r>
              <a:t>2. The wall receives only perpendicular impulse:</a:t>
            </a:r>
          </a:p>
          <a:p xmlns:a="http://schemas.openxmlformats.org/drawingml/2006/main">
            <a:r>
              <a:t>J = 2mv_⊥ = 2(5.0 × 10⁻²⁶)(400) = 4.0 × 10⁻²³ N·s.</a:t>
            </a:r>
          </a:p>
          <a:p xmlns:a="http://schemas.openxmlformats.org/drawingml/2006/main">
            <a:r>
              <a:t>Force = (impact rate)J = 4.0 × 10⁻³ N.</a:t>
            </a:r>
          </a:p>
          <a:p xmlns:a="http://schemas.openxmlformats.org/drawingml/2006/main">
            <a:r>
              <a:t>P = F/A = 0.0040/0.010 = 0.40 Pa. The 300 m/s tangential component does not contribute to the normal impulse at a smooth wall.</a:t>
            </a:r>
          </a:p>
          <a:p xmlns:a="http://schemas.openxmlformats.org/drawingml/2006/main">
            <a:r>
              <a:t/>
            </a:r>
          </a:p>
          <a:p xmlns:a="http://schemas.openxmlformats.org/drawingml/2006/main">
            <a:r>
              <a:t>3. P₂ = 100(2.0/1.0)(450/300) = 300 kPa.</a:t>
            </a:r>
          </a:p>
          <a:p xmlns:a="http://schemas.openxmlformats.org/drawingml/2006/main">
            <a:r>
              <a:t>n = P₁V₁/(RT₁) = 200/(8.31 × 300) = 0.0802 mol. Use kelvins for the temperature ratio.</a:t>
            </a:r>
          </a:p>
          <a:p xmlns:a="http://schemas.openxmlformats.org/drawingml/2006/main">
            <a:r>
              <a:t/>
            </a:r>
          </a:p>
          <a:p xmlns:a="http://schemas.openxmlformats.org/drawingml/2006/main">
            <a:r>
              <a:t>4-6: Energy accounting and material response</a:t>
            </a:r>
          </a:p>
          <a:p xmlns:a="http://schemas.openxmlformats.org/drawingml/2006/main">
            <a:r>
              <a:t/>
            </a:r>
          </a:p>
          <a:p xmlns:a="http://schemas.openxmlformats.org/drawingml/2006/main">
            <a:r>
              <a:t>4. Q = -80 J and W = +130 J. ΔU = Q + W = +50 J. For the stated gas, T rises even though energy leaves by thermal transfer.</a:t>
            </a:r>
          </a:p>
          <a:p xmlns:a="http://schemas.openxmlformats.org/drawingml/2006/main">
            <a:r>
              <a:t/>
            </a:r>
          </a:p>
          <a:p xmlns:a="http://schemas.openxmlformats.org/drawingml/2006/main">
            <a:r>
              <a:t>5. Use signed energy changes:</a:t>
            </a:r>
          </a:p>
          <a:p xmlns:a="http://schemas.openxmlformats.org/drawingml/2006/main">
            <a:r>
              <a:t>0.100(400)(T_f - 100) + 0.200(4200)(T_f - 20) = 0.</a:t>
            </a:r>
          </a:p>
          <a:p xmlns:a="http://schemas.openxmlformats.org/drawingml/2006/main">
            <a:r>
              <a:t>40T_f - 4000 + 840T_f - 16800 = 0.</a:t>
            </a:r>
          </a:p>
          <a:p xmlns:a="http://schemas.openxmlformats.org/drawingml/2006/main">
            <a:r>
              <a:t>T_f = 20800/880 = 23.6 °C. The final temperature is closer to 20 °C because the water has the greater heat capacity.</a:t>
            </a:r>
          </a:p>
          <a:p xmlns:a="http://schemas.openxmlformats.org/drawingml/2006/main">
            <a:r>
              <a:t/>
            </a:r>
          </a:p>
          <a:p xmlns:a="http://schemas.openxmlformats.org/drawingml/2006/main">
            <a:r>
              <a:t>6. H ∝ kA/L, so H_new/H_old = (1/2)(2)/3 = 1/3.</a:t>
            </a:r>
          </a:p>
          <a:p xmlns:a="http://schemas.openxmlformats.org/drawingml/2006/main">
            <a:r>
              <a:t/>
            </a:r>
          </a:p>
          <a:p xmlns:a="http://schemas.openxmlformats.org/drawingml/2006/main">
            <a:r>
              <a:t>7-8: Second law and phase changes</a:t>
            </a:r>
          </a:p>
          <a:p xmlns:a="http://schemas.openxmlformats.org/drawingml/2006/main">
            <a:r>
              <a:t/>
            </a:r>
          </a:p>
          <a:p xmlns:a="http://schemas.openxmlformats.org/drawingml/2006/main">
            <a:r>
              <a:t>7. The total entropy of an isolated system cannot decrease. An individual nonisolated object can lose entropy, as when hot water cools into a cooler room. The combined entropy increases. Ideal reversible processes have zero total entropy change.</a:t>
            </a:r>
          </a:p>
          <a:p xmlns:a="http://schemas.openxmlformats.org/drawingml/2006/main">
            <a:r>
              <a:t/>
            </a:r>
          </a:p>
          <a:p xmlns:a="http://schemas.openxmlformats.org/drawingml/2006/main">
            <a:r>
              <a:t>8. First melt, then warm:</a:t>
            </a:r>
          </a:p>
          <a:p xmlns:a="http://schemas.openxmlformats.org/drawingml/2006/main">
            <a:r>
              <a:t>Q = mL_f + mc_wΔT = 0.050(334000) + 0.050(4180)(10)</a:t>
            </a:r>
          </a:p>
          <a:p xmlns:a="http://schemas.openxmlformats.org/drawingml/2006/main">
            <a:r>
              <a:t>= 16700 + 2090 = 18790 J ≈ 18.8 kJ.</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28.</a:t>
            </a:r>
          </a:p>
          <a:p xmlns:a="http://schemas.openxmlformats.org/drawingml/2006/main">
            <a:r>
              <a:t>Original source: Chapter review and independently checked solutions</a:t>
            </a:r>
          </a:p>
          <a:p xmlns:a="http://schemas.openxmlformats.org/drawingml/2006/main">
            <a:r>
              <a:t>CED: Answers to p. 25</a:t>
            </a:r>
          </a:p>
          <a:p xmlns:a="http://schemas.openxmlformats.org/drawingml/2006/main">
            <a:r>
              <a:t/>
            </a:r>
          </a:p>
          <a:p xmlns:a="http://schemas.openxmlformats.org/drawingml/2006/main">
            <a:r>
              <a:t>A: State changes, path changes, and a loop</a:t>
            </a:r>
          </a:p>
          <a:p xmlns:a="http://schemas.openxmlformats.org/drawingml/2006/main">
            <a:r>
              <a:t/>
            </a:r>
          </a:p>
          <a:p xmlns:a="http://schemas.openxmlformats.org/drawingml/2006/main">
            <a:r>
              <a:t>(a) For fixed n, T ∝ PV, so T_C/T_A = (300 × 3)/(100 × 1) = 9.</a:t>
            </a:r>
          </a:p>
          <a:p xmlns:a="http://schemas.openxmlformats.org/drawingml/2006/main">
            <a:r>
              <a:t>ΔU = (3/2)Δ(PV) = (3/2)(900 - 100) = +1200 J.</a:t>
            </a:r>
          </a:p>
          <a:p xmlns:a="http://schemas.openxmlformats.org/drawingml/2006/main">
            <a:r>
              <a:t/>
            </a:r>
          </a:p>
          <a:p xmlns:a="http://schemas.openxmlformats.org/drawingml/2006/main">
            <a:r>
              <a:t>[['Path', 'Work on the gas', 'Heat transferred to gas'], ['A → B → C', '0 - (300)(3 - 1) = -600 J', '1200 - (-600) = +1800 J'], ['A → C, straight', '-[(100 + 300)/2](3 - 1) = -400 J', '1200 - (-400) = +1600 J']] [115, 207, 185.276] 9.4</a:t>
            </a:r>
          </a:p>
          <a:p xmlns:a="http://schemas.openxmlformats.org/drawingml/2006/main">
            <a:r>
              <a:t/>
            </a:r>
          </a:p>
          <a:p xmlns:a="http://schemas.openxmlformats.org/drawingml/2006/main">
            <a:r>
              <a:t>(b) The upper route has a greater area under its PV path. It delivers 200 J more work to the surroundings, so it requires 200 J more heat input to produce the same internal-energy change.</a:t>
            </a:r>
          </a:p>
          <a:p xmlns:a="http://schemas.openxmlformats.org/drawingml/2006/main">
            <a:r>
              <a:t>(c) On C → A, W = +400 J, ΔU = -1200 J, and Q = -1600 J. For A → B → C → A, W_net = -200 J, Q_net = +200 J, and ΔU = 0. The triangular enclosed area is ½(200 kPa)(2 L) = 200 J.</a:t>
            </a:r>
          </a:p>
          <a:p xmlns:a="http://schemas.openxmlformats.org/drawingml/2006/main">
            <a:r>
              <a:t>(d) At fixed volume, T rises. The particles have greater average kinetic energy, so their wall impacts have larger typical perpendicular impulse and occur more often. The average normal force per area therefore rises.</a:t>
            </a:r>
          </a:p>
          <a:p xmlns:a="http://schemas.openxmlformats.org/drawingml/2006/main">
            <a:r>
              <a:t/>
            </a:r>
          </a:p>
          <a:p xmlns:a="http://schemas.openxmlformats.org/drawingml/2006/main">
            <a:r>
              <a:t>B: Specific heat from a slope</a:t>
            </a:r>
          </a:p>
          <a:p xmlns:a="http://schemas.openxmlformats.org/drawingml/2006/main">
            <a:r>
              <a:t/>
            </a:r>
          </a:p>
          <a:p xmlns:a="http://schemas.openxmlformats.org/drawingml/2006/main">
            <a:r>
              <a:t>(a) Plot ΔT (K) vertically against t (s) horizontally. With constant net heating power and c, expect a straight line; the ideal ΔT intercept is zero.</a:t>
            </a:r>
          </a:p>
          <a:p xmlns:a="http://schemas.openxmlformats.org/drawingml/2006/main">
            <a:r>
              <a:t>(b) s = (7.2 - 0)/(90 - 0) = 0.080 K/s.</a:t>
            </a:r>
          </a:p>
          <a:p xmlns:a="http://schemas.openxmlformats.org/drawingml/2006/main">
            <a:r>
              <a:t>c = P/(ms) = 20.0/(0.250 × 0.080) = 1000 J/(kg·K).</a:t>
            </a:r>
          </a:p>
          <a:p xmlns:a="http://schemas.openxmlformats.org/drawingml/2006/main">
            <a:r>
              <a:t>(c) The original value is too high: it attributes the cup’s heating energy to the sample. Sample power = 0.90(20.0) = 18.0 W. Corrected c = 18.0/(0.250 × 0.080) = 900 J/(kg·K).</a:t>
            </a:r>
          </a:p>
          <a:p xmlns:a="http://schemas.openxmlformats.org/drawingml/2006/main">
            <a:r>
              <a:t>(d) Measure the cup’s heat capacity and subtract its energy increase, or use a lower-heat-capacity container. Insulating the apparatus reduces a different error: heat loss to the room.</a:t>
            </a:r>
          </a:p>
          <a:p xmlns:a="http://schemas.openxmlformats.org/drawingml/2006/main">
            <a:r>
              <a:t/>
            </a:r>
          </a:p>
          <a:p xmlns:a="http://schemas.openxmlformats.org/drawingml/2006/main">
            <a:r>
              <a:t>Consistency check Changing the path changes work and heat, but not the endpoints’ ΔU. Changing an experimental assumption changes which energy belongs in the model. In both cases, an explicit system boundary prevents sign and interpretation errors.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28.</a:t>
            </a:r>
          </a:p>
          <a:p xmlns:a="http://schemas.openxmlformats.org/drawingml/2006/main">
            <a:r>
              <a:t>Original source: Chapter review and independently checked solutions</a:t>
            </a:r>
          </a:p>
          <a:p xmlns:a="http://schemas.openxmlformats.org/drawingml/2006/main">
            <a:r>
              <a:t>CED: Answers to p. 25</a:t>
            </a:r>
          </a:p>
          <a:p xmlns:a="http://schemas.openxmlformats.org/drawingml/2006/main">
            <a:r>
              <a:t/>
            </a:r>
          </a:p>
          <a:p xmlns:a="http://schemas.openxmlformats.org/drawingml/2006/main">
            <a:r>
              <a:t>A: State changes, path changes, and a loop</a:t>
            </a:r>
          </a:p>
          <a:p xmlns:a="http://schemas.openxmlformats.org/drawingml/2006/main">
            <a:r>
              <a:t/>
            </a:r>
          </a:p>
          <a:p xmlns:a="http://schemas.openxmlformats.org/drawingml/2006/main">
            <a:r>
              <a:t>(a) For fixed n, T ∝ PV, so T_C/T_A = (300 × 3)/(100 × 1) = 9.</a:t>
            </a:r>
          </a:p>
          <a:p xmlns:a="http://schemas.openxmlformats.org/drawingml/2006/main">
            <a:r>
              <a:t>ΔU = (3/2)Δ(PV) = (3/2)(900 - 100) = +1200 J.</a:t>
            </a:r>
          </a:p>
          <a:p xmlns:a="http://schemas.openxmlformats.org/drawingml/2006/main">
            <a:r>
              <a:t/>
            </a:r>
          </a:p>
          <a:p xmlns:a="http://schemas.openxmlformats.org/drawingml/2006/main">
            <a:r>
              <a:t>[['Path', 'Work on the gas', 'Heat transferred to gas'], ['A → B → C', '0 - (300)(3 - 1) = -600 J', '1200 - (-600) = +1800 J'], ['A → C, straight', '-[(100 + 300)/2](3 - 1) = -400 J', '1200 - (-400) = +1600 J']] [115, 207, 185.276] 9.4</a:t>
            </a:r>
          </a:p>
          <a:p xmlns:a="http://schemas.openxmlformats.org/drawingml/2006/main">
            <a:r>
              <a:t/>
            </a:r>
          </a:p>
          <a:p xmlns:a="http://schemas.openxmlformats.org/drawingml/2006/main">
            <a:r>
              <a:t>(b) The upper route has a greater area under its PV path. It delivers 200 J more work to the surroundings, so it requires 200 J more heat input to produce the same internal-energy change.</a:t>
            </a:r>
          </a:p>
          <a:p xmlns:a="http://schemas.openxmlformats.org/drawingml/2006/main">
            <a:r>
              <a:t>(c) On C → A, W = +400 J, ΔU = -1200 J, and Q = -1600 J. For A → B → C → A, W_net = -200 J, Q_net = +200 J, and ΔU = 0. The triangular enclosed area is ½(200 kPa)(2 L) = 200 J.</a:t>
            </a:r>
          </a:p>
          <a:p xmlns:a="http://schemas.openxmlformats.org/drawingml/2006/main">
            <a:r>
              <a:t>(d) At fixed volume, T rises. The particles have greater average kinetic energy, so their wall impacts have larger typical perpendicular impulse and occur more often. The average normal force per area therefore rises.</a:t>
            </a:r>
          </a:p>
          <a:p xmlns:a="http://schemas.openxmlformats.org/drawingml/2006/main">
            <a:r>
              <a:t/>
            </a:r>
          </a:p>
          <a:p xmlns:a="http://schemas.openxmlformats.org/drawingml/2006/main">
            <a:r>
              <a:t>B: Specific heat from a slope</a:t>
            </a:r>
          </a:p>
          <a:p xmlns:a="http://schemas.openxmlformats.org/drawingml/2006/main">
            <a:r>
              <a:t/>
            </a:r>
          </a:p>
          <a:p xmlns:a="http://schemas.openxmlformats.org/drawingml/2006/main">
            <a:r>
              <a:t>(a) Plot ΔT (K) vertically against t (s) horizontally. With constant net heating power and c, expect a straight line; the ideal ΔT intercept is zero.</a:t>
            </a:r>
          </a:p>
          <a:p xmlns:a="http://schemas.openxmlformats.org/drawingml/2006/main">
            <a:r>
              <a:t>(b) s = (7.2 - 0)/(90 - 0) = 0.080 K/s.</a:t>
            </a:r>
          </a:p>
          <a:p xmlns:a="http://schemas.openxmlformats.org/drawingml/2006/main">
            <a:r>
              <a:t>c = P/(ms) = 20.0/(0.250 × 0.080) = 1000 J/(kg·K).</a:t>
            </a:r>
          </a:p>
          <a:p xmlns:a="http://schemas.openxmlformats.org/drawingml/2006/main">
            <a:r>
              <a:t>(c) The original value is too high: it attributes the cup’s heating energy to the sample. Sample power = 0.90(20.0) = 18.0 W. Corrected c = 18.0/(0.250 × 0.080) = 900 J/(kg·K).</a:t>
            </a:r>
          </a:p>
          <a:p xmlns:a="http://schemas.openxmlformats.org/drawingml/2006/main">
            <a:r>
              <a:t>(d) Measure the cup’s heat capacity and subtract its energy increase, or use a lower-heat-capacity container. Insulating the apparatus reduces a different error: heat loss to the room.</a:t>
            </a:r>
          </a:p>
          <a:p xmlns:a="http://schemas.openxmlformats.org/drawingml/2006/main">
            <a:r>
              <a:t/>
            </a:r>
          </a:p>
          <a:p xmlns:a="http://schemas.openxmlformats.org/drawingml/2006/main">
            <a:r>
              <a:t>Consistency check Changing the path changes work and heat, but not the endpoints’ ΔU. Changing an experimental assumption changes which energy belongs in the model. In both cases, an explicit system boundary prevents sign and interpretation errors.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28.</a:t>
            </a:r>
          </a:p>
          <a:p xmlns:a="http://schemas.openxmlformats.org/drawingml/2006/main">
            <a:r>
              <a:t>Original source: Chapter review and independently checked solutions</a:t>
            </a:r>
          </a:p>
          <a:p xmlns:a="http://schemas.openxmlformats.org/drawingml/2006/main">
            <a:r>
              <a:t>CED: Answers to p. 25</a:t>
            </a:r>
          </a:p>
          <a:p xmlns:a="http://schemas.openxmlformats.org/drawingml/2006/main">
            <a:r>
              <a:t/>
            </a:r>
          </a:p>
          <a:p xmlns:a="http://schemas.openxmlformats.org/drawingml/2006/main">
            <a:r>
              <a:t>A: State changes, path changes, and a loop</a:t>
            </a:r>
          </a:p>
          <a:p xmlns:a="http://schemas.openxmlformats.org/drawingml/2006/main">
            <a:r>
              <a:t/>
            </a:r>
          </a:p>
          <a:p xmlns:a="http://schemas.openxmlformats.org/drawingml/2006/main">
            <a:r>
              <a:t>(a) For fixed n, T ∝ PV, so T_C/T_A = (300 × 3)/(100 × 1) = 9.</a:t>
            </a:r>
          </a:p>
          <a:p xmlns:a="http://schemas.openxmlformats.org/drawingml/2006/main">
            <a:r>
              <a:t>ΔU = (3/2)Δ(PV) = (3/2)(900 - 100) = +1200 J.</a:t>
            </a:r>
          </a:p>
          <a:p xmlns:a="http://schemas.openxmlformats.org/drawingml/2006/main">
            <a:r>
              <a:t/>
            </a:r>
          </a:p>
          <a:p xmlns:a="http://schemas.openxmlformats.org/drawingml/2006/main">
            <a:r>
              <a:t>[['Path', 'Work on the gas', 'Heat transferred to gas'], ['A → B → C', '0 - (300)(3 - 1) = -600 J', '1200 - (-600) = +1800 J'], ['A → C, straight', '-[(100 + 300)/2](3 - 1) = -400 J', '1200 - (-400) = +1600 J']] [115, 207, 185.276] 9.4</a:t>
            </a:r>
          </a:p>
          <a:p xmlns:a="http://schemas.openxmlformats.org/drawingml/2006/main">
            <a:r>
              <a:t/>
            </a:r>
          </a:p>
          <a:p xmlns:a="http://schemas.openxmlformats.org/drawingml/2006/main">
            <a:r>
              <a:t>(b) The upper route has a greater area under its PV path. It delivers 200 J more work to the surroundings, so it requires 200 J more heat input to produce the same internal-energy change.</a:t>
            </a:r>
          </a:p>
          <a:p xmlns:a="http://schemas.openxmlformats.org/drawingml/2006/main">
            <a:r>
              <a:t>(c) On C → A, W = +400 J, ΔU = -1200 J, and Q = -1600 J. For A → B → C → A, W_net = -200 J, Q_net = +200 J, and ΔU = 0. The triangular enclosed area is ½(200 kPa)(2 L) = 200 J.</a:t>
            </a:r>
          </a:p>
          <a:p xmlns:a="http://schemas.openxmlformats.org/drawingml/2006/main">
            <a:r>
              <a:t>(d) At fixed volume, T rises. The particles have greater average kinetic energy, so their wall impacts have larger typical perpendicular impulse and occur more often. The average normal force per area therefore rises.</a:t>
            </a:r>
          </a:p>
          <a:p xmlns:a="http://schemas.openxmlformats.org/drawingml/2006/main">
            <a:r>
              <a:t/>
            </a:r>
          </a:p>
          <a:p xmlns:a="http://schemas.openxmlformats.org/drawingml/2006/main">
            <a:r>
              <a:t>B: Specific heat from a slope</a:t>
            </a:r>
          </a:p>
          <a:p xmlns:a="http://schemas.openxmlformats.org/drawingml/2006/main">
            <a:r>
              <a:t/>
            </a:r>
          </a:p>
          <a:p xmlns:a="http://schemas.openxmlformats.org/drawingml/2006/main">
            <a:r>
              <a:t>(a) Plot ΔT (K) vertically against t (s) horizontally. With constant net heating power and c, expect a straight line; the ideal ΔT intercept is zero.</a:t>
            </a:r>
          </a:p>
          <a:p xmlns:a="http://schemas.openxmlformats.org/drawingml/2006/main">
            <a:r>
              <a:t>(b) s = (7.2 - 0)/(90 - 0) = 0.080 K/s.</a:t>
            </a:r>
          </a:p>
          <a:p xmlns:a="http://schemas.openxmlformats.org/drawingml/2006/main">
            <a:r>
              <a:t>c = P/(ms) = 20.0/(0.250 × 0.080) = 1000 J/(kg·K).</a:t>
            </a:r>
          </a:p>
          <a:p xmlns:a="http://schemas.openxmlformats.org/drawingml/2006/main">
            <a:r>
              <a:t>(c) The original value is too high: it attributes the cup’s heating energy to the sample. Sample power = 0.90(20.0) = 18.0 W. Corrected c = 18.0/(0.250 × 0.080) = 900 J/(kg·K).</a:t>
            </a:r>
          </a:p>
          <a:p xmlns:a="http://schemas.openxmlformats.org/drawingml/2006/main">
            <a:r>
              <a:t>(d) Measure the cup’s heat capacity and subtract its energy increase, or use a lower-heat-capacity container. Insulating the apparatus reduces a different error: heat loss to the room.</a:t>
            </a:r>
          </a:p>
          <a:p xmlns:a="http://schemas.openxmlformats.org/drawingml/2006/main">
            <a:r>
              <a:t/>
            </a:r>
          </a:p>
          <a:p xmlns:a="http://schemas.openxmlformats.org/drawingml/2006/main">
            <a:r>
              <a:t>Consistency check Changing the path changes work and heat, but not the endpoints’ ΔU. Changing an experimental assumption changes which energy belongs in the model. In both cases, an explicit system boundary prevents sign and interpretation errors.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28.</a:t>
            </a:r>
          </a:p>
          <a:p xmlns:a="http://schemas.openxmlformats.org/drawingml/2006/main">
            <a:r>
              <a:t>Original source: Chapter review and independently checked solutions</a:t>
            </a:r>
          </a:p>
          <a:p xmlns:a="http://schemas.openxmlformats.org/drawingml/2006/main">
            <a:r>
              <a:t>CED: Answers to p. 25</a:t>
            </a:r>
          </a:p>
          <a:p xmlns:a="http://schemas.openxmlformats.org/drawingml/2006/main">
            <a:r>
              <a:t/>
            </a:r>
          </a:p>
          <a:p xmlns:a="http://schemas.openxmlformats.org/drawingml/2006/main">
            <a:r>
              <a:t>A: State changes, path changes, and a loop</a:t>
            </a:r>
          </a:p>
          <a:p xmlns:a="http://schemas.openxmlformats.org/drawingml/2006/main">
            <a:r>
              <a:t/>
            </a:r>
          </a:p>
          <a:p xmlns:a="http://schemas.openxmlformats.org/drawingml/2006/main">
            <a:r>
              <a:t>(a) For fixed n, T ∝ PV, so T_C/T_A = (300 × 3)/(100 × 1) = 9.</a:t>
            </a:r>
          </a:p>
          <a:p xmlns:a="http://schemas.openxmlformats.org/drawingml/2006/main">
            <a:r>
              <a:t>ΔU = (3/2)Δ(PV) = (3/2)(900 - 100) = +1200 J.</a:t>
            </a:r>
          </a:p>
          <a:p xmlns:a="http://schemas.openxmlformats.org/drawingml/2006/main">
            <a:r>
              <a:t/>
            </a:r>
          </a:p>
          <a:p xmlns:a="http://schemas.openxmlformats.org/drawingml/2006/main">
            <a:r>
              <a:t>[['Path', 'Work on the gas', 'Heat transferred to gas'], ['A → B → C', '0 - (300)(3 - 1) = -600 J', '1200 - (-600) = +1800 J'], ['A → C, straight', '-[(100 + 300)/2](3 - 1) = -400 J', '1200 - (-400) = +1600 J']] [115, 207, 185.276] 9.4</a:t>
            </a:r>
          </a:p>
          <a:p xmlns:a="http://schemas.openxmlformats.org/drawingml/2006/main">
            <a:r>
              <a:t/>
            </a:r>
          </a:p>
          <a:p xmlns:a="http://schemas.openxmlformats.org/drawingml/2006/main">
            <a:r>
              <a:t>(b) The upper route has a greater area under its PV path. It delivers 200 J more work to the surroundings, so it requires 200 J more heat input to produce the same internal-energy change.</a:t>
            </a:r>
          </a:p>
          <a:p xmlns:a="http://schemas.openxmlformats.org/drawingml/2006/main">
            <a:r>
              <a:t>(c) On C → A, W = +400 J, ΔU = -1200 J, and Q = -1600 J. For A → B → C → A, W_net = -200 J, Q_net = +200 J, and ΔU = 0. The triangular enclosed area is ½(200 kPa)(2 L) = 200 J.</a:t>
            </a:r>
          </a:p>
          <a:p xmlns:a="http://schemas.openxmlformats.org/drawingml/2006/main">
            <a:r>
              <a:t>(d) At fixed volume, T rises. The particles have greater average kinetic energy, so their wall impacts have larger typical perpendicular impulse and occur more often. The average normal force per area therefore rises.</a:t>
            </a:r>
          </a:p>
          <a:p xmlns:a="http://schemas.openxmlformats.org/drawingml/2006/main">
            <a:r>
              <a:t/>
            </a:r>
          </a:p>
          <a:p xmlns:a="http://schemas.openxmlformats.org/drawingml/2006/main">
            <a:r>
              <a:t>B: Specific heat from a slope</a:t>
            </a:r>
          </a:p>
          <a:p xmlns:a="http://schemas.openxmlformats.org/drawingml/2006/main">
            <a:r>
              <a:t/>
            </a:r>
          </a:p>
          <a:p xmlns:a="http://schemas.openxmlformats.org/drawingml/2006/main">
            <a:r>
              <a:t>(a) Plot ΔT (K) vertically against t (s) horizontally. With constant net heating power and c, expect a straight line; the ideal ΔT intercept is zero.</a:t>
            </a:r>
          </a:p>
          <a:p xmlns:a="http://schemas.openxmlformats.org/drawingml/2006/main">
            <a:r>
              <a:t>(b) s = (7.2 - 0)/(90 - 0) = 0.080 K/s.</a:t>
            </a:r>
          </a:p>
          <a:p xmlns:a="http://schemas.openxmlformats.org/drawingml/2006/main">
            <a:r>
              <a:t>c = P/(ms) = 20.0/(0.250 × 0.080) = 1000 J/(kg·K).</a:t>
            </a:r>
          </a:p>
          <a:p xmlns:a="http://schemas.openxmlformats.org/drawingml/2006/main">
            <a:r>
              <a:t>(c) The original value is too high: it attributes the cup’s heating energy to the sample. Sample power = 0.90(20.0) = 18.0 W. Corrected c = 18.0/(0.250 × 0.080) = 900 J/(kg·K).</a:t>
            </a:r>
          </a:p>
          <a:p xmlns:a="http://schemas.openxmlformats.org/drawingml/2006/main">
            <a:r>
              <a:t>(d) Measure the cup’s heat capacity and subtract its energy increase, or use a lower-heat-capacity container. Insulating the apparatus reduces a different error: heat loss to the room.</a:t>
            </a:r>
          </a:p>
          <a:p xmlns:a="http://schemas.openxmlformats.org/drawingml/2006/main">
            <a:r>
              <a:t/>
            </a:r>
          </a:p>
          <a:p xmlns:a="http://schemas.openxmlformats.org/drawingml/2006/main">
            <a:r>
              <a:t>Consistency check Changing the path changes work and heat, but not the endpoints’ ΔU. Changing an experimental assumption changes which energy belongs in the model. In both cases, an explicit system boundary prevents sign and interpretation errors.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28.</a:t>
            </a:r>
          </a:p>
          <a:p xmlns:a="http://schemas.openxmlformats.org/drawingml/2006/main">
            <a:r>
              <a:t>Original source: Chapter review and independently checked solutions</a:t>
            </a:r>
          </a:p>
          <a:p xmlns:a="http://schemas.openxmlformats.org/drawingml/2006/main">
            <a:r>
              <a:t>CED: Answers to p. 25</a:t>
            </a:r>
          </a:p>
          <a:p xmlns:a="http://schemas.openxmlformats.org/drawingml/2006/main">
            <a:r>
              <a:t/>
            </a:r>
          </a:p>
          <a:p xmlns:a="http://schemas.openxmlformats.org/drawingml/2006/main">
            <a:r>
              <a:t>A: State changes, path changes, and a loop</a:t>
            </a:r>
          </a:p>
          <a:p xmlns:a="http://schemas.openxmlformats.org/drawingml/2006/main">
            <a:r>
              <a:t/>
            </a:r>
          </a:p>
          <a:p xmlns:a="http://schemas.openxmlformats.org/drawingml/2006/main">
            <a:r>
              <a:t>(a) For fixed n, T ∝ PV, so T_C/T_A = (300 × 3)/(100 × 1) = 9.</a:t>
            </a:r>
          </a:p>
          <a:p xmlns:a="http://schemas.openxmlformats.org/drawingml/2006/main">
            <a:r>
              <a:t>ΔU = (3/2)Δ(PV) = (3/2)(900 - 100) = +1200 J.</a:t>
            </a:r>
          </a:p>
          <a:p xmlns:a="http://schemas.openxmlformats.org/drawingml/2006/main">
            <a:r>
              <a:t/>
            </a:r>
          </a:p>
          <a:p xmlns:a="http://schemas.openxmlformats.org/drawingml/2006/main">
            <a:r>
              <a:t>[['Path', 'Work on the gas', 'Heat transferred to gas'], ['A → B → C', '0 - (300)(3 - 1) = -600 J', '1200 - (-600) = +1800 J'], ['A → C, straight', '-[(100 + 300)/2](3 - 1) = -400 J', '1200 - (-400) = +1600 J']] [115, 207, 185.276] 9.4</a:t>
            </a:r>
          </a:p>
          <a:p xmlns:a="http://schemas.openxmlformats.org/drawingml/2006/main">
            <a:r>
              <a:t/>
            </a:r>
          </a:p>
          <a:p xmlns:a="http://schemas.openxmlformats.org/drawingml/2006/main">
            <a:r>
              <a:t>(b) The upper route has a greater area under its PV path. It delivers 200 J more work to the surroundings, so it requires 200 J more heat input to produce the same internal-energy change.</a:t>
            </a:r>
          </a:p>
          <a:p xmlns:a="http://schemas.openxmlformats.org/drawingml/2006/main">
            <a:r>
              <a:t>(c) On C → A, W = +400 J, ΔU = -1200 J, and Q = -1600 J. For A → B → C → A, W_net = -200 J, Q_net = +200 J, and ΔU = 0. The triangular enclosed area is ½(200 kPa)(2 L) = 200 J.</a:t>
            </a:r>
          </a:p>
          <a:p xmlns:a="http://schemas.openxmlformats.org/drawingml/2006/main">
            <a:r>
              <a:t>(d) At fixed volume, T rises. The particles have greater average kinetic energy, so their wall impacts have larger typical perpendicular impulse and occur more often. The average normal force per area therefore rises.</a:t>
            </a:r>
          </a:p>
          <a:p xmlns:a="http://schemas.openxmlformats.org/drawingml/2006/main">
            <a:r>
              <a:t/>
            </a:r>
          </a:p>
          <a:p xmlns:a="http://schemas.openxmlformats.org/drawingml/2006/main">
            <a:r>
              <a:t>B: Specific heat from a slope</a:t>
            </a:r>
          </a:p>
          <a:p xmlns:a="http://schemas.openxmlformats.org/drawingml/2006/main">
            <a:r>
              <a:t/>
            </a:r>
          </a:p>
          <a:p xmlns:a="http://schemas.openxmlformats.org/drawingml/2006/main">
            <a:r>
              <a:t>(a) Plot ΔT (K) vertically against t (s) horizontally. With constant net heating power and c, expect a straight line; the ideal ΔT intercept is zero.</a:t>
            </a:r>
          </a:p>
          <a:p xmlns:a="http://schemas.openxmlformats.org/drawingml/2006/main">
            <a:r>
              <a:t>(b) s = (7.2 - 0)/(90 - 0) = 0.080 K/s.</a:t>
            </a:r>
          </a:p>
          <a:p xmlns:a="http://schemas.openxmlformats.org/drawingml/2006/main">
            <a:r>
              <a:t>c = P/(ms) = 20.0/(0.250 × 0.080) = 1000 J/(kg·K).</a:t>
            </a:r>
          </a:p>
          <a:p xmlns:a="http://schemas.openxmlformats.org/drawingml/2006/main">
            <a:r>
              <a:t>(c) The original value is too high: it attributes the cup’s heating energy to the sample. Sample power = 0.90(20.0) = 18.0 W. Corrected c = 18.0/(0.250 × 0.080) = 900 J/(kg·K).</a:t>
            </a:r>
          </a:p>
          <a:p xmlns:a="http://schemas.openxmlformats.org/drawingml/2006/main">
            <a:r>
              <a:t>(d) Measure the cup’s heat capacity and subtract its energy increase, or use a lower-heat-capacity container. Insulating the apparatus reduces a different error: heat loss to the room.</a:t>
            </a:r>
          </a:p>
          <a:p xmlns:a="http://schemas.openxmlformats.org/drawingml/2006/main">
            <a:r>
              <a:t/>
            </a:r>
          </a:p>
          <a:p xmlns:a="http://schemas.openxmlformats.org/drawingml/2006/main">
            <a:r>
              <a:t>Consistency check Changing the path changes work and heat, but not the endpoints’ ΔU. Changing an experimental assumption changes which energy belongs in the model. In both cases, an explicit system boundary prevents sign and interpretation errors.</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31.</a:t>
            </a:r>
          </a:p>
          <a:p xmlns:a="http://schemas.openxmlformats.org/drawingml/2006/main">
            <a:r>
              <a:t>Original source: Consolidated from N11-N14; W is work done on the gas</a:t>
            </a:r>
          </a:p>
          <a:p xmlns:a="http://schemas.openxmlformats.org/drawingml/2006/main">
            <a:r>
              <a:t>CED: 9.1-9.6</a:t>
            </a:r>
          </a:p>
          <a:p xmlns:a="http://schemas.openxmlformats.org/drawingml/2006/main">
            <a:r>
              <a:t/>
            </a:r>
          </a:p>
          <a:p xmlns:a="http://schemas.openxmlformats.org/drawingml/2006/main">
            <a:r>
              <a:t>[['Process', 'Constraint', 'PV shape', 'W on gas during expansion', 'ΔU for fixed ideal gas', 'Heat Q'], ['Isobaric', 'P constant', 'Horizontal', '-PΔV', 'Positive as T rises', 'Positive; supplies ΔU and work output'], ['Isothermal', 'T constant', 'Hyperbola', 'Negative', '0', 'Positive, equal to -W'], ['Isochoric', 'V constant', 'Vertical', '0', 'Tracks T', 'Q = ΔU'], ['Adiabatic', 'Q = 0', 'Steeper than isotherm for reversible gas', 'Negative', 'Negative as T falls', '0'], ['Closed cycle', 'Final state = initial state', 'Closed loop', 'Clockwise: negative net W', '0 over cycle', 'Qnet = -Wnet']] [107, 90, 120, 139, 148, 153.89] 9</a:t>
            </a:r>
          </a:p>
          <a:p xmlns:a="http://schemas.openxmlformats.org/drawingml/2006/main">
            <a:r>
              <a:t/>
            </a:r>
          </a:p>
          <a:p xmlns:a="http://schemas.openxmlformats.org/drawingml/2006/main">
            <a:r>
              <a:t>[['Quantity', 'Relationship', 'Interpretation'], ['Temperature', 'Kavg = (3/2)kBT; vrms = √(3kBT/m)', 'Average energy per particle; use absolute T'], ['State and energy', 'PV = nRT; U = (3/2)nRT for monatomic gas', 'For fixed n, T ranks with PV'], ['First law', 'ΔU = Q + W', 'U is a state function; Q and W depend on the path'], ['Material response', 'Q = mcΔT; H = kAΔT/L', 'Specific heat and conductivity describe different properties'], ['Second law', 'ΔStotal ≥ 0 for an isolated total', 'Equilibrium and reversibility determine the direction']] [140, 299, 318.89] 9</a:t>
            </a:r>
          </a:p>
          <a:p xmlns:a="http://schemas.openxmlformats.org/drawingml/2006/main">
            <a:r>
              <a:t/>
            </a:r>
          </a:p>
          <a:p xmlns:a="http://schemas.openxmlformats.org/drawingml/2006/main">
            <a:r>
              <a:t>For compression, reverse the work sign and follow the actual temperature change. A single process constraint does not imply all other quantities stay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31.</a:t>
            </a:r>
          </a:p>
          <a:p xmlns:a="http://schemas.openxmlformats.org/drawingml/2006/main">
            <a:r>
              <a:t>Original source: Consolidated from N11-N14; W is work done on the gas</a:t>
            </a:r>
          </a:p>
          <a:p xmlns:a="http://schemas.openxmlformats.org/drawingml/2006/main">
            <a:r>
              <a:t>CED: 9.1-9.6</a:t>
            </a:r>
          </a:p>
          <a:p xmlns:a="http://schemas.openxmlformats.org/drawingml/2006/main">
            <a:r>
              <a:t/>
            </a:r>
          </a:p>
          <a:p xmlns:a="http://schemas.openxmlformats.org/drawingml/2006/main">
            <a:r>
              <a:t>[['Process', 'Constraint', 'PV shape', 'W on gas during expansion', 'ΔU for fixed ideal gas', 'Heat Q'], ['Isobaric', 'P constant', 'Horizontal', '-PΔV', 'Positive as T rises', 'Positive; supplies ΔU and work output'], ['Isothermal', 'T constant', 'Hyperbola', 'Negative', '0', 'Positive, equal to -W'], ['Isochoric', 'V constant', 'Vertical', '0', 'Tracks T', 'Q = ΔU'], ['Adiabatic', 'Q = 0', 'Steeper than isotherm for reversible gas', 'Negative', 'Negative as T falls', '0'], ['Closed cycle', 'Final state = initial state', 'Closed loop', 'Clockwise: negative net W', '0 over cycle', 'Qnet = -Wnet']] [107, 90, 120, 139, 148, 153.89] 9</a:t>
            </a:r>
          </a:p>
          <a:p xmlns:a="http://schemas.openxmlformats.org/drawingml/2006/main">
            <a:r>
              <a:t/>
            </a:r>
          </a:p>
          <a:p xmlns:a="http://schemas.openxmlformats.org/drawingml/2006/main">
            <a:r>
              <a:t>[['Quantity', 'Relationship', 'Interpretation'], ['Temperature', 'Kavg = (3/2)kBT; vrms = √(3kBT/m)', 'Average energy per particle; use absolute T'], ['State and energy', 'PV = nRT; U = (3/2)nRT for monatomic gas', 'For fixed n, T ranks with PV'], ['First law', 'ΔU = Q + W', 'U is a state function; Q and W depend on the path'], ['Material response', 'Q = mcΔT; H = kAΔT/L', 'Specific heat and conductivity describe different properties'], ['Second law', 'ΔStotal ≥ 0 for an isolated total', 'Equilibrium and reversibility determine the direction']] [140, 299, 318.89] 9</a:t>
            </a:r>
          </a:p>
          <a:p xmlns:a="http://schemas.openxmlformats.org/drawingml/2006/main">
            <a:r>
              <a:t/>
            </a:r>
          </a:p>
          <a:p xmlns:a="http://schemas.openxmlformats.org/drawingml/2006/main">
            <a:r>
              <a:t>For compression, reverse the work sign and follow the actual temperature change. A single process constraint does not imply all other quantities stay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31.</a:t>
            </a:r>
          </a:p>
          <a:p xmlns:a="http://schemas.openxmlformats.org/drawingml/2006/main">
            <a:r>
              <a:t>Original source: Consolidated from N11-N14; W is work done on the gas</a:t>
            </a:r>
          </a:p>
          <a:p xmlns:a="http://schemas.openxmlformats.org/drawingml/2006/main">
            <a:r>
              <a:t>CED: 9.1-9.6</a:t>
            </a:r>
          </a:p>
          <a:p xmlns:a="http://schemas.openxmlformats.org/drawingml/2006/main">
            <a:r>
              <a:t/>
            </a:r>
          </a:p>
          <a:p xmlns:a="http://schemas.openxmlformats.org/drawingml/2006/main">
            <a:r>
              <a:t>[['Process', 'Constraint', 'PV shape', 'W on gas during expansion', 'ΔU for fixed ideal gas', 'Heat Q'], ['Isobaric', 'P constant', 'Horizontal', '-PΔV', 'Positive as T rises', 'Positive; supplies ΔU and work output'], ['Isothermal', 'T constant', 'Hyperbola', 'Negative', '0', 'Positive, equal to -W'], ['Isochoric', 'V constant', 'Vertical', '0', 'Tracks T', 'Q = ΔU'], ['Adiabatic', 'Q = 0', 'Steeper than isotherm for reversible gas', 'Negative', 'Negative as T falls', '0'], ['Closed cycle', 'Final state = initial state', 'Closed loop', 'Clockwise: negative net W', '0 over cycle', 'Qnet = -Wnet']] [107, 90, 120, 139, 148, 153.89] 9</a:t>
            </a:r>
          </a:p>
          <a:p xmlns:a="http://schemas.openxmlformats.org/drawingml/2006/main">
            <a:r>
              <a:t/>
            </a:r>
          </a:p>
          <a:p xmlns:a="http://schemas.openxmlformats.org/drawingml/2006/main">
            <a:r>
              <a:t>[['Quantity', 'Relationship', 'Interpretation'], ['Temperature', 'Kavg = (3/2)kBT; vrms = √(3kBT/m)', 'Average energy per particle; use absolute T'], ['State and energy', 'PV = nRT; U = (3/2)nRT for monatomic gas', 'For fixed n, T ranks with PV'], ['First law', 'ΔU = Q + W', 'U is a state function; Q and W depend on the path'], ['Material response', 'Q = mcΔT; H = kAΔT/L', 'Specific heat and conductivity describe different properties'], ['Second law', 'ΔStotal ≥ 0 for an isolated total', 'Equilibrium and reversibility determine the direction']] [140, 299, 318.89] 9</a:t>
            </a:r>
          </a:p>
          <a:p xmlns:a="http://schemas.openxmlformats.org/drawingml/2006/main">
            <a:r>
              <a:t/>
            </a:r>
          </a:p>
          <a:p xmlns:a="http://schemas.openxmlformats.org/drawingml/2006/main">
            <a:r>
              <a:t>For compression, reverse the work sign and follow the actual temperature change. A single process constraint does not imply all other quantities stay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09_Thermal_Physics_Notes.pdf, page 31.</a:t>
            </a:r>
          </a:p>
          <a:p xmlns:a="http://schemas.openxmlformats.org/drawingml/2006/main">
            <a:r>
              <a:t>Original source: Consolidated from N11-N14; W is work done on the gas</a:t>
            </a:r>
          </a:p>
          <a:p xmlns:a="http://schemas.openxmlformats.org/drawingml/2006/main">
            <a:r>
              <a:t>CED: 9.1-9.6</a:t>
            </a:r>
          </a:p>
          <a:p xmlns:a="http://schemas.openxmlformats.org/drawingml/2006/main">
            <a:r>
              <a:t/>
            </a:r>
          </a:p>
          <a:p xmlns:a="http://schemas.openxmlformats.org/drawingml/2006/main">
            <a:r>
              <a:t>[['Process', 'Constraint', 'PV shape', 'W on gas during expansion', 'ΔU for fixed ideal gas', 'Heat Q'], ['Isobaric', 'P constant', 'Horizontal', '-PΔV', 'Positive as T rises', 'Positive; supplies ΔU and work output'], ['Isothermal', 'T constant', 'Hyperbola', 'Negative', '0', 'Positive, equal to -W'], ['Isochoric', 'V constant', 'Vertical', '0', 'Tracks T', 'Q = ΔU'], ['Adiabatic', 'Q = 0', 'Steeper than isotherm for reversible gas', 'Negative', 'Negative as T falls', '0'], ['Closed cycle', 'Final state = initial state', 'Closed loop', 'Clockwise: negative net W', '0 over cycle', 'Qnet = -Wnet']] [107, 90, 120, 139, 148, 153.89] 9</a:t>
            </a:r>
          </a:p>
          <a:p xmlns:a="http://schemas.openxmlformats.org/drawingml/2006/main">
            <a:r>
              <a:t/>
            </a:r>
          </a:p>
          <a:p xmlns:a="http://schemas.openxmlformats.org/drawingml/2006/main">
            <a:r>
              <a:t>[['Quantity', 'Relationship', 'Interpretation'], ['Temperature', 'Kavg = (3/2)kBT; vrms = √(3kBT/m)', 'Average energy per particle; use absolute T'], ['State and energy', 'PV = nRT; U = (3/2)nRT for monatomic gas', 'For fixed n, T ranks with PV'], ['First law', 'ΔU = Q + W', 'U is a state function; Q and W depend on the path'], ['Material response', 'Q = mcΔT; H = kAΔT/L', 'Specific heat and conductivity describe different properties'], ['Second law', 'ΔStotal ≥ 0 for an isolated total', 'Equilibrium and reversibility determine the direction']] [140, 299, 318.89] 9</a:t>
            </a:r>
          </a:p>
          <a:p xmlns:a="http://schemas.openxmlformats.org/drawingml/2006/main">
            <a:r>
              <a:t/>
            </a:r>
          </a:p>
          <a:p xmlns:a="http://schemas.openxmlformats.org/drawingml/2006/main">
            <a:r>
              <a:t>For compression, reverse the work sign and follow the actual temperature change. A single process constraint does not imply all other quantities stay constant.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E:\teaching\output\pdf\Rebuilt_Chapter_Notes\09_Thermal_Physics_Notes.pdf</a:t>
            </a:r>
          </a:p>
          <a:p xmlns:a="http://schemas.openxmlformats.org/drawingml/2006/main">
            <a:r>
              <a:t>https://openstax.org/books/university-physics-volume-2/pages/2-2-pressure-temperature-and-rms-speed</a:t>
            </a:r>
          </a:p>
          <a:p xmlns:a="http://schemas.openxmlformats.org/drawingml/2006/main">
            <a:r>
              <a:t>https://openstax.org/books/university-physics-volume-2/pages/3-3-first-law-of-thermodynamics</a:t>
            </a:r>
          </a:p>
          <a:p xmlns:a="http://schemas.openxmlformats.org/drawingml/2006/main">
            <a:r>
              <a:t>https://openstax.org/books/university-physics-volume-2/pages/4-6-entropy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5e5bab94eb4fa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8f12ed69fc4183" /><Relationship Type="http://schemas.openxmlformats.org/officeDocument/2006/relationships/slideLayout" Target="/ppt/slideLayouts/slideLayout1.xml" Id="R2fe66450c948425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fe66450c948425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8e03c0e45ad403f" /><Relationship Type="http://schemas.openxmlformats.org/officeDocument/2006/relationships/notesSlide" Target="/ppt/notesSlides/notesSlide1.xml" Id="R54cbeb7638bb4a2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f1e65fd916e4b94" /><Relationship Type="http://schemas.openxmlformats.org/officeDocument/2006/relationships/notesSlide" Target="/ppt/notesSlides/notesSlide2.xml" Id="R1c8e9e094cf749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92cdb93f64c4c96" /><Relationship Type="http://schemas.openxmlformats.org/officeDocument/2006/relationships/notesSlide" Target="/ppt/notesSlides/notesSlide3.xml" Id="Rf8d5893fd61444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eb7ea7f8d4b4a8f" /><Relationship Type="http://schemas.openxmlformats.org/officeDocument/2006/relationships/notesSlide" Target="/ppt/notesSlides/notesSlide4.xml" Id="Rb2adccbf808d404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1147615dec74fa5" /><Relationship Type="http://schemas.openxmlformats.org/officeDocument/2006/relationships/notesSlide" Target="/ppt/notesSlides/notesSlide5.xml" Id="R49b3334a391645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260d56aaccf4596" /><Relationship Type="http://schemas.openxmlformats.org/officeDocument/2006/relationships/notesSlide" Target="/ppt/notesSlides/notesSlide6.xml" Id="R8f8bae04db224dd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cbc17cce7d7408a" /><Relationship Type="http://schemas.openxmlformats.org/officeDocument/2006/relationships/notesSlide" Target="/ppt/notesSlides/notesSlide7.xml" Id="R25ad1355ee2941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a69d26171074828" /><Relationship Type="http://schemas.openxmlformats.org/officeDocument/2006/relationships/notesSlide" Target="/ppt/notesSlides/notesSlide8.xml" Id="R8591e55cd3924b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14b7617b55340ba" /><Relationship Type="http://schemas.openxmlformats.org/officeDocument/2006/relationships/image" Target="/ppt/media/image.png" Id="R7f923cb79d9e41be" /><Relationship Type="http://schemas.openxmlformats.org/officeDocument/2006/relationships/notesSlide" Target="/ppt/notesSlides/notesSlide9.xml" Id="Rdc4b68e639bf46e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f834f937dac4525" /><Relationship Type="http://schemas.openxmlformats.org/officeDocument/2006/relationships/notesSlide" Target="/ppt/notesSlides/notesSlide10.xml" Id="R4f74eef352624d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77f4f3d207345ce" /><Relationship Type="http://schemas.openxmlformats.org/officeDocument/2006/relationships/notesSlide" Target="/ppt/notesSlides/notesSlide11.xml" Id="R6379a02d6b3640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7d9decabf774dc6" /><Relationship Type="http://schemas.openxmlformats.org/officeDocument/2006/relationships/notesSlide" Target="/ppt/notesSlides/notesSlide12.xml" Id="Rcabc516c255b418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135d3c4914b4a66" /><Relationship Type="http://schemas.openxmlformats.org/officeDocument/2006/relationships/notesSlide" Target="/ppt/notesSlides/notesSlide13.xml" Id="R1b28b0853e80497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11e92a3384d4b9f" /><Relationship Type="http://schemas.openxmlformats.org/officeDocument/2006/relationships/image" Target="/ppt/media/image2.png" Id="Ra4f90c8968e740a7" /><Relationship Type="http://schemas.openxmlformats.org/officeDocument/2006/relationships/notesSlide" Target="/ppt/notesSlides/notesSlide14.xml" Id="R14ea54eab2b24af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fdcd736ebc24644" /><Relationship Type="http://schemas.openxmlformats.org/officeDocument/2006/relationships/notesSlide" Target="/ppt/notesSlides/notesSlide15.xml" Id="R0bd95225431f4a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840a7e0b7cc4686" /><Relationship Type="http://schemas.openxmlformats.org/officeDocument/2006/relationships/notesSlide" Target="/ppt/notesSlides/notesSlide16.xml" Id="R98a880d5b9e549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b9a70eb68e84ce4" /><Relationship Type="http://schemas.openxmlformats.org/officeDocument/2006/relationships/notesSlide" Target="/ppt/notesSlides/notesSlide17.xml" Id="R8b8f352422564de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6e16640243c41ba" /><Relationship Type="http://schemas.openxmlformats.org/officeDocument/2006/relationships/image" Target="/ppt/media/image3.png" Id="R74ec38c2f17a454e" /><Relationship Type="http://schemas.openxmlformats.org/officeDocument/2006/relationships/notesSlide" Target="/ppt/notesSlides/notesSlide18.xml" Id="R68f9dc984cd240c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604544158924d71" /><Relationship Type="http://schemas.openxmlformats.org/officeDocument/2006/relationships/notesSlide" Target="/ppt/notesSlides/notesSlide19.xml" Id="R0442632965114d5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7d3d153c25f48ea" /><Relationship Type="http://schemas.openxmlformats.org/officeDocument/2006/relationships/notesSlide" Target="/ppt/notesSlides/notesSlide20.xml" Id="R993e2deffe62495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12438728ef642d3" /><Relationship Type="http://schemas.openxmlformats.org/officeDocument/2006/relationships/notesSlide" Target="/ppt/notesSlides/notesSlide21.xml" Id="Ra1bc5710e78e46c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d6d823a7ce6411e" /><Relationship Type="http://schemas.openxmlformats.org/officeDocument/2006/relationships/notesSlide" Target="/ppt/notesSlides/notesSlide22.xml" Id="R96f210858d8844f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bb6ebe59cee4ab5" /><Relationship Type="http://schemas.openxmlformats.org/officeDocument/2006/relationships/notesSlide" Target="/ppt/notesSlides/notesSlide23.xml" Id="R43b56f8932a3425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093edfacc164467" /><Relationship Type="http://schemas.openxmlformats.org/officeDocument/2006/relationships/notesSlide" Target="/ppt/notesSlides/notesSlide24.xml" Id="R017620919413450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b41ce41264943d0" /><Relationship Type="http://schemas.openxmlformats.org/officeDocument/2006/relationships/notesSlide" Target="/ppt/notesSlides/notesSlide25.xml" Id="Rf8fe3c207cae439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d355bc343f90441b" /><Relationship Type="http://schemas.openxmlformats.org/officeDocument/2006/relationships/notesSlide" Target="/ppt/notesSlides/notesSlide26.xml" Id="Rcc250a98041e49c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8b41d2b764e54dc5" /><Relationship Type="http://schemas.openxmlformats.org/officeDocument/2006/relationships/notesSlide" Target="/ppt/notesSlides/notesSlide27.xml" Id="R605d927d13954f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6b3b616d6a4488b" /><Relationship Type="http://schemas.openxmlformats.org/officeDocument/2006/relationships/image" Target="/ppt/media/image4.png" Id="R9b17da65c60f4b25" /><Relationship Type="http://schemas.openxmlformats.org/officeDocument/2006/relationships/notesSlide" Target="/ppt/notesSlides/notesSlide28.xml" Id="Rce8845f5ddb7410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38bc433c25394a96" /><Relationship Type="http://schemas.openxmlformats.org/officeDocument/2006/relationships/notesSlide" Target="/ppt/notesSlides/notesSlide29.xml" Id="R8c0433040c454be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de22461a45e94021" /><Relationship Type="http://schemas.openxmlformats.org/officeDocument/2006/relationships/notesSlide" Target="/ppt/notesSlides/notesSlide30.xml" Id="Re428efc5598341f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5b9485899d64f24" /><Relationship Type="http://schemas.openxmlformats.org/officeDocument/2006/relationships/notesSlide" Target="/ppt/notesSlides/notesSlide31.xml" Id="Rc1a8c7d0212f498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a92ae1f9fd4c4690" /><Relationship Type="http://schemas.openxmlformats.org/officeDocument/2006/relationships/notesSlide" Target="/ppt/notesSlides/notesSlide32.xml" Id="Rd85b0c1db85a4a3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c468113dde0d4f65" /><Relationship Type="http://schemas.openxmlformats.org/officeDocument/2006/relationships/notesSlide" Target="/ppt/notesSlides/notesSlide33.xml" Id="Rd0268740c58a42d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29a1022e924455d" /><Relationship Type="http://schemas.openxmlformats.org/officeDocument/2006/relationships/notesSlide" Target="/ppt/notesSlides/notesSlide34.xml" Id="Red1dc91eb5be458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9ccb0b86ea8d41f3" /><Relationship Type="http://schemas.openxmlformats.org/officeDocument/2006/relationships/image" Target="/ppt/media/image5.png" Id="R0e3ff980dcc3495b" /><Relationship Type="http://schemas.openxmlformats.org/officeDocument/2006/relationships/notesSlide" Target="/ppt/notesSlides/notesSlide35.xml" Id="R6ec76612552a421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fef39bd0cb7d4acc" /><Relationship Type="http://schemas.openxmlformats.org/officeDocument/2006/relationships/notesSlide" Target="/ppt/notesSlides/notesSlide36.xml" Id="Rc602e6db383f48b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4b0ce198c85f4273" /><Relationship Type="http://schemas.openxmlformats.org/officeDocument/2006/relationships/image" Target="/ppt/media/image6.png" Id="R308436553d214947" /><Relationship Type="http://schemas.openxmlformats.org/officeDocument/2006/relationships/notesSlide" Target="/ppt/notesSlides/notesSlide37.xml" Id="R1b7e4aadaeb2439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56d750e2449b477a" /><Relationship Type="http://schemas.openxmlformats.org/officeDocument/2006/relationships/notesSlide" Target="/ppt/notesSlides/notesSlide38.xml" Id="R1b514f4d490f488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926e0f1076054928" /><Relationship Type="http://schemas.openxmlformats.org/officeDocument/2006/relationships/notesSlide" Target="/ppt/notesSlides/notesSlide39.xml" Id="R91ab405d12f54da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19ce3c87f5804904" /><Relationship Type="http://schemas.openxmlformats.org/officeDocument/2006/relationships/image" Target="/ppt/media/image7.png" Id="Rbd80d6ce4b904a5d" /><Relationship Type="http://schemas.openxmlformats.org/officeDocument/2006/relationships/notesSlide" Target="/ppt/notesSlides/notesSlide40.xml" Id="Rab7bfd89ec6542b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d678d389b7404324" /><Relationship Type="http://schemas.openxmlformats.org/officeDocument/2006/relationships/notesSlide" Target="/ppt/notesSlides/notesSlide41.xml" Id="R45303e9016f2421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c28ef5c94e32460b" /><Relationship Type="http://schemas.openxmlformats.org/officeDocument/2006/relationships/notesSlide" Target="/ppt/notesSlides/notesSlide42.xml" Id="R2f1165a07e4b44c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9a8cc2f30115423e" /><Relationship Type="http://schemas.openxmlformats.org/officeDocument/2006/relationships/notesSlide" Target="/ppt/notesSlides/notesSlide43.xml" Id="R5b2a092903474bf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db477090d2d64e35" /><Relationship Type="http://schemas.openxmlformats.org/officeDocument/2006/relationships/notesSlide" Target="/ppt/notesSlides/notesSlide44.xml" Id="R470d25bba56d469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f9fa91b8a0af412f" /><Relationship Type="http://schemas.openxmlformats.org/officeDocument/2006/relationships/notesSlide" Target="/ppt/notesSlides/notesSlide45.xml" Id="R5615229f294c4df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186d8502eb354945" /><Relationship Type="http://schemas.openxmlformats.org/officeDocument/2006/relationships/image" Target="/ppt/media/image8.png" Id="Rbb9eb96c48504de5" /><Relationship Type="http://schemas.openxmlformats.org/officeDocument/2006/relationships/notesSlide" Target="/ppt/notesSlides/notesSlide46.xml" Id="Rc7350e7e36ae40d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1690c483744a42f4" /><Relationship Type="http://schemas.openxmlformats.org/officeDocument/2006/relationships/notesSlide" Target="/ppt/notesSlides/notesSlide47.xml" Id="R38a1ffa8ca48416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e579cb9143e6480c" /><Relationship Type="http://schemas.openxmlformats.org/officeDocument/2006/relationships/notesSlide" Target="/ppt/notesSlides/notesSlide48.xml" Id="Rc22802fecad443e0"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8a752e4dcbf3447d" /><Relationship Type="http://schemas.openxmlformats.org/officeDocument/2006/relationships/notesSlide" Target="/ppt/notesSlides/notesSlide49.xml" Id="R82ca4894e6d64e7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30772eb1691346ba" /><Relationship Type="http://schemas.openxmlformats.org/officeDocument/2006/relationships/notesSlide" Target="/ppt/notesSlides/notesSlide50.xml" Id="R5989bb4ede6d4fa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ee75e51fbe3f45eb" /><Relationship Type="http://schemas.openxmlformats.org/officeDocument/2006/relationships/image" Target="/ppt/media/image9.png" Id="Rf871fc96409b4899" /><Relationship Type="http://schemas.openxmlformats.org/officeDocument/2006/relationships/notesSlide" Target="/ppt/notesSlides/notesSlide51.xml" Id="R95a4966b7e584b15"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1ca0d61e331a4aa5" /><Relationship Type="http://schemas.openxmlformats.org/officeDocument/2006/relationships/notesSlide" Target="/ppt/notesSlides/notesSlide52.xml" Id="R0c9962d271da4dd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bbef86b1e6dc419a" /><Relationship Type="http://schemas.openxmlformats.org/officeDocument/2006/relationships/notesSlide" Target="/ppt/notesSlides/notesSlide53.xml" Id="Rdd67ec2c7df8499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cada14601ac94ff8" /><Relationship Type="http://schemas.openxmlformats.org/officeDocument/2006/relationships/notesSlide" Target="/ppt/notesSlides/notesSlide54.xml" Id="Rade7f8fcedd349b3"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0a25f01bbfd649d4" /><Relationship Type="http://schemas.openxmlformats.org/officeDocument/2006/relationships/notesSlide" Target="/ppt/notesSlides/notesSlide55.xml" Id="R8875c2184b33412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8358375174ba42f4" /><Relationship Type="http://schemas.openxmlformats.org/officeDocument/2006/relationships/notesSlide" Target="/ppt/notesSlides/notesSlide56.xml" Id="Rf0da059d79d54dcd"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072a09e637404d64" /><Relationship Type="http://schemas.openxmlformats.org/officeDocument/2006/relationships/image" Target="/ppt/media/image10.png" Id="Rb25bd0d0a06a4869" /><Relationship Type="http://schemas.openxmlformats.org/officeDocument/2006/relationships/notesSlide" Target="/ppt/notesSlides/notesSlide57.xml" Id="Rdcbde7a77f624e4e"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ac8a143a64594d38" /><Relationship Type="http://schemas.openxmlformats.org/officeDocument/2006/relationships/notesSlide" Target="/ppt/notesSlides/notesSlide58.xml" Id="R59348d72f52640f4"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f4516ad5e20c4397" /><Relationship Type="http://schemas.openxmlformats.org/officeDocument/2006/relationships/notesSlide" Target="/ppt/notesSlides/notesSlide59.xml" Id="Rb1cf0e6a3d7e4760"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2ad06df25ddd4108" /><Relationship Type="http://schemas.openxmlformats.org/officeDocument/2006/relationships/notesSlide" Target="/ppt/notesSlides/notesSlide60.xml" Id="R2b2a14ccc2154119"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bc766e9feb1d4314" /><Relationship Type="http://schemas.openxmlformats.org/officeDocument/2006/relationships/notesSlide" Target="/ppt/notesSlides/notesSlide61.xml" Id="Rf6a798cd47f6462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470498c516394ac6" /><Relationship Type="http://schemas.openxmlformats.org/officeDocument/2006/relationships/image" Target="/ppt/media/image11.png" Id="R680a282b7fb44957" /><Relationship Type="http://schemas.openxmlformats.org/officeDocument/2006/relationships/notesSlide" Target="/ppt/notesSlides/notesSlide62.xml" Id="R2c1a5d6bccb64cbb"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86c55375732e456f" /><Relationship Type="http://schemas.openxmlformats.org/officeDocument/2006/relationships/notesSlide" Target="/ppt/notesSlides/notesSlide63.xml" Id="R29a9d79499ca43b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ed109ad29346481d" /><Relationship Type="http://schemas.openxmlformats.org/officeDocument/2006/relationships/notesSlide" Target="/ppt/notesSlides/notesSlide64.xml" Id="R75b89000ddc345ab"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b155cb5ff07b47de" /><Relationship Type="http://schemas.openxmlformats.org/officeDocument/2006/relationships/notesSlide" Target="/ppt/notesSlides/notesSlide65.xml" Id="R41c1703bb298436f"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26ba92c848d5410f" /><Relationship Type="http://schemas.openxmlformats.org/officeDocument/2006/relationships/image" Target="/ppt/media/image12.png" Id="R460f9e0df9af4d04" /><Relationship Type="http://schemas.openxmlformats.org/officeDocument/2006/relationships/notesSlide" Target="/ppt/notesSlides/notesSlide66.xml" Id="R5a8e59a49eb14ac7"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6e1d85365fdc42f6" /><Relationship Type="http://schemas.openxmlformats.org/officeDocument/2006/relationships/notesSlide" Target="/ppt/notesSlides/notesSlide67.xml" Id="R2194bfaedb2c41bc"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36079e64dfe94baa" /><Relationship Type="http://schemas.openxmlformats.org/officeDocument/2006/relationships/notesSlide" Target="/ppt/notesSlides/notesSlide68.xml" Id="R4fc3b24f139645b6"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77db6bcc040c4e93" /><Relationship Type="http://schemas.openxmlformats.org/officeDocument/2006/relationships/notesSlide" Target="/ppt/notesSlides/notesSlide69.xml" Id="Rb6872dfb6fc34c86"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b1abdf87ef564fb4" /><Relationship Type="http://schemas.openxmlformats.org/officeDocument/2006/relationships/image" Target="/ppt/media/image13.png" Id="R8c8e4156df9f4f64" /><Relationship Type="http://schemas.openxmlformats.org/officeDocument/2006/relationships/notesSlide" Target="/ppt/notesSlides/notesSlide70.xml" Id="R33765946641845c9"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ca6af5461ff941ee" /><Relationship Type="http://schemas.openxmlformats.org/officeDocument/2006/relationships/notesSlide" Target="/ppt/notesSlides/notesSlide71.xml" Id="R96a856f5288b47b3"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40fa9d66d4374ee2" /><Relationship Type="http://schemas.openxmlformats.org/officeDocument/2006/relationships/notesSlide" Target="/ppt/notesSlides/notesSlide72.xml" Id="Rc75056bed8164804"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0b78837d237c4b11" /><Relationship Type="http://schemas.openxmlformats.org/officeDocument/2006/relationships/notesSlide" Target="/ppt/notesSlides/notesSlide73.xml" Id="R9cf7427c12e740f6"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74cdd906d1f44e45" /><Relationship Type="http://schemas.openxmlformats.org/officeDocument/2006/relationships/image" Target="/ppt/media/image14.png" Id="Rad1703a56f5d4fbe" /><Relationship Type="http://schemas.openxmlformats.org/officeDocument/2006/relationships/notesSlide" Target="/ppt/notesSlides/notesSlide74.xml" Id="R5580cc001c634ce8"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6e801c714a3847ea" /><Relationship Type="http://schemas.openxmlformats.org/officeDocument/2006/relationships/notesSlide" Target="/ppt/notesSlides/notesSlide75.xml" Id="R2294e0e4b7d64995"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913a8237ee1346fa" /><Relationship Type="http://schemas.openxmlformats.org/officeDocument/2006/relationships/notesSlide" Target="/ppt/notesSlides/notesSlide76.xml" Id="R7ee9f64f1939412a"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f57dea055ba740ce" /><Relationship Type="http://schemas.openxmlformats.org/officeDocument/2006/relationships/notesSlide" Target="/ppt/notesSlides/notesSlide77.xml" Id="R300b751ae06f4ecb"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0ed85f70d3b24d3e" /><Relationship Type="http://schemas.openxmlformats.org/officeDocument/2006/relationships/notesSlide" Target="/ppt/notesSlides/notesSlide78.xml" Id="R23f69fc2f2b944ee"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f7ebb42190ad49ce" /><Relationship Type="http://schemas.openxmlformats.org/officeDocument/2006/relationships/image" Target="/ppt/media/image15.png" Id="R08686b1bd64546ac" /><Relationship Type="http://schemas.openxmlformats.org/officeDocument/2006/relationships/notesSlide" Target="/ppt/notesSlides/notesSlide79.xml" Id="R63caa3c3f87c4b82"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03306c9386454607" /><Relationship Type="http://schemas.openxmlformats.org/officeDocument/2006/relationships/notesSlide" Target="/ppt/notesSlides/notesSlide80.xml" Id="Rc92c358e4b8a4823"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d01e7163f220460c" /><Relationship Type="http://schemas.openxmlformats.org/officeDocument/2006/relationships/notesSlide" Target="/ppt/notesSlides/notesSlide81.xml" Id="Rde9b02f6108e4654"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ac315896dc6f4912" /><Relationship Type="http://schemas.openxmlformats.org/officeDocument/2006/relationships/notesSlide" Target="/ppt/notesSlides/notesSlide82.xml" Id="R13fc7f03a7134a30"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64a31bf9a0324376" /><Relationship Type="http://schemas.openxmlformats.org/officeDocument/2006/relationships/notesSlide" Target="/ppt/notesSlides/notesSlide83.xml" Id="Ra4150ba6ddab4317"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aec671b815da450c" /><Relationship Type="http://schemas.openxmlformats.org/officeDocument/2006/relationships/image" Target="/ppt/media/image16.png" Id="R20dc1c034a624c70" /><Relationship Type="http://schemas.openxmlformats.org/officeDocument/2006/relationships/notesSlide" Target="/ppt/notesSlides/notesSlide84.xml" Id="R142a7b7daef8494a"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0b2b76fb954648f4" /><Relationship Type="http://schemas.openxmlformats.org/officeDocument/2006/relationships/notesSlide" Target="/ppt/notesSlides/notesSlide85.xml" Id="R5a105d8711044be1"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616d4e7b6eae45fa" /><Relationship Type="http://schemas.openxmlformats.org/officeDocument/2006/relationships/image" Target="/ppt/media/image17.png" Id="R9b5351df741e4a9f" /><Relationship Type="http://schemas.openxmlformats.org/officeDocument/2006/relationships/notesSlide" Target="/ppt/notesSlides/notesSlide86.xml" Id="R33c91392ce7744b8"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904a14df8af44014" /><Relationship Type="http://schemas.openxmlformats.org/officeDocument/2006/relationships/notesSlide" Target="/ppt/notesSlides/notesSlide87.xml" Id="R4a16611f74264928"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a7c9e0ded0d14d29" /><Relationship Type="http://schemas.openxmlformats.org/officeDocument/2006/relationships/notesSlide" Target="/ppt/notesSlides/notesSlide88.xml" Id="Ra23aff796bfe4163"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cd11109030ed4f52" /><Relationship Type="http://schemas.openxmlformats.org/officeDocument/2006/relationships/notesSlide" Target="/ppt/notesSlides/notesSlide89.xml" Id="Rccc781fad84c463a"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f29219619bdd46ea" /><Relationship Type="http://schemas.openxmlformats.org/officeDocument/2006/relationships/notesSlide" Target="/ppt/notesSlides/notesSlide90.xml" Id="Rf8fe9edb29dc443e"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5cff7944fbe742af" /><Relationship Type="http://schemas.openxmlformats.org/officeDocument/2006/relationships/image" Target="/ppt/media/image18.png" Id="R36ad9f6dc9de4f7e" /><Relationship Type="http://schemas.openxmlformats.org/officeDocument/2006/relationships/notesSlide" Target="/ppt/notesSlides/notesSlide91.xml" Id="R8d6844fe745149a9"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097c79cd80244b92" /><Relationship Type="http://schemas.openxmlformats.org/officeDocument/2006/relationships/notesSlide" Target="/ppt/notesSlides/notesSlide92.xml" Id="Re7f0e4f17eaf47b0"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a74a84b49d934eba" /><Relationship Type="http://schemas.openxmlformats.org/officeDocument/2006/relationships/notesSlide" Target="/ppt/notesSlides/notesSlide93.xml" Id="R7714c18f43b34879"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5cfb14e0ba194187" /><Relationship Type="http://schemas.openxmlformats.org/officeDocument/2006/relationships/notesSlide" Target="/ppt/notesSlides/notesSlide94.xml" Id="R2a7348b297254890"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6f884676c13541a0" /><Relationship Type="http://schemas.openxmlformats.org/officeDocument/2006/relationships/notesSlide" Target="/ppt/notesSlides/notesSlide95.xml" Id="Ra50d9162651c49d7"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ce3ca23f6775494f" /><Relationship Type="http://schemas.openxmlformats.org/officeDocument/2006/relationships/notesSlide" Target="/ppt/notesSlides/notesSlide96.xml" Id="R98d4c2359c914be7"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c312794242824157" /><Relationship Type="http://schemas.openxmlformats.org/officeDocument/2006/relationships/notesSlide" Target="/ppt/notesSlides/notesSlide97.xml" Id="R1ab135d785324bd8"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eb65ef0c148043c1" /><Relationship Type="http://schemas.openxmlformats.org/officeDocument/2006/relationships/image" Target="/ppt/media/image19.png" Id="R115ff33c42984c48" /><Relationship Type="http://schemas.openxmlformats.org/officeDocument/2006/relationships/notesSlide" Target="/ppt/notesSlides/notesSlide98.xml" Id="Rdbb04fd507a842ea"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b9f479aaa65c4783" /><Relationship Type="http://schemas.openxmlformats.org/officeDocument/2006/relationships/notesSlide" Target="/ppt/notesSlides/notesSlide99.xml" Id="Rcf8ea7cf62ce425e"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0571e077684146b8" /><Relationship Type="http://schemas.openxmlformats.org/officeDocument/2006/relationships/notesSlide" Target="/ppt/notesSlides/notesSlide100.xml" Id="Rccb31fc011604881"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ab2988a745ac4800" /><Relationship Type="http://schemas.openxmlformats.org/officeDocument/2006/relationships/notesSlide" Target="/ppt/notesSlides/notesSlide101.xml" Id="R47db03672f7e4a77"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0c8e5640077444a6" /><Relationship Type="http://schemas.openxmlformats.org/officeDocument/2006/relationships/notesSlide" Target="/ppt/notesSlides/notesSlide102.xml" Id="R95c8723fd8d7417d"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5e635c2da4ba4cd4" /><Relationship Type="http://schemas.openxmlformats.org/officeDocument/2006/relationships/notesSlide" Target="/ppt/notesSlides/notesSlide103.xml" Id="R77be66e596e64c6b"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7659c4dd47af4e4f" /><Relationship Type="http://schemas.openxmlformats.org/officeDocument/2006/relationships/notesSlide" Target="/ppt/notesSlides/notesSlide104.xml" Id="Rc93a140b20ce4cdc"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c2e01aae0a8f49d9" /><Relationship Type="http://schemas.openxmlformats.org/officeDocument/2006/relationships/notesSlide" Target="/ppt/notesSlides/notesSlide105.xml" Id="R4d58a155f4e0478e"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b01ab21fd3aa4ec3" /><Relationship Type="http://schemas.openxmlformats.org/officeDocument/2006/relationships/notesSlide" Target="/ppt/notesSlides/notesSlide106.xml" Id="R0a5fb1d131f44717"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487fde5c82c04814" /><Relationship Type="http://schemas.openxmlformats.org/officeDocument/2006/relationships/notesSlide" Target="/ppt/notesSlides/notesSlide107.xml" Id="R99121e71c89b4bd5"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adb4984aca8b4cad" /><Relationship Type="http://schemas.openxmlformats.org/officeDocument/2006/relationships/notesSlide" Target="/ppt/notesSlides/notesSlide108.xml" Id="R8d4d3e0ab4504498"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9fbb2eef099b4068" /><Relationship Type="http://schemas.openxmlformats.org/officeDocument/2006/relationships/notesSlide" Target="/ppt/notesSlides/notesSlide109.xml" Id="R46a4e82f32924340"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627d0f3fc1964c08" /><Relationship Type="http://schemas.openxmlformats.org/officeDocument/2006/relationships/notesSlide" Target="/ppt/notesSlides/notesSlide110.xml" Id="R71d47e94686047fc"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de710102fbba4cd1" /><Relationship Type="http://schemas.openxmlformats.org/officeDocument/2006/relationships/notesSlide" Target="/ppt/notesSlides/notesSlide111.xml" Id="R60be050c55c34a2c"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cefb6cec02094fb4" /><Relationship Type="http://schemas.openxmlformats.org/officeDocument/2006/relationships/image" Target="/ppt/media/image20.png" Id="Rb94f468f5b554a7a" /><Relationship Type="http://schemas.openxmlformats.org/officeDocument/2006/relationships/notesSlide" Target="/ppt/notesSlides/notesSlide112.xml" Id="R52bbb586f99a41b6"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1a90ad5bf2db4651" /><Relationship Type="http://schemas.openxmlformats.org/officeDocument/2006/relationships/notesSlide" Target="/ppt/notesSlides/notesSlide113.xml" Id="R80c20ef050034416"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1.xml" Id="R799f70bfa2f74aa5" /><Relationship Type="http://schemas.openxmlformats.org/officeDocument/2006/relationships/notesSlide" Target="/ppt/notesSlides/notesSlide114.xml" Id="R262cacb647cd4761"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xml" Id="Rac26776e0e494df9" /><Relationship Type="http://schemas.openxmlformats.org/officeDocument/2006/relationships/notesSlide" Target="/ppt/notesSlides/notesSlide115.xml" Id="Rb4daa60c78a144e6"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1.xml" Id="Rdb9ffdd0dd1946dd" /><Relationship Type="http://schemas.openxmlformats.org/officeDocument/2006/relationships/notesSlide" Target="/ppt/notesSlides/notesSlide116.xml" Id="Ra3dfd1b4f65f4ca9"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1.xml" Id="R0c8157d5ec344583" /><Relationship Type="http://schemas.openxmlformats.org/officeDocument/2006/relationships/notesSlide" Target="/ppt/notesSlides/notesSlide117.xml" Id="Ra723d80549484e88"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1.xml" Id="R3ffb70183ab54803" /><Relationship Type="http://schemas.openxmlformats.org/officeDocument/2006/relationships/notesSlide" Target="/ppt/notesSlides/notesSlide118.xml" Id="Rbf4fc6d00ec44de9"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1.xml" Id="R1fb0c860da5e458f" /><Relationship Type="http://schemas.openxmlformats.org/officeDocument/2006/relationships/notesSlide" Target="/ppt/notesSlides/notesSlide119.xml" Id="R0080d6009c10489c"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1.xml" Id="R7c0742304c4a44db" /><Relationship Type="http://schemas.openxmlformats.org/officeDocument/2006/relationships/notesSlide" Target="/ppt/notesSlides/notesSlide120.xml" Id="R644dd4ec63684c12"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1.xml" Id="Rb7a90733970a4885" /><Relationship Type="http://schemas.openxmlformats.org/officeDocument/2006/relationships/notesSlide" Target="/ppt/notesSlides/notesSlide121.xml" Id="R32695939f9c3408c"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xml" Id="Rc47df67e8f234b68" /><Relationship Type="http://schemas.openxmlformats.org/officeDocument/2006/relationships/notesSlide" Target="/ppt/notesSlides/notesSlide122.xml" Id="R6bbdae3ebcd445d1"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1.xml" Id="Rade1078eab6e4fac" /><Relationship Type="http://schemas.openxmlformats.org/officeDocument/2006/relationships/notesSlide" Target="/ppt/notesSlides/notesSlide123.xml" Id="R61c159fcde3242af"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1.xml" Id="R408c279895ad48dc" /><Relationship Type="http://schemas.openxmlformats.org/officeDocument/2006/relationships/notesSlide" Target="/ppt/notesSlides/notesSlide124.xml" Id="R740704187a8a4846" /></Relationships>
</file>

<file path=ppt/slides/_rels/slide125.xml.rels>&#65279;<?xml version="1.0" encoding="utf-8"?><Relationships xmlns="http://schemas.openxmlformats.org/package/2006/relationships"><Relationship Type="http://schemas.openxmlformats.org/officeDocument/2006/relationships/slideLayout" Target="/ppt/slideLayouts/slideLayout1.xml" Id="R522714458c4b4bd7" /><Relationship Type="http://schemas.openxmlformats.org/officeDocument/2006/relationships/notesSlide" Target="/ppt/notesSlides/notesSlide125.xml" Id="R8837edb117494e78" /></Relationships>
</file>

<file path=ppt/slides/_rels/slide126.xml.rels>&#65279;<?xml version="1.0" encoding="utf-8"?><Relationships xmlns="http://schemas.openxmlformats.org/package/2006/relationships"><Relationship Type="http://schemas.openxmlformats.org/officeDocument/2006/relationships/slideLayout" Target="/ppt/slideLayouts/slideLayout1.xml" Id="R4ea42c69c7d44c1f" /><Relationship Type="http://schemas.openxmlformats.org/officeDocument/2006/relationships/notesSlide" Target="/ppt/notesSlides/notesSlide126.xml" Id="R0671e1abafe44c8b" /></Relationships>
</file>

<file path=ppt/slides/_rels/slide127.xml.rels>&#65279;<?xml version="1.0" encoding="utf-8"?><Relationships xmlns="http://schemas.openxmlformats.org/package/2006/relationships"><Relationship Type="http://schemas.openxmlformats.org/officeDocument/2006/relationships/slideLayout" Target="/ppt/slideLayouts/slideLayout1.xml" Id="R6b8d7eba1a5c4604" /><Relationship Type="http://schemas.openxmlformats.org/officeDocument/2006/relationships/notesSlide" Target="/ppt/notesSlides/notesSlide127.xml" Id="R5f2d0aac231d4f63" /></Relationships>
</file>

<file path=ppt/slides/_rels/slide128.xml.rels>&#65279;<?xml version="1.0" encoding="utf-8"?><Relationships xmlns="http://schemas.openxmlformats.org/package/2006/relationships"><Relationship Type="http://schemas.openxmlformats.org/officeDocument/2006/relationships/slideLayout" Target="/ppt/slideLayouts/slideLayout1.xml" Id="Rfc1fcec03d194161" /><Relationship Type="http://schemas.openxmlformats.org/officeDocument/2006/relationships/notesSlide" Target="/ppt/notesSlides/notesSlide128.xml" Id="R1e32fc71ea194881" /></Relationships>
</file>

<file path=ppt/slides/_rels/slide129.xml.rels>&#65279;<?xml version="1.0" encoding="utf-8"?><Relationships xmlns="http://schemas.openxmlformats.org/package/2006/relationships"><Relationship Type="http://schemas.openxmlformats.org/officeDocument/2006/relationships/slideLayout" Target="/ppt/slideLayouts/slideLayout1.xml" Id="R38ec71376f7548fe" /><Relationship Type="http://schemas.openxmlformats.org/officeDocument/2006/relationships/notesSlide" Target="/ppt/notesSlides/notesSlide129.xml" Id="Rc84d7bd2191745c3" /></Relationships>
</file>

<file path=ppt/slides/_rels/slide130.xml.rels>&#65279;<?xml version="1.0" encoding="utf-8"?><Relationships xmlns="http://schemas.openxmlformats.org/package/2006/relationships"><Relationship Type="http://schemas.openxmlformats.org/officeDocument/2006/relationships/slideLayout" Target="/ppt/slideLayouts/slideLayout1.xml" Id="R6fcf0d511b354397" /><Relationship Type="http://schemas.openxmlformats.org/officeDocument/2006/relationships/notesSlide" Target="/ppt/notesSlides/notesSlide130.xml" Id="R69c0189846de451d" /></Relationships>
</file>

<file path=ppt/slides/_rels/slide131.xml.rels>&#65279;<?xml version="1.0" encoding="utf-8"?><Relationships xmlns="http://schemas.openxmlformats.org/package/2006/relationships"><Relationship Type="http://schemas.openxmlformats.org/officeDocument/2006/relationships/slideLayout" Target="/ppt/slideLayouts/slideLayout1.xml" Id="R528f2f9ece424ff3" /><Relationship Type="http://schemas.openxmlformats.org/officeDocument/2006/relationships/notesSlide" Target="/ppt/notesSlides/notesSlide131.xml" Id="R53a2295275b14063" /></Relationships>
</file>

<file path=ppt/slides/_rels/slide132.xml.rels>&#65279;<?xml version="1.0" encoding="utf-8"?><Relationships xmlns="http://schemas.openxmlformats.org/package/2006/relationships"><Relationship Type="http://schemas.openxmlformats.org/officeDocument/2006/relationships/slideLayout" Target="/ppt/slideLayouts/slideLayout1.xml" Id="Rbdf7897d1ad7425c" /><Relationship Type="http://schemas.openxmlformats.org/officeDocument/2006/relationships/notesSlide" Target="/ppt/notesSlides/notesSlide132.xml" Id="Rc8d89845a9e24cbb" /></Relationships>
</file>

<file path=ppt/slides/_rels/slide133.xml.rels>&#65279;<?xml version="1.0" encoding="utf-8"?><Relationships xmlns="http://schemas.openxmlformats.org/package/2006/relationships"><Relationship Type="http://schemas.openxmlformats.org/officeDocument/2006/relationships/slideLayout" Target="/ppt/slideLayouts/slideLayout1.xml" Id="R9ff4c9c369a74dd5" /><Relationship Type="http://schemas.openxmlformats.org/officeDocument/2006/relationships/notesSlide" Target="/ppt/notesSlides/notesSlide133.xml" Id="R0f25ab81b2984eab"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3118E2AB-98FC-41E4-8FD4-FD72ADA8DC74}"/>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8CF8DB83-6BBB-4374-A663-CAEA551DF53D}"/>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9</a:t>
            </a:r>
          </a:p>
        </p:txBody>
      </p:sp>
      <p:sp>
        <p:nvSpPr>
          <p:cNvPr id="3" name="title">
            <a:extLst xmlns:a="http://schemas.openxmlformats.org/drawingml/2006/main">
              <a:ext uri="{FF2B5EF4-FFF2-40B4-BE49-F238E27FC236}">
                <a16:creationId xmlns:a16="http://schemas.microsoft.com/office/drawing/2014/main" id="{7415C16E-DAD0-4C66-9022-DFA7B37454BA}"/>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Thermal Physics</a:t>
            </a:r>
          </a:p>
        </p:txBody>
      </p:sp>
      <p:sp>
        <p:nvSpPr>
          <p:cNvPr id="4" name="subtitle">
            <a:extLst xmlns:a="http://schemas.openxmlformats.org/drawingml/2006/main">
              <a:ext uri="{FF2B5EF4-FFF2-40B4-BE49-F238E27FC236}">
                <a16:creationId xmlns:a16="http://schemas.microsoft.com/office/drawing/2014/main" id="{09CDBFD2-6C0D-49B4-ACF7-C92DBD26240A}"/>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45693552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A94896-14EA-41A6-AD06-DEDD17DE957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75FE1E9-7EAB-4D8F-AEF5-9B43AC3926A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DDB258E4-7F3F-48A8-AE74-211235C3206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299685CB-A66D-4C00-BBBB-7AFF76BDD23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133</a:t>
            </a:r>
          </a:p>
        </p:txBody>
      </p:sp>
      <p:graphicFrame>
        <p:nvGraphicFramePr>
          <p:cNvPr id="10" name=""/>
          <p:cNvGraphicFramePr/>
          <p:nvPr/>
        </p:nvGraphicFramePr>
        <p:xfrm>
          <a:off xmlns:a="http://schemas.openxmlformats.org/drawingml/2006/main" x="609600" y="1809750"/>
          <a:ext xmlns:a="http://schemas.openxmlformats.org/drawingml/2006/main" cx="10972800" cy="4023360"/>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Temperature and matter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Kelvin scale, rms speed, distributions, phases and calorimetry</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The gas model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Ideal-gas variables, transfer mechanisms and conduction</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Energy and processes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First-law signs, isobaric and isothermal changes, constant volume, cycles and adiabatic changes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Microscopic reasoning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Entropy, pressure from collisions and experimental evidence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Practice and reference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Class questions, worked review and the process summary</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46962142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299AA3-214C-4C89-A4C9-CF64BEAB848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2C9877A-29E3-4B8E-B835-9B6A0AF6533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Temperature, energy &amp; rms speed</a:t>
            </a:r>
          </a:p>
        </p:txBody>
      </p:sp>
      <p:sp>
        <p:nvSpPr>
          <p:cNvPr id="3" name="source-page">
            <a:extLst xmlns:a="http://schemas.openxmlformats.org/drawingml/2006/main">
              <a:ext uri="{FF2B5EF4-FFF2-40B4-BE49-F238E27FC236}">
                <a16:creationId xmlns:a16="http://schemas.microsoft.com/office/drawing/2014/main" id="{393B848F-65F0-4C09-868D-AF737639E6D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9.1 / particle model</a:t>
            </a:r>
          </a:p>
        </p:txBody>
      </p:sp>
      <p:sp>
        <p:nvSpPr>
          <p:cNvPr id="4" name="slide-number">
            <a:extLst xmlns:a="http://schemas.openxmlformats.org/drawingml/2006/main">
              <a:ext uri="{FF2B5EF4-FFF2-40B4-BE49-F238E27FC236}">
                <a16:creationId xmlns:a16="http://schemas.microsoft.com/office/drawing/2014/main" id="{4178B536-F5AE-4D7A-B053-B8ABD5B98E3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133</a:t>
            </a:r>
          </a:p>
        </p:txBody>
      </p:sp>
      <p:graphicFrame>
        <p:nvGraphicFramePr>
          <p:cNvPr id="10" name=""/>
          <p:cNvGraphicFramePr/>
          <p:nvPr/>
        </p:nvGraphicFramePr>
        <p:xfrm>
          <a:off xmlns:a="http://schemas.openxmlformats.org/drawingml/2006/main" x="609600" y="1809750"/>
          <a:ext xmlns:a="http://schemas.openxmlformats.org/drawingml/2006/main" cx="10972800" cy="2778252"/>
        </p:xfrm>
        <a:graphic xmlns:a="http://schemas.openxmlformats.org/drawingml/2006/main">
          <a:graphicData uri="http://schemas.openxmlformats.org/drawingml/2006/table">
            <a:tbl>
              <a:tblPr/>
              <a:tblGrid>
                <a:gridCol w="2184714"/>
                <a:gridCol w="7922853"/>
                <a:gridCol w="865233"/>
              </a:tblGrid>
              <a:tr h="478536">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Meaning</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Unit</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Temperature 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Describes the thermal state; for an ideal gas it measures average translational kinetic energy per particle.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Internal energy U</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Microscopic kinetic and configuration potential energy contained in a system.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J</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Heat Q</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transferred across a boundary because of a temperature difference. It is a transfer, not a stored substance.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J</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37190518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70D6DBA-6702-4D96-A107-FDCBB828972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CA49FE13-A08A-4BA1-B592-2B156670EB7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Temperature, energy &amp; rms speed</a:t>
            </a:r>
          </a:p>
        </p:txBody>
      </p:sp>
      <p:sp>
        <p:nvSpPr>
          <p:cNvPr id="3" name="section-label">
            <a:extLst xmlns:a="http://schemas.openxmlformats.org/drawingml/2006/main">
              <a:ext uri="{FF2B5EF4-FFF2-40B4-BE49-F238E27FC236}">
                <a16:creationId xmlns:a16="http://schemas.microsoft.com/office/drawing/2014/main" id="{4084950A-1679-4CDF-BE80-7D08871798E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0DCF4A7-4E96-4E8A-8C43-D9DC82F2BDC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9.1 / particle model</a:t>
            </a:r>
          </a:p>
        </p:txBody>
      </p:sp>
      <p:sp>
        <p:nvSpPr>
          <p:cNvPr id="5" name="slide-number">
            <a:extLst xmlns:a="http://schemas.openxmlformats.org/drawingml/2006/main">
              <a:ext uri="{FF2B5EF4-FFF2-40B4-BE49-F238E27FC236}">
                <a16:creationId xmlns:a16="http://schemas.microsoft.com/office/drawing/2014/main" id="{54C49668-7B31-4EAC-A17A-328B6B65F3E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133</a:t>
            </a:r>
          </a:p>
        </p:txBody>
      </p:sp>
      <p:sp>
        <p:nvSpPr>
          <p:cNvPr id="6" name="body">
            <a:extLst xmlns:a="http://schemas.openxmlformats.org/drawingml/2006/main">
              <a:ext uri="{FF2B5EF4-FFF2-40B4-BE49-F238E27FC236}">
                <a16:creationId xmlns:a16="http://schemas.microsoft.com/office/drawing/2014/main" id="{90F00AC5-2B91-42AB-879D-BE42B97C122E}"/>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 (K) = T (°C) + 273.15</a:t>
            </a:r>
          </a:p>
          <a:p xmlns:a="http://schemas.openxmlformats.org/drawingml/2006/main">
            <a:r>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K_avg = (1/2)m⟨v²⟩ = (3/2)k_BT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v_rms = √⟨v²⟩ = √(3k_BT/m)</a:t>
            </a:r>
          </a:p>
        </p:txBody>
      </p:sp>
      <p:sp>
        <p:nvSpPr>
          <p:cNvPr id="7" name="body">
            <a:extLst xmlns:a="http://schemas.openxmlformats.org/drawingml/2006/main">
              <a:ext uri="{FF2B5EF4-FFF2-40B4-BE49-F238E27FC236}">
                <a16:creationId xmlns:a16="http://schemas.microsoft.com/office/drawing/2014/main" id="{308E5B27-1453-4D7C-843D-31910EEC0058}"/>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 is the mass of one particle in kg.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average translational kinetic energy depends on T, not on particle mass.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At the same T, lighter particles have larger rms speeds.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Temperature differences have the same numerical value in kelvins and Celsius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degrees, but gas-law ratios require kelvins.</a:t>
            </a:r>
          </a:p>
        </p:txBody>
      </p:sp>
    </p:spTree>
    <p:extLst>
      <p:ext uri="{BB962C8B-B14F-4D97-AF65-F5344CB8AC3E}">
        <p14:creationId xmlns:p14="http://schemas.microsoft.com/office/powerpoint/2010/main" val="80546533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C8536DE-1C9A-4562-BB73-B9025260AC2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CB4C037-A053-4C24-BC31-FC6DA47C7D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Temperature, energy &amp; rms speed</a:t>
            </a:r>
          </a:p>
        </p:txBody>
      </p:sp>
      <p:sp>
        <p:nvSpPr>
          <p:cNvPr id="3" name="section-label">
            <a:extLst xmlns:a="http://schemas.openxmlformats.org/drawingml/2006/main">
              <a:ext uri="{FF2B5EF4-FFF2-40B4-BE49-F238E27FC236}">
                <a16:creationId xmlns:a16="http://schemas.microsoft.com/office/drawing/2014/main" id="{088DB6B5-C2D2-4416-ABE5-B1041A53AAF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EB1023E-C34E-4572-A375-A5BF1DF372E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9.1 / particle model</a:t>
            </a:r>
          </a:p>
        </p:txBody>
      </p:sp>
      <p:sp>
        <p:nvSpPr>
          <p:cNvPr id="5" name="slide-number">
            <a:extLst xmlns:a="http://schemas.openxmlformats.org/drawingml/2006/main">
              <a:ext uri="{FF2B5EF4-FFF2-40B4-BE49-F238E27FC236}">
                <a16:creationId xmlns:a16="http://schemas.microsoft.com/office/drawing/2014/main" id="{CB6E306B-862F-4D8C-903B-1443C883BAD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133</a:t>
            </a:r>
          </a:p>
        </p:txBody>
      </p:sp>
      <p:sp>
        <p:nvSpPr>
          <p:cNvPr id="6" name="body">
            <a:extLst xmlns:a="http://schemas.openxmlformats.org/drawingml/2006/main">
              <a:ext uri="{FF2B5EF4-FFF2-40B4-BE49-F238E27FC236}">
                <a16:creationId xmlns:a16="http://schemas.microsoft.com/office/drawing/2014/main" id="{C9392A5F-00FF-45E3-8470-28F6374DB7DE}"/>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 equal temperature, different mass: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Helium and neon are at 300 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Approximate their atomic masses as 4u and 20u.</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v_rms,He/v_rms,Ne = √(m_Ne/m_He) = √5 = 2.24.</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Their average translational kinetic energies are equal: K_avg = (3/2)(1.38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10⁻²³)(300) = 6.21 × 10⁻²¹ J.</a:t>
            </a:r>
          </a:p>
        </p:txBody>
      </p:sp>
    </p:spTree>
    <p:extLst>
      <p:ext uri="{BB962C8B-B14F-4D97-AF65-F5344CB8AC3E}">
        <p14:creationId xmlns:p14="http://schemas.microsoft.com/office/powerpoint/2010/main" val="9450707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0827D5-751B-4B1A-8243-9826DED8D0B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4B16201-DC16-4BE0-9880-C38549080D9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equal temperature, different mass</a:t>
            </a:r>
          </a:p>
        </p:txBody>
      </p:sp>
      <p:sp>
        <p:nvSpPr>
          <p:cNvPr id="3" name="section-label">
            <a:extLst xmlns:a="http://schemas.openxmlformats.org/drawingml/2006/main">
              <a:ext uri="{FF2B5EF4-FFF2-40B4-BE49-F238E27FC236}">
                <a16:creationId xmlns:a16="http://schemas.microsoft.com/office/drawing/2014/main" id="{845AD02D-14B9-4150-A7D2-CE2E4E5C7FA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Rms is not the arithmetic mean</a:t>
            </a:r>
          </a:p>
        </p:txBody>
      </p:sp>
      <p:sp>
        <p:nvSpPr>
          <p:cNvPr id="4" name="source-page">
            <a:extLst xmlns:a="http://schemas.openxmlformats.org/drawingml/2006/main">
              <a:ext uri="{FF2B5EF4-FFF2-40B4-BE49-F238E27FC236}">
                <a16:creationId xmlns:a16="http://schemas.microsoft.com/office/drawing/2014/main" id="{6D93FC35-6D5F-4C86-9A14-4A94D3A32AF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9.1 / particle model</a:t>
            </a:r>
          </a:p>
        </p:txBody>
      </p:sp>
      <p:sp>
        <p:nvSpPr>
          <p:cNvPr id="5" name="slide-number">
            <a:extLst xmlns:a="http://schemas.openxmlformats.org/drawingml/2006/main">
              <a:ext uri="{FF2B5EF4-FFF2-40B4-BE49-F238E27FC236}">
                <a16:creationId xmlns:a16="http://schemas.microsoft.com/office/drawing/2014/main" id="{DA0A4E36-FD85-4CED-9BAB-641AB7A8D99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133</a:t>
            </a:r>
          </a:p>
        </p:txBody>
      </p:sp>
      <p:sp>
        <p:nvSpPr>
          <p:cNvPr id="6" name="body">
            <a:extLst xmlns:a="http://schemas.openxmlformats.org/drawingml/2006/main">
              <a:ext uri="{FF2B5EF4-FFF2-40B4-BE49-F238E27FC236}">
                <a16:creationId xmlns:a16="http://schemas.microsoft.com/office/drawing/2014/main" id="{66E4B09B-C4A3-49B4-83A5-18FCFDB89BD7}"/>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speeds 1, 2, 3, 4, 5 m/s: average speed = 3 m/s, but v_rms = √[(1 + 4 + 9 + 16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25)/5] = √11 = 3.32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gas at rest, average velocity can be zero while rms speed is nonzero.</a:t>
            </a:r>
          </a:p>
        </p:txBody>
      </p:sp>
    </p:spTree>
    <p:extLst>
      <p:ext uri="{BB962C8B-B14F-4D97-AF65-F5344CB8AC3E}">
        <p14:creationId xmlns:p14="http://schemas.microsoft.com/office/powerpoint/2010/main" val="729271109"/>
      </p:ext>
    </p:extLst>
  </p:cSld>
</p:sld>
</file>

<file path=ppt/slides/slide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366F96B-B66C-49FB-A867-588C96DFD47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C7278B94-9083-461E-AC32-B149FE620E0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equal temperature, different mass</a:t>
            </a:r>
          </a:p>
        </p:txBody>
      </p:sp>
      <p:sp>
        <p:nvSpPr>
          <p:cNvPr id="3" name="section-label">
            <a:extLst xmlns:a="http://schemas.openxmlformats.org/drawingml/2006/main">
              <a:ext uri="{FF2B5EF4-FFF2-40B4-BE49-F238E27FC236}">
                <a16:creationId xmlns:a16="http://schemas.microsoft.com/office/drawing/2014/main" id="{458A8C39-E818-4EE8-90BD-30F1F4241AA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1</a:t>
            </a:r>
          </a:p>
        </p:txBody>
      </p:sp>
      <p:sp>
        <p:nvSpPr>
          <p:cNvPr id="4" name="source-page">
            <a:extLst xmlns:a="http://schemas.openxmlformats.org/drawingml/2006/main">
              <a:ext uri="{FF2B5EF4-FFF2-40B4-BE49-F238E27FC236}">
                <a16:creationId xmlns:a16="http://schemas.microsoft.com/office/drawing/2014/main" id="{B4377BF6-89FF-46FD-9985-750C2F9D1E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    9.1 / particle model</a:t>
            </a:r>
          </a:p>
        </p:txBody>
      </p:sp>
      <p:sp>
        <p:nvSpPr>
          <p:cNvPr id="5" name="slide-number">
            <a:extLst xmlns:a="http://schemas.openxmlformats.org/drawingml/2006/main">
              <a:ext uri="{FF2B5EF4-FFF2-40B4-BE49-F238E27FC236}">
                <a16:creationId xmlns:a16="http://schemas.microsoft.com/office/drawing/2014/main" id="{21B11AF0-B34E-4159-93C4-6CCE4B2C357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 / 133</a:t>
            </a:r>
          </a:p>
        </p:txBody>
      </p:sp>
      <p:sp>
        <p:nvSpPr>
          <p:cNvPr id="6" name="body">
            <a:extLst xmlns:a="http://schemas.openxmlformats.org/drawingml/2006/main">
              <a:ext uri="{FF2B5EF4-FFF2-40B4-BE49-F238E27FC236}">
                <a16:creationId xmlns:a16="http://schemas.microsoft.com/office/drawing/2014/main" id="{E7D12354-0F9E-4AE1-BBFB-9AB17964A523}"/>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fixed sample warms from 300 K to 600 K. By what factors do K_avg and</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v_rms change?</a:t>
            </a:r>
          </a:p>
        </p:txBody>
      </p:sp>
    </p:spTree>
    <p:extLst>
      <p:ext uri="{BB962C8B-B14F-4D97-AF65-F5344CB8AC3E}">
        <p14:creationId xmlns:p14="http://schemas.microsoft.com/office/powerpoint/2010/main" val="117537220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03C6ECE-B705-4A78-B257-DB64826132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A3CB524-48AC-4F87-A4E9-9F7B47B32F9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equal temperature, different mass</a:t>
            </a:r>
          </a:p>
        </p:txBody>
      </p:sp>
      <p:sp>
        <p:nvSpPr>
          <p:cNvPr id="3" name="section-label">
            <a:extLst xmlns:a="http://schemas.openxmlformats.org/drawingml/2006/main">
              <a:ext uri="{FF2B5EF4-FFF2-40B4-BE49-F238E27FC236}">
                <a16:creationId xmlns:a16="http://schemas.microsoft.com/office/drawing/2014/main" id="{572D9934-4A28-48F9-8D9B-69DC833A4D0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F84CC76D-4CCF-4CA6-BA26-D52F700528C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9.1 / particle model</a:t>
            </a:r>
          </a:p>
        </p:txBody>
      </p:sp>
      <p:sp>
        <p:nvSpPr>
          <p:cNvPr id="5" name="slide-number">
            <a:extLst xmlns:a="http://schemas.openxmlformats.org/drawingml/2006/main">
              <a:ext uri="{FF2B5EF4-FFF2-40B4-BE49-F238E27FC236}">
                <a16:creationId xmlns:a16="http://schemas.microsoft.com/office/drawing/2014/main" id="{9E325919-FD12-4DCA-B630-F4CCE661DB9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133</a:t>
            </a:r>
          </a:p>
        </p:txBody>
      </p:sp>
      <p:sp>
        <p:nvSpPr>
          <p:cNvPr id="6" name="body">
            <a:extLst xmlns:a="http://schemas.openxmlformats.org/drawingml/2006/main">
              <a:ext uri="{FF2B5EF4-FFF2-40B4-BE49-F238E27FC236}">
                <a16:creationId xmlns:a16="http://schemas.microsoft.com/office/drawing/2014/main" id="{5509B446-F645-4B83-B51C-50F350EFAEF7}"/>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why the factors differ.</a:t>
            </a:r>
          </a:p>
        </p:txBody>
      </p:sp>
    </p:spTree>
    <p:extLst>
      <p:ext uri="{BB962C8B-B14F-4D97-AF65-F5344CB8AC3E}">
        <p14:creationId xmlns:p14="http://schemas.microsoft.com/office/powerpoint/2010/main" val="13196206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C998BEB-441D-4065-8553-40937D21595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27F8259-4D8B-475D-AAF3-C6FA40BF70F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Reading a speed distribution</a:t>
            </a:r>
          </a:p>
        </p:txBody>
      </p:sp>
      <p:sp>
        <p:nvSpPr>
          <p:cNvPr id="3" name="source-page">
            <a:extLst xmlns:a="http://schemas.openxmlformats.org/drawingml/2006/main">
              <a:ext uri="{FF2B5EF4-FFF2-40B4-BE49-F238E27FC236}">
                <a16:creationId xmlns:a16="http://schemas.microsoft.com/office/drawing/2014/main" id="{48AE2568-07BA-41CA-BAB7-D5FFEC2EA07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9.1 / graphical reasoning</a:t>
            </a:r>
          </a:p>
        </p:txBody>
      </p:sp>
      <p:sp>
        <p:nvSpPr>
          <p:cNvPr id="4" name="slide-number">
            <a:extLst xmlns:a="http://schemas.openxmlformats.org/drawingml/2006/main">
              <a:ext uri="{FF2B5EF4-FFF2-40B4-BE49-F238E27FC236}">
                <a16:creationId xmlns:a16="http://schemas.microsoft.com/office/drawing/2014/main" id="{3FE14500-4421-49D9-80AE-1C77CF7D865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f923cb79d9e41be"/>
          <a:stretch xmlns:a="http://schemas.openxmlformats.org/drawingml/2006/main"/>
        </p:blipFill>
        <p:spPr>
          <a:xfrm xmlns:a="http://schemas.openxmlformats.org/drawingml/2006/main">
            <a:off x="2783399" y="1790700"/>
            <a:ext cx="662520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4DDD599-E19D-4632-A884-CF9012B25F2D}"/>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Normalized Maxwell-Boltzmann speed distributions for the same gas at T and 2T. Both curves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enclose the same area; axes show a qualitative comparison.</a:t>
            </a:r>
          </a:p>
        </p:txBody>
      </p:sp>
    </p:spTree>
    <p:extLst>
      <p:ext uri="{BB962C8B-B14F-4D97-AF65-F5344CB8AC3E}">
        <p14:creationId xmlns:p14="http://schemas.microsoft.com/office/powerpoint/2010/main" val="8075968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D500CD0-683D-4F60-B0C3-C8C8A69D08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5C77DBC-2056-4581-94A9-C9592D6A9F1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Reading a speed distribution</a:t>
            </a:r>
          </a:p>
        </p:txBody>
      </p:sp>
      <p:sp>
        <p:nvSpPr>
          <p:cNvPr id="3" name="source-page">
            <a:extLst xmlns:a="http://schemas.openxmlformats.org/drawingml/2006/main">
              <a:ext uri="{FF2B5EF4-FFF2-40B4-BE49-F238E27FC236}">
                <a16:creationId xmlns:a16="http://schemas.microsoft.com/office/drawing/2014/main" id="{EFAAD52E-014A-4FE5-B3F9-66EDDE5FC54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9.1 / graphical reasoning</a:t>
            </a:r>
          </a:p>
        </p:txBody>
      </p:sp>
      <p:sp>
        <p:nvSpPr>
          <p:cNvPr id="4" name="slide-number">
            <a:extLst xmlns:a="http://schemas.openxmlformats.org/drawingml/2006/main">
              <a:ext uri="{FF2B5EF4-FFF2-40B4-BE49-F238E27FC236}">
                <a16:creationId xmlns:a16="http://schemas.microsoft.com/office/drawing/2014/main" id="{BEC3A846-6444-4D2D-B21C-3C37FDB64E9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133</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3871918"/>
                <a:gridCol w="7100882"/>
              </a:tblGrid>
              <a:tr h="478536">
                <a:tc>
                  <a:txBody>
                    <a:bodyPr wrap="square" lIns="95250" tIns="76200" rIns="95250" bIns="76200">
                      <a:noAutofit/>
                    </a:bodyPr>
                    <a:lstStyle/>
                    <a:p>
                      <a:r>
                        <a:rPr sz="1800" b="1">
                          <a:solidFill>
                            <a:srgbClr val="FFFFFF"/>
                          </a:solidFill>
                          <a:latin typeface="Arial"/>
                          <a:ea typeface="Arial"/>
                          <a:cs typeface="Arial"/>
                        </a:rPr>
                        <a:t>When temperature increases…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the graph tells you</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Peak shifts right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most probable speed becomes larger.</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Peak becomes lower; curve broadens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Speeds are spread over a wider range. More particles occupy the high-speed tail.</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Area stays the same for normalized curves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total probability remains 1. If the vertical axis counts particles, equal areas require the same number of particles.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3197107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2A25913-59B3-4188-9B26-773779C7D53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1B70166-6CCC-4090-8941-44B3ED6AB84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Reading a speed distribution</a:t>
            </a:r>
          </a:p>
        </p:txBody>
      </p:sp>
      <p:sp>
        <p:nvSpPr>
          <p:cNvPr id="3" name="source-page">
            <a:extLst xmlns:a="http://schemas.openxmlformats.org/drawingml/2006/main">
              <a:ext uri="{FF2B5EF4-FFF2-40B4-BE49-F238E27FC236}">
                <a16:creationId xmlns:a16="http://schemas.microsoft.com/office/drawing/2014/main" id="{001AB5A8-D64B-4FC1-B48E-29DA1B9BE06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9.1 / graphical reasoning</a:t>
            </a:r>
          </a:p>
        </p:txBody>
      </p:sp>
      <p:sp>
        <p:nvSpPr>
          <p:cNvPr id="4" name="slide-number">
            <a:extLst xmlns:a="http://schemas.openxmlformats.org/drawingml/2006/main">
              <a:ext uri="{FF2B5EF4-FFF2-40B4-BE49-F238E27FC236}">
                <a16:creationId xmlns:a16="http://schemas.microsoft.com/office/drawing/2014/main" id="{4B70BF95-DF66-4D63-B245-F6B3C3F5F20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133</a:t>
            </a:r>
          </a:p>
        </p:txBody>
      </p:sp>
      <p:sp>
        <p:nvSpPr>
          <p:cNvPr id="5" name="body">
            <a:extLst xmlns:a="http://schemas.openxmlformats.org/drawingml/2006/main">
              <a:ext uri="{FF2B5EF4-FFF2-40B4-BE49-F238E27FC236}">
                <a16:creationId xmlns:a16="http://schemas.microsoft.com/office/drawing/2014/main" id="{AC1DFE3E-958E-4C25-BAB3-D5F8EA6D0DF9}"/>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 same temperature: a lighter gas has a speed distribution shifted toward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higher speeds.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average translational kinetic energy is still the same as that of a heavier gas.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treat a graph of speed as though its horizontal axis were kinetic energy.</a:t>
            </a:r>
          </a:p>
        </p:txBody>
      </p:sp>
      <p:sp>
        <p:nvSpPr>
          <p:cNvPr id="6" name="body">
            <a:extLst xmlns:a="http://schemas.openxmlformats.org/drawingml/2006/main">
              <a:ext uri="{FF2B5EF4-FFF2-40B4-BE49-F238E27FC236}">
                <a16:creationId xmlns:a16="http://schemas.microsoft.com/office/drawing/2014/main" id="{47B494C5-5B74-4A2D-AD2D-2ADB5442D875}"/>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in words: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the absolute temperature rises, the average translational kinetic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rises.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speed distribution broadens and shifts toward higher speeds; the particles do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not all acquire the same speed.”</a:t>
            </a:r>
          </a:p>
        </p:txBody>
      </p:sp>
    </p:spTree>
    <p:extLst>
      <p:ext uri="{BB962C8B-B14F-4D97-AF65-F5344CB8AC3E}">
        <p14:creationId xmlns:p14="http://schemas.microsoft.com/office/powerpoint/2010/main" val="331765293"/>
      </p:ext>
    </p:extLst>
  </p:cSld>
</p:sld>
</file>

<file path=ppt/slides/slide12.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C23439-3D0F-4B4B-994F-CE440AA8022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C237B98-1EB5-4695-BF3D-A7EA16A192A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Reading a speed distribution</a:t>
            </a:r>
          </a:p>
        </p:txBody>
      </p:sp>
      <p:sp>
        <p:nvSpPr>
          <p:cNvPr id="3" name="section-label">
            <a:extLst xmlns:a="http://schemas.openxmlformats.org/drawingml/2006/main">
              <a:ext uri="{FF2B5EF4-FFF2-40B4-BE49-F238E27FC236}">
                <a16:creationId xmlns:a16="http://schemas.microsoft.com/office/drawing/2014/main" id="{F754848A-5588-4DF1-A9A8-B50AC66D53E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2</a:t>
            </a:r>
          </a:p>
        </p:txBody>
      </p:sp>
      <p:sp>
        <p:nvSpPr>
          <p:cNvPr id="4" name="source-page">
            <a:extLst xmlns:a="http://schemas.openxmlformats.org/drawingml/2006/main">
              <a:ext uri="{FF2B5EF4-FFF2-40B4-BE49-F238E27FC236}">
                <a16:creationId xmlns:a16="http://schemas.microsoft.com/office/drawing/2014/main" id="{587E9A67-0BBA-43A9-8938-8D88AF84D57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3    9.1 / graphical reasoning</a:t>
            </a:r>
          </a:p>
        </p:txBody>
      </p:sp>
      <p:sp>
        <p:nvSpPr>
          <p:cNvPr id="5" name="slide-number">
            <a:extLst xmlns:a="http://schemas.openxmlformats.org/drawingml/2006/main">
              <a:ext uri="{FF2B5EF4-FFF2-40B4-BE49-F238E27FC236}">
                <a16:creationId xmlns:a16="http://schemas.microsoft.com/office/drawing/2014/main" id="{18758A9C-28B1-4BF1-B93C-4DC82ADE55D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12 / 133</a:t>
            </a:r>
          </a:p>
        </p:txBody>
      </p:sp>
      <p:sp>
        <p:nvSpPr>
          <p:cNvPr id="6" name="body">
            <a:extLst xmlns:a="http://schemas.openxmlformats.org/drawingml/2006/main">
              <a:ext uri="{FF2B5EF4-FFF2-40B4-BE49-F238E27FC236}">
                <a16:creationId xmlns:a16="http://schemas.microsoft.com/office/drawing/2014/main" id="{BD4665E8-CC41-46ED-9E7F-B5F98E0DA70E}"/>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sealed, rigid container is warmed.</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Sketch the new speed distribution and predict the pressure change.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Name two microscopic reasons for the pressure change.</a:t>
            </a:r>
          </a:p>
        </p:txBody>
      </p:sp>
    </p:spTree>
    <p:extLst>
      <p:ext uri="{BB962C8B-B14F-4D97-AF65-F5344CB8AC3E}">
        <p14:creationId xmlns:p14="http://schemas.microsoft.com/office/powerpoint/2010/main" val="48418306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6797B9-46BE-4463-82F4-1D6580AB60A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C18A8EF-48C2-4BFA-9C3B-AF2E6FE7C2D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phases &amp; heating curves</a:t>
            </a:r>
          </a:p>
        </p:txBody>
      </p:sp>
      <p:sp>
        <p:nvSpPr>
          <p:cNvPr id="3" name="source-page">
            <a:extLst xmlns:a="http://schemas.openxmlformats.org/drawingml/2006/main">
              <a:ext uri="{FF2B5EF4-FFF2-40B4-BE49-F238E27FC236}">
                <a16:creationId xmlns:a16="http://schemas.microsoft.com/office/drawing/2014/main" id="{9E80DAAB-2060-447C-98E2-8A180B21F3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Retained from original notes</a:t>
            </a:r>
          </a:p>
        </p:txBody>
      </p:sp>
      <p:sp>
        <p:nvSpPr>
          <p:cNvPr id="4" name="slide-number">
            <a:extLst xmlns:a="http://schemas.openxmlformats.org/drawingml/2006/main">
              <a:ext uri="{FF2B5EF4-FFF2-40B4-BE49-F238E27FC236}">
                <a16:creationId xmlns:a16="http://schemas.microsoft.com/office/drawing/2014/main" id="{6563E3C6-6485-4D75-9EC6-278A5B5AC54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133</a:t>
            </a:r>
          </a:p>
        </p:txBody>
      </p:sp>
      <p:graphicFrame>
        <p:nvGraphicFramePr>
          <p:cNvPr id="10" name=""/>
          <p:cNvGraphicFramePr/>
          <p:nvPr/>
        </p:nvGraphicFramePr>
        <p:xfrm>
          <a:off xmlns:a="http://schemas.openxmlformats.org/drawingml/2006/main" x="609600" y="1809750"/>
          <a:ext xmlns:a="http://schemas.openxmlformats.org/drawingml/2006/main" cx="10972800" cy="2778252"/>
        </p:xfrm>
        <a:graphic xmlns:a="http://schemas.openxmlformats.org/drawingml/2006/main">
          <a:graphicData uri="http://schemas.openxmlformats.org/drawingml/2006/table">
            <a:tbl>
              <a:tblPr/>
              <a:tblGrid>
                <a:gridCol w="1297850"/>
                <a:gridCol w="5450969"/>
                <a:gridCol w="4223982"/>
              </a:tblGrid>
              <a:tr h="478536">
                <a:tc>
                  <a:txBody>
                    <a:bodyPr wrap="square" lIns="95250" tIns="76200" rIns="95250" bIns="76200">
                      <a:noAutofit/>
                    </a:bodyPr>
                    <a:lstStyle/>
                    <a:p>
                      <a:r>
                        <a:rPr sz="1800" b="1">
                          <a:solidFill>
                            <a:srgbClr val="FFFFFF"/>
                          </a:solidFill>
                          <a:latin typeface="Arial"/>
                          <a:ea typeface="Arial"/>
                          <a:cs typeface="Arial"/>
                        </a:rPr>
                        <a:t>Phase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Particle picture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Macroscopic behavior</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Solid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Particles vibrate about relatively fixed positions.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Fixed shape and approximately fixed volume.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Liquid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Particles remain close but rearrange and move past one another.</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Approximately fixed volume; shape follows container.</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Gas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Particles are widely separated in the dilute-gas model.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Fills available volume and is readily compressed.</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60763868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B150ED3-3300-48E0-86B7-A85E170C4C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C3195BE4-8DF8-448C-9832-CE36BEB221C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phases &amp; heating curves</a:t>
            </a:r>
          </a:p>
        </p:txBody>
      </p:sp>
      <p:sp>
        <p:nvSpPr>
          <p:cNvPr id="3" name="source-page">
            <a:extLst xmlns:a="http://schemas.openxmlformats.org/drawingml/2006/main">
              <a:ext uri="{FF2B5EF4-FFF2-40B4-BE49-F238E27FC236}">
                <a16:creationId xmlns:a16="http://schemas.microsoft.com/office/drawing/2014/main" id="{68AE5CF3-FDF6-48AA-B2B4-402100A5D05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Retained from original notes</a:t>
            </a:r>
          </a:p>
        </p:txBody>
      </p:sp>
      <p:sp>
        <p:nvSpPr>
          <p:cNvPr id="4" name="slide-number">
            <a:extLst xmlns:a="http://schemas.openxmlformats.org/drawingml/2006/main">
              <a:ext uri="{FF2B5EF4-FFF2-40B4-BE49-F238E27FC236}">
                <a16:creationId xmlns:a16="http://schemas.microsoft.com/office/drawing/2014/main" id="{CEB295BB-3E02-45AD-8F1E-3A23B6CD291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4f90c8968e740a7"/>
          <a:stretch xmlns:a="http://schemas.openxmlformats.org/drawingml/2006/main"/>
        </p:blipFill>
        <p:spPr>
          <a:xfrm xmlns:a="http://schemas.openxmlformats.org/drawingml/2006/main">
            <a:off x="1847229" y="1790700"/>
            <a:ext cx="8497542"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4509292-E482-4DAE-B5CD-131341ADDA9B}"/>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Idealized heating curve for a pure substance at fixed pressure. Plateau widths depend on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energy needed for each transition; this sketch is not to scale.</a:t>
            </a:r>
          </a:p>
        </p:txBody>
      </p:sp>
    </p:spTree>
    <p:extLst>
      <p:ext uri="{BB962C8B-B14F-4D97-AF65-F5344CB8AC3E}">
        <p14:creationId xmlns:p14="http://schemas.microsoft.com/office/powerpoint/2010/main" val="98509950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7384E75-6439-4B19-8A5A-B72F2B3EFBE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2818D0F-5AFB-4577-BBCA-CB9D63FAECE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phases &amp; heating curves</a:t>
            </a:r>
          </a:p>
        </p:txBody>
      </p:sp>
      <p:sp>
        <p:nvSpPr>
          <p:cNvPr id="3" name="section-label">
            <a:extLst xmlns:a="http://schemas.openxmlformats.org/drawingml/2006/main">
              <a:ext uri="{FF2B5EF4-FFF2-40B4-BE49-F238E27FC236}">
                <a16:creationId xmlns:a16="http://schemas.microsoft.com/office/drawing/2014/main" id="{81AD88E5-4ECB-42F6-8C93-D241FE6343F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E993C8D-B3A5-40C0-A88F-ECFD9D1D8EC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Retained from original notes</a:t>
            </a:r>
          </a:p>
        </p:txBody>
      </p:sp>
      <p:sp>
        <p:nvSpPr>
          <p:cNvPr id="5" name="slide-number">
            <a:extLst xmlns:a="http://schemas.openxmlformats.org/drawingml/2006/main">
              <a:ext uri="{FF2B5EF4-FFF2-40B4-BE49-F238E27FC236}">
                <a16:creationId xmlns:a16="http://schemas.microsoft.com/office/drawing/2014/main" id="{669FF86F-F251-45D9-AA51-B2E710822EF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133</a:t>
            </a:r>
          </a:p>
        </p:txBody>
      </p:sp>
      <p:sp>
        <p:nvSpPr>
          <p:cNvPr id="6" name="body">
            <a:extLst xmlns:a="http://schemas.openxmlformats.org/drawingml/2006/main">
              <a:ext uri="{FF2B5EF4-FFF2-40B4-BE49-F238E27FC236}">
                <a16:creationId xmlns:a16="http://schemas.microsoft.com/office/drawing/2014/main" id="{C7B74AB8-C00B-4B63-869F-7AFACEBA081B}"/>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Single phase: Q = mcΔT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Phase change at the transition temperature: |Q| = mL_phase</a:t>
            </a:r>
          </a:p>
        </p:txBody>
      </p:sp>
      <p:sp>
        <p:nvSpPr>
          <p:cNvPr id="7" name="body">
            <a:extLst xmlns:a="http://schemas.openxmlformats.org/drawingml/2006/main">
              <a:ext uri="{FF2B5EF4-FFF2-40B4-BE49-F238E27FC236}">
                <a16:creationId xmlns:a16="http://schemas.microsoft.com/office/drawing/2014/main" id="{D378A78B-3C65-4AD8-A403-C506D7724BA5}"/>
              </a:ext>
            </a:extLst>
          </p:cNvPr>
          <p:cNvSpPr>
            <a:spLocks xmlns:a="http://schemas.openxmlformats.org/drawingml/2006/main" noGrp="1"/>
          </p:cNvSpPr>
          <p:nvPr/>
        </p:nvSpPr>
        <p:spPr>
          <a:xfrm xmlns:a="http://schemas.openxmlformats.org/drawingml/2006/main">
            <a:off x="609600" y="283845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Melting / freezing: solid ↔ liquid.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Vaporization / condensation: liquid ↔ gas.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Sublimation / deposition: solid ↔ gas.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Latent heat L_phase has units J/kg.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enters during melting or vaporization and leaves during freezing or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condensation.</a:t>
            </a:r>
          </a:p>
        </p:txBody>
      </p:sp>
    </p:spTree>
    <p:extLst>
      <p:ext uri="{BB962C8B-B14F-4D97-AF65-F5344CB8AC3E}">
        <p14:creationId xmlns:p14="http://schemas.microsoft.com/office/powerpoint/2010/main" val="179345257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504A552-087C-43E3-BFFC-DBCD4009130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493EE9B-D092-4E02-8B81-1F1AEF8DEC2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phases &amp; heating curves</a:t>
            </a:r>
          </a:p>
        </p:txBody>
      </p:sp>
      <p:sp>
        <p:nvSpPr>
          <p:cNvPr id="3" name="section-label">
            <a:extLst xmlns:a="http://schemas.openxmlformats.org/drawingml/2006/main">
              <a:ext uri="{FF2B5EF4-FFF2-40B4-BE49-F238E27FC236}">
                <a16:creationId xmlns:a16="http://schemas.microsoft.com/office/drawing/2014/main" id="{3F93CF4C-EEA9-4D7C-852C-4D2E35DC7D6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467E72B-24DC-48E7-9836-801955F934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Retained from original notes</a:t>
            </a:r>
          </a:p>
        </p:txBody>
      </p:sp>
      <p:sp>
        <p:nvSpPr>
          <p:cNvPr id="5" name="slide-number">
            <a:extLst xmlns:a="http://schemas.openxmlformats.org/drawingml/2006/main">
              <a:ext uri="{FF2B5EF4-FFF2-40B4-BE49-F238E27FC236}">
                <a16:creationId xmlns:a16="http://schemas.microsoft.com/office/drawing/2014/main" id="{8E6DF9D9-EF26-42AA-A85F-708B6271B39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133</a:t>
            </a:r>
          </a:p>
        </p:txBody>
      </p:sp>
      <p:sp>
        <p:nvSpPr>
          <p:cNvPr id="6" name="body">
            <a:extLst xmlns:a="http://schemas.openxmlformats.org/drawingml/2006/main">
              <a:ext uri="{FF2B5EF4-FFF2-40B4-BE49-F238E27FC236}">
                <a16:creationId xmlns:a16="http://schemas.microsoft.com/office/drawing/2014/main" id="{EDE00EFB-6481-41BF-8164-BF1E9157849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During a plateau, temperature and average thermal kinetic energy do not rise, even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though energy is transferred.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changes the microscopic configuration and interactions.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flat temperature segment therefore does not mean that heat transfer or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internal-energy change is zero.</a:t>
            </a:r>
          </a:p>
        </p:txBody>
      </p:sp>
      <p:sp>
        <p:nvSpPr>
          <p:cNvPr id="7" name="body">
            <a:extLst xmlns:a="http://schemas.openxmlformats.org/drawingml/2006/main">
              <a:ext uri="{FF2B5EF4-FFF2-40B4-BE49-F238E27FC236}">
                <a16:creationId xmlns:a16="http://schemas.microsoft.com/office/drawing/2014/main" id="{DCF6604B-426B-497D-AAA0-CDB2738A1442}"/>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Keep the symbols distinct: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 in the conduction equation means thickness (m).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L_f or L_v means specific latent heat (J/kg).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time axis can replace the energy axis only when the net heating power is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constant.</a:t>
            </a:r>
          </a:p>
        </p:txBody>
      </p:sp>
    </p:spTree>
    <p:extLst>
      <p:ext uri="{BB962C8B-B14F-4D97-AF65-F5344CB8AC3E}">
        <p14:creationId xmlns:p14="http://schemas.microsoft.com/office/powerpoint/2010/main" val="142834075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6616864-8327-48CE-98E1-BDB07AB054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EB53774-10F5-4E45-A9F7-F6A5A22B3B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Specific heat &amp; calorimetry</a:t>
            </a:r>
          </a:p>
        </p:txBody>
      </p:sp>
      <p:sp>
        <p:nvSpPr>
          <p:cNvPr id="3" name="section-label">
            <a:extLst xmlns:a="http://schemas.openxmlformats.org/drawingml/2006/main">
              <a:ext uri="{FF2B5EF4-FFF2-40B4-BE49-F238E27FC236}">
                <a16:creationId xmlns:a16="http://schemas.microsoft.com/office/drawing/2014/main" id="{C31AC312-4300-4596-82DE-DDE3C767C18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D519A6D-A2FD-40BD-8E97-E15C2B887B5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9.5 / temperature changes</a:t>
            </a:r>
          </a:p>
        </p:txBody>
      </p:sp>
      <p:sp>
        <p:nvSpPr>
          <p:cNvPr id="5" name="slide-number">
            <a:extLst xmlns:a="http://schemas.openxmlformats.org/drawingml/2006/main">
              <a:ext uri="{FF2B5EF4-FFF2-40B4-BE49-F238E27FC236}">
                <a16:creationId xmlns:a16="http://schemas.microsoft.com/office/drawing/2014/main" id="{501960BC-7577-42D1-B811-AB38A42C6F2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133</a:t>
            </a:r>
          </a:p>
        </p:txBody>
      </p:sp>
      <p:sp>
        <p:nvSpPr>
          <p:cNvPr id="6" name="body">
            <a:extLst xmlns:a="http://schemas.openxmlformats.org/drawingml/2006/main">
              <a:ext uri="{FF2B5EF4-FFF2-40B4-BE49-F238E27FC236}">
                <a16:creationId xmlns:a16="http://schemas.microsoft.com/office/drawing/2014/main" id="{C31FE3A5-393A-49F0-9916-256B1B89D2E5}"/>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 = mcΔT and C = mc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 specific heat [J/(kg·K)] • C: heat capacity [J/K]</a:t>
            </a:r>
          </a:p>
        </p:txBody>
      </p:sp>
      <p:sp>
        <p:nvSpPr>
          <p:cNvPr id="7" name="body">
            <a:extLst xmlns:a="http://schemas.openxmlformats.org/drawingml/2006/main">
              <a:ext uri="{FF2B5EF4-FFF2-40B4-BE49-F238E27FC236}">
                <a16:creationId xmlns:a16="http://schemas.microsoft.com/office/drawing/2014/main" id="{938CFF06-4F69-4695-BF9F-E3E9749C4EA7}"/>
              </a:ext>
            </a:extLst>
          </p:cNvPr>
          <p:cNvSpPr>
            <a:spLocks xmlns:a="http://schemas.openxmlformats.org/drawingml/2006/main" noGrp="1"/>
          </p:cNvSpPr>
          <p:nvPr/>
        </p:nvSpPr>
        <p:spPr>
          <a:xfrm xmlns:a="http://schemas.openxmlformats.org/drawingml/2006/main">
            <a:off x="609600" y="283845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Specific heat c is a material property related to microscopic arrangement and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interactions.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Heat capacity C depends on how much material is present.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Q-versus-ΔT graph, the slope is mc.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temperature versus added energy, the slope is 1/(mc).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These relations assume heating changes temperature without significant other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transfers.</a:t>
            </a:r>
          </a:p>
        </p:txBody>
      </p:sp>
    </p:spTree>
    <p:extLst>
      <p:ext uri="{BB962C8B-B14F-4D97-AF65-F5344CB8AC3E}">
        <p14:creationId xmlns:p14="http://schemas.microsoft.com/office/powerpoint/2010/main" val="10714729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FBC6AA7-6FFB-4273-BF17-EE61DDEA04F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AA4088C-F9CA-41C4-89FB-F5F89A7968D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Specific heat &amp; calorimetry</a:t>
            </a:r>
          </a:p>
        </p:txBody>
      </p:sp>
      <p:sp>
        <p:nvSpPr>
          <p:cNvPr id="3" name="source-page">
            <a:extLst xmlns:a="http://schemas.openxmlformats.org/drawingml/2006/main">
              <a:ext uri="{FF2B5EF4-FFF2-40B4-BE49-F238E27FC236}">
                <a16:creationId xmlns:a16="http://schemas.microsoft.com/office/drawing/2014/main" id="{9986EE12-50C9-4FEE-B8B2-8130B619EF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9.5 / temperature changes</a:t>
            </a:r>
          </a:p>
        </p:txBody>
      </p:sp>
      <p:sp>
        <p:nvSpPr>
          <p:cNvPr id="4" name="slide-number">
            <a:extLst xmlns:a="http://schemas.openxmlformats.org/drawingml/2006/main">
              <a:ext uri="{FF2B5EF4-FFF2-40B4-BE49-F238E27FC236}">
                <a16:creationId xmlns:a16="http://schemas.microsoft.com/office/drawing/2014/main" id="{5371E301-417D-44CA-A9DD-279410646D2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4ec38c2f17a454e"/>
          <a:stretch xmlns:a="http://schemas.openxmlformats.org/drawingml/2006/main"/>
        </p:blipFill>
        <p:spPr>
          <a:xfrm xmlns:a="http://schemas.openxmlformats.org/drawingml/2006/main">
            <a:off x="756014" y="1790700"/>
            <a:ext cx="1067997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4772478-608E-45BE-BBEF-3C46A53A0FEF}"/>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Calorimetry uses conservation of energy for an approximately insulated combination of objects.</a:t>
            </a:r>
          </a:p>
        </p:txBody>
      </p:sp>
    </p:spTree>
    <p:extLst>
      <p:ext uri="{BB962C8B-B14F-4D97-AF65-F5344CB8AC3E}">
        <p14:creationId xmlns:p14="http://schemas.microsoft.com/office/powerpoint/2010/main" val="95259821"/>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686A733-101C-4766-8F0E-4B931B5FE89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194F2F4-D6A9-4666-B64C-AFA588A1614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hot metal in water</a:t>
            </a:r>
          </a:p>
        </p:txBody>
      </p:sp>
      <p:sp>
        <p:nvSpPr>
          <p:cNvPr id="3" name="source-page">
            <a:extLst xmlns:a="http://schemas.openxmlformats.org/drawingml/2006/main">
              <a:ext uri="{FF2B5EF4-FFF2-40B4-BE49-F238E27FC236}">
                <a16:creationId xmlns:a16="http://schemas.microsoft.com/office/drawing/2014/main" id="{C43AD5C3-7911-4C81-9853-71706A4497E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9.5 / temperature changes</a:t>
            </a:r>
          </a:p>
        </p:txBody>
      </p:sp>
      <p:sp>
        <p:nvSpPr>
          <p:cNvPr id="4" name="slide-number">
            <a:extLst xmlns:a="http://schemas.openxmlformats.org/drawingml/2006/main">
              <a:ext uri="{FF2B5EF4-FFF2-40B4-BE49-F238E27FC236}">
                <a16:creationId xmlns:a16="http://schemas.microsoft.com/office/drawing/2014/main" id="{0C3E73EE-50A9-4E77-A121-FF468DF611B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133</a:t>
            </a:r>
          </a:p>
        </p:txBody>
      </p:sp>
      <p:sp>
        <p:nvSpPr>
          <p:cNvPr id="5" name="body">
            <a:extLst xmlns:a="http://schemas.openxmlformats.org/drawingml/2006/main">
              <a:ext uri="{FF2B5EF4-FFF2-40B4-BE49-F238E27FC236}">
                <a16:creationId xmlns:a16="http://schemas.microsoft.com/office/drawing/2014/main" id="{6BC68328-7EB3-481D-AB51-72F6FFAAEFF5}"/>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Place 0.200 kg of metal at 90.0 °C into 0.300 kg of water at 20.0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Let c_metal = 900 J/(kg·K) and c_water = 4180 J/(kg·K).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Neglect the cup’s heat capacity and transfer to the room.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ΣQ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0.200(900)(T_f - 90.0) + 0.300(4180)(T_f - 20.0)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(180 + 1254)T_f = 180(90.0) + 1254(20.0)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T_f = 28.8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metal loses about 11.0 kJ and the water gains it.</a:t>
            </a:r>
          </a:p>
        </p:txBody>
      </p:sp>
    </p:spTree>
    <p:extLst>
      <p:ext uri="{BB962C8B-B14F-4D97-AF65-F5344CB8AC3E}">
        <p14:creationId xmlns:p14="http://schemas.microsoft.com/office/powerpoint/2010/main" val="686131030"/>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66E1794-EEDC-49A1-B08D-63D9F8E15E3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6C40017-7464-46F3-82CF-7508A9D2882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hot metal in water</a:t>
            </a:r>
          </a:p>
        </p:txBody>
      </p:sp>
      <p:sp>
        <p:nvSpPr>
          <p:cNvPr id="3" name="source-page">
            <a:extLst xmlns:a="http://schemas.openxmlformats.org/drawingml/2006/main">
              <a:ext uri="{FF2B5EF4-FFF2-40B4-BE49-F238E27FC236}">
                <a16:creationId xmlns:a16="http://schemas.microsoft.com/office/drawing/2014/main" id="{DE9C8B60-B6E7-4484-AC8C-951D57E2580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9.5 / temperature changes</a:t>
            </a:r>
          </a:p>
        </p:txBody>
      </p:sp>
      <p:sp>
        <p:nvSpPr>
          <p:cNvPr id="4" name="slide-number">
            <a:extLst xmlns:a="http://schemas.openxmlformats.org/drawingml/2006/main">
              <a:ext uri="{FF2B5EF4-FFF2-40B4-BE49-F238E27FC236}">
                <a16:creationId xmlns:a16="http://schemas.microsoft.com/office/drawing/2014/main" id="{484BAA23-93F1-44F2-96F2-D86069529C4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133</a:t>
            </a:r>
          </a:p>
        </p:txBody>
      </p:sp>
      <p:sp>
        <p:nvSpPr>
          <p:cNvPr id="5" name="body">
            <a:extLst xmlns:a="http://schemas.openxmlformats.org/drawingml/2006/main">
              <a:ext uri="{FF2B5EF4-FFF2-40B4-BE49-F238E27FC236}">
                <a16:creationId xmlns:a16="http://schemas.microsoft.com/office/drawing/2014/main" id="{7D79A53E-0F44-4337-B4E0-D0E3C1B9BA4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 checks before trusting the answer: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final temperature must lie between the starting temperatures when only these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objects exchange energy and no phase change occurs.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cup also warms, include C_cup(T_f - T_cup,i).</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material changes phase, use a staged energy balance (pp. 6-7).</a:t>
            </a:r>
          </a:p>
        </p:txBody>
      </p:sp>
    </p:spTree>
    <p:extLst>
      <p:ext uri="{BB962C8B-B14F-4D97-AF65-F5344CB8AC3E}">
        <p14:creationId xmlns:p14="http://schemas.microsoft.com/office/powerpoint/2010/main" val="1177081814"/>
      </p:ext>
    </p:extLst>
  </p:cSld>
</p:sld>
</file>

<file path=ppt/slides/slide2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C8B51EC-A983-4072-8C8D-A8E421133D9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D01E212-7D75-4D84-BD18-87B3BB283F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hot metal in water</a:t>
            </a:r>
          </a:p>
        </p:txBody>
      </p:sp>
      <p:sp>
        <p:nvSpPr>
          <p:cNvPr id="3" name="section-label">
            <a:extLst xmlns:a="http://schemas.openxmlformats.org/drawingml/2006/main">
              <a:ext uri="{FF2B5EF4-FFF2-40B4-BE49-F238E27FC236}">
                <a16:creationId xmlns:a16="http://schemas.microsoft.com/office/drawing/2014/main" id="{9E66CC62-FCBD-40E5-B59A-690688A2A4C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3</a:t>
            </a:r>
          </a:p>
        </p:txBody>
      </p:sp>
      <p:sp>
        <p:nvSpPr>
          <p:cNvPr id="4" name="source-page">
            <a:extLst xmlns:a="http://schemas.openxmlformats.org/drawingml/2006/main">
              <a:ext uri="{FF2B5EF4-FFF2-40B4-BE49-F238E27FC236}">
                <a16:creationId xmlns:a16="http://schemas.microsoft.com/office/drawing/2014/main" id="{34E8FF43-888E-4DF4-8275-B947B5E773F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5    9.5 / temperature changes</a:t>
            </a:r>
          </a:p>
        </p:txBody>
      </p:sp>
      <p:sp>
        <p:nvSpPr>
          <p:cNvPr id="5" name="slide-number">
            <a:extLst xmlns:a="http://schemas.openxmlformats.org/drawingml/2006/main">
              <a:ext uri="{FF2B5EF4-FFF2-40B4-BE49-F238E27FC236}">
                <a16:creationId xmlns:a16="http://schemas.microsoft.com/office/drawing/2014/main" id="{03ACE763-4F5C-4E23-BBD8-B144F20B3E5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21 / 133</a:t>
            </a:r>
          </a:p>
        </p:txBody>
      </p:sp>
      <p:sp>
        <p:nvSpPr>
          <p:cNvPr id="6" name="body">
            <a:extLst xmlns:a="http://schemas.openxmlformats.org/drawingml/2006/main">
              <a:ext uri="{FF2B5EF4-FFF2-40B4-BE49-F238E27FC236}">
                <a16:creationId xmlns:a16="http://schemas.microsoft.com/office/drawing/2014/main" id="{2884B7B7-DB1D-49A8-8CF7-00DC9636A464}"/>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Equal masses of materials A and B receive the same energy.</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If c_A = 2c_B, compare their temperature increases.</a:t>
            </a:r>
          </a:p>
        </p:txBody>
      </p:sp>
    </p:spTree>
    <p:extLst>
      <p:ext uri="{BB962C8B-B14F-4D97-AF65-F5344CB8AC3E}">
        <p14:creationId xmlns:p14="http://schemas.microsoft.com/office/powerpoint/2010/main" val="112393839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2A82C4-E9F4-4B07-804A-BF503C93E52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5F874DA-52AF-4B0D-8E94-E9BAE821206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ice at -10 °C to water at 20 °C</a:t>
            </a:r>
          </a:p>
        </p:txBody>
      </p:sp>
      <p:sp>
        <p:nvSpPr>
          <p:cNvPr id="3" name="source-page">
            <a:extLst xmlns:a="http://schemas.openxmlformats.org/drawingml/2006/main">
              <a:ext uri="{FF2B5EF4-FFF2-40B4-BE49-F238E27FC236}">
                <a16:creationId xmlns:a16="http://schemas.microsoft.com/office/drawing/2014/main" id="{C1E119FB-16D3-404D-A071-4946EB9CDEE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Retained from original notes</a:t>
            </a:r>
          </a:p>
        </p:txBody>
      </p:sp>
      <p:sp>
        <p:nvSpPr>
          <p:cNvPr id="4" name="slide-number">
            <a:extLst xmlns:a="http://schemas.openxmlformats.org/drawingml/2006/main">
              <a:ext uri="{FF2B5EF4-FFF2-40B4-BE49-F238E27FC236}">
                <a16:creationId xmlns:a16="http://schemas.microsoft.com/office/drawing/2014/main" id="{EAA35AA5-B506-4A06-96AD-939254FA390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133</a:t>
            </a:r>
          </a:p>
        </p:txBody>
      </p:sp>
      <p:sp>
        <p:nvSpPr>
          <p:cNvPr id="5" name="body">
            <a:extLst xmlns:a="http://schemas.openxmlformats.org/drawingml/2006/main">
              <a:ext uri="{FF2B5EF4-FFF2-40B4-BE49-F238E27FC236}">
                <a16:creationId xmlns:a16="http://schemas.microsoft.com/office/drawing/2014/main" id="{5AF25BAD-3B73-408D-9B7B-CEB758DAF53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0.100 kg of ice, use c_ice = 2100 J/(kg·K), L_f = 3.34 × 10⁵ J/kg, and c_water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4180 J/(kg·K).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Assume constant pressure and negligible losses.</a:t>
            </a:r>
          </a:p>
        </p:txBody>
      </p:sp>
    </p:spTree>
    <p:extLst>
      <p:ext uri="{BB962C8B-B14F-4D97-AF65-F5344CB8AC3E}">
        <p14:creationId xmlns:p14="http://schemas.microsoft.com/office/powerpoint/2010/main" val="209559447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DD9FE5-0F95-48F4-903B-D84C543C2A3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45ACE75-A343-4864-B4AF-A6994313459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ice at -10 °C to water at 20 °C</a:t>
            </a:r>
          </a:p>
        </p:txBody>
      </p:sp>
      <p:sp>
        <p:nvSpPr>
          <p:cNvPr id="3" name="source-page">
            <a:extLst xmlns:a="http://schemas.openxmlformats.org/drawingml/2006/main">
              <a:ext uri="{FF2B5EF4-FFF2-40B4-BE49-F238E27FC236}">
                <a16:creationId xmlns:a16="http://schemas.microsoft.com/office/drawing/2014/main" id="{5182A3AD-67BF-485F-9496-7AC4265BBD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Retained from original notes</a:t>
            </a:r>
          </a:p>
        </p:txBody>
      </p:sp>
      <p:sp>
        <p:nvSpPr>
          <p:cNvPr id="4" name="slide-number">
            <a:extLst xmlns:a="http://schemas.openxmlformats.org/drawingml/2006/main">
              <a:ext uri="{FF2B5EF4-FFF2-40B4-BE49-F238E27FC236}">
                <a16:creationId xmlns:a16="http://schemas.microsoft.com/office/drawing/2014/main" id="{163BE43D-D5E7-42BD-87B3-FF64036CF2F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133</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3093208"/>
                <a:gridCol w="5277922"/>
                <a:gridCol w="2601669"/>
              </a:tblGrid>
              <a:tr h="478536">
                <a:tc>
                  <a:txBody>
                    <a:bodyPr wrap="square" lIns="95250" tIns="76200" rIns="95250" bIns="76200">
                      <a:noAutofit/>
                    </a:bodyPr>
                    <a:lstStyle/>
                    <a:p>
                      <a:r>
                        <a:rPr sz="1800" b="1">
                          <a:solidFill>
                            <a:srgbClr val="FFFFFF"/>
                          </a:solidFill>
                          <a:latin typeface="Arial"/>
                          <a:ea typeface="Arial"/>
                          <a:cs typeface="Arial"/>
                        </a:rPr>
                        <a:t>Stage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Energy calculation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Result</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Warm ice to 0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Q₁ = 0.100(2100)(10)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2100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Melt ice at 0 °C</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Q₂ = 0.100(3.34 × 10⁵)</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33400 J</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Warm water to 20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Q₃ = 0.100(4180)(20)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8360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Total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 = Q₁ + Q₂ + Q₃</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43860 J ≈ 43.9 kJ</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5579906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C1D9EF6-5404-4241-B3A2-25367A14408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53BEA21-05D0-458A-9349-88C3AECDF72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Do not assume that all the ice melts</a:t>
            </a:r>
          </a:p>
        </p:txBody>
      </p:sp>
      <p:sp>
        <p:nvSpPr>
          <p:cNvPr id="3" name="source-page">
            <a:extLst xmlns:a="http://schemas.openxmlformats.org/drawingml/2006/main">
              <a:ext uri="{FF2B5EF4-FFF2-40B4-BE49-F238E27FC236}">
                <a16:creationId xmlns:a16="http://schemas.microsoft.com/office/drawing/2014/main" id="{3E626162-5EA0-4EB9-8D2D-490ACC3D54B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Retained from original notes</a:t>
            </a:r>
          </a:p>
        </p:txBody>
      </p:sp>
      <p:sp>
        <p:nvSpPr>
          <p:cNvPr id="4" name="slide-number">
            <a:extLst xmlns:a="http://schemas.openxmlformats.org/drawingml/2006/main">
              <a:ext uri="{FF2B5EF4-FFF2-40B4-BE49-F238E27FC236}">
                <a16:creationId xmlns:a16="http://schemas.microsoft.com/office/drawing/2014/main" id="{DBBB6E84-2DA6-48DB-9FD2-E9C5A4EB76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133</a:t>
            </a:r>
          </a:p>
        </p:txBody>
      </p:sp>
      <p:sp>
        <p:nvSpPr>
          <p:cNvPr id="5" name="body">
            <a:extLst xmlns:a="http://schemas.openxmlformats.org/drawingml/2006/main">
              <a:ext uri="{FF2B5EF4-FFF2-40B4-BE49-F238E27FC236}">
                <a16:creationId xmlns:a16="http://schemas.microsoft.com/office/drawing/2014/main" id="{D3562433-10C2-4456-8C47-E6D118FE4EC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Mix 0.100 kg of ice at 0 °C with 0.200 kg of water at 30 °C in an insulated cup.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Cooling the water to 0 °C releases 0.200(4180)(30) = 25080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Melting all the ice requires 33400 J, so there is not enough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Melted mass = 25080/(3.34 × 10⁵) = 0.0751 kg.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Final state: 0 °C, with approximately 0.0249 kg of ice remaining.</a:t>
            </a:r>
          </a:p>
        </p:txBody>
      </p:sp>
    </p:spTree>
    <p:extLst>
      <p:ext uri="{BB962C8B-B14F-4D97-AF65-F5344CB8AC3E}">
        <p14:creationId xmlns:p14="http://schemas.microsoft.com/office/powerpoint/2010/main" val="84284953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03EFF05-D0BB-4BA3-9563-7F004E2D99D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87EEC97-6ED9-415F-BEB1-5DF8115F32A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Do not assume that all the ice melts</a:t>
            </a:r>
          </a:p>
        </p:txBody>
      </p:sp>
      <p:sp>
        <p:nvSpPr>
          <p:cNvPr id="3" name="source-page">
            <a:extLst xmlns:a="http://schemas.openxmlformats.org/drawingml/2006/main">
              <a:ext uri="{FF2B5EF4-FFF2-40B4-BE49-F238E27FC236}">
                <a16:creationId xmlns:a16="http://schemas.microsoft.com/office/drawing/2014/main" id="{CFF1B7F0-4BC5-44DE-BD5C-C7E1FABFBE2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Retained from original notes</a:t>
            </a:r>
          </a:p>
        </p:txBody>
      </p:sp>
      <p:sp>
        <p:nvSpPr>
          <p:cNvPr id="4" name="slide-number">
            <a:extLst xmlns:a="http://schemas.openxmlformats.org/drawingml/2006/main">
              <a:ext uri="{FF2B5EF4-FFF2-40B4-BE49-F238E27FC236}">
                <a16:creationId xmlns:a16="http://schemas.microsoft.com/office/drawing/2014/main" id="{A8CA23BC-D980-4C10-8507-317CA6F4485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133</a:t>
            </a:r>
          </a:p>
        </p:txBody>
      </p:sp>
      <p:sp>
        <p:nvSpPr>
          <p:cNvPr id="5" name="body">
            <a:extLst xmlns:a="http://schemas.openxmlformats.org/drawingml/2006/main">
              <a:ext uri="{FF2B5EF4-FFF2-40B4-BE49-F238E27FC236}">
                <a16:creationId xmlns:a16="http://schemas.microsoft.com/office/drawing/2014/main" id="{C2F07B34-8D0D-40E8-BCD7-A7CE5CF7E782}"/>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Preserved setup: molten metal placed in water: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notes use hot liquid lead.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metal starts above its freezing temperature T_m, fully solidifies, and ends at T_f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&lt; T_m, the energy it releases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m_Mc_liq(T_i - T_m) + m_ML_f + m_Mc_sol(T_m - T_f).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Set this equal to the water’s gain m_wc_w(T_f - T_w,i), adding the cup if necessary.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Then verify that the assumed final phases are possible.</a:t>
            </a:r>
          </a:p>
        </p:txBody>
      </p:sp>
    </p:spTree>
    <p:extLst>
      <p:ext uri="{BB962C8B-B14F-4D97-AF65-F5344CB8AC3E}">
        <p14:creationId xmlns:p14="http://schemas.microsoft.com/office/powerpoint/2010/main" val="45983186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9A727706-B8AC-4E67-9703-1F7ADBDF900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3C376C6-5EA2-49C2-815C-8ADC8B57224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Preserved setup: molten metal placed in water</a:t>
            </a:r>
          </a:p>
        </p:txBody>
      </p:sp>
      <p:sp>
        <p:nvSpPr>
          <p:cNvPr id="3" name="section-label">
            <a:extLst xmlns:a="http://schemas.openxmlformats.org/drawingml/2006/main">
              <a:ext uri="{FF2B5EF4-FFF2-40B4-BE49-F238E27FC236}">
                <a16:creationId xmlns:a16="http://schemas.microsoft.com/office/drawing/2014/main" id="{1DE01BD8-0B7E-4E5C-8A75-7D78FD814F9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Phase-aware problem solving</a:t>
            </a:r>
          </a:p>
        </p:txBody>
      </p:sp>
      <p:sp>
        <p:nvSpPr>
          <p:cNvPr id="4" name="source-page">
            <a:extLst xmlns:a="http://schemas.openxmlformats.org/drawingml/2006/main">
              <a:ext uri="{FF2B5EF4-FFF2-40B4-BE49-F238E27FC236}">
                <a16:creationId xmlns:a16="http://schemas.microsoft.com/office/drawing/2014/main" id="{0151F107-70F4-4C88-8592-1B8EDACAB83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Retained from original notes</a:t>
            </a:r>
          </a:p>
        </p:txBody>
      </p:sp>
      <p:sp>
        <p:nvSpPr>
          <p:cNvPr id="5" name="slide-number">
            <a:extLst xmlns:a="http://schemas.openxmlformats.org/drawingml/2006/main">
              <a:ext uri="{FF2B5EF4-FFF2-40B4-BE49-F238E27FC236}">
                <a16:creationId xmlns:a16="http://schemas.microsoft.com/office/drawing/2014/main" id="{4CDE9FA5-275D-41A1-AF86-D620C04714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133</a:t>
            </a:r>
          </a:p>
        </p:txBody>
      </p:sp>
      <p:sp>
        <p:nvSpPr>
          <p:cNvPr id="6" name="body">
            <a:extLst xmlns:a="http://schemas.openxmlformats.org/drawingml/2006/main">
              <a:ext uri="{FF2B5EF4-FFF2-40B4-BE49-F238E27FC236}">
                <a16:creationId xmlns:a16="http://schemas.microsoft.com/office/drawing/2014/main" id="{B75583A1-AAED-46CC-B7E8-D4D88072C640}"/>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energy available to reach the nearest transition.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it with the latent energy needed to complete the transition.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Only then decide whether to solve for a new temperature or a remaining phase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fraction.</a:t>
            </a:r>
          </a:p>
        </p:txBody>
      </p:sp>
      <p:sp>
        <p:nvSpPr>
          <p:cNvPr id="7" name="body">
            <a:extLst xmlns:a="http://schemas.openxmlformats.org/drawingml/2006/main">
              <a:ext uri="{FF2B5EF4-FFF2-40B4-BE49-F238E27FC236}">
                <a16:creationId xmlns:a16="http://schemas.microsoft.com/office/drawing/2014/main" id="{9FC57129-AFD7-4E47-9CEC-72A5E017BBF4}"/>
              </a:ext>
            </a:extLst>
          </p:cNvPr>
          <p:cNvSpPr>
            <a:spLocks xmlns:a="http://schemas.openxmlformats.org/drawingml/2006/main" noGrp="1"/>
          </p:cNvSpPr>
          <p:nvPr/>
        </p:nvSpPr>
        <p:spPr>
          <a:xfrm xmlns:a="http://schemas.openxmlformats.org/drawingml/2006/main">
            <a:off x="609600" y="462438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molten-metal example is an energy-accounting model, not a classroom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demonstration procedure.</a:t>
            </a:r>
          </a:p>
        </p:txBody>
      </p:sp>
    </p:spTree>
    <p:extLst>
      <p:ext uri="{BB962C8B-B14F-4D97-AF65-F5344CB8AC3E}">
        <p14:creationId xmlns:p14="http://schemas.microsoft.com/office/powerpoint/2010/main" val="48442660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B1C773-DD33-418D-A3F3-FB76353D53C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984BB1D-2D3E-46A7-835F-7BFA7E290F0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Molten lead and water: account for every stage</a:t>
            </a:r>
          </a:p>
        </p:txBody>
      </p:sp>
      <p:sp>
        <p:nvSpPr>
          <p:cNvPr id="3" name="source-page">
            <a:extLst xmlns:a="http://schemas.openxmlformats.org/drawingml/2006/main">
              <a:ext uri="{FF2B5EF4-FFF2-40B4-BE49-F238E27FC236}">
                <a16:creationId xmlns:a16="http://schemas.microsoft.com/office/drawing/2014/main" id="{4227402D-9DC4-483F-A56C-6A329DF8FF0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9.5 + phase-change extension</a:t>
            </a:r>
          </a:p>
        </p:txBody>
      </p:sp>
      <p:sp>
        <p:nvSpPr>
          <p:cNvPr id="4" name="slide-number">
            <a:extLst xmlns:a="http://schemas.openxmlformats.org/drawingml/2006/main">
              <a:ext uri="{FF2B5EF4-FFF2-40B4-BE49-F238E27FC236}">
                <a16:creationId xmlns:a16="http://schemas.microsoft.com/office/drawing/2014/main" id="{AE15856D-A92A-4980-BCCC-6ABC7DB5C78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133</a:t>
            </a:r>
          </a:p>
        </p:txBody>
      </p:sp>
      <p:sp>
        <p:nvSpPr>
          <p:cNvPr id="5" name="body">
            <a:extLst xmlns:a="http://schemas.openxmlformats.org/drawingml/2006/main">
              <a:ext uri="{FF2B5EF4-FFF2-40B4-BE49-F238E27FC236}">
                <a16:creationId xmlns:a16="http://schemas.microsoft.com/office/drawing/2014/main" id="{665C33EA-D00D-416C-8431-875146B032B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lesson places hot liquid lead into cooler water.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lead may cool as a liquid, freeze, and then cool as a solid.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final-state assumption must be checked after the energy balance.</a:t>
            </a:r>
          </a:p>
        </p:txBody>
      </p:sp>
    </p:spTree>
    <p:extLst>
      <p:ext uri="{BB962C8B-B14F-4D97-AF65-F5344CB8AC3E}">
        <p14:creationId xmlns:p14="http://schemas.microsoft.com/office/powerpoint/2010/main" val="103389605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A4ADC4-D8B3-4241-BD68-FEC34EC57BA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995CABC-E269-41E7-B487-ACD1A110A47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Molten lead and water: account for every stage</a:t>
            </a:r>
          </a:p>
        </p:txBody>
      </p:sp>
      <p:sp>
        <p:nvSpPr>
          <p:cNvPr id="3" name="source-page">
            <a:extLst xmlns:a="http://schemas.openxmlformats.org/drawingml/2006/main">
              <a:ext uri="{FF2B5EF4-FFF2-40B4-BE49-F238E27FC236}">
                <a16:creationId xmlns:a16="http://schemas.microsoft.com/office/drawing/2014/main" id="{09239430-7CFC-485F-9EA2-8D62103C7A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9.5 + phase-change extension</a:t>
            </a:r>
          </a:p>
        </p:txBody>
      </p:sp>
      <p:sp>
        <p:nvSpPr>
          <p:cNvPr id="4" name="slide-number">
            <a:extLst xmlns:a="http://schemas.openxmlformats.org/drawingml/2006/main">
              <a:ext uri="{FF2B5EF4-FFF2-40B4-BE49-F238E27FC236}">
                <a16:creationId xmlns:a16="http://schemas.microsoft.com/office/drawing/2014/main" id="{307E746D-29F0-45E8-BE1C-B385077DEDF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b17da65c60f4b25"/>
          <a:stretch xmlns:a="http://schemas.openxmlformats.org/drawingml/2006/main"/>
        </p:blipFill>
        <p:spPr>
          <a:xfrm xmlns:a="http://schemas.openxmlformats.org/drawingml/2006/main">
            <a:off x="1084629" y="1790700"/>
            <a:ext cx="10022742"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7C4C5C6-BF51-48FA-B8F5-ACB7FD84FC01}"/>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Ideal insulated calorimeter. The model neglects heat loss, the container and evaporation.</a:t>
            </a:r>
          </a:p>
        </p:txBody>
      </p:sp>
    </p:spTree>
    <p:extLst>
      <p:ext uri="{BB962C8B-B14F-4D97-AF65-F5344CB8AC3E}">
        <p14:creationId xmlns:p14="http://schemas.microsoft.com/office/powerpoint/2010/main" val="203193233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883E24A-5584-4103-AAD4-E48F5977480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AF4B1E7-C17A-47BE-9DC7-7788595F4A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Molten lead and water: account for every stage</a:t>
            </a:r>
          </a:p>
        </p:txBody>
      </p:sp>
      <p:sp>
        <p:nvSpPr>
          <p:cNvPr id="3" name="section-label">
            <a:extLst xmlns:a="http://schemas.openxmlformats.org/drawingml/2006/main">
              <a:ext uri="{FF2B5EF4-FFF2-40B4-BE49-F238E27FC236}">
                <a16:creationId xmlns:a16="http://schemas.microsoft.com/office/drawing/2014/main" id="{56D84253-E793-409A-B44A-C2737C1C559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A634D55-358F-4593-BC8F-77AA95CC3DC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9.5 + phase-change extension</a:t>
            </a:r>
          </a:p>
        </p:txBody>
      </p:sp>
      <p:sp>
        <p:nvSpPr>
          <p:cNvPr id="5" name="slide-number">
            <a:extLst xmlns:a="http://schemas.openxmlformats.org/drawingml/2006/main">
              <a:ext uri="{FF2B5EF4-FFF2-40B4-BE49-F238E27FC236}">
                <a16:creationId xmlns:a16="http://schemas.microsoft.com/office/drawing/2014/main" id="{6BA94718-BC51-42B4-9C2F-2B616D90A97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133</a:t>
            </a:r>
          </a:p>
        </p:txBody>
      </p:sp>
      <p:sp>
        <p:nvSpPr>
          <p:cNvPr id="6" name="body">
            <a:extLst xmlns:a="http://schemas.openxmlformats.org/drawingml/2006/main">
              <a:ext uri="{FF2B5EF4-FFF2-40B4-BE49-F238E27FC236}">
                <a16:creationId xmlns:a16="http://schemas.microsoft.com/office/drawing/2014/main" id="{EFE27454-63D1-49DF-AFF0-BA25C3E7A9D0}"/>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Q_lead,lost = m c_liquid(800 - 327) + mL_f + m c_solid(327 - T_f)</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Q_water,gained = m_wc_w(T_f - 10)</a:t>
            </a:r>
          </a:p>
        </p:txBody>
      </p:sp>
      <p:sp>
        <p:nvSpPr>
          <p:cNvPr id="7" name="body">
            <a:extLst xmlns:a="http://schemas.openxmlformats.org/drawingml/2006/main">
              <a:ext uri="{FF2B5EF4-FFF2-40B4-BE49-F238E27FC236}">
                <a16:creationId xmlns:a16="http://schemas.microsoft.com/office/drawing/2014/main" id="{27FC3B70-C376-4C78-95A8-106A9D128436}"/>
              </a:ext>
            </a:extLst>
          </p:cNvPr>
          <p:cNvSpPr>
            <a:spLocks xmlns:a="http://schemas.openxmlformats.org/drawingml/2006/main" noGrp="1"/>
          </p:cNvSpPr>
          <p:nvPr/>
        </p:nvSpPr>
        <p:spPr>
          <a:xfrm xmlns:a="http://schemas.openxmlformats.org/drawingml/2006/main">
            <a:off x="609600" y="283845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completion with stated data: take 1.00 kg of lead, 2.00 kg of water, c_liquid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 159 J/(kg·K), c_solid = 128 J/(kg·K), L_f = 23,000 J/kg, and c_w = 4180 J/(kg·K).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These supplied values complete the original symbolic setup.</a:t>
            </a:r>
          </a:p>
        </p:txBody>
      </p:sp>
      <p:sp>
        <p:nvSpPr>
          <p:cNvPr id="8" name="body">
            <a:extLst xmlns:a="http://schemas.openxmlformats.org/drawingml/2006/main">
              <a:ext uri="{FF2B5EF4-FFF2-40B4-BE49-F238E27FC236}">
                <a16:creationId xmlns:a16="http://schemas.microsoft.com/office/drawing/2014/main" id="{191B7E23-A8E3-4BA1-90C7-84320FBC36E5}"/>
              </a:ext>
            </a:extLst>
          </p:cNvPr>
          <p:cNvSpPr>
            <a:spLocks xmlns:a="http://schemas.openxmlformats.org/drawingml/2006/main" noGrp="1"/>
          </p:cNvSpPr>
          <p:nvPr/>
        </p:nvSpPr>
        <p:spPr>
          <a:xfrm xmlns:a="http://schemas.openxmlformats.org/drawingml/2006/main">
            <a:off x="609600" y="416718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159(473) + 23,000 + 128(327 - T_f) = 8360(T_f - 10).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223,663 = 8488T_f, so T_f = 26.4 °C.</a:t>
            </a:r>
          </a:p>
        </p:txBody>
      </p:sp>
    </p:spTree>
    <p:extLst>
      <p:ext uri="{BB962C8B-B14F-4D97-AF65-F5344CB8AC3E}">
        <p14:creationId xmlns:p14="http://schemas.microsoft.com/office/powerpoint/2010/main" val="139328311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B917320-04C5-4301-A9D8-5104B923B7A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E7398B3-0A52-447F-82DD-9E697CB1A24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Molten lead and water: account for every stage</a:t>
            </a:r>
          </a:p>
        </p:txBody>
      </p:sp>
      <p:sp>
        <p:nvSpPr>
          <p:cNvPr id="3" name="section-label">
            <a:extLst xmlns:a="http://schemas.openxmlformats.org/drawingml/2006/main">
              <a:ext uri="{FF2B5EF4-FFF2-40B4-BE49-F238E27FC236}">
                <a16:creationId xmlns:a16="http://schemas.microsoft.com/office/drawing/2014/main" id="{410E2E39-9CE6-480D-84F6-E0C39443A91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5F12D69-0D40-43CE-97CB-895EBC14867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9.5 + phase-change extension</a:t>
            </a:r>
          </a:p>
        </p:txBody>
      </p:sp>
      <p:sp>
        <p:nvSpPr>
          <p:cNvPr id="5" name="slide-number">
            <a:extLst xmlns:a="http://schemas.openxmlformats.org/drawingml/2006/main">
              <a:ext uri="{FF2B5EF4-FFF2-40B4-BE49-F238E27FC236}">
                <a16:creationId xmlns:a16="http://schemas.microsoft.com/office/drawing/2014/main" id="{FD3E3FAB-7984-4B94-991A-AA77C1B68D2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133</a:t>
            </a:r>
          </a:p>
        </p:txBody>
      </p:sp>
      <p:sp>
        <p:nvSpPr>
          <p:cNvPr id="6" name="body">
            <a:extLst xmlns:a="http://schemas.openxmlformats.org/drawingml/2006/main">
              <a:ext uri="{FF2B5EF4-FFF2-40B4-BE49-F238E27FC236}">
                <a16:creationId xmlns:a16="http://schemas.microsoft.com/office/drawing/2014/main" id="{DF26B5B7-D75D-4DB3-A4F3-355873BF82E5}"/>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CHECK THE FINAL STATE: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26.4 °C lies below the lead melting point and within the liquid-water range.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assumed final phases are consistent.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the calculation instead crossed a transition temperature, rebuild the balance with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actual final phases.</a:t>
            </a:r>
          </a:p>
        </p:txBody>
      </p:sp>
    </p:spTree>
    <p:extLst>
      <p:ext uri="{BB962C8B-B14F-4D97-AF65-F5344CB8AC3E}">
        <p14:creationId xmlns:p14="http://schemas.microsoft.com/office/powerpoint/2010/main" val="78516557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7C06EDF-D7B1-4C3D-9CDA-9D270319623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51B31CE-7730-4F0F-B09A-C8C567650E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ideal gas law</a:t>
            </a:r>
          </a:p>
        </p:txBody>
      </p:sp>
      <p:sp>
        <p:nvSpPr>
          <p:cNvPr id="3" name="source-page">
            <a:extLst xmlns:a="http://schemas.openxmlformats.org/drawingml/2006/main">
              <a:ext uri="{FF2B5EF4-FFF2-40B4-BE49-F238E27FC236}">
                <a16:creationId xmlns:a16="http://schemas.microsoft.com/office/drawing/2014/main" id="{E842CE5A-E784-4BC4-8245-DD1F463F18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9.2 / model &amp; calculation</a:t>
            </a:r>
          </a:p>
        </p:txBody>
      </p:sp>
      <p:sp>
        <p:nvSpPr>
          <p:cNvPr id="4" name="slide-number">
            <a:extLst xmlns:a="http://schemas.openxmlformats.org/drawingml/2006/main">
              <a:ext uri="{FF2B5EF4-FFF2-40B4-BE49-F238E27FC236}">
                <a16:creationId xmlns:a16="http://schemas.microsoft.com/office/drawing/2014/main" id="{33C0F7C7-B4BE-496E-BA95-A7CA4529C22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133</a:t>
            </a:r>
          </a:p>
        </p:txBody>
      </p:sp>
      <p:sp>
        <p:nvSpPr>
          <p:cNvPr id="5" name="body">
            <a:extLst xmlns:a="http://schemas.openxmlformats.org/drawingml/2006/main">
              <a:ext uri="{FF2B5EF4-FFF2-40B4-BE49-F238E27FC236}">
                <a16:creationId xmlns:a16="http://schemas.microsoft.com/office/drawing/2014/main" id="{7CFA036D-E3B6-4589-B435-9829DAE1E25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ideal-gas model assumes random motion, negligible particle volume compared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the container, elastic collisions, and negligible interaction forces except during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collisions.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Real gases are often closer to ideal at low density and sufficiently high temperature,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away from condensation.</a:t>
            </a:r>
          </a:p>
        </p:txBody>
      </p:sp>
      <p:sp>
        <p:nvSpPr>
          <p:cNvPr id="6" name="body">
            <a:extLst xmlns:a="http://schemas.openxmlformats.org/drawingml/2006/main">
              <a:ext uri="{FF2B5EF4-FFF2-40B4-BE49-F238E27FC236}">
                <a16:creationId xmlns:a16="http://schemas.microsoft.com/office/drawing/2014/main" id="{9264B1F9-8ED2-4076-ACFE-D15C81BEF88F}"/>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PV = nRT = Nk_BT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 = nN_A and R = N_Ak_B</a:t>
            </a:r>
          </a:p>
          <a:p xmlns:a="http://schemas.openxmlformats.org/drawingml/2006/main">
            <a:r>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fixed n: P₁V₁/T₁ = P₂V₂/T₂</a:t>
            </a:r>
          </a:p>
        </p:txBody>
      </p:sp>
    </p:spTree>
    <p:extLst>
      <p:ext uri="{BB962C8B-B14F-4D97-AF65-F5344CB8AC3E}">
        <p14:creationId xmlns:p14="http://schemas.microsoft.com/office/powerpoint/2010/main" val="3683123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42527E0-CD0C-439E-A79F-9009EE80DF8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763F2DB-E425-4459-9E4B-41B628E2B84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ideal gas law</a:t>
            </a:r>
          </a:p>
        </p:txBody>
      </p:sp>
      <p:sp>
        <p:nvSpPr>
          <p:cNvPr id="3" name="source-page">
            <a:extLst xmlns:a="http://schemas.openxmlformats.org/drawingml/2006/main">
              <a:ext uri="{FF2B5EF4-FFF2-40B4-BE49-F238E27FC236}">
                <a16:creationId xmlns:a16="http://schemas.microsoft.com/office/drawing/2014/main" id="{940F56BC-9D60-4D49-AA15-620CEAE5AB4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9.2 / model &amp; calculation</a:t>
            </a:r>
          </a:p>
        </p:txBody>
      </p:sp>
      <p:sp>
        <p:nvSpPr>
          <p:cNvPr id="4" name="slide-number">
            <a:extLst xmlns:a="http://schemas.openxmlformats.org/drawingml/2006/main">
              <a:ext uri="{FF2B5EF4-FFF2-40B4-BE49-F238E27FC236}">
                <a16:creationId xmlns:a16="http://schemas.microsoft.com/office/drawing/2014/main" id="{1C83279A-0AC7-4FE8-80EA-17C5E1DBA6E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133</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638961"/>
                <a:gridCol w="8333839"/>
              </a:tblGrid>
              <a:tr h="478536">
                <a:tc>
                  <a:txBody>
                    <a:bodyPr wrap="square" lIns="95250" tIns="76200" rIns="95250" bIns="76200">
                      <a:noAutofit/>
                    </a:bodyPr>
                    <a:lstStyle/>
                    <a:p>
                      <a:r>
                        <a:rPr sz="1800" b="1">
                          <a:solidFill>
                            <a:srgbClr val="FFFFFF"/>
                          </a:solidFill>
                          <a:latin typeface="Arial"/>
                          <a:ea typeface="Arial"/>
                          <a:cs typeface="Arial"/>
                        </a:rPr>
                        <a:t>Symbol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Meaning / useful conversion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n / 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 = amount in mol; N = number of particles (a count).</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R / kB</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 = 8.31 J/(mol·K); kB = 1.38 × 10⁻²³ J/K.</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Pressure / volume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 kPa = 1000 Pa; 1 L = 10⁻³ m³; 1 kPa·L = 1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Absolute pressure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Pabs = Patm + Pgauge. A vacuum corresponds to zero absolute pressure.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16648315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65F743C-6A40-44BF-BD08-A53001399EF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C13B5E2D-D039-44E6-B594-389343668A1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three state variables</a:t>
            </a:r>
          </a:p>
        </p:txBody>
      </p:sp>
      <p:sp>
        <p:nvSpPr>
          <p:cNvPr id="3" name="source-page">
            <a:extLst xmlns:a="http://schemas.openxmlformats.org/drawingml/2006/main">
              <a:ext uri="{FF2B5EF4-FFF2-40B4-BE49-F238E27FC236}">
                <a16:creationId xmlns:a16="http://schemas.microsoft.com/office/drawing/2014/main" id="{A0068630-32C1-4006-B9F2-C85104747F0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9.2 / model &amp; calculation</a:t>
            </a:r>
          </a:p>
        </p:txBody>
      </p:sp>
      <p:sp>
        <p:nvSpPr>
          <p:cNvPr id="4" name="slide-number">
            <a:extLst xmlns:a="http://schemas.openxmlformats.org/drawingml/2006/main">
              <a:ext uri="{FF2B5EF4-FFF2-40B4-BE49-F238E27FC236}">
                <a16:creationId xmlns:a16="http://schemas.microsoft.com/office/drawing/2014/main" id="{F66C9AF1-17A1-4D87-8585-2B324CE9823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133</a:t>
            </a:r>
          </a:p>
        </p:txBody>
      </p:sp>
      <p:sp>
        <p:nvSpPr>
          <p:cNvPr id="5" name="body">
            <a:extLst xmlns:a="http://schemas.openxmlformats.org/drawingml/2006/main">
              <a:ext uri="{FF2B5EF4-FFF2-40B4-BE49-F238E27FC236}">
                <a16:creationId xmlns:a16="http://schemas.microsoft.com/office/drawing/2014/main" id="{890C3B5F-DAE5-4EA3-8F77-A010C9E3BED8}"/>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sealed 2.00 L sample has P₁ = 100 kPa and T₁ = 300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reaches V₂ = 1.50 L and T₂ = 450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P₂ = P₁(V₁/V₂)(T₂/T₁) = 200 kPa.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Initially, n = PV/(RT) = (100 × 2.00)/(8.31 × 300) = 0.0802 mol.</a:t>
            </a:r>
          </a:p>
        </p:txBody>
      </p:sp>
      <p:sp>
        <p:nvSpPr>
          <p:cNvPr id="6" name="body">
            <a:extLst xmlns:a="http://schemas.openxmlformats.org/drawingml/2006/main">
              <a:ext uri="{FF2B5EF4-FFF2-40B4-BE49-F238E27FC236}">
                <a16:creationId xmlns:a16="http://schemas.microsoft.com/office/drawing/2014/main" id="{1E7C8045-12EC-4A23-BADD-25B9E609DD55}"/>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Piston or lid: include the atmosphere: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horizontal, frictionless piston at rest under added downward force F, P_gasA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P_atmA + 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Include the piston’s own weight in F when relevant.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A = 0.0050 m² and F = 500 N give P_gas = 100 kPa + 100 kPa = 200 kPa.</a:t>
            </a:r>
          </a:p>
        </p:txBody>
      </p:sp>
    </p:spTree>
    <p:extLst>
      <p:ext uri="{BB962C8B-B14F-4D97-AF65-F5344CB8AC3E}">
        <p14:creationId xmlns:p14="http://schemas.microsoft.com/office/powerpoint/2010/main" val="266944144"/>
      </p:ext>
    </p:extLst>
  </p:cSld>
</p:sld>
</file>

<file path=ppt/slides/slide3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17BCE3-D57E-4B46-A2BF-51F439DB444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5DF12D7-3E14-46BF-8F28-025B716D1B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three state variables</a:t>
            </a:r>
          </a:p>
        </p:txBody>
      </p:sp>
      <p:sp>
        <p:nvSpPr>
          <p:cNvPr id="3" name="section-label">
            <a:extLst xmlns:a="http://schemas.openxmlformats.org/drawingml/2006/main">
              <a:ext uri="{FF2B5EF4-FFF2-40B4-BE49-F238E27FC236}">
                <a16:creationId xmlns:a16="http://schemas.microsoft.com/office/drawing/2014/main" id="{65641753-1543-4120-B996-DA8251AB0DF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4</a:t>
            </a:r>
          </a:p>
        </p:txBody>
      </p:sp>
      <p:sp>
        <p:nvSpPr>
          <p:cNvPr id="4" name="source-page">
            <a:extLst xmlns:a="http://schemas.openxmlformats.org/drawingml/2006/main">
              <a:ext uri="{FF2B5EF4-FFF2-40B4-BE49-F238E27FC236}">
                <a16:creationId xmlns:a16="http://schemas.microsoft.com/office/drawing/2014/main" id="{8B92353D-8FD6-4180-9374-4CA8D48D89A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8    9.2 / model &amp; calculation</a:t>
            </a:r>
          </a:p>
        </p:txBody>
      </p:sp>
      <p:sp>
        <p:nvSpPr>
          <p:cNvPr id="5" name="slide-number">
            <a:extLst xmlns:a="http://schemas.openxmlformats.org/drawingml/2006/main">
              <a:ext uri="{FF2B5EF4-FFF2-40B4-BE49-F238E27FC236}">
                <a16:creationId xmlns:a16="http://schemas.microsoft.com/office/drawing/2014/main" id="{A065112D-0362-4143-84AD-262FD9E9126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34 / 133</a:t>
            </a:r>
          </a:p>
        </p:txBody>
      </p:sp>
      <p:sp>
        <p:nvSpPr>
          <p:cNvPr id="6" name="body">
            <a:extLst xmlns:a="http://schemas.openxmlformats.org/drawingml/2006/main">
              <a:ext uri="{FF2B5EF4-FFF2-40B4-BE49-F238E27FC236}">
                <a16:creationId xmlns:a16="http://schemas.microsoft.com/office/drawing/2014/main" id="{433E9522-444F-40BF-82BD-4C56C2A210D1}"/>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fixed sample changes to 2T and 4V.</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Find its final pressure as a multiple of its initial pressure.</a:t>
            </a:r>
          </a:p>
        </p:txBody>
      </p:sp>
    </p:spTree>
    <p:extLst>
      <p:ext uri="{BB962C8B-B14F-4D97-AF65-F5344CB8AC3E}">
        <p14:creationId xmlns:p14="http://schemas.microsoft.com/office/powerpoint/2010/main" val="1490565412"/>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7D1E98F-DEC7-4914-B035-7E58A5FA5EF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911B3A3-19DE-4A88-B424-214AC6E54A8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Gas graphs &amp; absolute zero</a:t>
            </a:r>
          </a:p>
        </p:txBody>
      </p:sp>
      <p:sp>
        <p:nvSpPr>
          <p:cNvPr id="3" name="source-page">
            <a:extLst xmlns:a="http://schemas.openxmlformats.org/drawingml/2006/main">
              <a:ext uri="{FF2B5EF4-FFF2-40B4-BE49-F238E27FC236}">
                <a16:creationId xmlns:a16="http://schemas.microsoft.com/office/drawing/2014/main" id="{06683CBA-D707-46B9-B805-5744C5FA67E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9.2 / representations</a:t>
            </a:r>
          </a:p>
        </p:txBody>
      </p:sp>
      <p:sp>
        <p:nvSpPr>
          <p:cNvPr id="4" name="slide-number">
            <a:extLst xmlns:a="http://schemas.openxmlformats.org/drawingml/2006/main">
              <a:ext uri="{FF2B5EF4-FFF2-40B4-BE49-F238E27FC236}">
                <a16:creationId xmlns:a16="http://schemas.microsoft.com/office/drawing/2014/main" id="{48C6563B-B77C-41C9-800D-FCF66AA056F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e3ff980dcc3495b"/>
          <a:stretch xmlns:a="http://schemas.openxmlformats.org/drawingml/2006/main"/>
        </p:blipFill>
        <p:spPr>
          <a:xfrm xmlns:a="http://schemas.openxmlformats.org/drawingml/2006/main">
            <a:off x="756014" y="1790700"/>
            <a:ext cx="1067997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49AC33D-0744-43E9-BE0D-0A7BE2F39BEA}"/>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a fixed amount of gas: P ∝ 1/V at fixed T, P ∝ T at fixed V, and V ∝ T at fixed P.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temperature axes here are in kelvins.</a:t>
            </a:r>
          </a:p>
        </p:txBody>
      </p:sp>
    </p:spTree>
    <p:extLst>
      <p:ext uri="{BB962C8B-B14F-4D97-AF65-F5344CB8AC3E}">
        <p14:creationId xmlns:p14="http://schemas.microsoft.com/office/powerpoint/2010/main" val="61347581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B25F940-B581-4374-99ED-A84482EC6C5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713254B-379A-43F4-B0D9-7E66BDD903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Gas graphs &amp; absolute zero</a:t>
            </a:r>
          </a:p>
        </p:txBody>
      </p:sp>
      <p:sp>
        <p:nvSpPr>
          <p:cNvPr id="3" name="source-page">
            <a:extLst xmlns:a="http://schemas.openxmlformats.org/drawingml/2006/main">
              <a:ext uri="{FF2B5EF4-FFF2-40B4-BE49-F238E27FC236}">
                <a16:creationId xmlns:a16="http://schemas.microsoft.com/office/drawing/2014/main" id="{2A102269-68BF-4CDD-BBCE-972E6E1D490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9.2 / representations</a:t>
            </a:r>
          </a:p>
        </p:txBody>
      </p:sp>
      <p:sp>
        <p:nvSpPr>
          <p:cNvPr id="4" name="slide-number">
            <a:extLst xmlns:a="http://schemas.openxmlformats.org/drawingml/2006/main">
              <a:ext uri="{FF2B5EF4-FFF2-40B4-BE49-F238E27FC236}">
                <a16:creationId xmlns:a16="http://schemas.microsoft.com/office/drawing/2014/main" id="{2A078E14-F7ED-410D-8DED-51286D6D878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133</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2487545"/>
                <a:gridCol w="2595699"/>
                <a:gridCol w="2941793"/>
                <a:gridCol w="2947763"/>
              </a:tblGrid>
              <a:tr h="478536">
                <a:tc>
                  <a:txBody>
                    <a:bodyPr wrap="square" lIns="95250" tIns="76200" rIns="95250" bIns="76200">
                      <a:noAutofit/>
                    </a:bodyPr>
                    <a:lstStyle/>
                    <a:p>
                      <a:r>
                        <a:rPr sz="1800" b="1">
                          <a:solidFill>
                            <a:srgbClr val="FFFFFF"/>
                          </a:solidFill>
                          <a:latin typeface="Arial"/>
                          <a:ea typeface="Arial"/>
                          <a:cs typeface="Arial"/>
                        </a:rPr>
                        <a:t>Process (fixed 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PV graph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PT graph (T horizontal)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VT graph (T horizontal)</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Constant P</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Horizontal line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Horizontal line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Straight line through origin</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Constant V</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Vertical line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Straight line through origin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Horizontal line</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Constant 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Hyperbola</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Vertical line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Vertical line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2099433473"/>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E65220C-44D8-4516-BD02-C68A3EFB44D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92D6609-2658-40E8-A07D-A51446A82D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Gas graphs &amp; absolute zero</a:t>
            </a:r>
          </a:p>
        </p:txBody>
      </p:sp>
      <p:sp>
        <p:nvSpPr>
          <p:cNvPr id="3" name="source-page">
            <a:extLst xmlns:a="http://schemas.openxmlformats.org/drawingml/2006/main">
              <a:ext uri="{FF2B5EF4-FFF2-40B4-BE49-F238E27FC236}">
                <a16:creationId xmlns:a16="http://schemas.microsoft.com/office/drawing/2014/main" id="{8EB8C774-8B63-4380-AA95-B0A1D76D9B5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9.2 / representations</a:t>
            </a:r>
          </a:p>
        </p:txBody>
      </p:sp>
      <p:sp>
        <p:nvSpPr>
          <p:cNvPr id="4" name="slide-number">
            <a:extLst xmlns:a="http://schemas.openxmlformats.org/drawingml/2006/main">
              <a:ext uri="{FF2B5EF4-FFF2-40B4-BE49-F238E27FC236}">
                <a16:creationId xmlns:a16="http://schemas.microsoft.com/office/drawing/2014/main" id="{458D5D5D-3452-42E2-B8F9-EF7472624C8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08436553d214947"/>
          <a:stretch xmlns:a="http://schemas.openxmlformats.org/drawingml/2006/main"/>
        </p:blipFill>
        <p:spPr>
          <a:xfrm xmlns:a="http://schemas.openxmlformats.org/drawingml/2006/main">
            <a:off x="756014" y="1790700"/>
            <a:ext cx="10679971"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70B3647-B42C-486C-AE66-99D396C72AD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Pressure against Celsius temperature has a negative temperature intercept. This is a model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extrapolation, not a method for making a real gas reach 0 K.</a:t>
            </a:r>
          </a:p>
        </p:txBody>
      </p:sp>
    </p:spTree>
    <p:extLst>
      <p:ext uri="{BB962C8B-B14F-4D97-AF65-F5344CB8AC3E}">
        <p14:creationId xmlns:p14="http://schemas.microsoft.com/office/powerpoint/2010/main" val="71746787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9097909-9698-4AA8-A716-492233A804B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54E540E-6FA2-4760-84C4-99D214F3CF0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graph interpretation</a:t>
            </a:r>
          </a:p>
        </p:txBody>
      </p:sp>
      <p:sp>
        <p:nvSpPr>
          <p:cNvPr id="3" name="source-page">
            <a:extLst xmlns:a="http://schemas.openxmlformats.org/drawingml/2006/main">
              <a:ext uri="{FF2B5EF4-FFF2-40B4-BE49-F238E27FC236}">
                <a16:creationId xmlns:a16="http://schemas.microsoft.com/office/drawing/2014/main" id="{A4A8FD9F-03FF-4B3B-859B-3A11A38A7E1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9.2 / representations</a:t>
            </a:r>
          </a:p>
        </p:txBody>
      </p:sp>
      <p:sp>
        <p:nvSpPr>
          <p:cNvPr id="4" name="slide-number">
            <a:extLst xmlns:a="http://schemas.openxmlformats.org/drawingml/2006/main">
              <a:ext uri="{FF2B5EF4-FFF2-40B4-BE49-F238E27FC236}">
                <a16:creationId xmlns:a16="http://schemas.microsoft.com/office/drawing/2014/main" id="{EF84C0BB-AD94-454D-A193-2A43AB624AA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133</a:t>
            </a:r>
          </a:p>
        </p:txBody>
      </p:sp>
      <p:sp>
        <p:nvSpPr>
          <p:cNvPr id="5" name="body">
            <a:extLst xmlns:a="http://schemas.openxmlformats.org/drawingml/2006/main">
              <a:ext uri="{FF2B5EF4-FFF2-40B4-BE49-F238E27FC236}">
                <a16:creationId xmlns:a16="http://schemas.microsoft.com/office/drawing/2014/main" id="{11E386BE-5100-40F3-9F31-342DDC4FDA4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V and n, the line P = aT_C + b has an intercept T_C,0 = -b/a.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 0.366 kPa/°C and b = 100 kPa, then T_C,0 ≈ -273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a graph against kelvins, the slope is nR/V when SI units are used.</a:t>
            </a:r>
          </a:p>
        </p:txBody>
      </p:sp>
    </p:spTree>
    <p:extLst>
      <p:ext uri="{BB962C8B-B14F-4D97-AF65-F5344CB8AC3E}">
        <p14:creationId xmlns:p14="http://schemas.microsoft.com/office/powerpoint/2010/main" val="110870946"/>
      </p:ext>
    </p:extLst>
  </p:cSld>
</p:sld>
</file>

<file path=ppt/slides/slide39.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B64DD14-CD3A-4383-9D6F-4376209CD4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046E01E-2680-49CC-8D34-E63BB98B2F7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graph interpretation</a:t>
            </a:r>
          </a:p>
        </p:txBody>
      </p:sp>
      <p:sp>
        <p:nvSpPr>
          <p:cNvPr id="3" name="section-label">
            <a:extLst xmlns:a="http://schemas.openxmlformats.org/drawingml/2006/main">
              <a:ext uri="{FF2B5EF4-FFF2-40B4-BE49-F238E27FC236}">
                <a16:creationId xmlns:a16="http://schemas.microsoft.com/office/drawing/2014/main" id="{6904285F-C336-49C4-8A7F-6521AD332D5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5</a:t>
            </a:r>
          </a:p>
        </p:txBody>
      </p:sp>
      <p:sp>
        <p:nvSpPr>
          <p:cNvPr id="4" name="source-page">
            <a:extLst xmlns:a="http://schemas.openxmlformats.org/drawingml/2006/main">
              <a:ext uri="{FF2B5EF4-FFF2-40B4-BE49-F238E27FC236}">
                <a16:creationId xmlns:a16="http://schemas.microsoft.com/office/drawing/2014/main" id="{0737F544-74DE-4CFD-9F77-450CE9E09F6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9    9.2 / representations</a:t>
            </a:r>
          </a:p>
        </p:txBody>
      </p:sp>
      <p:sp>
        <p:nvSpPr>
          <p:cNvPr id="5" name="slide-number">
            <a:extLst xmlns:a="http://schemas.openxmlformats.org/drawingml/2006/main">
              <a:ext uri="{FF2B5EF4-FFF2-40B4-BE49-F238E27FC236}">
                <a16:creationId xmlns:a16="http://schemas.microsoft.com/office/drawing/2014/main" id="{361251CA-B81F-415D-8B36-58EBF46D824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39 / 133</a:t>
            </a:r>
          </a:p>
        </p:txBody>
      </p:sp>
      <p:sp>
        <p:nvSpPr>
          <p:cNvPr id="6" name="body">
            <a:extLst xmlns:a="http://schemas.openxmlformats.org/drawingml/2006/main">
              <a:ext uri="{FF2B5EF4-FFF2-40B4-BE49-F238E27FC236}">
                <a16:creationId xmlns:a16="http://schemas.microsoft.com/office/drawing/2014/main" id="{6156380D-052F-42DB-90C3-753CEDAF3D18}"/>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constant-pressure sample doubles its volume.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Draw its path on PV, PT, and VT axes, and predict the change in average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kinetic energy.</a:t>
            </a:r>
          </a:p>
        </p:txBody>
      </p:sp>
    </p:spTree>
    <p:extLst>
      <p:ext uri="{BB962C8B-B14F-4D97-AF65-F5344CB8AC3E}">
        <p14:creationId xmlns:p14="http://schemas.microsoft.com/office/powerpoint/2010/main" val="237307460"/>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858A507-2E34-4F91-B7C4-80E0F7B95A2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C945ECA-C3AA-4729-A028-B6699ED70E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Heat transfer &amp; thermal equilibrium</a:t>
            </a:r>
          </a:p>
        </p:txBody>
      </p:sp>
      <p:sp>
        <p:nvSpPr>
          <p:cNvPr id="3" name="source-page">
            <a:extLst xmlns:a="http://schemas.openxmlformats.org/drawingml/2006/main">
              <a:ext uri="{FF2B5EF4-FFF2-40B4-BE49-F238E27FC236}">
                <a16:creationId xmlns:a16="http://schemas.microsoft.com/office/drawing/2014/main" id="{B352DFDA-FDB2-477D-B0FA-B74F5F259C0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9.3 / mechanisms</a:t>
            </a:r>
          </a:p>
        </p:txBody>
      </p:sp>
      <p:sp>
        <p:nvSpPr>
          <p:cNvPr id="4" name="slide-number">
            <a:extLst xmlns:a="http://schemas.openxmlformats.org/drawingml/2006/main">
              <a:ext uri="{FF2B5EF4-FFF2-40B4-BE49-F238E27FC236}">
                <a16:creationId xmlns:a16="http://schemas.microsoft.com/office/drawing/2014/main" id="{F321A868-4865-4FF6-A56B-49F34F52A3B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d80d6ce4b904a5d"/>
          <a:stretch xmlns:a="http://schemas.openxmlformats.org/drawingml/2006/main"/>
        </p:blipFill>
        <p:spPr>
          <a:xfrm xmlns:a="http://schemas.openxmlformats.org/drawingml/2006/main">
            <a:off x="609600" y="2014486"/>
            <a:ext cx="10972800" cy="2790928"/>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A3C505D-C8DF-4A7C-88EC-E62E0A4C4F54}"/>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Conduction and convection require matter. Radiation can carry energy through a vacuum.</a:t>
            </a:r>
          </a:p>
        </p:txBody>
      </p:sp>
    </p:spTree>
    <p:extLst>
      <p:ext uri="{BB962C8B-B14F-4D97-AF65-F5344CB8AC3E}">
        <p14:creationId xmlns:p14="http://schemas.microsoft.com/office/powerpoint/2010/main" val="633136729"/>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B5F399-91F6-4B90-BE6C-9612EDC6593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A0198EC-8B3C-4A26-AE07-25EA5795BD1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Heat transfer &amp; thermal equilibrium</a:t>
            </a:r>
          </a:p>
        </p:txBody>
      </p:sp>
      <p:sp>
        <p:nvSpPr>
          <p:cNvPr id="3" name="source-page">
            <a:extLst xmlns:a="http://schemas.openxmlformats.org/drawingml/2006/main">
              <a:ext uri="{FF2B5EF4-FFF2-40B4-BE49-F238E27FC236}">
                <a16:creationId xmlns:a16="http://schemas.microsoft.com/office/drawing/2014/main" id="{200B98E3-3CB9-4274-95DD-0896D324909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9.3 / mechanisms</a:t>
            </a:r>
          </a:p>
        </p:txBody>
      </p:sp>
      <p:sp>
        <p:nvSpPr>
          <p:cNvPr id="4" name="slide-number">
            <a:extLst xmlns:a="http://schemas.openxmlformats.org/drawingml/2006/main">
              <a:ext uri="{FF2B5EF4-FFF2-40B4-BE49-F238E27FC236}">
                <a16:creationId xmlns:a16="http://schemas.microsoft.com/office/drawing/2014/main" id="{33A8F2E5-64A1-4472-A5B9-77D006A0A61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133</a:t>
            </a:r>
          </a:p>
        </p:txBody>
      </p:sp>
      <p:graphicFrame>
        <p:nvGraphicFramePr>
          <p:cNvPr id="10" name=""/>
          <p:cNvGraphicFramePr/>
          <p:nvPr/>
        </p:nvGraphicFramePr>
        <p:xfrm>
          <a:off xmlns:a="http://schemas.openxmlformats.org/drawingml/2006/main" x="609600" y="1809750"/>
          <a:ext xmlns:a="http://schemas.openxmlformats.org/drawingml/2006/main" cx="10972800" cy="3642360"/>
        </p:xfrm>
        <a:graphic xmlns:a="http://schemas.openxmlformats.org/drawingml/2006/main">
          <a:graphicData uri="http://schemas.openxmlformats.org/drawingml/2006/table">
            <a:tbl>
              <a:tblPr/>
              <a:tblGrid>
                <a:gridCol w="1795359"/>
                <a:gridCol w="5948478"/>
                <a:gridCol w="3228964"/>
              </a:tblGrid>
              <a:tr h="478536">
                <a:tc>
                  <a:txBody>
                    <a:bodyPr wrap="square" lIns="95250" tIns="76200" rIns="95250" bIns="76200">
                      <a:noAutofit/>
                    </a:bodyPr>
                    <a:lstStyle/>
                    <a:p>
                      <a:r>
                        <a:rPr sz="1800" b="1">
                          <a:solidFill>
                            <a:srgbClr val="FFFFFF"/>
                          </a:solidFill>
                          <a:latin typeface="Arial"/>
                          <a:ea typeface="Arial"/>
                          <a:cs typeface="Arial"/>
                        </a:rPr>
                        <a:t>Mechanism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Microscopic or bulk description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Everyday example</a:t>
                      </a:r>
                    </a:p>
                  </a:txBody>
                  <a:tcPr marL="91440" marR="91440" marT="45720" marB="45720">
                    <a:solidFill>
                      <a:srgbClr val="17354A"/>
                    </a:solidFill>
                  </a:tcPr>
                </a:tc>
              </a:tr>
              <a:tr h="1054608">
                <a:tc>
                  <a:txBody>
                    <a:bodyPr wrap="square" lIns="95250" tIns="76200" rIns="95250" bIns="76200">
                      <a:noAutofit/>
                    </a:bodyPr>
                    <a:lstStyle/>
                    <a:p>
                      <a:r>
                        <a:rPr sz="1800" b="0">
                          <a:solidFill>
                            <a:srgbClr val="283B49"/>
                          </a:solidFill>
                          <a:latin typeface="Arial"/>
                          <a:ea typeface="Arial"/>
                          <a:cs typeface="Arial"/>
                        </a:rPr>
                        <a:t>Conduction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passes through interactions between neighboring particles. Mobile electrons also contribute in metals. There is no bulk transport of the material.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metal spoon warms in hot water.</a:t>
                      </a:r>
                    </a:p>
                  </a:txBody>
                  <a:tcPr marL="91440" marR="91440" marT="45720" marB="45720">
                    <a:solidFill>
                      <a:srgbClr val="FFFFFF"/>
                    </a:solidFill>
                  </a:tcPr>
                </a:tc>
              </a:tr>
              <a:tr h="1054608">
                <a:tc>
                  <a:txBody>
                    <a:bodyPr wrap="square" lIns="95250" tIns="76200" rIns="95250" bIns="76200">
                      <a:noAutofit/>
                    </a:bodyPr>
                    <a:lstStyle/>
                    <a:p>
                      <a:r>
                        <a:rPr sz="1800" b="0">
                          <a:solidFill>
                            <a:srgbClr val="283B49"/>
                          </a:solidFill>
                          <a:latin typeface="Arial"/>
                          <a:ea typeface="Arial"/>
                          <a:cs typeface="Arial"/>
                        </a:rPr>
                        <a:t>Convection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Bulk motion of a fluid transports energy. In natural convection, density differences under gravity produce circulation.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Warmer water rises while cooler water sinks.</a:t>
                      </a:r>
                    </a:p>
                  </a:txBody>
                  <a:tcPr marL="91440" marR="91440" marT="45720" marB="45720">
                    <a:solidFill>
                      <a:srgbClr val="EEF5F5"/>
                    </a:solidFill>
                  </a:tcPr>
                </a:tc>
              </a:tr>
              <a:tr h="1054608">
                <a:tc>
                  <a:txBody>
                    <a:bodyPr wrap="square" lIns="95250" tIns="76200" rIns="95250" bIns="76200">
                      <a:noAutofit/>
                    </a:bodyPr>
                    <a:lstStyle/>
                    <a:p>
                      <a:r>
                        <a:rPr sz="1800" b="0">
                          <a:solidFill>
                            <a:srgbClr val="283B49"/>
                          </a:solidFill>
                          <a:latin typeface="Arial"/>
                          <a:ea typeface="Arial"/>
                          <a:cs typeface="Arial"/>
                        </a:rPr>
                        <a:t>Radiation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is emitted and absorbed as electromagnetic waves. Objects exchange radiation even when their temperatures are equal.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Sunlight warms a surface across space.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673897223"/>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0199649-1C5C-419B-87D3-547C5B7DBC0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1581A88-F3B2-43C3-A0C8-31C2C6221CA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Equilibrium means zero net transfer</a:t>
            </a:r>
          </a:p>
        </p:txBody>
      </p:sp>
      <p:sp>
        <p:nvSpPr>
          <p:cNvPr id="3" name="source-page">
            <a:extLst xmlns:a="http://schemas.openxmlformats.org/drawingml/2006/main">
              <a:ext uri="{FF2B5EF4-FFF2-40B4-BE49-F238E27FC236}">
                <a16:creationId xmlns:a16="http://schemas.microsoft.com/office/drawing/2014/main" id="{7388D052-00B2-42C0-9F66-5EEE45CAE89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9.3 / mechanisms</a:t>
            </a:r>
          </a:p>
        </p:txBody>
      </p:sp>
      <p:sp>
        <p:nvSpPr>
          <p:cNvPr id="4" name="slide-number">
            <a:extLst xmlns:a="http://schemas.openxmlformats.org/drawingml/2006/main">
              <a:ext uri="{FF2B5EF4-FFF2-40B4-BE49-F238E27FC236}">
                <a16:creationId xmlns:a16="http://schemas.microsoft.com/office/drawing/2014/main" id="{7DFC853A-82FA-4FA9-8564-F42C2C0DCF1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133</a:t>
            </a:r>
          </a:p>
        </p:txBody>
      </p:sp>
      <p:sp>
        <p:nvSpPr>
          <p:cNvPr id="5" name="body">
            <a:extLst xmlns:a="http://schemas.openxmlformats.org/drawingml/2006/main">
              <a:ext uri="{FF2B5EF4-FFF2-40B4-BE49-F238E27FC236}">
                <a16:creationId xmlns:a16="http://schemas.microsoft.com/office/drawing/2014/main" id="{5615ADFD-81B5-4E62-90D8-40BE5BC4F00F}"/>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two systems can exchange energy by thermal processes, they are in thermal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contact.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Net spontaneous transfer is from higher temperature to lower temperature.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many particle interactions, this reduces the temperature difference.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thermal equilibrium, their temperatures are equal and the net thermal transfer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 microscopic exchanges continue.</a:t>
            </a:r>
          </a:p>
        </p:txBody>
      </p:sp>
      <p:sp>
        <p:nvSpPr>
          <p:cNvPr id="6" name="body">
            <a:extLst xmlns:a="http://schemas.openxmlformats.org/drawingml/2006/main">
              <a:ext uri="{FF2B5EF4-FFF2-40B4-BE49-F238E27FC236}">
                <a16:creationId xmlns:a16="http://schemas.microsoft.com/office/drawing/2014/main" id="{5664B922-77F9-47D4-8489-63C278E56181}"/>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Zeroth-law connection: if A and B are each in equilibrium with a thermometer, A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have equal temperatures.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does not imply equal total internal energies or equal speeds for different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species.</a:t>
            </a:r>
          </a:p>
        </p:txBody>
      </p:sp>
    </p:spTree>
    <p:extLst>
      <p:ext uri="{BB962C8B-B14F-4D97-AF65-F5344CB8AC3E}">
        <p14:creationId xmlns:p14="http://schemas.microsoft.com/office/powerpoint/2010/main" val="1660955868"/>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3D0B289-09EA-4789-A81A-412DB7EC28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DD148DC-D0AD-4251-8A11-F3A11D9D092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Equilibrium means zero net transfer</a:t>
            </a:r>
          </a:p>
        </p:txBody>
      </p:sp>
      <p:sp>
        <p:nvSpPr>
          <p:cNvPr id="3" name="section-label">
            <a:extLst xmlns:a="http://schemas.openxmlformats.org/drawingml/2006/main">
              <a:ext uri="{FF2B5EF4-FFF2-40B4-BE49-F238E27FC236}">
                <a16:creationId xmlns:a16="http://schemas.microsoft.com/office/drawing/2014/main" id="{EE96CC3B-13DA-41B9-B2F0-4AAC3C5D91A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Why does metal feel colder than wood?</a:t>
            </a:r>
          </a:p>
        </p:txBody>
      </p:sp>
      <p:sp>
        <p:nvSpPr>
          <p:cNvPr id="4" name="source-page">
            <a:extLst xmlns:a="http://schemas.openxmlformats.org/drawingml/2006/main">
              <a:ext uri="{FF2B5EF4-FFF2-40B4-BE49-F238E27FC236}">
                <a16:creationId xmlns:a16="http://schemas.microsoft.com/office/drawing/2014/main" id="{6C92C8CC-AB95-4FCE-B73F-4F64FC206F9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9.3 / mechanisms</a:t>
            </a:r>
          </a:p>
        </p:txBody>
      </p:sp>
      <p:sp>
        <p:nvSpPr>
          <p:cNvPr id="5" name="slide-number">
            <a:extLst xmlns:a="http://schemas.openxmlformats.org/drawingml/2006/main">
              <a:ext uri="{FF2B5EF4-FFF2-40B4-BE49-F238E27FC236}">
                <a16:creationId xmlns:a16="http://schemas.microsoft.com/office/drawing/2014/main" id="{3858B8C4-1FD8-4E42-945A-5606D5A305F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133</a:t>
            </a:r>
          </a:p>
        </p:txBody>
      </p:sp>
      <p:sp>
        <p:nvSpPr>
          <p:cNvPr id="6" name="body">
            <a:extLst xmlns:a="http://schemas.openxmlformats.org/drawingml/2006/main">
              <a:ext uri="{FF2B5EF4-FFF2-40B4-BE49-F238E27FC236}">
                <a16:creationId xmlns:a16="http://schemas.microsoft.com/office/drawing/2014/main" id="{8FC5AD72-BDB4-4BF2-9C48-4216CFB179B7}"/>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 same room temperature below skin temperature, metal usually removes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from your hand more rapidly.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sensation reports a transfer rate, not a direct measurement of the object’s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temperature.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contact and material properties matter.</a:t>
            </a:r>
          </a:p>
        </p:txBody>
      </p:sp>
    </p:spTree>
    <p:extLst>
      <p:ext uri="{BB962C8B-B14F-4D97-AF65-F5344CB8AC3E}">
        <p14:creationId xmlns:p14="http://schemas.microsoft.com/office/powerpoint/2010/main" val="533330857"/>
      </p:ext>
    </p:extLst>
  </p:cSld>
</p:sld>
</file>

<file path=ppt/slides/slide4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27D19EA-8A43-4921-AD18-D6AD19CB721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9D21D62-D2FD-4F7E-8EBC-E2C07F728BB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Equilibrium means zero net transfer</a:t>
            </a:r>
          </a:p>
        </p:txBody>
      </p:sp>
      <p:sp>
        <p:nvSpPr>
          <p:cNvPr id="3" name="section-label">
            <a:extLst xmlns:a="http://schemas.openxmlformats.org/drawingml/2006/main">
              <a:ext uri="{FF2B5EF4-FFF2-40B4-BE49-F238E27FC236}">
                <a16:creationId xmlns:a16="http://schemas.microsoft.com/office/drawing/2014/main" id="{E74F7426-DB50-4D9E-8C3F-09024441590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6</a:t>
            </a:r>
          </a:p>
        </p:txBody>
      </p:sp>
      <p:sp>
        <p:nvSpPr>
          <p:cNvPr id="4" name="source-page">
            <a:extLst xmlns:a="http://schemas.openxmlformats.org/drawingml/2006/main">
              <a:ext uri="{FF2B5EF4-FFF2-40B4-BE49-F238E27FC236}">
                <a16:creationId xmlns:a16="http://schemas.microsoft.com/office/drawing/2014/main" id="{B7046DF8-3678-43D6-BE30-F544A7D4A71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10    9.3 / mechanisms</a:t>
            </a:r>
          </a:p>
        </p:txBody>
      </p:sp>
      <p:sp>
        <p:nvSpPr>
          <p:cNvPr id="5" name="slide-number">
            <a:extLst xmlns:a="http://schemas.openxmlformats.org/drawingml/2006/main">
              <a:ext uri="{FF2B5EF4-FFF2-40B4-BE49-F238E27FC236}">
                <a16:creationId xmlns:a16="http://schemas.microsoft.com/office/drawing/2014/main" id="{61F34445-EE58-4D72-9633-A341596BFA0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44 / 133</a:t>
            </a:r>
          </a:p>
        </p:txBody>
      </p:sp>
      <p:sp>
        <p:nvSpPr>
          <p:cNvPr id="6" name="body">
            <a:extLst xmlns:a="http://schemas.openxmlformats.org/drawingml/2006/main">
              <a:ext uri="{FF2B5EF4-FFF2-40B4-BE49-F238E27FC236}">
                <a16:creationId xmlns:a16="http://schemas.microsoft.com/office/drawing/2014/main" id="{F873D47E-DA96-4FDB-8054-AFF45935660E}"/>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Can a small hot metal block transfer energy to a large cooler water tank even if</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tank has more total internal energy?</a:t>
            </a:r>
          </a:p>
        </p:txBody>
      </p:sp>
    </p:spTree>
    <p:extLst>
      <p:ext uri="{BB962C8B-B14F-4D97-AF65-F5344CB8AC3E}">
        <p14:creationId xmlns:p14="http://schemas.microsoft.com/office/powerpoint/2010/main" val="1871506725"/>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7E7EFB-E2B5-47AD-9940-B3B6C663176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8A6C6465-0C38-441B-94BD-688E73347D0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Equilibrium means zero net transfer</a:t>
            </a:r>
          </a:p>
        </p:txBody>
      </p:sp>
      <p:sp>
        <p:nvSpPr>
          <p:cNvPr id="3" name="section-label">
            <a:extLst xmlns:a="http://schemas.openxmlformats.org/drawingml/2006/main">
              <a:ext uri="{FF2B5EF4-FFF2-40B4-BE49-F238E27FC236}">
                <a16:creationId xmlns:a16="http://schemas.microsoft.com/office/drawing/2014/main" id="{2A040BE5-486A-422B-AADD-8C1A8A9C342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0EE035EA-9B20-4453-A260-55EC4BED410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9.3 / mechanisms</a:t>
            </a:r>
          </a:p>
        </p:txBody>
      </p:sp>
      <p:sp>
        <p:nvSpPr>
          <p:cNvPr id="5" name="slide-number">
            <a:extLst xmlns:a="http://schemas.openxmlformats.org/drawingml/2006/main">
              <a:ext uri="{FF2B5EF4-FFF2-40B4-BE49-F238E27FC236}">
                <a16:creationId xmlns:a16="http://schemas.microsoft.com/office/drawing/2014/main" id="{CB237D40-3ABF-4876-9CA1-4C6660BFE0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133</a:t>
            </a:r>
          </a:p>
        </p:txBody>
      </p:sp>
      <p:sp>
        <p:nvSpPr>
          <p:cNvPr id="6" name="body">
            <a:extLst xmlns:a="http://schemas.openxmlformats.org/drawingml/2006/main">
              <a:ext uri="{FF2B5EF4-FFF2-40B4-BE49-F238E27FC236}">
                <a16:creationId xmlns:a16="http://schemas.microsoft.com/office/drawing/2014/main" id="{17FB60DE-A4CE-420B-8F8D-CE57BBE04680}"/>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Explain the direction of transfer.</a:t>
            </a:r>
          </a:p>
        </p:txBody>
      </p:sp>
    </p:spTree>
    <p:extLst>
      <p:ext uri="{BB962C8B-B14F-4D97-AF65-F5344CB8AC3E}">
        <p14:creationId xmlns:p14="http://schemas.microsoft.com/office/powerpoint/2010/main" val="1503081298"/>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F56CC66-F034-442B-95D4-2CCF1C43E0F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379298C-DBB2-46E8-AEDA-92561EA4D23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Thermal conductivity &amp; transfer rate</a:t>
            </a:r>
          </a:p>
        </p:txBody>
      </p:sp>
      <p:sp>
        <p:nvSpPr>
          <p:cNvPr id="3" name="source-page">
            <a:extLst xmlns:a="http://schemas.openxmlformats.org/drawingml/2006/main">
              <a:ext uri="{FF2B5EF4-FFF2-40B4-BE49-F238E27FC236}">
                <a16:creationId xmlns:a16="http://schemas.microsoft.com/office/drawing/2014/main" id="{FDEBE479-AF5B-4157-A250-1F793044F54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9.5 / conduction</a:t>
            </a:r>
          </a:p>
        </p:txBody>
      </p:sp>
      <p:sp>
        <p:nvSpPr>
          <p:cNvPr id="4" name="slide-number">
            <a:extLst xmlns:a="http://schemas.openxmlformats.org/drawingml/2006/main">
              <a:ext uri="{FF2B5EF4-FFF2-40B4-BE49-F238E27FC236}">
                <a16:creationId xmlns:a16="http://schemas.microsoft.com/office/drawing/2014/main" id="{6EB09002-6F36-4B9E-B2E7-AB26665BE3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b9eb96c48504de5"/>
          <a:stretch xmlns:a="http://schemas.openxmlformats.org/drawingml/2006/main"/>
        </p:blipFill>
        <p:spPr>
          <a:xfrm xmlns:a="http://schemas.openxmlformats.org/drawingml/2006/main">
            <a:off x="925538" y="1790700"/>
            <a:ext cx="10340925"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A5284B5-82FB-4FE3-AD2A-D644CADE9D95}"/>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uniform slab connects reservoirs whose face temperatures are held fixed. The steady net</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transfer runs from the hot face to the cold face.</a:t>
            </a:r>
          </a:p>
        </p:txBody>
      </p:sp>
    </p:spTree>
    <p:extLst>
      <p:ext uri="{BB962C8B-B14F-4D97-AF65-F5344CB8AC3E}">
        <p14:creationId xmlns:p14="http://schemas.microsoft.com/office/powerpoint/2010/main" val="18673701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9467D07D-FA81-4B9D-9B45-C4D0BA1EE1C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AB7FDA0-E5B9-4B05-A90D-F5C63A5B81D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Thermal conductivity &amp; transfer rate</a:t>
            </a:r>
          </a:p>
        </p:txBody>
      </p:sp>
      <p:sp>
        <p:nvSpPr>
          <p:cNvPr id="3" name="section-label">
            <a:extLst xmlns:a="http://schemas.openxmlformats.org/drawingml/2006/main">
              <a:ext uri="{FF2B5EF4-FFF2-40B4-BE49-F238E27FC236}">
                <a16:creationId xmlns:a16="http://schemas.microsoft.com/office/drawing/2014/main" id="{88FC627A-D29A-4B0C-8E89-9BF9F41F750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9BF6D33-2D84-46E8-9C7D-81AA8D0923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9.5 / conduction</a:t>
            </a:r>
          </a:p>
        </p:txBody>
      </p:sp>
      <p:sp>
        <p:nvSpPr>
          <p:cNvPr id="5" name="slide-number">
            <a:extLst xmlns:a="http://schemas.openxmlformats.org/drawingml/2006/main">
              <a:ext uri="{FF2B5EF4-FFF2-40B4-BE49-F238E27FC236}">
                <a16:creationId xmlns:a16="http://schemas.microsoft.com/office/drawing/2014/main" id="{6EAFCEE0-42B2-44E1-B6B4-D4ADE4D84CC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47 / 133</a:t>
            </a:r>
          </a:p>
        </p:txBody>
      </p:sp>
      <p:sp>
        <p:nvSpPr>
          <p:cNvPr id="6" name="body">
            <a:extLst xmlns:a="http://schemas.openxmlformats.org/drawingml/2006/main">
              <a:ext uri="{FF2B5EF4-FFF2-40B4-BE49-F238E27FC236}">
                <a16:creationId xmlns:a16="http://schemas.microsoft.com/office/drawing/2014/main" id="{89D5F876-BC41-420E-A175-6EEA4E8A6DCB}"/>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 = Q/Δt = kA(T_hot - T_cold)/L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 transfer rate [W] • k: conductivity [W/(m·K)]</a:t>
            </a:r>
          </a:p>
        </p:txBody>
      </p:sp>
      <p:sp>
        <p:nvSpPr>
          <p:cNvPr id="7" name="body">
            <a:extLst xmlns:a="http://schemas.openxmlformats.org/drawingml/2006/main">
              <a:ext uri="{FF2B5EF4-FFF2-40B4-BE49-F238E27FC236}">
                <a16:creationId xmlns:a16="http://schemas.microsoft.com/office/drawing/2014/main" id="{6CDCF3A8-3584-42DF-8A86-5BE5259C4889}"/>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This model assumes steady, approximately one-dimensional conduction through 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uniform material, with constant k and negligible energy leakage through the sides.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 is the distance along the direction of transfer; A is the perpendicular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cross-sectional area.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Here Q is the magnitude transferred from hot to cold.</a:t>
            </a:r>
          </a:p>
        </p:txBody>
      </p:sp>
    </p:spTree>
    <p:extLst>
      <p:ext uri="{BB962C8B-B14F-4D97-AF65-F5344CB8AC3E}">
        <p14:creationId xmlns:p14="http://schemas.microsoft.com/office/powerpoint/2010/main" val="19993255"/>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69349A-B52E-4300-8637-78C7F23F34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8F118A85-49BA-47FC-AFEE-25C880C5073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Thermal conductivity &amp; transfer rate</a:t>
            </a:r>
          </a:p>
        </p:txBody>
      </p:sp>
      <p:sp>
        <p:nvSpPr>
          <p:cNvPr id="3" name="source-page">
            <a:extLst xmlns:a="http://schemas.openxmlformats.org/drawingml/2006/main">
              <a:ext uri="{FF2B5EF4-FFF2-40B4-BE49-F238E27FC236}">
                <a16:creationId xmlns:a16="http://schemas.microsoft.com/office/drawing/2014/main" id="{413691CF-EF32-493C-AE6C-6F6FAF3B87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9.5 / conduction</a:t>
            </a:r>
          </a:p>
        </p:txBody>
      </p:sp>
      <p:sp>
        <p:nvSpPr>
          <p:cNvPr id="4" name="slide-number">
            <a:extLst xmlns:a="http://schemas.openxmlformats.org/drawingml/2006/main">
              <a:ext uri="{FF2B5EF4-FFF2-40B4-BE49-F238E27FC236}">
                <a16:creationId xmlns:a16="http://schemas.microsoft.com/office/drawing/2014/main" id="{FACD4B9C-E381-40A6-8B50-C80D913DB7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133</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7138173"/>
                <a:gridCol w="3834627"/>
              </a:tblGrid>
              <a:tr h="478536">
                <a:tc>
                  <a:txBody>
                    <a:bodyPr wrap="square" lIns="95250" tIns="76200" rIns="95250" bIns="76200">
                      <a:noAutofit/>
                    </a:bodyPr>
                    <a:lstStyle/>
                    <a:p>
                      <a:r>
                        <a:rPr sz="1800" b="1">
                          <a:solidFill>
                            <a:srgbClr val="FFFFFF"/>
                          </a:solidFill>
                          <a:latin typeface="Arial"/>
                          <a:ea typeface="Arial"/>
                          <a:cs typeface="Arial"/>
                        </a:rPr>
                        <a:t>Change, with other quantities fixed</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Effect on H</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Double k, A, or the face-to-face temperature difference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Doubles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Double 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Halves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Double both A and 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Unchanged</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Make the two face temperatures equal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Zero net conduction</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76901121"/>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48BDBE5-4F56-43A9-9D48-B39142FC90F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16D929E-286A-4AB5-A512-55A92FD104E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energy conducted through a panel</a:t>
            </a:r>
          </a:p>
        </p:txBody>
      </p:sp>
      <p:sp>
        <p:nvSpPr>
          <p:cNvPr id="3" name="source-page">
            <a:extLst xmlns:a="http://schemas.openxmlformats.org/drawingml/2006/main">
              <a:ext uri="{FF2B5EF4-FFF2-40B4-BE49-F238E27FC236}">
                <a16:creationId xmlns:a16="http://schemas.microsoft.com/office/drawing/2014/main" id="{8EF9F57C-A963-4079-9ECF-CB2D1A322F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9.5 / conduction</a:t>
            </a:r>
          </a:p>
        </p:txBody>
      </p:sp>
      <p:sp>
        <p:nvSpPr>
          <p:cNvPr id="4" name="slide-number">
            <a:extLst xmlns:a="http://schemas.openxmlformats.org/drawingml/2006/main">
              <a:ext uri="{FF2B5EF4-FFF2-40B4-BE49-F238E27FC236}">
                <a16:creationId xmlns:a16="http://schemas.microsoft.com/office/drawing/2014/main" id="{3B54DB2D-6347-4C0A-A9B8-DD37113EE12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133</a:t>
            </a:r>
          </a:p>
        </p:txBody>
      </p:sp>
      <p:sp>
        <p:nvSpPr>
          <p:cNvPr id="5" name="body">
            <a:extLst xmlns:a="http://schemas.openxmlformats.org/drawingml/2006/main">
              <a:ext uri="{FF2B5EF4-FFF2-40B4-BE49-F238E27FC236}">
                <a16:creationId xmlns:a16="http://schemas.microsoft.com/office/drawing/2014/main" id="{5622D037-0CB0-4DC9-BF57-8D5223DC3D0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k = 0.20 W/(m·K), A = 0.50 m², L = 0.020 m, and ΔT = 20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 = (0.20)(0.50)(20)/0.020 = 100 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boundary temperatures stay constant for 60 s, Q = HΔt = 6000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single use of this rate is not valid if the face temperatures change substantially.</a:t>
            </a:r>
          </a:p>
        </p:txBody>
      </p:sp>
    </p:spTree>
    <p:extLst>
      <p:ext uri="{BB962C8B-B14F-4D97-AF65-F5344CB8AC3E}">
        <p14:creationId xmlns:p14="http://schemas.microsoft.com/office/powerpoint/2010/main" val="1073987478"/>
      </p:ext>
    </p:extLst>
  </p:cSld>
</p:sld>
</file>

<file path=ppt/slides/slide5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EBAC5D-8D67-4541-8895-83AADCF5980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6A5C1CC-A0D6-4B25-8A15-8B77F8DA29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energy conducted through a panel</a:t>
            </a:r>
          </a:p>
        </p:txBody>
      </p:sp>
      <p:sp>
        <p:nvSpPr>
          <p:cNvPr id="3" name="section-label">
            <a:extLst xmlns:a="http://schemas.openxmlformats.org/drawingml/2006/main">
              <a:ext uri="{FF2B5EF4-FFF2-40B4-BE49-F238E27FC236}">
                <a16:creationId xmlns:a16="http://schemas.microsoft.com/office/drawing/2014/main" id="{F7B46BC6-DFF6-4ED2-9137-65AB785947E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7</a:t>
            </a:r>
          </a:p>
        </p:txBody>
      </p:sp>
      <p:sp>
        <p:nvSpPr>
          <p:cNvPr id="4" name="source-page">
            <a:extLst xmlns:a="http://schemas.openxmlformats.org/drawingml/2006/main">
              <a:ext uri="{FF2B5EF4-FFF2-40B4-BE49-F238E27FC236}">
                <a16:creationId xmlns:a16="http://schemas.microsoft.com/office/drawing/2014/main" id="{8DE43EF7-A863-4E75-A7CC-7173E3A6DD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11    9.5 / conduction</a:t>
            </a:r>
          </a:p>
        </p:txBody>
      </p:sp>
      <p:sp>
        <p:nvSpPr>
          <p:cNvPr id="5" name="slide-number">
            <a:extLst xmlns:a="http://schemas.openxmlformats.org/drawingml/2006/main">
              <a:ext uri="{FF2B5EF4-FFF2-40B4-BE49-F238E27FC236}">
                <a16:creationId xmlns:a16="http://schemas.microsoft.com/office/drawing/2014/main" id="{E62CAE13-92C9-461F-9FE5-F80DC148B34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50 / 133</a:t>
            </a:r>
          </a:p>
        </p:txBody>
      </p:sp>
      <p:sp>
        <p:nvSpPr>
          <p:cNvPr id="6" name="body">
            <a:extLst xmlns:a="http://schemas.openxmlformats.org/drawingml/2006/main">
              <a:ext uri="{FF2B5EF4-FFF2-40B4-BE49-F238E27FC236}">
                <a16:creationId xmlns:a16="http://schemas.microsoft.com/office/drawing/2014/main" id="{30A92933-EBDE-47C3-85FD-04EF01C18EDE}"/>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replacement slab has twice the conductivity and three times the thickness,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with unchanged area and face temperatures. What is H_new/H_old?</a:t>
            </a:r>
          </a:p>
        </p:txBody>
      </p:sp>
    </p:spTree>
    <p:extLst>
      <p:ext uri="{BB962C8B-B14F-4D97-AF65-F5344CB8AC3E}">
        <p14:creationId xmlns:p14="http://schemas.microsoft.com/office/powerpoint/2010/main" val="173133697"/>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AB2FE9F-0DD8-408F-A08B-599668E56BD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27D192A-C5DE-40CC-9DF8-D1024C1B1C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Internal energy &amp; the first law</a:t>
            </a:r>
          </a:p>
        </p:txBody>
      </p:sp>
      <p:sp>
        <p:nvSpPr>
          <p:cNvPr id="3" name="source-page">
            <a:extLst xmlns:a="http://schemas.openxmlformats.org/drawingml/2006/main">
              <a:ext uri="{FF2B5EF4-FFF2-40B4-BE49-F238E27FC236}">
                <a16:creationId xmlns:a16="http://schemas.microsoft.com/office/drawing/2014/main" id="{35DBF0E9-0888-40A9-9714-A25BD6C031E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9.4 / energy accounting</a:t>
            </a:r>
          </a:p>
        </p:txBody>
      </p:sp>
      <p:sp>
        <p:nvSpPr>
          <p:cNvPr id="4" name="slide-number">
            <a:extLst xmlns:a="http://schemas.openxmlformats.org/drawingml/2006/main">
              <a:ext uri="{FF2B5EF4-FFF2-40B4-BE49-F238E27FC236}">
                <a16:creationId xmlns:a16="http://schemas.microsoft.com/office/drawing/2014/main" id="{8B73DE7D-4C13-463B-BE0E-1A57D2E7ED6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871fc96409b4899"/>
          <a:stretch xmlns:a="http://schemas.openxmlformats.org/drawingml/2006/main"/>
        </p:blipFill>
        <p:spPr>
          <a:xfrm xmlns:a="http://schemas.openxmlformats.org/drawingml/2006/main">
            <a:off x="609600" y="2446307"/>
            <a:ext cx="10972800" cy="1927286"/>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5EA41128-0864-43B9-AEC0-503E1741FA3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Positive heat and positive work transfer energy into the system. Either mechanism can increase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its internal energy.</a:t>
            </a:r>
          </a:p>
        </p:txBody>
      </p:sp>
    </p:spTree>
    <p:extLst>
      <p:ext uri="{BB962C8B-B14F-4D97-AF65-F5344CB8AC3E}">
        <p14:creationId xmlns:p14="http://schemas.microsoft.com/office/powerpoint/2010/main" val="1438137919"/>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6AA240EB-B20A-4948-BF18-168AC98FBD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1837F65-9E84-4833-A04F-CB0E4850D84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Internal energy &amp; the first law</a:t>
            </a:r>
          </a:p>
        </p:txBody>
      </p:sp>
      <p:sp>
        <p:nvSpPr>
          <p:cNvPr id="3" name="section-label">
            <a:extLst xmlns:a="http://schemas.openxmlformats.org/drawingml/2006/main">
              <a:ext uri="{FF2B5EF4-FFF2-40B4-BE49-F238E27FC236}">
                <a16:creationId xmlns:a16="http://schemas.microsoft.com/office/drawing/2014/main" id="{72ED9F43-02A9-4B4A-AF42-E2F8148D345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690D036B-7F9C-461D-AC4E-47836C88B06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9.4 / energy accounting</a:t>
            </a:r>
          </a:p>
        </p:txBody>
      </p:sp>
      <p:sp>
        <p:nvSpPr>
          <p:cNvPr id="5" name="slide-number">
            <a:extLst xmlns:a="http://schemas.openxmlformats.org/drawingml/2006/main">
              <a:ext uri="{FF2B5EF4-FFF2-40B4-BE49-F238E27FC236}">
                <a16:creationId xmlns:a16="http://schemas.microsoft.com/office/drawing/2014/main" id="{A8749514-F1EC-4A87-80BA-E760D923014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133</a:t>
            </a:r>
          </a:p>
        </p:txBody>
      </p:sp>
      <p:sp>
        <p:nvSpPr>
          <p:cNvPr id="6" name="body">
            <a:extLst xmlns:a="http://schemas.openxmlformats.org/drawingml/2006/main">
              <a:ext uri="{FF2B5EF4-FFF2-40B4-BE49-F238E27FC236}">
                <a16:creationId xmlns:a16="http://schemas.microsoft.com/office/drawing/2014/main" id="{F2061DE0-B002-487A-AE1E-4AE258D94971}"/>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ΔU = Q + W (W = work done on the system)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Ideal monatomic gas: U = (3/2)nRT = (3/2)Nk_BT = (3/2)PV</a:t>
            </a:r>
          </a:p>
        </p:txBody>
      </p:sp>
      <p:sp>
        <p:nvSpPr>
          <p:cNvPr id="7" name="body">
            <a:extLst xmlns:a="http://schemas.openxmlformats.org/drawingml/2006/main">
              <a:ext uri="{FF2B5EF4-FFF2-40B4-BE49-F238E27FC236}">
                <a16:creationId xmlns:a16="http://schemas.microsoft.com/office/drawing/2014/main" id="{B0C62288-2899-4643-BBE0-F8AC51745CD0}"/>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Internal energy includes microscopic motion and configuration energy, but excludes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kinetic energy of the center of mass.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stationary object can gain U.</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fixed amount of ideal monatomic gas, ΔU = (3/2)nRΔT, so ΔU and ΔT have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same sign.</a:t>
            </a:r>
          </a:p>
        </p:txBody>
      </p:sp>
    </p:spTree>
    <p:extLst>
      <p:ext uri="{BB962C8B-B14F-4D97-AF65-F5344CB8AC3E}">
        <p14:creationId xmlns:p14="http://schemas.microsoft.com/office/powerpoint/2010/main" val="1334058016"/>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C04E589-73ED-451C-A040-908A880F9D9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A071181-9BD4-4C2D-AA59-0079171654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Internal energy &amp; the first law</a:t>
            </a:r>
          </a:p>
        </p:txBody>
      </p:sp>
      <p:sp>
        <p:nvSpPr>
          <p:cNvPr id="3" name="source-page">
            <a:extLst xmlns:a="http://schemas.openxmlformats.org/drawingml/2006/main">
              <a:ext uri="{FF2B5EF4-FFF2-40B4-BE49-F238E27FC236}">
                <a16:creationId xmlns:a16="http://schemas.microsoft.com/office/drawing/2014/main" id="{B9C0E33F-FF55-4508-80C4-CB188D2BA98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9.4 / energy accounting</a:t>
            </a:r>
          </a:p>
        </p:txBody>
      </p:sp>
      <p:sp>
        <p:nvSpPr>
          <p:cNvPr id="4" name="slide-number">
            <a:extLst xmlns:a="http://schemas.openxmlformats.org/drawingml/2006/main">
              <a:ext uri="{FF2B5EF4-FFF2-40B4-BE49-F238E27FC236}">
                <a16:creationId xmlns:a16="http://schemas.microsoft.com/office/drawing/2014/main" id="{3F320677-7A5E-454C-BA9F-C6B272A5480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133</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2271237"/>
                <a:gridCol w="3720502"/>
                <a:gridCol w="4981061"/>
              </a:tblGrid>
              <a:tr h="478536">
                <a:tc>
                  <a:txBody>
                    <a:bodyPr wrap="square" lIns="95250" tIns="76200" rIns="95250" bIns="76200">
                      <a:noAutofit/>
                    </a:bodyPr>
                    <a:lstStyle/>
                    <a:p>
                      <a:r>
                        <a:rPr sz="1800" b="1">
                          <a:solidFill>
                            <a:srgbClr val="FFFFFF"/>
                          </a:solidFill>
                          <a:latin typeface="Arial"/>
                          <a:ea typeface="Arial"/>
                          <a:cs typeface="Arial"/>
                        </a:rPr>
                        <a:t>System boundary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may cross?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Consequence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Closed system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but no matter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Use ΔU = Q + W when these are the relevant transfers.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Isolated system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Neither matter nor energy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Total energy remains constant.</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Open system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Matter and energy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Energy carried by matter must also be accounted for.</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817701204"/>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70333AA-1F2E-4089-81E1-C3D7750FC71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C2ACC78-1BC9-46B5-A8E9-B94E245636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heating while doing work</a:t>
            </a:r>
          </a:p>
        </p:txBody>
      </p:sp>
      <p:sp>
        <p:nvSpPr>
          <p:cNvPr id="3" name="source-page">
            <a:extLst xmlns:a="http://schemas.openxmlformats.org/drawingml/2006/main">
              <a:ext uri="{FF2B5EF4-FFF2-40B4-BE49-F238E27FC236}">
                <a16:creationId xmlns:a16="http://schemas.microsoft.com/office/drawing/2014/main" id="{34A98E40-C9E1-424B-96F8-394A438E5D8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9.4 / energy accounting</a:t>
            </a:r>
          </a:p>
        </p:txBody>
      </p:sp>
      <p:sp>
        <p:nvSpPr>
          <p:cNvPr id="4" name="slide-number">
            <a:extLst xmlns:a="http://schemas.openxmlformats.org/drawingml/2006/main">
              <a:ext uri="{FF2B5EF4-FFF2-40B4-BE49-F238E27FC236}">
                <a16:creationId xmlns:a16="http://schemas.microsoft.com/office/drawing/2014/main" id="{2841F37E-4CA7-4CF5-8504-8BFD5F186A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133</a:t>
            </a:r>
          </a:p>
        </p:txBody>
      </p:sp>
      <p:sp>
        <p:nvSpPr>
          <p:cNvPr id="5" name="body">
            <a:extLst xmlns:a="http://schemas.openxmlformats.org/drawingml/2006/main">
              <a:ext uri="{FF2B5EF4-FFF2-40B4-BE49-F238E27FC236}">
                <a16:creationId xmlns:a16="http://schemas.microsoft.com/office/drawing/2014/main" id="{B65E9CA2-0D46-4F8B-BAF1-FFCBD8B3150E}"/>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gas absorbs 500 J and does 180 J of work on its surroundings.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gas, Q = +500 J and W = -180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ΔU = 500 - 180 = +320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gas instead lost 500 J while being compressed by 180 J of work, ΔU would be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-320 J.</a:t>
            </a:r>
          </a:p>
        </p:txBody>
      </p:sp>
      <p:sp>
        <p:nvSpPr>
          <p:cNvPr id="6" name="body">
            <a:extLst xmlns:a="http://schemas.openxmlformats.org/drawingml/2006/main">
              <a:ext uri="{FF2B5EF4-FFF2-40B4-BE49-F238E27FC236}">
                <a16:creationId xmlns:a16="http://schemas.microsoft.com/office/drawing/2014/main" id="{CA7266D5-CE74-4DAA-90D3-A2A560F31D44}"/>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overextend the monatomic formula: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coefficient 3/2 applies to the ideal monatomic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Molecular gases may store rotational and vibrational energy; use the model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problem specifies.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 and W depend on the path; U is a state function.</a:t>
            </a:r>
          </a:p>
        </p:txBody>
      </p:sp>
    </p:spTree>
    <p:extLst>
      <p:ext uri="{BB962C8B-B14F-4D97-AF65-F5344CB8AC3E}">
        <p14:creationId xmlns:p14="http://schemas.microsoft.com/office/powerpoint/2010/main" val="709194666"/>
      </p:ext>
    </p:extLst>
  </p:cSld>
</p:sld>
</file>

<file path=ppt/slides/slide5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27E3381-16A9-4D1E-97F7-6B0635DB410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CD5E926-A01C-4409-86F8-61A98FA3BFE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heating while doing work</a:t>
            </a:r>
          </a:p>
        </p:txBody>
      </p:sp>
      <p:sp>
        <p:nvSpPr>
          <p:cNvPr id="3" name="section-label">
            <a:extLst xmlns:a="http://schemas.openxmlformats.org/drawingml/2006/main">
              <a:ext uri="{FF2B5EF4-FFF2-40B4-BE49-F238E27FC236}">
                <a16:creationId xmlns:a16="http://schemas.microsoft.com/office/drawing/2014/main" id="{7B9750C7-B475-4881-A7BB-FC4485BA2F1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8</a:t>
            </a:r>
          </a:p>
        </p:txBody>
      </p:sp>
      <p:sp>
        <p:nvSpPr>
          <p:cNvPr id="4" name="source-page">
            <a:extLst xmlns:a="http://schemas.openxmlformats.org/drawingml/2006/main">
              <a:ext uri="{FF2B5EF4-FFF2-40B4-BE49-F238E27FC236}">
                <a16:creationId xmlns:a16="http://schemas.microsoft.com/office/drawing/2014/main" id="{5C569527-7F64-4E93-A98C-35C9B3FCC6D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12    9.4 / energy accounting</a:t>
            </a:r>
          </a:p>
        </p:txBody>
      </p:sp>
      <p:sp>
        <p:nvSpPr>
          <p:cNvPr id="5" name="slide-number">
            <a:extLst xmlns:a="http://schemas.openxmlformats.org/drawingml/2006/main">
              <a:ext uri="{FF2B5EF4-FFF2-40B4-BE49-F238E27FC236}">
                <a16:creationId xmlns:a16="http://schemas.microsoft.com/office/drawing/2014/main" id="{89A11828-B29B-4E7E-9B80-FFC8B0E33F5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55 / 133</a:t>
            </a:r>
          </a:p>
        </p:txBody>
      </p:sp>
      <p:sp>
        <p:nvSpPr>
          <p:cNvPr id="6" name="body">
            <a:extLst xmlns:a="http://schemas.openxmlformats.org/drawingml/2006/main">
              <a:ext uri="{FF2B5EF4-FFF2-40B4-BE49-F238E27FC236}">
                <a16:creationId xmlns:a16="http://schemas.microsoft.com/office/drawing/2014/main" id="{AE35C871-21A2-4062-9FC0-7DC48DEB10CA}"/>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insulated gas is compressed, and 90 J of work is done on it.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Determine Q, ΔU, and the direction of the temperature change.</a:t>
            </a:r>
          </a:p>
        </p:txBody>
      </p:sp>
    </p:spTree>
    <p:extLst>
      <p:ext uri="{BB962C8B-B14F-4D97-AF65-F5344CB8AC3E}">
        <p14:creationId xmlns:p14="http://schemas.microsoft.com/office/powerpoint/2010/main" val="1212378276"/>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B550627-D5D7-47F5-BAFC-3D446A73B63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7B64D57-5364-46A0-86BE-32905068814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Isobaric expansion: the loaded piston</a:t>
            </a:r>
          </a:p>
        </p:txBody>
      </p:sp>
      <p:sp>
        <p:nvSpPr>
          <p:cNvPr id="3" name="source-page">
            <a:extLst xmlns:a="http://schemas.openxmlformats.org/drawingml/2006/main">
              <a:ext uri="{FF2B5EF4-FFF2-40B4-BE49-F238E27FC236}">
                <a16:creationId xmlns:a16="http://schemas.microsoft.com/office/drawing/2014/main" id="{CB0E4144-74FA-4CC8-8383-B6CE8F3371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9.4</a:t>
            </a:r>
          </a:p>
        </p:txBody>
      </p:sp>
      <p:sp>
        <p:nvSpPr>
          <p:cNvPr id="4" name="slide-number">
            <a:extLst xmlns:a="http://schemas.openxmlformats.org/drawingml/2006/main">
              <a:ext uri="{FF2B5EF4-FFF2-40B4-BE49-F238E27FC236}">
                <a16:creationId xmlns:a16="http://schemas.microsoft.com/office/drawing/2014/main" id="{CF59D133-9496-4201-9A75-9CAB83F1666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56 / 133</a:t>
            </a:r>
          </a:p>
        </p:txBody>
      </p:sp>
      <p:sp>
        <p:nvSpPr>
          <p:cNvPr id="5" name="body">
            <a:extLst xmlns:a="http://schemas.openxmlformats.org/drawingml/2006/main">
              <a:ext uri="{FF2B5EF4-FFF2-40B4-BE49-F238E27FC236}">
                <a16:creationId xmlns:a16="http://schemas.microsoft.com/office/drawing/2014/main" id="{B5ADEF8D-8DA8-41A3-8F58-52BD7C9FB52E}"/>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frictionless piston carrying a constant load moves slowly enough that the gas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remains close to mechanical equilibrium.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load and atmospheric pressure fix the gas pressure.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Heating then makes the piston rise and the volume increase.</a:t>
            </a:r>
          </a:p>
        </p:txBody>
      </p:sp>
    </p:spTree>
    <p:extLst>
      <p:ext uri="{BB962C8B-B14F-4D97-AF65-F5344CB8AC3E}">
        <p14:creationId xmlns:p14="http://schemas.microsoft.com/office/powerpoint/2010/main" val="1205945931"/>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F7771B-E58E-45DD-AE55-E142AC9733C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B468575-46F5-462C-8C36-12FE4CCE30F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Isobaric expansion: the loaded piston</a:t>
            </a:r>
          </a:p>
        </p:txBody>
      </p:sp>
      <p:sp>
        <p:nvSpPr>
          <p:cNvPr id="3" name="source-page">
            <a:extLst xmlns:a="http://schemas.openxmlformats.org/drawingml/2006/main">
              <a:ext uri="{FF2B5EF4-FFF2-40B4-BE49-F238E27FC236}">
                <a16:creationId xmlns:a16="http://schemas.microsoft.com/office/drawing/2014/main" id="{ADEE641C-873C-439B-849F-389D7C9C731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9.4</a:t>
            </a:r>
          </a:p>
        </p:txBody>
      </p:sp>
      <p:sp>
        <p:nvSpPr>
          <p:cNvPr id="4" name="slide-number">
            <a:extLst xmlns:a="http://schemas.openxmlformats.org/drawingml/2006/main">
              <a:ext uri="{FF2B5EF4-FFF2-40B4-BE49-F238E27FC236}">
                <a16:creationId xmlns:a16="http://schemas.microsoft.com/office/drawing/2014/main" id="{250FFC72-C941-4B84-BBAF-69D12A6C57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25bd0d0a06a4869"/>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A4DF5A2-2990-4754-89B5-9D64869FE998}"/>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piston picture and the horizontal PV path describe the same expansion.</a:t>
            </a:r>
          </a:p>
        </p:txBody>
      </p:sp>
    </p:spTree>
    <p:extLst>
      <p:ext uri="{BB962C8B-B14F-4D97-AF65-F5344CB8AC3E}">
        <p14:creationId xmlns:p14="http://schemas.microsoft.com/office/powerpoint/2010/main" val="172045579"/>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30D4801B-EEAB-4C2A-A766-0520DE379A6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A37EEBE-7525-48A7-A006-17600B9713A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Isobaric expansion: the loaded piston</a:t>
            </a:r>
          </a:p>
        </p:txBody>
      </p:sp>
      <p:sp>
        <p:nvSpPr>
          <p:cNvPr id="3" name="section-label">
            <a:extLst xmlns:a="http://schemas.openxmlformats.org/drawingml/2006/main">
              <a:ext uri="{FF2B5EF4-FFF2-40B4-BE49-F238E27FC236}">
                <a16:creationId xmlns:a16="http://schemas.microsoft.com/office/drawing/2014/main" id="{9EC8669F-EBA1-42BE-8427-33D19D07B5D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D752CA0-93B5-416C-B4E4-28624A66466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9.4</a:t>
            </a:r>
          </a:p>
        </p:txBody>
      </p:sp>
      <p:sp>
        <p:nvSpPr>
          <p:cNvPr id="5" name="slide-number">
            <a:extLst xmlns:a="http://schemas.openxmlformats.org/drawingml/2006/main">
              <a:ext uri="{FF2B5EF4-FFF2-40B4-BE49-F238E27FC236}">
                <a16:creationId xmlns:a16="http://schemas.microsoft.com/office/drawing/2014/main" id="{A6C8CBC2-DA66-44D0-8855-CF34F379E0C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133</a:t>
            </a:r>
          </a:p>
        </p:txBody>
      </p:sp>
      <p:sp>
        <p:nvSpPr>
          <p:cNvPr id="6" name="body">
            <a:extLst xmlns:a="http://schemas.openxmlformats.org/drawingml/2006/main">
              <a:ext uri="{FF2B5EF4-FFF2-40B4-BE49-F238E27FC236}">
                <a16:creationId xmlns:a16="http://schemas.microsoft.com/office/drawing/2014/main" id="{7DD985DF-E62A-4177-A50A-F8900175146C}"/>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P_gas = P_atm + F_load/A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W_on = -PΔV; ΔU = (3/2)PΔV; Q = ΔU - W_on</a:t>
            </a:r>
          </a:p>
        </p:txBody>
      </p:sp>
      <p:sp>
        <p:nvSpPr>
          <p:cNvPr id="7" name="body">
            <a:extLst xmlns:a="http://schemas.openxmlformats.org/drawingml/2006/main">
              <a:ext uri="{FF2B5EF4-FFF2-40B4-BE49-F238E27FC236}">
                <a16:creationId xmlns:a16="http://schemas.microsoft.com/office/drawing/2014/main" id="{45764FFA-6D06-4BC5-9E02-D6AAD1194031}"/>
              </a:ext>
            </a:extLst>
          </p:cNvPr>
          <p:cNvSpPr>
            <a:spLocks xmlns:a="http://schemas.openxmlformats.org/drawingml/2006/main" noGrp="1"/>
          </p:cNvSpPr>
          <p:nvPr/>
        </p:nvSpPr>
        <p:spPr>
          <a:xfrm xmlns:a="http://schemas.openxmlformats.org/drawingml/2006/main">
            <a:off x="609600" y="28384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Example: a monatomic gas expands from 1.0 L to 3.0 L at 100 kPa.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Since 1 kPa·L = 1 J, W_on = -200 J, ΔU = +300 J and Q = +500 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Some input energy raises internal energy and some becomes work done by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gas.</a:t>
            </a:r>
          </a:p>
        </p:txBody>
      </p:sp>
    </p:spTree>
    <p:extLst>
      <p:ext uri="{BB962C8B-B14F-4D97-AF65-F5344CB8AC3E}">
        <p14:creationId xmlns:p14="http://schemas.microsoft.com/office/powerpoint/2010/main" val="979527663"/>
      </p:ext>
    </p:extLst>
  </p:cSld>
</p:sld>
</file>

<file path=ppt/slides/slide59.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D1642B5-DF59-4F47-AB8F-FC69CC12844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B3175E0-01E1-41C3-A51A-7F38FC1BC8C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Isobaric expansion: the loaded piston</a:t>
            </a:r>
          </a:p>
        </p:txBody>
      </p:sp>
      <p:sp>
        <p:nvSpPr>
          <p:cNvPr id="3" name="section-label">
            <a:extLst xmlns:a="http://schemas.openxmlformats.org/drawingml/2006/main">
              <a:ext uri="{FF2B5EF4-FFF2-40B4-BE49-F238E27FC236}">
                <a16:creationId xmlns:a16="http://schemas.microsoft.com/office/drawing/2014/main" id="{7716664F-7190-4E9D-AE92-39400E9D77B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B4B63C1C-043A-4557-B5D9-193D3119CD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13    9.4</a:t>
            </a:r>
          </a:p>
        </p:txBody>
      </p:sp>
      <p:sp>
        <p:nvSpPr>
          <p:cNvPr id="5" name="slide-number">
            <a:extLst xmlns:a="http://schemas.openxmlformats.org/drawingml/2006/main">
              <a:ext uri="{FF2B5EF4-FFF2-40B4-BE49-F238E27FC236}">
                <a16:creationId xmlns:a16="http://schemas.microsoft.com/office/drawing/2014/main" id="{92B39FCC-EA8F-4FAA-819A-9F9E6A4E86B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59 / 133</a:t>
            </a:r>
          </a:p>
        </p:txBody>
      </p:sp>
      <p:sp>
        <p:nvSpPr>
          <p:cNvPr id="6" name="body">
            <a:extLst xmlns:a="http://schemas.openxmlformats.org/drawingml/2006/main">
              <a:ext uri="{FF2B5EF4-FFF2-40B4-BE49-F238E27FC236}">
                <a16:creationId xmlns:a16="http://schemas.microsoft.com/office/drawing/2014/main" id="{664B8CAB-EE81-4087-86F3-D9E55F45FEDB}"/>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Why is Q larger than ΔU?</a:t>
            </a:r>
          </a:p>
        </p:txBody>
      </p:sp>
    </p:spTree>
    <p:extLst>
      <p:ext uri="{BB962C8B-B14F-4D97-AF65-F5344CB8AC3E}">
        <p14:creationId xmlns:p14="http://schemas.microsoft.com/office/powerpoint/2010/main" val="1891758720"/>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3C2E3F-AD6A-4B1B-9DE1-EDD2FCAFB95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4A0B155-F298-46C6-BE96-5FE8CC5DF5E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Isobaric expansion: the loaded piston</a:t>
            </a:r>
          </a:p>
        </p:txBody>
      </p:sp>
      <p:sp>
        <p:nvSpPr>
          <p:cNvPr id="3" name="section-label">
            <a:extLst xmlns:a="http://schemas.openxmlformats.org/drawingml/2006/main">
              <a:ext uri="{FF2B5EF4-FFF2-40B4-BE49-F238E27FC236}">
                <a16:creationId xmlns:a16="http://schemas.microsoft.com/office/drawing/2014/main" id="{649259FC-AB3E-44A1-81AE-AC9B3E9299C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3105912A-8520-426C-B780-67011F99C7C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9.4</a:t>
            </a:r>
          </a:p>
        </p:txBody>
      </p:sp>
      <p:sp>
        <p:nvSpPr>
          <p:cNvPr id="5" name="slide-number">
            <a:extLst xmlns:a="http://schemas.openxmlformats.org/drawingml/2006/main">
              <a:ext uri="{FF2B5EF4-FFF2-40B4-BE49-F238E27FC236}">
                <a16:creationId xmlns:a16="http://schemas.microsoft.com/office/drawing/2014/main" id="{A50F3104-6E70-4023-BBEA-2CBD8071FFA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133</a:t>
            </a:r>
          </a:p>
        </p:txBody>
      </p:sp>
      <p:sp>
        <p:nvSpPr>
          <p:cNvPr id="6" name="body">
            <a:extLst xmlns:a="http://schemas.openxmlformats.org/drawingml/2006/main">
              <a:ext uri="{FF2B5EF4-FFF2-40B4-BE49-F238E27FC236}">
                <a16:creationId xmlns:a16="http://schemas.microsoft.com/office/drawing/2014/main" id="{5912BBE8-EB4A-40F3-B2BF-166A15D45159}"/>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gas must also supply the 200 J of work to lift the load.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movable piston alone does not guarantee constant pressure: the external load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must stay constant.</a:t>
            </a:r>
          </a:p>
        </p:txBody>
      </p:sp>
    </p:spTree>
    <p:extLst>
      <p:ext uri="{BB962C8B-B14F-4D97-AF65-F5344CB8AC3E}">
        <p14:creationId xmlns:p14="http://schemas.microsoft.com/office/powerpoint/2010/main" val="92408990"/>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AAC700F-BF7D-412B-B8E7-AA5CEF72238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94A9BE3-9D0E-4F9F-8FEE-C0BC1A21082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Isothermal change: heat can enter at constant T</a:t>
            </a:r>
          </a:p>
        </p:txBody>
      </p:sp>
      <p:sp>
        <p:nvSpPr>
          <p:cNvPr id="3" name="source-page">
            <a:extLst xmlns:a="http://schemas.openxmlformats.org/drawingml/2006/main">
              <a:ext uri="{FF2B5EF4-FFF2-40B4-BE49-F238E27FC236}">
                <a16:creationId xmlns:a16="http://schemas.microsoft.com/office/drawing/2014/main" id="{ACE411D1-DC2C-41D7-8C8E-068D5D5502F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9.4</a:t>
            </a:r>
          </a:p>
        </p:txBody>
      </p:sp>
      <p:sp>
        <p:nvSpPr>
          <p:cNvPr id="4" name="slide-number">
            <a:extLst xmlns:a="http://schemas.openxmlformats.org/drawingml/2006/main">
              <a:ext uri="{FF2B5EF4-FFF2-40B4-BE49-F238E27FC236}">
                <a16:creationId xmlns:a16="http://schemas.microsoft.com/office/drawing/2014/main" id="{E42DFBDC-5E74-40E8-B93C-D665B17E5DA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133</a:t>
            </a:r>
          </a:p>
        </p:txBody>
      </p:sp>
      <p:sp>
        <p:nvSpPr>
          <p:cNvPr id="5" name="body">
            <a:extLst xmlns:a="http://schemas.openxmlformats.org/drawingml/2006/main">
              <a:ext uri="{FF2B5EF4-FFF2-40B4-BE49-F238E27FC236}">
                <a16:creationId xmlns:a16="http://schemas.microsoft.com/office/drawing/2014/main" id="{E9EADC4D-EF2E-49C6-A1FE-BFE6A56871B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a fixed ideal-gas sample in thermal contact with a temperature reservoir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change its volume slowly.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constant temperature the gas stays on one PV isotherm.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Higher-temperature isotherms lie farther from the origin.</a:t>
            </a:r>
          </a:p>
        </p:txBody>
      </p:sp>
    </p:spTree>
    <p:extLst>
      <p:ext uri="{BB962C8B-B14F-4D97-AF65-F5344CB8AC3E}">
        <p14:creationId xmlns:p14="http://schemas.microsoft.com/office/powerpoint/2010/main" val="1612140073"/>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0355861-A34D-4600-9A93-F9FDE7BFF31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A9D0DF9-EB49-4369-947B-0B55561FE6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Isothermal change: heat can enter at constant T</a:t>
            </a:r>
          </a:p>
        </p:txBody>
      </p:sp>
      <p:sp>
        <p:nvSpPr>
          <p:cNvPr id="3" name="source-page">
            <a:extLst xmlns:a="http://schemas.openxmlformats.org/drawingml/2006/main">
              <a:ext uri="{FF2B5EF4-FFF2-40B4-BE49-F238E27FC236}">
                <a16:creationId xmlns:a16="http://schemas.microsoft.com/office/drawing/2014/main" id="{79F0CB02-2403-43B5-8F85-A3781E7A67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9.4</a:t>
            </a:r>
          </a:p>
        </p:txBody>
      </p:sp>
      <p:sp>
        <p:nvSpPr>
          <p:cNvPr id="4" name="slide-number">
            <a:extLst xmlns:a="http://schemas.openxmlformats.org/drawingml/2006/main">
              <a:ext uri="{FF2B5EF4-FFF2-40B4-BE49-F238E27FC236}">
                <a16:creationId xmlns:a16="http://schemas.microsoft.com/office/drawing/2014/main" id="{4B75F19C-E6BB-47C9-8C33-2EB1DC1D41E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80a282b7fb44957"/>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CCBDC97-4FF2-4E7E-AFAB-C4F311E1C47E}"/>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An expansion follows one hyperbola. The energy supplied by heat replaces the energy leaving</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as work.</a:t>
            </a:r>
          </a:p>
        </p:txBody>
      </p:sp>
    </p:spTree>
    <p:extLst>
      <p:ext uri="{BB962C8B-B14F-4D97-AF65-F5344CB8AC3E}">
        <p14:creationId xmlns:p14="http://schemas.microsoft.com/office/powerpoint/2010/main" val="1791383069"/>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9A8D41C-5756-44BD-8139-FAF4B527C14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E355E78-2CE3-4D47-9EF3-7748E22C515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Isothermal change: heat can enter at constant T</a:t>
            </a:r>
          </a:p>
        </p:txBody>
      </p:sp>
      <p:sp>
        <p:nvSpPr>
          <p:cNvPr id="3" name="section-label">
            <a:extLst xmlns:a="http://schemas.openxmlformats.org/drawingml/2006/main">
              <a:ext uri="{FF2B5EF4-FFF2-40B4-BE49-F238E27FC236}">
                <a16:creationId xmlns:a16="http://schemas.microsoft.com/office/drawing/2014/main" id="{26BF0E9D-9811-4E8B-B481-1C35AA8D647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335547D-4106-4EED-8586-96678E2B8B8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9.4</a:t>
            </a:r>
          </a:p>
        </p:txBody>
      </p:sp>
      <p:sp>
        <p:nvSpPr>
          <p:cNvPr id="5" name="slide-number">
            <a:extLst xmlns:a="http://schemas.openxmlformats.org/drawingml/2006/main">
              <a:ext uri="{FF2B5EF4-FFF2-40B4-BE49-F238E27FC236}">
                <a16:creationId xmlns:a16="http://schemas.microsoft.com/office/drawing/2014/main" id="{9659B803-82D6-4E16-AC52-0EB04C1F507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133</a:t>
            </a:r>
          </a:p>
        </p:txBody>
      </p:sp>
      <p:sp>
        <p:nvSpPr>
          <p:cNvPr id="6" name="body">
            <a:extLst xmlns:a="http://schemas.openxmlformats.org/drawingml/2006/main">
              <a:ext uri="{FF2B5EF4-FFF2-40B4-BE49-F238E27FC236}">
                <a16:creationId xmlns:a16="http://schemas.microsoft.com/office/drawing/2014/main" id="{F23543BD-C0CA-43C2-8833-FBE31273321D}"/>
              </a:ext>
            </a:extLst>
          </p:cNvPr>
          <p:cNvSpPr>
            <a:spLocks xmlns:a="http://schemas.openxmlformats.org/drawingml/2006/main" noGrp="1"/>
          </p:cNvSpPr>
          <p:nvPr/>
        </p:nvSpPr>
        <p:spPr>
          <a:xfrm xmlns:a="http://schemas.openxmlformats.org/drawingml/2006/main">
            <a:off x="609600" y="1866900"/>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PV = nRT = constant</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ΔU = 0; Q = -W_on = W_by</a:t>
            </a:r>
          </a:p>
        </p:txBody>
      </p:sp>
      <p:sp>
        <p:nvSpPr>
          <p:cNvPr id="7" name="body">
            <a:extLst xmlns:a="http://schemas.openxmlformats.org/drawingml/2006/main">
              <a:ext uri="{FF2B5EF4-FFF2-40B4-BE49-F238E27FC236}">
                <a16:creationId xmlns:a16="http://schemas.microsoft.com/office/drawing/2014/main" id="{8EAC7491-B94D-4CC0-969C-3E4A75B213FE}"/>
              </a:ext>
            </a:extLst>
          </p:cNvPr>
          <p:cNvSpPr>
            <a:spLocks xmlns:a="http://schemas.openxmlformats.org/drawingml/2006/main" noGrp="1"/>
          </p:cNvSpPr>
          <p:nvPr/>
        </p:nvSpPr>
        <p:spPr>
          <a:xfrm xmlns:a="http://schemas.openxmlformats.org/drawingml/2006/main">
            <a:off x="609600" y="2802731"/>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If the gas delivers 60 J of work while expanding isothermally, W_on = -60 J and Q = +60</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J.</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 compression with 60 J done on the gas requires Q = -60 J to maintain the same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temperature.</a:t>
            </a:r>
          </a:p>
        </p:txBody>
      </p:sp>
      <p:sp>
        <p:nvSpPr>
          <p:cNvPr id="8" name="body">
            <a:extLst xmlns:a="http://schemas.openxmlformats.org/drawingml/2006/main">
              <a:ext uri="{FF2B5EF4-FFF2-40B4-BE49-F238E27FC236}">
                <a16:creationId xmlns:a16="http://schemas.microsoft.com/office/drawing/2014/main" id="{34A77E66-D86C-4086-8C7D-7842CF6FE857}"/>
              </a:ext>
            </a:extLst>
          </p:cNvPr>
          <p:cNvSpPr>
            <a:spLocks xmlns:a="http://schemas.openxmlformats.org/drawingml/2006/main" noGrp="1"/>
          </p:cNvSpPr>
          <p:nvPr/>
        </p:nvSpPr>
        <p:spPr>
          <a:xfrm xmlns:a="http://schemas.openxmlformats.org/drawingml/2006/main">
            <a:off x="609600" y="4417219"/>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MICROSCOPIC EXPLANATION:</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Average translational kinetic energy stays constant.</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expanding gas transfers energy through the moving piston, while interactions with</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warmer boundary replace that energy.</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Constant temperature does not mean that no energy crosses the boundary.</a:t>
            </a:r>
          </a:p>
        </p:txBody>
      </p:sp>
    </p:spTree>
    <p:extLst>
      <p:ext uri="{BB962C8B-B14F-4D97-AF65-F5344CB8AC3E}">
        <p14:creationId xmlns:p14="http://schemas.microsoft.com/office/powerpoint/2010/main" val="2021698275"/>
      </p:ext>
    </p:extLst>
  </p:cSld>
</p:sld>
</file>

<file path=ppt/slides/slide64.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BE68F6A-921F-4B39-97FE-10903030078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E78A52E-5DB2-4B37-A25B-42FF18E8A3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Isothermal change: heat can enter at constant T</a:t>
            </a:r>
          </a:p>
        </p:txBody>
      </p:sp>
      <p:sp>
        <p:nvSpPr>
          <p:cNvPr id="3" name="section-label">
            <a:extLst xmlns:a="http://schemas.openxmlformats.org/drawingml/2006/main">
              <a:ext uri="{FF2B5EF4-FFF2-40B4-BE49-F238E27FC236}">
                <a16:creationId xmlns:a16="http://schemas.microsoft.com/office/drawing/2014/main" id="{DB0AA39E-BA43-4077-B083-05A0CE1C30B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9</a:t>
            </a:r>
          </a:p>
        </p:txBody>
      </p:sp>
      <p:sp>
        <p:nvSpPr>
          <p:cNvPr id="4" name="source-page">
            <a:extLst xmlns:a="http://schemas.openxmlformats.org/drawingml/2006/main">
              <a:ext uri="{FF2B5EF4-FFF2-40B4-BE49-F238E27FC236}">
                <a16:creationId xmlns:a16="http://schemas.microsoft.com/office/drawing/2014/main" id="{870C9883-A90D-47C5-9663-C9DBF6315F0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14    9.4</a:t>
            </a:r>
          </a:p>
        </p:txBody>
      </p:sp>
      <p:sp>
        <p:nvSpPr>
          <p:cNvPr id="5" name="slide-number">
            <a:extLst xmlns:a="http://schemas.openxmlformats.org/drawingml/2006/main">
              <a:ext uri="{FF2B5EF4-FFF2-40B4-BE49-F238E27FC236}">
                <a16:creationId xmlns:a16="http://schemas.microsoft.com/office/drawing/2014/main" id="{4282A15F-DA25-41BE-9FC7-EFC0C11D33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64 / 133</a:t>
            </a:r>
          </a:p>
        </p:txBody>
      </p:sp>
      <p:sp>
        <p:nvSpPr>
          <p:cNvPr id="6" name="body">
            <a:extLst xmlns:a="http://schemas.openxmlformats.org/drawingml/2006/main">
              <a:ext uri="{FF2B5EF4-FFF2-40B4-BE49-F238E27FC236}">
                <a16:creationId xmlns:a16="http://schemas.microsoft.com/office/drawing/2014/main" id="{AB1E1C95-3E6E-4703-AD94-C83E863FB287}"/>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ideal gas delivers 60 J of work.</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Find Q and ΔU for an isothermal change.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Compare with an adiabatic change delivering the same work.</a:t>
            </a:r>
          </a:p>
        </p:txBody>
      </p:sp>
    </p:spTree>
    <p:extLst>
      <p:ext uri="{BB962C8B-B14F-4D97-AF65-F5344CB8AC3E}">
        <p14:creationId xmlns:p14="http://schemas.microsoft.com/office/powerpoint/2010/main" val="1500446869"/>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08A053F-F16C-4875-964A-854749CEADB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881CB39-A00F-4470-A066-00D0FDBEA32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Constant volume: heating with no boundary work</a:t>
            </a:r>
          </a:p>
        </p:txBody>
      </p:sp>
      <p:sp>
        <p:nvSpPr>
          <p:cNvPr id="3" name="source-page">
            <a:extLst xmlns:a="http://schemas.openxmlformats.org/drawingml/2006/main">
              <a:ext uri="{FF2B5EF4-FFF2-40B4-BE49-F238E27FC236}">
                <a16:creationId xmlns:a16="http://schemas.microsoft.com/office/drawing/2014/main" id="{CCC149C2-CD1A-43FE-9D00-AC7F853CAE1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9.4</a:t>
            </a:r>
          </a:p>
        </p:txBody>
      </p:sp>
      <p:sp>
        <p:nvSpPr>
          <p:cNvPr id="4" name="slide-number">
            <a:extLst xmlns:a="http://schemas.openxmlformats.org/drawingml/2006/main">
              <a:ext uri="{FF2B5EF4-FFF2-40B4-BE49-F238E27FC236}">
                <a16:creationId xmlns:a16="http://schemas.microsoft.com/office/drawing/2014/main" id="{6197BC32-F8D6-4577-AB0C-CBF1CCB7CDD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133</a:t>
            </a:r>
          </a:p>
        </p:txBody>
      </p:sp>
      <p:sp>
        <p:nvSpPr>
          <p:cNvPr id="5" name="body">
            <a:extLst xmlns:a="http://schemas.openxmlformats.org/drawingml/2006/main">
              <a:ext uri="{FF2B5EF4-FFF2-40B4-BE49-F238E27FC236}">
                <a16:creationId xmlns:a16="http://schemas.microsoft.com/office/drawing/2014/main" id="{5EF9CA17-1FAE-4F60-BA4B-95734ECA2152}"/>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rigid sealed container prevents volume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Thermal energy transfer changes the gas temperature and pressure, but the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boundary has no displacement and therefore no pressure-volume work.</a:t>
            </a:r>
          </a:p>
        </p:txBody>
      </p:sp>
    </p:spTree>
    <p:extLst>
      <p:ext uri="{BB962C8B-B14F-4D97-AF65-F5344CB8AC3E}">
        <p14:creationId xmlns:p14="http://schemas.microsoft.com/office/powerpoint/2010/main" val="1983880366"/>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05C7975-93C8-494E-B5DE-1BA0D08CD37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0594D3D-59DD-46DA-89E7-017D7A05E5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Constant volume: heating with no boundary work</a:t>
            </a:r>
          </a:p>
        </p:txBody>
      </p:sp>
      <p:sp>
        <p:nvSpPr>
          <p:cNvPr id="3" name="source-page">
            <a:extLst xmlns:a="http://schemas.openxmlformats.org/drawingml/2006/main">
              <a:ext uri="{FF2B5EF4-FFF2-40B4-BE49-F238E27FC236}">
                <a16:creationId xmlns:a16="http://schemas.microsoft.com/office/drawing/2014/main" id="{9CD05138-D78D-4F61-855D-0D67B4EF1B4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9.4</a:t>
            </a:r>
          </a:p>
        </p:txBody>
      </p:sp>
      <p:sp>
        <p:nvSpPr>
          <p:cNvPr id="4" name="slide-number">
            <a:extLst xmlns:a="http://schemas.openxmlformats.org/drawingml/2006/main">
              <a:ext uri="{FF2B5EF4-FFF2-40B4-BE49-F238E27FC236}">
                <a16:creationId xmlns:a16="http://schemas.microsoft.com/office/drawing/2014/main" id="{18A1E72B-188C-4FF2-B18B-15E9FF83A8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60f9e0df9af4d04"/>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EE32BD9-BD6F-4055-9F64-7D58314BDBD9}"/>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path is vertical on a PV graph, so its horizontal width and its boundary work are zero.</a:t>
            </a:r>
          </a:p>
        </p:txBody>
      </p:sp>
    </p:spTree>
    <p:extLst>
      <p:ext uri="{BB962C8B-B14F-4D97-AF65-F5344CB8AC3E}">
        <p14:creationId xmlns:p14="http://schemas.microsoft.com/office/powerpoint/2010/main" val="309037178"/>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B66016F-FF31-4EC6-8972-452B1DF6071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0FF64D6-0AF7-4758-A828-69615220DD9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Constant volume: heating with no boundary work</a:t>
            </a:r>
          </a:p>
        </p:txBody>
      </p:sp>
      <p:sp>
        <p:nvSpPr>
          <p:cNvPr id="3" name="section-label">
            <a:extLst xmlns:a="http://schemas.openxmlformats.org/drawingml/2006/main">
              <a:ext uri="{FF2B5EF4-FFF2-40B4-BE49-F238E27FC236}">
                <a16:creationId xmlns:a16="http://schemas.microsoft.com/office/drawing/2014/main" id="{70224A93-9E0E-4E47-8596-19D873FFBE6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840A273-FC7B-4926-B796-8C20D9479E0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9.4</a:t>
            </a:r>
          </a:p>
        </p:txBody>
      </p:sp>
      <p:sp>
        <p:nvSpPr>
          <p:cNvPr id="5" name="slide-number">
            <a:extLst xmlns:a="http://schemas.openxmlformats.org/drawingml/2006/main">
              <a:ext uri="{FF2B5EF4-FFF2-40B4-BE49-F238E27FC236}">
                <a16:creationId xmlns:a16="http://schemas.microsoft.com/office/drawing/2014/main" id="{320BCFEC-25AE-42D1-8F24-ABA8EC6FD3A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133</a:t>
            </a:r>
          </a:p>
        </p:txBody>
      </p:sp>
      <p:sp>
        <p:nvSpPr>
          <p:cNvPr id="6" name="body">
            <a:extLst xmlns:a="http://schemas.openxmlformats.org/drawingml/2006/main">
              <a:ext uri="{FF2B5EF4-FFF2-40B4-BE49-F238E27FC236}">
                <a16:creationId xmlns:a16="http://schemas.microsoft.com/office/drawing/2014/main" id="{3CE8657F-676C-4C41-9CD5-AA3CDE15125D}"/>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ΔV = 0; W_on = 0; Q = ΔU</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Fixed n and V: P/T = constant</a:t>
            </a:r>
          </a:p>
        </p:txBody>
      </p:sp>
      <p:sp>
        <p:nvSpPr>
          <p:cNvPr id="7" name="body">
            <a:extLst xmlns:a="http://schemas.openxmlformats.org/drawingml/2006/main">
              <a:ext uri="{FF2B5EF4-FFF2-40B4-BE49-F238E27FC236}">
                <a16:creationId xmlns:a16="http://schemas.microsoft.com/office/drawing/2014/main" id="{2FBB8261-B976-4CF3-9F22-2AAE9F3AE9AA}"/>
              </a:ext>
            </a:extLst>
          </p:cNvPr>
          <p:cNvSpPr>
            <a:spLocks xmlns:a="http://schemas.openxmlformats.org/drawingml/2006/main" noGrp="1"/>
          </p:cNvSpPr>
          <p:nvPr/>
        </p:nvSpPr>
        <p:spPr>
          <a:xfrm xmlns:a="http://schemas.openxmlformats.org/drawingml/2006/main">
            <a:off x="609600" y="283845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Example: 1.0 mol of ideal monatomic gas warms from 300 K to 400 K. ΔU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(3/2)(1.0)(8.31)(100) = 1246.5 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Thus Q ≈ +1.25 kJ, while the pressure increases by a factor of 4/3.</a:t>
            </a:r>
          </a:p>
        </p:txBody>
      </p:sp>
    </p:spTree>
    <p:extLst>
      <p:ext uri="{BB962C8B-B14F-4D97-AF65-F5344CB8AC3E}">
        <p14:creationId xmlns:p14="http://schemas.microsoft.com/office/powerpoint/2010/main" val="283823337"/>
      </p:ext>
    </p:extLst>
  </p:cSld>
</p:sld>
</file>

<file path=ppt/slides/slide68.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4C968C2-DF92-4AA2-A4B3-71CC084449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CB8994F4-F1F7-490A-AF32-8390E80488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Constant volume: heating with no boundary work</a:t>
            </a:r>
          </a:p>
        </p:txBody>
      </p:sp>
      <p:sp>
        <p:nvSpPr>
          <p:cNvPr id="3" name="section-label">
            <a:extLst xmlns:a="http://schemas.openxmlformats.org/drawingml/2006/main">
              <a:ext uri="{FF2B5EF4-FFF2-40B4-BE49-F238E27FC236}">
                <a16:creationId xmlns:a16="http://schemas.microsoft.com/office/drawing/2014/main" id="{FF58DE95-A8B4-4D99-B145-ABBAC91CB5E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07D4F88A-D635-4081-B060-35241087B45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15    9.4</a:t>
            </a:r>
          </a:p>
        </p:txBody>
      </p:sp>
      <p:sp>
        <p:nvSpPr>
          <p:cNvPr id="5" name="slide-number">
            <a:extLst xmlns:a="http://schemas.openxmlformats.org/drawingml/2006/main">
              <a:ext uri="{FF2B5EF4-FFF2-40B4-BE49-F238E27FC236}">
                <a16:creationId xmlns:a16="http://schemas.microsoft.com/office/drawing/2014/main" id="{A2C3BE7B-93EA-4DE0-8878-25118B367A6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68 / 133</a:t>
            </a:r>
          </a:p>
        </p:txBody>
      </p:sp>
      <p:sp>
        <p:nvSpPr>
          <p:cNvPr id="6" name="body">
            <a:extLst xmlns:a="http://schemas.openxmlformats.org/drawingml/2006/main">
              <a:ext uri="{FF2B5EF4-FFF2-40B4-BE49-F238E27FC236}">
                <a16:creationId xmlns:a16="http://schemas.microsoft.com/office/drawing/2014/main" id="{8CDC3397-E87F-4D7B-A2FF-9A9012272798}"/>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vertical PV segment has a nonzero length but encloses no area under a</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volume interval.</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Explain why the visual height of the segment is not the work.</a:t>
            </a:r>
          </a:p>
        </p:txBody>
      </p:sp>
    </p:spTree>
    <p:extLst>
      <p:ext uri="{BB962C8B-B14F-4D97-AF65-F5344CB8AC3E}">
        <p14:creationId xmlns:p14="http://schemas.microsoft.com/office/powerpoint/2010/main" val="664330313"/>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95FCB6D7-685D-4CFC-A091-8953184EE5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88D6A29-85EE-46AD-AF3F-F02A1D8F7E8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 PV area &amp; path dependence</a:t>
            </a:r>
          </a:p>
        </p:txBody>
      </p:sp>
      <p:sp>
        <p:nvSpPr>
          <p:cNvPr id="3" name="section-label">
            <a:extLst xmlns:a="http://schemas.openxmlformats.org/drawingml/2006/main">
              <a:ext uri="{FF2B5EF4-FFF2-40B4-BE49-F238E27FC236}">
                <a16:creationId xmlns:a16="http://schemas.microsoft.com/office/drawing/2014/main" id="{EBF35C3D-0E45-499C-8E8A-5AD5AFD42B8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2052333-E15F-47EE-99E6-5905394C07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9.4 / graphical energy</a:t>
            </a:r>
          </a:p>
        </p:txBody>
      </p:sp>
      <p:sp>
        <p:nvSpPr>
          <p:cNvPr id="5" name="slide-number">
            <a:extLst xmlns:a="http://schemas.openxmlformats.org/drawingml/2006/main">
              <a:ext uri="{FF2B5EF4-FFF2-40B4-BE49-F238E27FC236}">
                <a16:creationId xmlns:a16="http://schemas.microsoft.com/office/drawing/2014/main" id="{7CC8BF94-8B9D-4ACD-8536-5C60860532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133</a:t>
            </a:r>
          </a:p>
        </p:txBody>
      </p:sp>
      <p:sp>
        <p:nvSpPr>
          <p:cNvPr id="6" name="body">
            <a:extLst xmlns:a="http://schemas.openxmlformats.org/drawingml/2006/main">
              <a:ext uri="{FF2B5EF4-FFF2-40B4-BE49-F238E27FC236}">
                <a16:creationId xmlns:a16="http://schemas.microsoft.com/office/drawing/2014/main" id="{6FEEC7A0-5063-45CF-ACB0-310FA8EDC85A}"/>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 = -P_extΔV for constant external pressure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W_by = -W and Q = ΔU - W</a:t>
            </a:r>
          </a:p>
        </p:txBody>
      </p:sp>
      <p:sp>
        <p:nvSpPr>
          <p:cNvPr id="7" name="body">
            <a:extLst xmlns:a="http://schemas.openxmlformats.org/drawingml/2006/main">
              <a:ext uri="{FF2B5EF4-FFF2-40B4-BE49-F238E27FC236}">
                <a16:creationId xmlns:a16="http://schemas.microsoft.com/office/drawing/2014/main" id="{92F1A570-EB39-4EB5-9278-9FB7688203FA}"/>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quasistatic piston process, gas pressure closely matches external pressure,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so the area under the gas’s PV curve gives the magnitude of the boundary work.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Expansion gives W &lt; 0; compression gives W &gt; 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an arbitrary rapid process, use the external pressure to evaluate boundary work;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gas-state curve alone may be insufficient.</a:t>
            </a:r>
          </a:p>
        </p:txBody>
      </p:sp>
    </p:spTree>
    <p:extLst>
      <p:ext uri="{BB962C8B-B14F-4D97-AF65-F5344CB8AC3E}">
        <p14:creationId xmlns:p14="http://schemas.microsoft.com/office/powerpoint/2010/main" val="195829881"/>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A10B2F-6BBF-4F05-BB03-E70AEFD9D0C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B449CE9-1687-4E0B-ACA1-38AD8D0184C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 PV area &amp; path dependence</a:t>
            </a:r>
          </a:p>
        </p:txBody>
      </p:sp>
      <p:sp>
        <p:nvSpPr>
          <p:cNvPr id="3" name="source-page">
            <a:extLst xmlns:a="http://schemas.openxmlformats.org/drawingml/2006/main">
              <a:ext uri="{FF2B5EF4-FFF2-40B4-BE49-F238E27FC236}">
                <a16:creationId xmlns:a16="http://schemas.microsoft.com/office/drawing/2014/main" id="{725F53EE-DDBE-4516-8273-4FA8B8468B6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9.4 / graphical energy</a:t>
            </a:r>
          </a:p>
        </p:txBody>
      </p:sp>
      <p:sp>
        <p:nvSpPr>
          <p:cNvPr id="4" name="slide-number">
            <a:extLst xmlns:a="http://schemas.openxmlformats.org/drawingml/2006/main">
              <a:ext uri="{FF2B5EF4-FFF2-40B4-BE49-F238E27FC236}">
                <a16:creationId xmlns:a16="http://schemas.microsoft.com/office/drawing/2014/main" id="{5DC6573E-9317-47E7-B8F6-2C865E421BD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c8e4156df9f4f64"/>
          <a:stretch xmlns:a="http://schemas.openxmlformats.org/drawingml/2006/main"/>
        </p:blipFill>
        <p:spPr>
          <a:xfrm xmlns:a="http://schemas.openxmlformats.org/drawingml/2006/main">
            <a:off x="1363712" y="1790700"/>
            <a:ext cx="9464575"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5013926-EC13-4102-9FAC-CD531E360D11}"/>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Three paths take the same fixed sample from A to B. Every path has the same ΔT and ΔU.</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Expansion at a higher pressure produces a larger magnitude of work.</a:t>
            </a:r>
          </a:p>
        </p:txBody>
      </p:sp>
    </p:spTree>
    <p:extLst>
      <p:ext uri="{BB962C8B-B14F-4D97-AF65-F5344CB8AC3E}">
        <p14:creationId xmlns:p14="http://schemas.microsoft.com/office/powerpoint/2010/main" val="605047312"/>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A5ADDB6-F289-43D6-9257-6255191D67C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7DF065C-A1BA-4F34-948E-95C20660BD6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a straight-line path</a:t>
            </a:r>
          </a:p>
        </p:txBody>
      </p:sp>
      <p:sp>
        <p:nvSpPr>
          <p:cNvPr id="3" name="source-page">
            <a:extLst xmlns:a="http://schemas.openxmlformats.org/drawingml/2006/main">
              <a:ext uri="{FF2B5EF4-FFF2-40B4-BE49-F238E27FC236}">
                <a16:creationId xmlns:a16="http://schemas.microsoft.com/office/drawing/2014/main" id="{C06EC143-D8CF-489B-9347-C1DF6832E69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9.4 / graphical energy</a:t>
            </a:r>
          </a:p>
        </p:txBody>
      </p:sp>
      <p:sp>
        <p:nvSpPr>
          <p:cNvPr id="4" name="slide-number">
            <a:extLst xmlns:a="http://schemas.openxmlformats.org/drawingml/2006/main">
              <a:ext uri="{FF2B5EF4-FFF2-40B4-BE49-F238E27FC236}">
                <a16:creationId xmlns:a16="http://schemas.microsoft.com/office/drawing/2014/main" id="{4DBF3872-0B17-4B20-B7BB-CA3D9C8211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133</a:t>
            </a:r>
          </a:p>
        </p:txBody>
      </p:sp>
      <p:sp>
        <p:nvSpPr>
          <p:cNvPr id="5" name="body">
            <a:extLst xmlns:a="http://schemas.openxmlformats.org/drawingml/2006/main">
              <a:ext uri="{FF2B5EF4-FFF2-40B4-BE49-F238E27FC236}">
                <a16:creationId xmlns:a16="http://schemas.microsoft.com/office/drawing/2014/main" id="{9688A40D-4092-4698-BEDD-052171B1B2E8}"/>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gas expands from (1.0 L, 100 kPa) to (3.0 L, 300 kPa) along a straight line.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work magnitude is a trapezoid area: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 = -[(100 + 300)/2](3.0 - 1.0) = -400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ideal monatomic gas, ΔU = (3/2)[(300)(3.0) - (100)(1.0)] = 1200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Q = 1200 - (-400) = 1600 J.</a:t>
            </a:r>
          </a:p>
        </p:txBody>
      </p:sp>
      <p:sp>
        <p:nvSpPr>
          <p:cNvPr id="6" name="body">
            <a:extLst xmlns:a="http://schemas.openxmlformats.org/drawingml/2006/main">
              <a:ext uri="{FF2B5EF4-FFF2-40B4-BE49-F238E27FC236}">
                <a16:creationId xmlns:a16="http://schemas.microsoft.com/office/drawing/2014/main" id="{E620DD1D-1861-4B40-AED7-60A1ED6CB6E7}"/>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complete cycle: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system returns to its initial state, so ΔU_cycle = 0 and Q_net = -W_net.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clockwise PV loop has net work output: W_net &lt;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counterclockwise loop requires net work input: W_net &gt;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enclosed area gives the magnitude.</a:t>
            </a:r>
          </a:p>
        </p:txBody>
      </p:sp>
    </p:spTree>
    <p:extLst>
      <p:ext uri="{BB962C8B-B14F-4D97-AF65-F5344CB8AC3E}">
        <p14:creationId xmlns:p14="http://schemas.microsoft.com/office/powerpoint/2010/main" val="545312798"/>
      </p:ext>
    </p:extLst>
  </p:cSld>
</p:sld>
</file>

<file path=ppt/slides/slide72.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0BDB9A1-265E-492F-B32D-AA26A03FEB5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6145A32-9194-40FF-A4D7-D488F193B30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Worked example: a straight-line path</a:t>
            </a:r>
          </a:p>
        </p:txBody>
      </p:sp>
      <p:sp>
        <p:nvSpPr>
          <p:cNvPr id="3" name="section-label">
            <a:extLst xmlns:a="http://schemas.openxmlformats.org/drawingml/2006/main">
              <a:ext uri="{FF2B5EF4-FFF2-40B4-BE49-F238E27FC236}">
                <a16:creationId xmlns:a16="http://schemas.microsoft.com/office/drawing/2014/main" id="{9846B733-F0FC-4F95-AB73-2D492B8298D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10</a:t>
            </a:r>
          </a:p>
        </p:txBody>
      </p:sp>
      <p:sp>
        <p:nvSpPr>
          <p:cNvPr id="4" name="source-page">
            <a:extLst xmlns:a="http://schemas.openxmlformats.org/drawingml/2006/main">
              <a:ext uri="{FF2B5EF4-FFF2-40B4-BE49-F238E27FC236}">
                <a16:creationId xmlns:a16="http://schemas.microsoft.com/office/drawing/2014/main" id="{EBB1A696-08FD-4709-A9BE-28A9D8A6555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16    9.4 / graphical energy</a:t>
            </a:r>
          </a:p>
        </p:txBody>
      </p:sp>
      <p:sp>
        <p:nvSpPr>
          <p:cNvPr id="5" name="slide-number">
            <a:extLst xmlns:a="http://schemas.openxmlformats.org/drawingml/2006/main">
              <a:ext uri="{FF2B5EF4-FFF2-40B4-BE49-F238E27FC236}">
                <a16:creationId xmlns:a16="http://schemas.microsoft.com/office/drawing/2014/main" id="{AE317454-4F62-4ABB-AB3C-2A3697A36A1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72 / 133</a:t>
            </a:r>
          </a:p>
        </p:txBody>
      </p:sp>
      <p:sp>
        <p:nvSpPr>
          <p:cNvPr id="6" name="body">
            <a:extLst xmlns:a="http://schemas.openxmlformats.org/drawingml/2006/main">
              <a:ext uri="{FF2B5EF4-FFF2-40B4-BE49-F238E27FC236}">
                <a16:creationId xmlns:a16="http://schemas.microsoft.com/office/drawing/2014/main" id="{AF622F8C-E926-43A7-913B-6D4CD273D09C}"/>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Two paths connect the same A and B. One has a larger expansion area under</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its PV curve. Which path requires more heat input?</a:t>
            </a:r>
          </a:p>
        </p:txBody>
      </p:sp>
    </p:spTree>
    <p:extLst>
      <p:ext uri="{BB962C8B-B14F-4D97-AF65-F5344CB8AC3E}">
        <p14:creationId xmlns:p14="http://schemas.microsoft.com/office/powerpoint/2010/main" val="607076417"/>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1DAD14-6D37-4C4B-8FDF-66CDF54FE66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9926E66-C6DE-4160-9365-2B73C3C6CA3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Worked example: a straight-line path</a:t>
            </a:r>
          </a:p>
        </p:txBody>
      </p:sp>
      <p:sp>
        <p:nvSpPr>
          <p:cNvPr id="3" name="section-label">
            <a:extLst xmlns:a="http://schemas.openxmlformats.org/drawingml/2006/main">
              <a:ext uri="{FF2B5EF4-FFF2-40B4-BE49-F238E27FC236}">
                <a16:creationId xmlns:a16="http://schemas.microsoft.com/office/drawing/2014/main" id="{FE9651AF-009B-4C78-A629-3434281389F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3138D0EB-1272-4556-8ACC-881876C9A85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9.4 / graphical energy</a:t>
            </a:r>
          </a:p>
        </p:txBody>
      </p:sp>
      <p:sp>
        <p:nvSpPr>
          <p:cNvPr id="5" name="slide-number">
            <a:extLst xmlns:a="http://schemas.openxmlformats.org/drawingml/2006/main">
              <a:ext uri="{FF2B5EF4-FFF2-40B4-BE49-F238E27FC236}">
                <a16:creationId xmlns:a16="http://schemas.microsoft.com/office/drawing/2014/main" id="{A9AA10BB-804D-48C5-83E6-39FD04A1106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133</a:t>
            </a:r>
          </a:p>
        </p:txBody>
      </p:sp>
      <p:sp>
        <p:nvSpPr>
          <p:cNvPr id="6" name="body">
            <a:extLst xmlns:a="http://schemas.openxmlformats.org/drawingml/2006/main">
              <a:ext uri="{FF2B5EF4-FFF2-40B4-BE49-F238E27FC236}">
                <a16:creationId xmlns:a16="http://schemas.microsoft.com/office/drawing/2014/main" id="{02F28E1C-D34F-4E7B-8D07-611CDC8423C4}"/>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Justify with the first law.</a:t>
            </a:r>
          </a:p>
        </p:txBody>
      </p:sp>
    </p:spTree>
    <p:extLst>
      <p:ext uri="{BB962C8B-B14F-4D97-AF65-F5344CB8AC3E}">
        <p14:creationId xmlns:p14="http://schemas.microsoft.com/office/powerpoint/2010/main" val="1863823318"/>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E716E6B-502F-4C1B-A70C-D1E31B2A575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66F0C0A-EC40-4715-9DC2-747A41A69D4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complete cycle: signs before numbers</a:t>
            </a:r>
          </a:p>
        </p:txBody>
      </p:sp>
      <p:sp>
        <p:nvSpPr>
          <p:cNvPr id="3" name="source-page">
            <a:extLst xmlns:a="http://schemas.openxmlformats.org/drawingml/2006/main">
              <a:ext uri="{FF2B5EF4-FFF2-40B4-BE49-F238E27FC236}">
                <a16:creationId xmlns:a16="http://schemas.microsoft.com/office/drawing/2014/main" id="{E78C33B2-3046-4DB2-A70B-CEFBA594BE8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9.4 / worked example</a:t>
            </a:r>
          </a:p>
        </p:txBody>
      </p:sp>
      <p:sp>
        <p:nvSpPr>
          <p:cNvPr id="4" name="slide-number">
            <a:extLst xmlns:a="http://schemas.openxmlformats.org/drawingml/2006/main">
              <a:ext uri="{FF2B5EF4-FFF2-40B4-BE49-F238E27FC236}">
                <a16:creationId xmlns:a16="http://schemas.microsoft.com/office/drawing/2014/main" id="{FE4D0F24-2C37-4CC7-B3D2-DA73D13BEDD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d1703a56f5d4fbe"/>
          <a:stretch xmlns:a="http://schemas.openxmlformats.org/drawingml/2006/main"/>
        </p:blipFill>
        <p:spPr>
          <a:xfrm xmlns:a="http://schemas.openxmlformats.org/drawingml/2006/main">
            <a:off x="2248688" y="1790700"/>
            <a:ext cx="7694625"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6E76181-BBD5-43C9-B681-F0385D18D97C}"/>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Read each leg separately. For this plot, multiplying kPa by L gives joules directly.</a:t>
            </a:r>
          </a:p>
        </p:txBody>
      </p:sp>
    </p:spTree>
    <p:extLst>
      <p:ext uri="{BB962C8B-B14F-4D97-AF65-F5344CB8AC3E}">
        <p14:creationId xmlns:p14="http://schemas.microsoft.com/office/powerpoint/2010/main" val="1740021336"/>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0A2415D-EF65-4B70-913B-7A2F0445EE3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3F45100-9FA4-491E-9C9D-627F19528FB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complete cycle: signs before numbers</a:t>
            </a:r>
          </a:p>
        </p:txBody>
      </p:sp>
      <p:sp>
        <p:nvSpPr>
          <p:cNvPr id="3" name="source-page">
            <a:extLst xmlns:a="http://schemas.openxmlformats.org/drawingml/2006/main">
              <a:ext uri="{FF2B5EF4-FFF2-40B4-BE49-F238E27FC236}">
                <a16:creationId xmlns:a16="http://schemas.microsoft.com/office/drawing/2014/main" id="{AAA0CE0B-1F58-4B96-913B-541D8DDAE4E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9.4 / worked example</a:t>
            </a:r>
          </a:p>
        </p:txBody>
      </p:sp>
      <p:sp>
        <p:nvSpPr>
          <p:cNvPr id="4" name="slide-number">
            <a:extLst xmlns:a="http://schemas.openxmlformats.org/drawingml/2006/main">
              <a:ext uri="{FF2B5EF4-FFF2-40B4-BE49-F238E27FC236}">
                <a16:creationId xmlns:a16="http://schemas.microsoft.com/office/drawing/2014/main" id="{9DF3BAF9-7162-4B17-A4AE-E7EC8BB1D25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133</a:t>
            </a:r>
          </a:p>
        </p:txBody>
      </p:sp>
      <p:graphicFrame>
        <p:nvGraphicFramePr>
          <p:cNvPr id="10" name=""/>
          <p:cNvGraphicFramePr/>
          <p:nvPr/>
        </p:nvGraphicFramePr>
        <p:xfrm>
          <a:off xmlns:a="http://schemas.openxmlformats.org/drawingml/2006/main" x="609600" y="1809750"/>
          <a:ext xmlns:a="http://schemas.openxmlformats.org/drawingml/2006/main" cx="10972800" cy="2871216"/>
        </p:xfrm>
        <a:graphic xmlns:a="http://schemas.openxmlformats.org/drawingml/2006/main">
          <a:graphicData uri="http://schemas.openxmlformats.org/drawingml/2006/table">
            <a:tbl>
              <a:tblPr/>
              <a:tblGrid>
                <a:gridCol w="1860251"/>
                <a:gridCol w="3590717"/>
                <a:gridCol w="2227975"/>
                <a:gridCol w="3293856"/>
              </a:tblGrid>
              <a:tr h="478536">
                <a:tc>
                  <a:txBody>
                    <a:bodyPr wrap="square" lIns="95250" tIns="76200" rIns="95250" bIns="76200">
                      <a:noAutofit/>
                    </a:bodyPr>
                    <a:lstStyle/>
                    <a:p>
                      <a:r>
                        <a:rPr sz="1800" b="1">
                          <a:solidFill>
                            <a:srgbClr val="FFFFFF"/>
                          </a:solidFill>
                          <a:latin typeface="Arial"/>
                          <a:ea typeface="Arial"/>
                          <a:cs typeface="Arial"/>
                        </a:rPr>
                        <a:t>Leg</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ΔU = (3/2)Δ(PV)</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 on gas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Q = ΔU - W</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A → B</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+300 J</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+300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B → C</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+900 J</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-600 J</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+1500 J</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C → 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-900 J</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-900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 → A</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-300 J</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+200 J</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-500 J</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Cycle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-400 J</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+400 J</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583810644"/>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A56EB99-CE4C-4E6F-BC0E-6E76D57D2C0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4B6FF7F-3BC8-4BD2-B4EB-37AA5C2F961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complete cycle: signs before numbers</a:t>
            </a:r>
          </a:p>
        </p:txBody>
      </p:sp>
      <p:sp>
        <p:nvSpPr>
          <p:cNvPr id="3" name="source-page">
            <a:extLst xmlns:a="http://schemas.openxmlformats.org/drawingml/2006/main">
              <a:ext uri="{FF2B5EF4-FFF2-40B4-BE49-F238E27FC236}">
                <a16:creationId xmlns:a16="http://schemas.microsoft.com/office/drawing/2014/main" id="{CB0DAF67-D858-4F4F-A7C8-94B1E47A1D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9.4 / worked example</a:t>
            </a:r>
          </a:p>
        </p:txBody>
      </p:sp>
      <p:sp>
        <p:nvSpPr>
          <p:cNvPr id="4" name="slide-number">
            <a:extLst xmlns:a="http://schemas.openxmlformats.org/drawingml/2006/main">
              <a:ext uri="{FF2B5EF4-FFF2-40B4-BE49-F238E27FC236}">
                <a16:creationId xmlns:a16="http://schemas.microsoft.com/office/drawing/2014/main" id="{6A69456A-8FE7-4E53-B96B-4FE7B24585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133</a:t>
            </a:r>
          </a:p>
        </p:txBody>
      </p:sp>
      <p:sp>
        <p:nvSpPr>
          <p:cNvPr id="5" name="body">
            <a:extLst xmlns:a="http://schemas.openxmlformats.org/drawingml/2006/main">
              <a:ext uri="{FF2B5EF4-FFF2-40B4-BE49-F238E27FC236}">
                <a16:creationId xmlns:a16="http://schemas.microsoft.com/office/drawing/2014/main" id="{C57E77F7-E90E-48CA-9A58-2D3ACEBB994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 comparison: T ∝ PV for fixed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T_A : T_B : T_C : T_D = 100 : 300 : 900 : 300 = 1 : 3 : 9 : 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States B and D have equal temperatures, even though neither P nor V is the same.</a:t>
            </a:r>
          </a:p>
        </p:txBody>
      </p:sp>
      <p:sp>
        <p:nvSpPr>
          <p:cNvPr id="6" name="body">
            <a:extLst xmlns:a="http://schemas.openxmlformats.org/drawingml/2006/main">
              <a:ext uri="{FF2B5EF4-FFF2-40B4-BE49-F238E27FC236}">
                <a16:creationId xmlns:a16="http://schemas.microsoft.com/office/drawing/2014/main" id="{46B8AA08-0D2E-4E68-B744-3FF0BFC6984E}"/>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energy audit of the cycle: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gas absorbs 1800 J on A → B → C and releases 1400 J on C → D →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difference, 400 J, is the work delivered to the surroundings.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Net heat is not the same as total heat absorbed.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 energy is created during the cycle.</a:t>
            </a:r>
          </a:p>
        </p:txBody>
      </p:sp>
    </p:spTree>
    <p:extLst>
      <p:ext uri="{BB962C8B-B14F-4D97-AF65-F5344CB8AC3E}">
        <p14:creationId xmlns:p14="http://schemas.microsoft.com/office/powerpoint/2010/main" val="386520228"/>
      </p:ext>
    </p:extLst>
  </p:cSld>
</p:sld>
</file>

<file path=ppt/slides/slide7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AACC2D-69C6-46E9-9039-B493BCF325A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DA3CEEA-ABEC-44A6-94AF-EBF0F0A9438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 complete cycle: signs before numbers</a:t>
            </a:r>
          </a:p>
        </p:txBody>
      </p:sp>
      <p:sp>
        <p:nvSpPr>
          <p:cNvPr id="3" name="section-label">
            <a:extLst xmlns:a="http://schemas.openxmlformats.org/drawingml/2006/main">
              <a:ext uri="{FF2B5EF4-FFF2-40B4-BE49-F238E27FC236}">
                <a16:creationId xmlns:a16="http://schemas.microsoft.com/office/drawing/2014/main" id="{08BDAC37-C4F1-495B-9805-88307B1996E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11</a:t>
            </a:r>
          </a:p>
        </p:txBody>
      </p:sp>
      <p:sp>
        <p:nvSpPr>
          <p:cNvPr id="4" name="source-page">
            <a:extLst xmlns:a="http://schemas.openxmlformats.org/drawingml/2006/main">
              <a:ext uri="{FF2B5EF4-FFF2-40B4-BE49-F238E27FC236}">
                <a16:creationId xmlns:a16="http://schemas.microsoft.com/office/drawing/2014/main" id="{984FC950-A7F7-4A79-9715-CCEA899812F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17    9.4 / worked example</a:t>
            </a:r>
          </a:p>
        </p:txBody>
      </p:sp>
      <p:sp>
        <p:nvSpPr>
          <p:cNvPr id="5" name="slide-number">
            <a:extLst xmlns:a="http://schemas.openxmlformats.org/drawingml/2006/main">
              <a:ext uri="{FF2B5EF4-FFF2-40B4-BE49-F238E27FC236}">
                <a16:creationId xmlns:a16="http://schemas.microsoft.com/office/drawing/2014/main" id="{C6DD91F7-7776-4626-A12C-1816A6D8CA9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77 / 133</a:t>
            </a:r>
          </a:p>
        </p:txBody>
      </p:sp>
      <p:sp>
        <p:nvSpPr>
          <p:cNvPr id="6" name="body">
            <a:extLst xmlns:a="http://schemas.openxmlformats.org/drawingml/2006/main">
              <a:ext uri="{FF2B5EF4-FFF2-40B4-BE49-F238E27FC236}">
                <a16:creationId xmlns:a16="http://schemas.microsoft.com/office/drawing/2014/main" id="{40E7C763-0DDF-441B-A19D-661AD530B4F4}"/>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Reverse the direction of every arrow. What are the signs and magnitudes of</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net W and net Q?</a:t>
            </a:r>
          </a:p>
        </p:txBody>
      </p:sp>
    </p:spTree>
    <p:extLst>
      <p:ext uri="{BB962C8B-B14F-4D97-AF65-F5344CB8AC3E}">
        <p14:creationId xmlns:p14="http://schemas.microsoft.com/office/powerpoint/2010/main" val="1398387404"/>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BF5E653-3DFD-4791-832F-27D06DF2E4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7C6EF99-6E98-42F0-9581-03842E95A43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complete cycle: signs before numbers</a:t>
            </a:r>
          </a:p>
        </p:txBody>
      </p:sp>
      <p:sp>
        <p:nvSpPr>
          <p:cNvPr id="3" name="section-label">
            <a:extLst xmlns:a="http://schemas.openxmlformats.org/drawingml/2006/main">
              <a:ext uri="{FF2B5EF4-FFF2-40B4-BE49-F238E27FC236}">
                <a16:creationId xmlns:a16="http://schemas.microsoft.com/office/drawing/2014/main" id="{9478DFC1-5F09-4D48-BC6B-58BBEC55444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7CFBCD64-5870-423F-8815-2F69A10034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9.4 / worked example</a:t>
            </a:r>
          </a:p>
        </p:txBody>
      </p:sp>
      <p:sp>
        <p:nvSpPr>
          <p:cNvPr id="5" name="slide-number">
            <a:extLst xmlns:a="http://schemas.openxmlformats.org/drawingml/2006/main">
              <a:ext uri="{FF2B5EF4-FFF2-40B4-BE49-F238E27FC236}">
                <a16:creationId xmlns:a16="http://schemas.microsoft.com/office/drawing/2014/main" id="{CE5F980C-9E9B-425D-96AC-FAD4881EED3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133</a:t>
            </a:r>
          </a:p>
        </p:txBody>
      </p:sp>
      <p:sp>
        <p:nvSpPr>
          <p:cNvPr id="6" name="body">
            <a:extLst xmlns:a="http://schemas.openxmlformats.org/drawingml/2006/main">
              <a:ext uri="{FF2B5EF4-FFF2-40B4-BE49-F238E27FC236}">
                <a16:creationId xmlns:a16="http://schemas.microsoft.com/office/drawing/2014/main" id="{97181525-E28F-4814-9298-70D9749BD454}"/>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Does the cycle’s ΔU change?</a:t>
            </a:r>
          </a:p>
        </p:txBody>
      </p:sp>
    </p:spTree>
    <p:extLst>
      <p:ext uri="{BB962C8B-B14F-4D97-AF65-F5344CB8AC3E}">
        <p14:creationId xmlns:p14="http://schemas.microsoft.com/office/powerpoint/2010/main" val="70062976"/>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065DE1B-2C83-49FB-B9CD-193F81126B6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8F7C9CE-453F-4915-BCA5-61092822106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Cycle: compare areas before calculating</a:t>
            </a:r>
          </a:p>
        </p:txBody>
      </p:sp>
      <p:sp>
        <p:nvSpPr>
          <p:cNvPr id="3" name="source-page">
            <a:extLst xmlns:a="http://schemas.openxmlformats.org/drawingml/2006/main">
              <a:ext uri="{FF2B5EF4-FFF2-40B4-BE49-F238E27FC236}">
                <a16:creationId xmlns:a16="http://schemas.microsoft.com/office/drawing/2014/main" id="{AA109AAF-130E-4854-BBD0-3285FFF806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9.4</a:t>
            </a:r>
          </a:p>
        </p:txBody>
      </p:sp>
      <p:sp>
        <p:nvSpPr>
          <p:cNvPr id="4" name="slide-number">
            <a:extLst xmlns:a="http://schemas.openxmlformats.org/drawingml/2006/main">
              <a:ext uri="{FF2B5EF4-FFF2-40B4-BE49-F238E27FC236}">
                <a16:creationId xmlns:a16="http://schemas.microsoft.com/office/drawing/2014/main" id="{C3B693AD-C42B-40EC-81A1-9C0B9CB95C5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8686b1bd64546ac"/>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5B8884A-C1E2-4B2F-8180-8876EE8B97E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source cycle expands at 10 × 10⁵ Pa from 1.0 × 10⁻⁵ to 4.0 × 10⁻⁵ m³, then cools at fixed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volume. The return path is isothermal.</a:t>
            </a:r>
          </a:p>
        </p:txBody>
      </p:sp>
    </p:spTree>
    <p:extLst>
      <p:ext uri="{BB962C8B-B14F-4D97-AF65-F5344CB8AC3E}">
        <p14:creationId xmlns:p14="http://schemas.microsoft.com/office/powerpoint/2010/main" val="1112064041"/>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E7B5069F-9144-404D-802D-F3A9BE24CCD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E00C9CD-62F6-477C-8ADC-F5181A6EC0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Cycle: compare areas before calculating</a:t>
            </a:r>
          </a:p>
        </p:txBody>
      </p:sp>
      <p:sp>
        <p:nvSpPr>
          <p:cNvPr id="3" name="source-page">
            <a:extLst xmlns:a="http://schemas.openxmlformats.org/drawingml/2006/main">
              <a:ext uri="{FF2B5EF4-FFF2-40B4-BE49-F238E27FC236}">
                <a16:creationId xmlns:a16="http://schemas.microsoft.com/office/drawing/2014/main" id="{49B7D537-932B-488C-8D4E-5156199F03A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9.4</a:t>
            </a:r>
          </a:p>
        </p:txBody>
      </p:sp>
      <p:sp>
        <p:nvSpPr>
          <p:cNvPr id="4" name="slide-number">
            <a:extLst xmlns:a="http://schemas.openxmlformats.org/drawingml/2006/main">
              <a:ext uri="{FF2B5EF4-FFF2-40B4-BE49-F238E27FC236}">
                <a16:creationId xmlns:a16="http://schemas.microsoft.com/office/drawing/2014/main" id="{858B1743-EB9D-4889-8897-49CD1B8D652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133</a:t>
            </a:r>
          </a:p>
        </p:txBody>
      </p:sp>
      <p:sp>
        <p:nvSpPr>
          <p:cNvPr id="5" name="body">
            <a:extLst xmlns:a="http://schemas.openxmlformats.org/drawingml/2006/main">
              <a:ext uri="{FF2B5EF4-FFF2-40B4-BE49-F238E27FC236}">
                <a16:creationId xmlns:a16="http://schemas.microsoft.com/office/drawing/2014/main" id="{6F4D2114-D1AC-40DC-8FCE-C92A502E87A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Leg A, horizontal expansion: W_on = -(10 × 10⁵)(3 × 10⁻⁵) = -30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PV rises, so temperature and internal energy rise.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 must be positive and larger than 30 J.</a:t>
            </a:r>
          </a:p>
        </p:txBody>
      </p:sp>
      <p:sp>
        <p:nvSpPr>
          <p:cNvPr id="6" name="body">
            <a:extLst xmlns:a="http://schemas.openxmlformats.org/drawingml/2006/main">
              <a:ext uri="{FF2B5EF4-FFF2-40B4-BE49-F238E27FC236}">
                <a16:creationId xmlns:a16="http://schemas.microsoft.com/office/drawing/2014/main" id="{02C7B428-E81E-42AB-BE3E-531D1B3F496C}"/>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Leg B, constant-volume cooling: W_on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Pressure, temperature and internal energy fall.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Q is negative.</a:t>
            </a:r>
          </a:p>
        </p:txBody>
      </p:sp>
      <p:sp>
        <p:nvSpPr>
          <p:cNvPr id="7" name="body">
            <a:extLst xmlns:a="http://schemas.openxmlformats.org/drawingml/2006/main">
              <a:ext uri="{FF2B5EF4-FFF2-40B4-BE49-F238E27FC236}">
                <a16:creationId xmlns:a16="http://schemas.microsoft.com/office/drawing/2014/main" id="{194D23AE-C955-470C-BB16-8AA7EC719C8A}"/>
              </a:ext>
            </a:extLst>
          </p:cNvPr>
          <p:cNvSpPr>
            <a:spLocks xmlns:a="http://schemas.openxmlformats.org/drawingml/2006/main" noGrp="1"/>
          </p:cNvSpPr>
          <p:nvPr/>
        </p:nvSpPr>
        <p:spPr>
          <a:xfrm xmlns:a="http://schemas.openxmlformats.org/drawingml/2006/main">
            <a:off x="609600" y="452437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Leg C, isothermal compression: ΔU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 on the gas is positive, so Q is negative.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PV area is smaller than the 30 J expansion rectangle.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Therefore the net work on the gas over the cycle is negative.</a:t>
            </a:r>
          </a:p>
        </p:txBody>
      </p:sp>
    </p:spTree>
    <p:extLst>
      <p:ext uri="{BB962C8B-B14F-4D97-AF65-F5344CB8AC3E}">
        <p14:creationId xmlns:p14="http://schemas.microsoft.com/office/powerpoint/2010/main" val="589699533"/>
      </p:ext>
    </p:extLst>
  </p:cSld>
</p:sld>
</file>

<file path=ppt/slides/slide8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7BB52B8-EA0F-4C46-AB60-E22510B9FAC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F65393E-E45A-4F28-AEC9-FCBC4BF09C7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Cycle: compare areas before calculating</a:t>
            </a:r>
          </a:p>
        </p:txBody>
      </p:sp>
      <p:sp>
        <p:nvSpPr>
          <p:cNvPr id="3" name="section-label">
            <a:extLst xmlns:a="http://schemas.openxmlformats.org/drawingml/2006/main">
              <a:ext uri="{FF2B5EF4-FFF2-40B4-BE49-F238E27FC236}">
                <a16:creationId xmlns:a16="http://schemas.microsoft.com/office/drawing/2014/main" id="{6DBDA00A-B3CE-4F5B-B9F6-48D41386EA8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THE MICROSCOPIC PART OF THE ORIGINAL QUESTION</a:t>
            </a:r>
          </a:p>
        </p:txBody>
      </p:sp>
      <p:sp>
        <p:nvSpPr>
          <p:cNvPr id="4" name="source-page">
            <a:extLst xmlns:a="http://schemas.openxmlformats.org/drawingml/2006/main">
              <a:ext uri="{FF2B5EF4-FFF2-40B4-BE49-F238E27FC236}">
                <a16:creationId xmlns:a16="http://schemas.microsoft.com/office/drawing/2014/main" id="{68C6AE1A-B53F-4088-9CD8-0B5852AB06A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18    9.4</a:t>
            </a:r>
          </a:p>
        </p:txBody>
      </p:sp>
      <p:sp>
        <p:nvSpPr>
          <p:cNvPr id="5" name="slide-number">
            <a:extLst xmlns:a="http://schemas.openxmlformats.org/drawingml/2006/main">
              <a:ext uri="{FF2B5EF4-FFF2-40B4-BE49-F238E27FC236}">
                <a16:creationId xmlns:a16="http://schemas.microsoft.com/office/drawing/2014/main" id="{C1ABF821-D693-4D72-AE9B-A159D7F91AB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81 / 133</a:t>
            </a:r>
          </a:p>
        </p:txBody>
      </p:sp>
      <p:sp>
        <p:nvSpPr>
          <p:cNvPr id="6" name="body">
            <a:extLst xmlns:a="http://schemas.openxmlformats.org/drawingml/2006/main">
              <a:ext uri="{FF2B5EF4-FFF2-40B4-BE49-F238E27FC236}">
                <a16:creationId xmlns:a16="http://schemas.microsoft.com/office/drawing/2014/main" id="{45628CD5-F332-4554-BD7A-70730101B195}"/>
              </a:ext>
            </a:extLst>
          </p:cNvPr>
          <p:cNvSpPr>
            <a:spLocks xmlns:a="http://schemas.openxmlformats.org/drawingml/2006/main" noGrp="1"/>
          </p:cNvSpPr>
          <p:nvPr/>
        </p:nvSpPr>
        <p:spPr>
          <a:xfrm xmlns:a="http://schemas.openxmlformats.org/drawingml/2006/main">
            <a:off x="609600" y="1866900"/>
            <a:ext cx="109728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Compare equal-particle-number samples in states 2 and 3.</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State 2 has the larger PV and therefore the higher temperature.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Thermal contact produces net energy transfer from state 2 toward state 3.</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During the isothermal compression, typical molecular speed stays constant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while collision frequency rises.</a:t>
            </a:r>
          </a:p>
        </p:txBody>
      </p:sp>
    </p:spTree>
    <p:extLst>
      <p:ext uri="{BB962C8B-B14F-4D97-AF65-F5344CB8AC3E}">
        <p14:creationId xmlns:p14="http://schemas.microsoft.com/office/powerpoint/2010/main" val="1651929241"/>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0DC4ED-0EF9-40F4-9F9A-710CFE193E2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081308D-7951-4803-97F9-C92B5CBAA29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Cycle: compare areas before calculating</a:t>
            </a:r>
          </a:p>
        </p:txBody>
      </p:sp>
      <p:sp>
        <p:nvSpPr>
          <p:cNvPr id="3" name="source-page">
            <a:extLst xmlns:a="http://schemas.openxmlformats.org/drawingml/2006/main">
              <a:ext uri="{FF2B5EF4-FFF2-40B4-BE49-F238E27FC236}">
                <a16:creationId xmlns:a16="http://schemas.microsoft.com/office/drawing/2014/main" id="{54984044-DFC4-442B-8A97-2D5CD190B22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9.4</a:t>
            </a:r>
          </a:p>
        </p:txBody>
      </p:sp>
      <p:sp>
        <p:nvSpPr>
          <p:cNvPr id="4" name="slide-number">
            <a:extLst xmlns:a="http://schemas.openxmlformats.org/drawingml/2006/main">
              <a:ext uri="{FF2B5EF4-FFF2-40B4-BE49-F238E27FC236}">
                <a16:creationId xmlns:a16="http://schemas.microsoft.com/office/drawing/2014/main" id="{F9D83DA6-F8C2-4317-A375-3F3F685C31E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133</a:t>
            </a:r>
          </a:p>
        </p:txBody>
      </p:sp>
      <p:sp>
        <p:nvSpPr>
          <p:cNvPr id="5" name="body">
            <a:extLst xmlns:a="http://schemas.openxmlformats.org/drawingml/2006/main">
              <a:ext uri="{FF2B5EF4-FFF2-40B4-BE49-F238E27FC236}">
                <a16:creationId xmlns:a16="http://schemas.microsoft.com/office/drawing/2014/main" id="{A895647A-DB72-4183-B479-ABD7F5A3954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monatomic model, ΔU_A = (3/2)(40 - 10) = +45 J and Q_A = 75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energy values supplement the source’s area argument.</a:t>
            </a:r>
          </a:p>
        </p:txBody>
      </p:sp>
    </p:spTree>
    <p:extLst>
      <p:ext uri="{BB962C8B-B14F-4D97-AF65-F5344CB8AC3E}">
        <p14:creationId xmlns:p14="http://schemas.microsoft.com/office/powerpoint/2010/main" val="1635598911"/>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7157473-A86C-4245-B468-8448A8879BE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A9E530E-CBC3-497F-A4E6-AD720E9CA0C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Adiabatic change: temperature changes without heat</a:t>
            </a:r>
          </a:p>
        </p:txBody>
      </p:sp>
      <p:sp>
        <p:nvSpPr>
          <p:cNvPr id="3" name="source-page">
            <a:extLst xmlns:a="http://schemas.openxmlformats.org/drawingml/2006/main">
              <a:ext uri="{FF2B5EF4-FFF2-40B4-BE49-F238E27FC236}">
                <a16:creationId xmlns:a16="http://schemas.microsoft.com/office/drawing/2014/main" id="{4ACDF022-669B-4BB8-8A60-F527F3451B7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9.4</a:t>
            </a:r>
          </a:p>
        </p:txBody>
      </p:sp>
      <p:sp>
        <p:nvSpPr>
          <p:cNvPr id="4" name="slide-number">
            <a:extLst xmlns:a="http://schemas.openxmlformats.org/drawingml/2006/main">
              <a:ext uri="{FF2B5EF4-FFF2-40B4-BE49-F238E27FC236}">
                <a16:creationId xmlns:a16="http://schemas.microsoft.com/office/drawing/2014/main" id="{AFD84C4D-1699-4CA6-A223-F63A97615D3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133</a:t>
            </a:r>
          </a:p>
        </p:txBody>
      </p:sp>
      <p:sp>
        <p:nvSpPr>
          <p:cNvPr id="5" name="body">
            <a:extLst xmlns:a="http://schemas.openxmlformats.org/drawingml/2006/main">
              <a:ext uri="{FF2B5EF4-FFF2-40B4-BE49-F238E27FC236}">
                <a16:creationId xmlns:a16="http://schemas.microsoft.com/office/drawing/2014/main" id="{22D78D7C-1C7A-41A8-A46E-547CD98432B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Insulate the gas, or change its volume quickly enough that thermal transfer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negligible during the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 = 0 is the defining condition.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Compression then raises internal energy through work.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Expansion lowers it.</a:t>
            </a:r>
          </a:p>
        </p:txBody>
      </p:sp>
    </p:spTree>
    <p:extLst>
      <p:ext uri="{BB962C8B-B14F-4D97-AF65-F5344CB8AC3E}">
        <p14:creationId xmlns:p14="http://schemas.microsoft.com/office/powerpoint/2010/main" val="1281930142"/>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F0E1D48-A58A-4911-8817-8D33F28D71A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735AB4D-E180-4B25-98CB-881A145D052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Adiabatic change: temperature changes without heat</a:t>
            </a:r>
          </a:p>
        </p:txBody>
      </p:sp>
      <p:sp>
        <p:nvSpPr>
          <p:cNvPr id="3" name="source-page">
            <a:extLst xmlns:a="http://schemas.openxmlformats.org/drawingml/2006/main">
              <a:ext uri="{FF2B5EF4-FFF2-40B4-BE49-F238E27FC236}">
                <a16:creationId xmlns:a16="http://schemas.microsoft.com/office/drawing/2014/main" id="{DAE5E893-98C7-4798-977B-8A9DC056596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9.4</a:t>
            </a:r>
          </a:p>
        </p:txBody>
      </p:sp>
      <p:sp>
        <p:nvSpPr>
          <p:cNvPr id="4" name="slide-number">
            <a:extLst xmlns:a="http://schemas.openxmlformats.org/drawingml/2006/main">
              <a:ext uri="{FF2B5EF4-FFF2-40B4-BE49-F238E27FC236}">
                <a16:creationId xmlns:a16="http://schemas.microsoft.com/office/drawing/2014/main" id="{5A582149-99C8-4A28-8E56-F6EAA24B542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0dc1c034a624c70"/>
          <a:stretch xmlns:a="http://schemas.openxmlformats.org/drawingml/2006/main"/>
        </p:blipFill>
        <p:spPr>
          <a:xfrm xmlns:a="http://schemas.openxmlformats.org/drawingml/2006/main">
            <a:off x="2057912" y="1790700"/>
            <a:ext cx="807617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9F7FC08-D746-40F4-94A0-7D59C20426E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An adiabatic expansion drops below the isotherm through the same initial state. A compression</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reaches higher-temperature isotherms.</a:t>
            </a:r>
          </a:p>
        </p:txBody>
      </p:sp>
    </p:spTree>
    <p:extLst>
      <p:ext uri="{BB962C8B-B14F-4D97-AF65-F5344CB8AC3E}">
        <p14:creationId xmlns:p14="http://schemas.microsoft.com/office/powerpoint/2010/main" val="1725451158"/>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40BEF41-E079-4A15-BD3D-FD2E354ACE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C7B9AF0-AB65-4D1B-98BB-915CFFB1EB7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Adiabatic change: temperature changes without heat</a:t>
            </a:r>
          </a:p>
        </p:txBody>
      </p:sp>
      <p:sp>
        <p:nvSpPr>
          <p:cNvPr id="3" name="section-label">
            <a:extLst xmlns:a="http://schemas.openxmlformats.org/drawingml/2006/main">
              <a:ext uri="{FF2B5EF4-FFF2-40B4-BE49-F238E27FC236}">
                <a16:creationId xmlns:a16="http://schemas.microsoft.com/office/drawing/2014/main" id="{7963F2E0-E0E3-407D-BB28-9FE65F7D253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F3EFBD78-FE7E-4A47-B3CE-E710E190A24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9.4</a:t>
            </a:r>
          </a:p>
        </p:txBody>
      </p:sp>
      <p:sp>
        <p:nvSpPr>
          <p:cNvPr id="5" name="slide-number">
            <a:extLst xmlns:a="http://schemas.openxmlformats.org/drawingml/2006/main">
              <a:ext uri="{FF2B5EF4-FFF2-40B4-BE49-F238E27FC236}">
                <a16:creationId xmlns:a16="http://schemas.microsoft.com/office/drawing/2014/main" id="{C059AABE-3E08-4A32-BB19-CC397BEFEE4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133</a:t>
            </a:r>
          </a:p>
        </p:txBody>
      </p:sp>
      <p:sp>
        <p:nvSpPr>
          <p:cNvPr id="6" name="body">
            <a:extLst xmlns:a="http://schemas.openxmlformats.org/drawingml/2006/main">
              <a:ext uri="{FF2B5EF4-FFF2-40B4-BE49-F238E27FC236}">
                <a16:creationId xmlns:a16="http://schemas.microsoft.com/office/drawing/2014/main" id="{616B2C11-39FA-4D91-B08B-2568335554E0}"/>
              </a:ext>
            </a:extLst>
          </p:cNvPr>
          <p:cNvSpPr>
            <a:spLocks xmlns:a="http://schemas.openxmlformats.org/drawingml/2006/main" noGrp="1"/>
          </p:cNvSpPr>
          <p:nvPr/>
        </p:nvSpPr>
        <p:spPr>
          <a:xfrm xmlns:a="http://schemas.openxmlformats.org/drawingml/2006/main">
            <a:off x="609600" y="1866900"/>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Q = 0; ΔU = W_on</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Expansion: W_on &lt; 0 and T decreases.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Compression: W_on &gt; 0 and T increases.</a:t>
            </a:r>
          </a:p>
        </p:txBody>
      </p:sp>
      <p:sp>
        <p:nvSpPr>
          <p:cNvPr id="7" name="body">
            <a:extLst xmlns:a="http://schemas.openxmlformats.org/drawingml/2006/main">
              <a:ext uri="{FF2B5EF4-FFF2-40B4-BE49-F238E27FC236}">
                <a16:creationId xmlns:a16="http://schemas.microsoft.com/office/drawing/2014/main" id="{438BB8AC-92A8-4B55-99B2-DC41BFAAA4A0}"/>
              </a:ext>
            </a:extLst>
          </p:cNvPr>
          <p:cNvSpPr>
            <a:spLocks xmlns:a="http://schemas.openxmlformats.org/drawingml/2006/main" noGrp="1"/>
          </p:cNvSpPr>
          <p:nvPr/>
        </p:nvSpPr>
        <p:spPr>
          <a:xfrm xmlns:a="http://schemas.openxmlformats.org/drawingml/2006/main">
            <a:off x="609600" y="3142059"/>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Example: 0.50 mol of monatomic gas undergoes insulated compression with 90 J of</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work done on it. ΔT = 90/[(3/2)(0.50)(8.31)] = 14.4 K.</a:t>
            </a:r>
          </a:p>
        </p:txBody>
      </p:sp>
      <p:sp>
        <p:nvSpPr>
          <p:cNvPr id="8" name="body">
            <a:extLst xmlns:a="http://schemas.openxmlformats.org/drawingml/2006/main">
              <a:ext uri="{FF2B5EF4-FFF2-40B4-BE49-F238E27FC236}">
                <a16:creationId xmlns:a16="http://schemas.microsoft.com/office/drawing/2014/main" id="{85DBB506-175D-459C-B9BB-8CD15727A45E}"/>
              </a:ext>
            </a:extLst>
          </p:cNvPr>
          <p:cNvSpPr>
            <a:spLocks xmlns:a="http://schemas.openxmlformats.org/drawingml/2006/main" noGrp="1"/>
          </p:cNvSpPr>
          <p:nvPr/>
        </p:nvSpPr>
        <p:spPr>
          <a:xfrm xmlns:a="http://schemas.openxmlformats.org/drawingml/2006/main">
            <a:off x="609600" y="4077891"/>
            <a:ext cx="10972800" cy="20835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ISOTHERMAL AND ADIABATIC COMPARED:</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Isothermal fixes T and allows Q to balance work.</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Adiabatic fixes Q at zero and allows T to change.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For a reversible ideal-gas extension, PV^(γ) is constant, with γ = 5/3 for a monatomic</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gas.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supplied CED does not require that extra process equation.</a:t>
            </a:r>
          </a:p>
        </p:txBody>
      </p:sp>
    </p:spTree>
    <p:extLst>
      <p:ext uri="{BB962C8B-B14F-4D97-AF65-F5344CB8AC3E}">
        <p14:creationId xmlns:p14="http://schemas.microsoft.com/office/powerpoint/2010/main" val="552491540"/>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D73E9E9-0562-4A9C-BDDB-7C95C1062A6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F3E85B0-71E5-40C2-B09B-FAD9F6DA3A1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Entropy &amp; the second law</a:t>
            </a:r>
          </a:p>
        </p:txBody>
      </p:sp>
      <p:sp>
        <p:nvSpPr>
          <p:cNvPr id="3" name="source-page">
            <a:extLst xmlns:a="http://schemas.openxmlformats.org/drawingml/2006/main">
              <a:ext uri="{FF2B5EF4-FFF2-40B4-BE49-F238E27FC236}">
                <a16:creationId xmlns:a16="http://schemas.microsoft.com/office/drawing/2014/main" id="{F6CD2E53-6D73-42FE-89CB-846B0B1DA9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9.6 / qualitative reasoning</a:t>
            </a:r>
          </a:p>
        </p:txBody>
      </p:sp>
      <p:sp>
        <p:nvSpPr>
          <p:cNvPr id="4" name="slide-number">
            <a:extLst xmlns:a="http://schemas.openxmlformats.org/drawingml/2006/main">
              <a:ext uri="{FF2B5EF4-FFF2-40B4-BE49-F238E27FC236}">
                <a16:creationId xmlns:a16="http://schemas.microsoft.com/office/drawing/2014/main" id="{4CD45F82-C90A-40D6-ADC2-933A086E1D9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86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b5351df741e4a9f"/>
          <a:stretch xmlns:a="http://schemas.openxmlformats.org/drawingml/2006/main"/>
        </p:blipFill>
        <p:spPr>
          <a:xfrm xmlns:a="http://schemas.openxmlformats.org/drawingml/2006/main">
            <a:off x="609600" y="1909940"/>
            <a:ext cx="10972800" cy="300002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5D61B13-B290-4BB7-8E81-4EA665E6FDC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two bodies in an isolated combination, spontaneous energy redistribution brings them toward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common temperature.</a:t>
            </a:r>
          </a:p>
        </p:txBody>
      </p:sp>
    </p:spTree>
    <p:extLst>
      <p:ext uri="{BB962C8B-B14F-4D97-AF65-F5344CB8AC3E}">
        <p14:creationId xmlns:p14="http://schemas.microsoft.com/office/powerpoint/2010/main" val="1770358366"/>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9D1C94-FC96-445C-B265-90507C302DC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59E54E7-DD91-4ED6-BC2D-94B3FA371DB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Entropy &amp; the second law</a:t>
            </a:r>
          </a:p>
        </p:txBody>
      </p:sp>
      <p:sp>
        <p:nvSpPr>
          <p:cNvPr id="3" name="source-page">
            <a:extLst xmlns:a="http://schemas.openxmlformats.org/drawingml/2006/main">
              <a:ext uri="{FF2B5EF4-FFF2-40B4-BE49-F238E27FC236}">
                <a16:creationId xmlns:a16="http://schemas.microsoft.com/office/drawing/2014/main" id="{668E55FC-1955-45EB-A0CE-499D517D9B4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9.6 / qualitative reasoning</a:t>
            </a:r>
          </a:p>
        </p:txBody>
      </p:sp>
      <p:sp>
        <p:nvSpPr>
          <p:cNvPr id="4" name="slide-number">
            <a:extLst xmlns:a="http://schemas.openxmlformats.org/drawingml/2006/main">
              <a:ext uri="{FF2B5EF4-FFF2-40B4-BE49-F238E27FC236}">
                <a16:creationId xmlns:a16="http://schemas.microsoft.com/office/drawing/2014/main" id="{7735BD17-0627-44C3-BC95-068ADABC6A1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133</a:t>
            </a:r>
          </a:p>
        </p:txBody>
      </p:sp>
      <p:sp>
        <p:nvSpPr>
          <p:cNvPr id="5" name="body">
            <a:extLst xmlns:a="http://schemas.openxmlformats.org/drawingml/2006/main">
              <a:ext uri="{FF2B5EF4-FFF2-40B4-BE49-F238E27FC236}">
                <a16:creationId xmlns:a16="http://schemas.microsoft.com/office/drawing/2014/main" id="{EB966D50-467F-428C-83F4-8BBD15A89A2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Entropy S is a state function: it depends on the current macroscopic state, not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path taken to reach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Qualitatively, increasing entropy describes energy spreading among more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accessible microscopic arrangements and a reduction in its availability to produce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useful work.</a:t>
            </a:r>
          </a:p>
        </p:txBody>
      </p:sp>
      <p:sp>
        <p:nvSpPr>
          <p:cNvPr id="6" name="body">
            <a:extLst xmlns:a="http://schemas.openxmlformats.org/drawingml/2006/main">
              <a:ext uri="{FF2B5EF4-FFF2-40B4-BE49-F238E27FC236}">
                <a16:creationId xmlns:a16="http://schemas.microsoft.com/office/drawing/2014/main" id="{77E69824-D82F-40BB-8AEA-A8CB5C6D545D}"/>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second law: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total entropy of an isolated system cannot decrease.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increases for irreversible processes and remains constant for an ideal reversible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process.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thermodynamic equilibrium, the isolated system has maximum entropy subject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constraints.</a:t>
            </a:r>
          </a:p>
        </p:txBody>
      </p:sp>
    </p:spTree>
    <p:extLst>
      <p:ext uri="{BB962C8B-B14F-4D97-AF65-F5344CB8AC3E}">
        <p14:creationId xmlns:p14="http://schemas.microsoft.com/office/powerpoint/2010/main" val="536711852"/>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2D78FBA-A298-4299-B47B-FBECA161389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FBF2CD27-80F6-42D5-8CFB-811AD4804FC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Entropy &amp; the second law</a:t>
            </a:r>
          </a:p>
        </p:txBody>
      </p:sp>
      <p:sp>
        <p:nvSpPr>
          <p:cNvPr id="3" name="source-page">
            <a:extLst xmlns:a="http://schemas.openxmlformats.org/drawingml/2006/main">
              <a:ext uri="{FF2B5EF4-FFF2-40B4-BE49-F238E27FC236}">
                <a16:creationId xmlns:a16="http://schemas.microsoft.com/office/drawing/2014/main" id="{C29FFF91-3FA8-4B4C-8B68-0B1ABB4BB42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9.6 / qualitative reasoning</a:t>
            </a:r>
          </a:p>
        </p:txBody>
      </p:sp>
      <p:sp>
        <p:nvSpPr>
          <p:cNvPr id="4" name="slide-number">
            <a:extLst xmlns:a="http://schemas.openxmlformats.org/drawingml/2006/main">
              <a:ext uri="{FF2B5EF4-FFF2-40B4-BE49-F238E27FC236}">
                <a16:creationId xmlns:a16="http://schemas.microsoft.com/office/drawing/2014/main" id="{BB98E472-7441-4C77-8958-2441A15B537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133</a:t>
            </a:r>
          </a:p>
        </p:txBody>
      </p:sp>
      <p:graphicFrame>
        <p:nvGraphicFramePr>
          <p:cNvPr id="10" name=""/>
          <p:cNvGraphicFramePr/>
          <p:nvPr/>
        </p:nvGraphicFramePr>
        <p:xfrm>
          <a:off xmlns:a="http://schemas.openxmlformats.org/drawingml/2006/main" x="609600" y="1809750"/>
          <a:ext xmlns:a="http://schemas.openxmlformats.org/drawingml/2006/main" cx="10972800" cy="3544824"/>
        </p:xfrm>
        <a:graphic xmlns:a="http://schemas.openxmlformats.org/drawingml/2006/main">
          <a:graphicData uri="http://schemas.openxmlformats.org/drawingml/2006/table">
            <a:tbl>
              <a:tblPr/>
              <a:tblGrid>
                <a:gridCol w="4066596"/>
                <a:gridCol w="6906204"/>
              </a:tblGrid>
              <a:tr h="478536">
                <a:tc>
                  <a:txBody>
                    <a:bodyPr wrap="square" lIns="95250" tIns="76200" rIns="95250" bIns="76200">
                      <a:noAutofit/>
                    </a:bodyPr>
                    <a:lstStyle/>
                    <a:p>
                      <a:r>
                        <a:rPr sz="1800" b="1">
                          <a:solidFill>
                            <a:srgbClr val="FFFFFF"/>
                          </a:solidFill>
                          <a:latin typeface="Arial"/>
                          <a:ea typeface="Arial"/>
                          <a:cs typeface="Arial"/>
                        </a:rPr>
                        <a:t>Situation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Correct conclusion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Hot and cold bodies brought into contact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hot body can lose entropy, but the combined isolated system gains entropy.</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An object cools in a large room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The object is not isolated. Its entropy may decrease while total entropy increases.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A refrigerator cools its interior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Work input allows energy to be transferred from colder to hotter regions; the surroundings must be included.</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An ideal reversible change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Total entropy of system plus surroundings stays constant. Reversible is an ideal limiting condition.</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327034738"/>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95B4F44-64BB-449F-B3CF-48A0EDE05C4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89726DA5-A12B-4290-82B5-CE677015EE5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Entropy &amp; the second law</a:t>
            </a:r>
          </a:p>
        </p:txBody>
      </p:sp>
      <p:sp>
        <p:nvSpPr>
          <p:cNvPr id="3" name="source-page">
            <a:extLst xmlns:a="http://schemas.openxmlformats.org/drawingml/2006/main">
              <a:ext uri="{FF2B5EF4-FFF2-40B4-BE49-F238E27FC236}">
                <a16:creationId xmlns:a16="http://schemas.microsoft.com/office/drawing/2014/main" id="{A169F240-A067-412B-8FE0-B9EC64CE49D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9.6 / qualitative reasoning</a:t>
            </a:r>
          </a:p>
        </p:txBody>
      </p:sp>
      <p:sp>
        <p:nvSpPr>
          <p:cNvPr id="4" name="slide-number">
            <a:extLst xmlns:a="http://schemas.openxmlformats.org/drawingml/2006/main">
              <a:ext uri="{FF2B5EF4-FFF2-40B4-BE49-F238E27FC236}">
                <a16:creationId xmlns:a16="http://schemas.microsoft.com/office/drawing/2014/main" id="{7099ED7E-E2C1-4EC0-92FF-2BF55B5D25F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133</a:t>
            </a:r>
          </a:p>
        </p:txBody>
      </p:sp>
      <p:sp>
        <p:nvSpPr>
          <p:cNvPr id="5" name="body">
            <a:extLst xmlns:a="http://schemas.openxmlformats.org/drawingml/2006/main">
              <a:ext uri="{FF2B5EF4-FFF2-40B4-BE49-F238E27FC236}">
                <a16:creationId xmlns:a16="http://schemas.microsoft.com/office/drawing/2014/main" id="{B91A1672-89B6-4DFF-96F5-879DBBA3C16A}"/>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Heat-engine connection: a cyclic device cannot take energy solely by heating from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reservoir and convert all of that energy into work with no other effect.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must reject energy or produce another compensating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more precise than saying “no machine is 100% efficient.” No numerical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entropy or Carnot formula is required by the supplied Unit 9 boundary.</a:t>
            </a:r>
          </a:p>
        </p:txBody>
      </p:sp>
    </p:spTree>
    <p:extLst>
      <p:ext uri="{BB962C8B-B14F-4D97-AF65-F5344CB8AC3E}">
        <p14:creationId xmlns:p14="http://schemas.microsoft.com/office/powerpoint/2010/main" val="811331265"/>
      </p:ext>
    </p:extLst>
  </p:cSld>
</p:sld>
</file>

<file path=ppt/slides/slide9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1732E2C-8C5E-4CCB-BDB5-AA1330B0E9B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9CB7FA1-D9EA-4AD5-898C-0BC89E3331F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Entropy &amp; the second law</a:t>
            </a:r>
          </a:p>
        </p:txBody>
      </p:sp>
      <p:sp>
        <p:nvSpPr>
          <p:cNvPr id="3" name="section-label">
            <a:extLst xmlns:a="http://schemas.openxmlformats.org/drawingml/2006/main">
              <a:ext uri="{FF2B5EF4-FFF2-40B4-BE49-F238E27FC236}">
                <a16:creationId xmlns:a16="http://schemas.microsoft.com/office/drawing/2014/main" id="{F53C2D1B-58D5-4EFA-8CF2-61EE6F95680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12</a:t>
            </a:r>
          </a:p>
        </p:txBody>
      </p:sp>
      <p:sp>
        <p:nvSpPr>
          <p:cNvPr id="4" name="source-page">
            <a:extLst xmlns:a="http://schemas.openxmlformats.org/drawingml/2006/main">
              <a:ext uri="{FF2B5EF4-FFF2-40B4-BE49-F238E27FC236}">
                <a16:creationId xmlns:a16="http://schemas.microsoft.com/office/drawing/2014/main" id="{A9167C9B-B837-4536-977A-2C45BBDC402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20    9.6 / qualitative reasoning</a:t>
            </a:r>
          </a:p>
        </p:txBody>
      </p:sp>
      <p:sp>
        <p:nvSpPr>
          <p:cNvPr id="5" name="slide-number">
            <a:extLst xmlns:a="http://schemas.openxmlformats.org/drawingml/2006/main">
              <a:ext uri="{FF2B5EF4-FFF2-40B4-BE49-F238E27FC236}">
                <a16:creationId xmlns:a16="http://schemas.microsoft.com/office/drawing/2014/main" id="{BBDB9934-51E4-4CFF-9E22-5ADC95A1C4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90 / 133</a:t>
            </a:r>
          </a:p>
        </p:txBody>
      </p:sp>
      <p:sp>
        <p:nvSpPr>
          <p:cNvPr id="6" name="body">
            <a:extLst xmlns:a="http://schemas.openxmlformats.org/drawingml/2006/main">
              <a:ext uri="{FF2B5EF4-FFF2-40B4-BE49-F238E27FC236}">
                <a16:creationId xmlns:a16="http://schemas.microsoft.com/office/drawing/2014/main" id="{A1ACC703-05FB-47AC-BB6C-4E7796355DE4}"/>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cup of hot water cools.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student says, “The water’s entropy decreases, so the second law is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violated.” Identify the missing system boundary and correct the claim.</a:t>
            </a:r>
          </a:p>
        </p:txBody>
      </p:sp>
    </p:spTree>
    <p:extLst>
      <p:ext uri="{BB962C8B-B14F-4D97-AF65-F5344CB8AC3E}">
        <p14:creationId xmlns:p14="http://schemas.microsoft.com/office/powerpoint/2010/main" val="960569739"/>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24F4C96-32A3-4E71-BDFA-AF313149A0B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DE360C8-3EBE-4242-8371-D21FD1830F7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Pressure comes from momentum transfer</a:t>
            </a:r>
          </a:p>
        </p:txBody>
      </p:sp>
      <p:sp>
        <p:nvSpPr>
          <p:cNvPr id="3" name="source-page">
            <a:extLst xmlns:a="http://schemas.openxmlformats.org/drawingml/2006/main">
              <a:ext uri="{FF2B5EF4-FFF2-40B4-BE49-F238E27FC236}">
                <a16:creationId xmlns:a16="http://schemas.microsoft.com/office/drawing/2014/main" id="{E8E43B7E-0A7C-4A81-A1A5-7FC3929FAA8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9.1 / collisions</a:t>
            </a:r>
          </a:p>
        </p:txBody>
      </p:sp>
      <p:sp>
        <p:nvSpPr>
          <p:cNvPr id="4" name="slide-number">
            <a:extLst xmlns:a="http://schemas.openxmlformats.org/drawingml/2006/main">
              <a:ext uri="{FF2B5EF4-FFF2-40B4-BE49-F238E27FC236}">
                <a16:creationId xmlns:a16="http://schemas.microsoft.com/office/drawing/2014/main" id="{88B91DD8-E5B9-4951-9F79-2EF109BD1A0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91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6ad9f6dc9de4f7e"/>
          <a:stretch xmlns:a="http://schemas.openxmlformats.org/drawingml/2006/main"/>
        </p:blipFill>
        <p:spPr>
          <a:xfrm xmlns:a="http://schemas.openxmlformats.org/drawingml/2006/main">
            <a:off x="1222098" y="1790700"/>
            <a:ext cx="974780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BD364BAE-6693-4795-8E54-BED70E31FEBA}"/>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Oblique elastic collision: only the velocity component perpendicular to a smooth fixed wall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reverses. The drawn vertical direction is the tangential direction.</a:t>
            </a:r>
          </a:p>
        </p:txBody>
      </p:sp>
    </p:spTree>
    <p:extLst>
      <p:ext uri="{BB962C8B-B14F-4D97-AF65-F5344CB8AC3E}">
        <p14:creationId xmlns:p14="http://schemas.microsoft.com/office/powerpoint/2010/main" val="1233574016"/>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62BF47FE-7399-4A16-AFE6-7A32FFD6421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0BE4940-9A6C-46EC-9379-8C9D1F36DA7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Pressure comes from momentum transfer</a:t>
            </a:r>
          </a:p>
        </p:txBody>
      </p:sp>
      <p:sp>
        <p:nvSpPr>
          <p:cNvPr id="3" name="section-label">
            <a:extLst xmlns:a="http://schemas.openxmlformats.org/drawingml/2006/main">
              <a:ext uri="{FF2B5EF4-FFF2-40B4-BE49-F238E27FC236}">
                <a16:creationId xmlns:a16="http://schemas.microsoft.com/office/drawing/2014/main" id="{56F81EE1-A191-4F88-8D29-787E3423EEE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2582BB31-D7C3-4D05-997F-A9102ED10B1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9.1 / collisions</a:t>
            </a:r>
          </a:p>
        </p:txBody>
      </p:sp>
      <p:sp>
        <p:nvSpPr>
          <p:cNvPr id="5" name="slide-number">
            <a:extLst xmlns:a="http://schemas.openxmlformats.org/drawingml/2006/main">
              <a:ext uri="{FF2B5EF4-FFF2-40B4-BE49-F238E27FC236}">
                <a16:creationId xmlns:a16="http://schemas.microsoft.com/office/drawing/2014/main" id="{CB6FE1E7-D3BB-4693-B85C-85FA51D0479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92 / 133</a:t>
            </a:r>
          </a:p>
        </p:txBody>
      </p:sp>
      <p:sp>
        <p:nvSpPr>
          <p:cNvPr id="6" name="body">
            <a:extLst xmlns:a="http://schemas.openxmlformats.org/drawingml/2006/main">
              <a:ext uri="{FF2B5EF4-FFF2-40B4-BE49-F238E27FC236}">
                <a16:creationId xmlns:a16="http://schemas.microsoft.com/office/drawing/2014/main" id="{D3FF95DD-12D5-45F0-AF68-C150AD9225FE}"/>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 = F_⊥,avg/A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F_⊥,avg = (total perpendicular impulse delivered to wall)/Δt</a:t>
            </a:r>
          </a:p>
        </p:txBody>
      </p:sp>
      <p:sp>
        <p:nvSpPr>
          <p:cNvPr id="7" name="body">
            <a:extLst xmlns:a="http://schemas.openxmlformats.org/drawingml/2006/main">
              <a:ext uri="{FF2B5EF4-FFF2-40B4-BE49-F238E27FC236}">
                <a16:creationId xmlns:a16="http://schemas.microsoft.com/office/drawing/2014/main" id="{C4391B30-B88F-4A7A-BB7A-F24D7B475A41}"/>
              </a:ext>
            </a:extLst>
          </p:cNvPr>
          <p:cNvSpPr>
            <a:spLocks xmlns:a="http://schemas.openxmlformats.org/drawingml/2006/main" noGrp="1"/>
          </p:cNvSpPr>
          <p:nvPr/>
        </p:nvSpPr>
        <p:spPr>
          <a:xfrm xmlns:a="http://schemas.openxmlformats.org/drawingml/2006/main">
            <a:off x="609600" y="28384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N_hit identical impacts deliver impulse 2mv_⊥ each in time Δt, then P =</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2N_hitmv_⊥/(AΔt).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unequal speeds, add the impulses individually.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Pressure exists throughout a gas, not only at the wall.</a:t>
            </a:r>
          </a:p>
        </p:txBody>
      </p:sp>
    </p:spTree>
    <p:extLst>
      <p:ext uri="{BB962C8B-B14F-4D97-AF65-F5344CB8AC3E}">
        <p14:creationId xmlns:p14="http://schemas.microsoft.com/office/powerpoint/2010/main" val="1066014622"/>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0EFD55-C6AB-4E4C-B169-42AA2E20A3D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214C813-22EF-47E2-BBF3-DD27306F4FB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Pressure comes from momentum transfer</a:t>
            </a:r>
          </a:p>
        </p:txBody>
      </p:sp>
      <p:sp>
        <p:nvSpPr>
          <p:cNvPr id="3" name="section-label">
            <a:extLst xmlns:a="http://schemas.openxmlformats.org/drawingml/2006/main">
              <a:ext uri="{FF2B5EF4-FFF2-40B4-BE49-F238E27FC236}">
                <a16:creationId xmlns:a16="http://schemas.microsoft.com/office/drawing/2014/main" id="{DAD32CF3-F41F-4DDA-BDE8-0A64630035C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DAC44CF-9ADA-420C-95F2-FD8F332C72B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9.1 / collisions</a:t>
            </a:r>
          </a:p>
        </p:txBody>
      </p:sp>
      <p:sp>
        <p:nvSpPr>
          <p:cNvPr id="5" name="slide-number">
            <a:extLst xmlns:a="http://schemas.openxmlformats.org/drawingml/2006/main">
              <a:ext uri="{FF2B5EF4-FFF2-40B4-BE49-F238E27FC236}">
                <a16:creationId xmlns:a16="http://schemas.microsoft.com/office/drawing/2014/main" id="{CAC3FA8A-D357-4F9F-87CA-CAF75C4D479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93 / 133</a:t>
            </a:r>
          </a:p>
        </p:txBody>
      </p:sp>
      <p:sp>
        <p:nvSpPr>
          <p:cNvPr id="6" name="body">
            <a:extLst xmlns:a="http://schemas.openxmlformats.org/drawingml/2006/main">
              <a:ext uri="{FF2B5EF4-FFF2-40B4-BE49-F238E27FC236}">
                <a16:creationId xmlns:a16="http://schemas.microsoft.com/office/drawing/2014/main" id="{B90EF3B5-8FE3-472B-86F5-5196AE36074B}"/>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From one particle to the whole gas: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cube of side L, one particle returns to the same wall after 2L/|v_x|.</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Its average force on that wall is m v_x²/L.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random motion, ⟨v_x²⟩ = ⟨v_y²⟩ = ⟨v_z²⟩ = ⟨v²⟩/3.</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Summing over all N particles gives: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PV = (1/3)Nm⟨v²⟩ = (2/3)N K_avg.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Combining this with PV = Nk_BT gives K_avg = (3/2)k_BT.</a:t>
            </a:r>
          </a:p>
        </p:txBody>
      </p:sp>
    </p:spTree>
    <p:extLst>
      <p:ext uri="{BB962C8B-B14F-4D97-AF65-F5344CB8AC3E}">
        <p14:creationId xmlns:p14="http://schemas.microsoft.com/office/powerpoint/2010/main" val="355555014"/>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6ABF96F-080D-4AA6-8872-055F63A9369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772DE70-EF85-417E-8F86-7980F4A0947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Collisions between particles: conserve components</a:t>
            </a:r>
          </a:p>
        </p:txBody>
      </p:sp>
      <p:sp>
        <p:nvSpPr>
          <p:cNvPr id="3" name="source-page">
            <a:extLst xmlns:a="http://schemas.openxmlformats.org/drawingml/2006/main">
              <a:ext uri="{FF2B5EF4-FFF2-40B4-BE49-F238E27FC236}">
                <a16:creationId xmlns:a16="http://schemas.microsoft.com/office/drawing/2014/main" id="{7EF39361-735A-4B9A-A2C4-BD4B610D852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9.1 / collisions</a:t>
            </a:r>
          </a:p>
        </p:txBody>
      </p:sp>
      <p:sp>
        <p:nvSpPr>
          <p:cNvPr id="4" name="slide-number">
            <a:extLst xmlns:a="http://schemas.openxmlformats.org/drawingml/2006/main">
              <a:ext uri="{FF2B5EF4-FFF2-40B4-BE49-F238E27FC236}">
                <a16:creationId xmlns:a16="http://schemas.microsoft.com/office/drawing/2014/main" id="{9A05806B-BB3A-47D1-8577-CCD01D56B22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94 / 133</a:t>
            </a:r>
          </a:p>
        </p:txBody>
      </p:sp>
      <p:sp>
        <p:nvSpPr>
          <p:cNvPr id="5" name="body">
            <a:extLst xmlns:a="http://schemas.openxmlformats.org/drawingml/2006/main">
              <a:ext uri="{FF2B5EF4-FFF2-40B4-BE49-F238E27FC236}">
                <a16:creationId xmlns:a16="http://schemas.microsoft.com/office/drawing/2014/main" id="{EFF4EEBA-9F48-406F-A335-8D76A9354DB2}"/>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isolated pair, total momentum is conserved separately along x and 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elastic collision also conserves the pair’s total kinetic energy; each particle’s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kinetic energy may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 two equal masses, initially (v, 0) and (0, 0), may leave with (v/2, v/2)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(v/2, -v/2).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total momentum remains (mv, 0), and the total kinetic energy remains ½mv².</a:t>
            </a:r>
          </a:p>
        </p:txBody>
      </p:sp>
    </p:spTree>
    <p:extLst>
      <p:ext uri="{BB962C8B-B14F-4D97-AF65-F5344CB8AC3E}">
        <p14:creationId xmlns:p14="http://schemas.microsoft.com/office/powerpoint/2010/main" val="1597729514"/>
      </p:ext>
    </p:extLst>
  </p:cSld>
</p:sld>
</file>

<file path=ppt/slides/slide9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B00C269-DA2E-4B57-AA7A-33FDF83FBA6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14F4DF6-0EBF-483B-8DAC-7B3AA76AD6F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Collisions between particles: conserve components</a:t>
            </a:r>
          </a:p>
        </p:txBody>
      </p:sp>
      <p:sp>
        <p:nvSpPr>
          <p:cNvPr id="3" name="section-label">
            <a:extLst xmlns:a="http://schemas.openxmlformats.org/drawingml/2006/main">
              <a:ext uri="{FF2B5EF4-FFF2-40B4-BE49-F238E27FC236}">
                <a16:creationId xmlns:a16="http://schemas.microsoft.com/office/drawing/2014/main" id="{79E7921D-3D0C-4B6F-AADF-363FD07DA42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predict 13</a:t>
            </a:r>
          </a:p>
        </p:txBody>
      </p:sp>
      <p:sp>
        <p:nvSpPr>
          <p:cNvPr id="4" name="source-page">
            <a:extLst xmlns:a="http://schemas.openxmlformats.org/drawingml/2006/main">
              <a:ext uri="{FF2B5EF4-FFF2-40B4-BE49-F238E27FC236}">
                <a16:creationId xmlns:a16="http://schemas.microsoft.com/office/drawing/2014/main" id="{A4A8E727-0A8C-4BAE-92CE-27EBCCC4B2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21    9.1 / collisions</a:t>
            </a:r>
          </a:p>
        </p:txBody>
      </p:sp>
      <p:sp>
        <p:nvSpPr>
          <p:cNvPr id="5" name="slide-number">
            <a:extLst xmlns:a="http://schemas.openxmlformats.org/drawingml/2006/main">
              <a:ext uri="{FF2B5EF4-FFF2-40B4-BE49-F238E27FC236}">
                <a16:creationId xmlns:a16="http://schemas.microsoft.com/office/drawing/2014/main" id="{EA0159FA-87E1-438F-BF29-EEB7B4B8440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95 / 133</a:t>
            </a:r>
          </a:p>
        </p:txBody>
      </p:sp>
      <p:sp>
        <p:nvSpPr>
          <p:cNvPr id="6" name="body">
            <a:extLst xmlns:a="http://schemas.openxmlformats.org/drawingml/2006/main">
              <a:ext uri="{FF2B5EF4-FFF2-40B4-BE49-F238E27FC236}">
                <a16:creationId xmlns:a16="http://schemas.microsoft.com/office/drawing/2014/main" id="{028545A2-365A-4657-B7B6-334C51B0ECD6}"/>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At fixed volume, why does increasing T raise P?</a:t>
            </a:r>
          </a:p>
        </p:txBody>
      </p:sp>
    </p:spTree>
    <p:extLst>
      <p:ext uri="{BB962C8B-B14F-4D97-AF65-F5344CB8AC3E}">
        <p14:creationId xmlns:p14="http://schemas.microsoft.com/office/powerpoint/2010/main" val="300566455"/>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D66D54-6DC3-4D8C-B307-7A4E9436727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D1FEA56-F308-47AE-BBA7-B11DD349AC2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Collisions between particles: conserve components</a:t>
            </a:r>
          </a:p>
        </p:txBody>
      </p:sp>
      <p:sp>
        <p:nvSpPr>
          <p:cNvPr id="3" name="section-label">
            <a:extLst xmlns:a="http://schemas.openxmlformats.org/drawingml/2006/main">
              <a:ext uri="{FF2B5EF4-FFF2-40B4-BE49-F238E27FC236}">
                <a16:creationId xmlns:a16="http://schemas.microsoft.com/office/drawing/2014/main" id="{706C0D64-9499-40AA-941F-54597773919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C05C9567-28E9-4DA9-AC66-CA37C614CB2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9.1 / collisions</a:t>
            </a:r>
          </a:p>
        </p:txBody>
      </p:sp>
      <p:sp>
        <p:nvSpPr>
          <p:cNvPr id="5" name="slide-number">
            <a:extLst xmlns:a="http://schemas.openxmlformats.org/drawingml/2006/main">
              <a:ext uri="{FF2B5EF4-FFF2-40B4-BE49-F238E27FC236}">
                <a16:creationId xmlns:a16="http://schemas.microsoft.com/office/drawing/2014/main" id="{7B82C5F9-E556-4110-8A3C-4A32B011368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96 / 133</a:t>
            </a:r>
          </a:p>
        </p:txBody>
      </p:sp>
      <p:sp>
        <p:nvSpPr>
          <p:cNvPr id="6" name="body">
            <a:extLst xmlns:a="http://schemas.openxmlformats.org/drawingml/2006/main">
              <a:ext uri="{FF2B5EF4-FFF2-40B4-BE49-F238E27FC236}">
                <a16:creationId xmlns:a16="http://schemas.microsoft.com/office/drawing/2014/main" id="{B832DCC9-D35B-4E4A-B26B-B5A46E2D0A6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T, why does compressing the gas raise 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impulse and collision rate, not only PV = nRT.</a:t>
            </a:r>
          </a:p>
        </p:txBody>
      </p:sp>
    </p:spTree>
    <p:extLst>
      <p:ext uri="{BB962C8B-B14F-4D97-AF65-F5344CB8AC3E}">
        <p14:creationId xmlns:p14="http://schemas.microsoft.com/office/powerpoint/2010/main" val="467930794"/>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0D065A-005B-4BC9-9E11-23B1CFAB130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6DC3822-8F9B-418E-AEA3-6C199630BCA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Conduction experiment</a:t>
            </a:r>
          </a:p>
        </p:txBody>
      </p:sp>
      <p:sp>
        <p:nvSpPr>
          <p:cNvPr id="3" name="source-page">
            <a:extLst xmlns:a="http://schemas.openxmlformats.org/drawingml/2006/main">
              <a:ext uri="{FF2B5EF4-FFF2-40B4-BE49-F238E27FC236}">
                <a16:creationId xmlns:a16="http://schemas.microsoft.com/office/drawing/2014/main" id="{311A2C43-E2A2-4949-B210-6E4CB6C44C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9.5</a:t>
            </a:r>
          </a:p>
        </p:txBody>
      </p:sp>
      <p:sp>
        <p:nvSpPr>
          <p:cNvPr id="4" name="slide-number">
            <a:extLst xmlns:a="http://schemas.openxmlformats.org/drawingml/2006/main">
              <a:ext uri="{FF2B5EF4-FFF2-40B4-BE49-F238E27FC236}">
                <a16:creationId xmlns:a16="http://schemas.microsoft.com/office/drawing/2014/main" id="{B95B7F6B-7531-4D48-8E09-69E38CC551A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97 / 133</a:t>
            </a:r>
          </a:p>
        </p:txBody>
      </p:sp>
      <p:sp>
        <p:nvSpPr>
          <p:cNvPr id="5" name="body">
            <a:extLst xmlns:a="http://schemas.openxmlformats.org/drawingml/2006/main">
              <a:ext uri="{FF2B5EF4-FFF2-40B4-BE49-F238E27FC236}">
                <a16:creationId xmlns:a16="http://schemas.microsoft.com/office/drawing/2014/main" id="{C38695C0-D237-4369-B30F-0BEBEA549E31}"/>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apparatus keeps boiling water above one face of a plastic slab and ice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near 0 °C on the other face.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Area A = 0.025 m² and ΔT = 100 K stay fixed while slab thickness L changes.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steady transfer develops, the melt rate gives the energy-transfer rate H.</a:t>
            </a:r>
          </a:p>
        </p:txBody>
      </p:sp>
    </p:spTree>
    <p:extLst>
      <p:ext uri="{BB962C8B-B14F-4D97-AF65-F5344CB8AC3E}">
        <p14:creationId xmlns:p14="http://schemas.microsoft.com/office/powerpoint/2010/main" val="1764970693"/>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3B0CDA5-AA15-4C49-9ABD-DE13A42CC18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2D65F6F3-DE51-406C-B8B4-5F427847147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Conduction experiment</a:t>
            </a:r>
          </a:p>
        </p:txBody>
      </p:sp>
      <p:sp>
        <p:nvSpPr>
          <p:cNvPr id="3" name="source-page">
            <a:extLst xmlns:a="http://schemas.openxmlformats.org/drawingml/2006/main">
              <a:ext uri="{FF2B5EF4-FFF2-40B4-BE49-F238E27FC236}">
                <a16:creationId xmlns:a16="http://schemas.microsoft.com/office/drawing/2014/main" id="{CBC4936F-F34F-4CB2-9F0B-B8E40787AE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9.5</a:t>
            </a:r>
          </a:p>
        </p:txBody>
      </p:sp>
      <p:sp>
        <p:nvSpPr>
          <p:cNvPr id="4" name="slide-number">
            <a:extLst xmlns:a="http://schemas.openxmlformats.org/drawingml/2006/main">
              <a:ext uri="{FF2B5EF4-FFF2-40B4-BE49-F238E27FC236}">
                <a16:creationId xmlns:a16="http://schemas.microsoft.com/office/drawing/2014/main" id="{07667C9D-C4A6-4A86-A4F3-1164B8C984B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98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15ff33c42984c48"/>
          <a:stretch xmlns:a="http://schemas.openxmlformats.org/drawingml/2006/main"/>
        </p:blipFill>
        <p:spPr>
          <a:xfrm xmlns:a="http://schemas.openxmlformats.org/drawingml/2006/main">
            <a:off x="609600" y="1855394"/>
            <a:ext cx="10972800" cy="3109112"/>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DC32E01A-A473-4C64-BCEF-6A50D3BEEAA8}"/>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Energy moves through the slab from the hot reservoir to the melting ice.</a:t>
            </a:r>
          </a:p>
        </p:txBody>
      </p:sp>
    </p:spTree>
    <p:extLst>
      <p:ext uri="{BB962C8B-B14F-4D97-AF65-F5344CB8AC3E}">
        <p14:creationId xmlns:p14="http://schemas.microsoft.com/office/powerpoint/2010/main" val="1837584957"/>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38790A-8288-480A-BA9F-9D54AA1EDAE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D7B3A3A-C7F6-4A91-BC21-C79E0AA6503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Conduction experiment</a:t>
            </a:r>
          </a:p>
        </p:txBody>
      </p:sp>
      <p:sp>
        <p:nvSpPr>
          <p:cNvPr id="3" name="source-page">
            <a:extLst xmlns:a="http://schemas.openxmlformats.org/drawingml/2006/main">
              <a:ext uri="{FF2B5EF4-FFF2-40B4-BE49-F238E27FC236}">
                <a16:creationId xmlns:a16="http://schemas.microsoft.com/office/drawing/2014/main" id="{21B8D24C-D416-427D-BAB1-5DB7173C731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9.5</a:t>
            </a:r>
          </a:p>
        </p:txBody>
      </p:sp>
      <p:sp>
        <p:nvSpPr>
          <p:cNvPr id="4" name="slide-number">
            <a:extLst xmlns:a="http://schemas.openxmlformats.org/drawingml/2006/main">
              <a:ext uri="{FF2B5EF4-FFF2-40B4-BE49-F238E27FC236}">
                <a16:creationId xmlns:a16="http://schemas.microsoft.com/office/drawing/2014/main" id="{312ECC93-69EC-45A3-936B-1FE751280C4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99 / 133</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1846694"/>
                <a:gridCol w="1825221"/>
                <a:gridCol w="1825221"/>
                <a:gridCol w="1825221"/>
                <a:gridCol w="1825221"/>
                <a:gridCol w="1825221"/>
              </a:tblGrid>
              <a:tr h="478536">
                <a:tc>
                  <a:txBody>
                    <a:bodyPr wrap="square" lIns="95250" tIns="76200" rIns="95250" bIns="76200">
                      <a:noAutofit/>
                    </a:bodyPr>
                    <a:lstStyle/>
                    <a:p>
                      <a:r>
                        <a:rPr sz="1800" b="1">
                          <a:solidFill>
                            <a:srgbClr val="FFFFFF"/>
                          </a:solidFill>
                          <a:latin typeface="Arial"/>
                          <a:ea typeface="Arial"/>
                          <a:cs typeface="Arial"/>
                        </a:rPr>
                        <a:t>L (m)</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0.010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0.020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0.030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0.040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0.050</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H (J/s)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95</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53</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31</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27</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18</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1/L (m⁻¹)</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100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50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33.3</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25</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20</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11126121"/>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A42DA769-0348-4F0F-BAB4-1EE120ED61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8F03348-A2FB-401A-968C-7E4EAA61D3F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Conduction experiment</a:t>
            </a:r>
          </a:p>
        </p:txBody>
      </p:sp>
      <p:sp>
        <p:nvSpPr>
          <p:cNvPr id="3" name="section-label">
            <a:extLst xmlns:a="http://schemas.openxmlformats.org/drawingml/2006/main">
              <a:ext uri="{FF2B5EF4-FFF2-40B4-BE49-F238E27FC236}">
                <a16:creationId xmlns:a16="http://schemas.microsoft.com/office/drawing/2014/main" id="{2E4C03BD-1E93-49F2-BD28-A574008328E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EBE6CCC-6E06-447D-81EE-B736DC54E63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9.5</a:t>
            </a:r>
          </a:p>
        </p:txBody>
      </p:sp>
      <p:sp>
        <p:nvSpPr>
          <p:cNvPr id="5" name="slide-number">
            <a:extLst xmlns:a="http://schemas.openxmlformats.org/drawingml/2006/main">
              <a:ext uri="{FF2B5EF4-FFF2-40B4-BE49-F238E27FC236}">
                <a16:creationId xmlns:a16="http://schemas.microsoft.com/office/drawing/2014/main" id="{0A92A718-B4CA-476D-8CD5-A95B69B03E8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100 / 133</a:t>
            </a:r>
          </a:p>
        </p:txBody>
      </p:sp>
      <p:sp>
        <p:nvSpPr>
          <p:cNvPr id="6" name="body">
            <a:extLst xmlns:a="http://schemas.openxmlformats.org/drawingml/2006/main">
              <a:ext uri="{FF2B5EF4-FFF2-40B4-BE49-F238E27FC236}">
                <a16:creationId xmlns:a16="http://schemas.microsoft.com/office/drawing/2014/main" id="{988390B4-5051-4455-99AC-437AF69D9A2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 = kAΔT(1/L)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Plot H vertically against 1/L horizontally.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Slope = kAΔT.</a:t>
            </a:r>
          </a:p>
        </p:txBody>
      </p:sp>
      <p:sp>
        <p:nvSpPr>
          <p:cNvPr id="7" name="body">
            <a:extLst xmlns:a="http://schemas.openxmlformats.org/drawingml/2006/main">
              <a:ext uri="{FF2B5EF4-FFF2-40B4-BE49-F238E27FC236}">
                <a16:creationId xmlns:a16="http://schemas.microsoft.com/office/drawing/2014/main" id="{E8FC96A5-F553-44E0-9C38-C9B83DB2E152}"/>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fitted slope near 1.0 W·m gives k ≈ 1.0/(0.025 × 100) = 0.40 W/(m·K).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Use all points and show a best-fit line.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Measurement scatter need not put every point exactly on the line.</a:t>
            </a:r>
          </a:p>
        </p:txBody>
      </p:sp>
    </p:spTree>
    <p:extLst>
      <p:ext uri="{BB962C8B-B14F-4D97-AF65-F5344CB8AC3E}">
        <p14:creationId xmlns:p14="http://schemas.microsoft.com/office/powerpoint/2010/main" val="1047272902"/>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1FDB16-ADF3-4005-92D1-284B218D7B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57FFBC9E-C1DE-4474-A82B-DF5D028062E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Conduction experiment</a:t>
            </a:r>
          </a:p>
        </p:txBody>
      </p:sp>
      <p:sp>
        <p:nvSpPr>
          <p:cNvPr id="3" name="section-label">
            <a:extLst xmlns:a="http://schemas.openxmlformats.org/drawingml/2006/main">
              <a:ext uri="{FF2B5EF4-FFF2-40B4-BE49-F238E27FC236}">
                <a16:creationId xmlns:a16="http://schemas.microsoft.com/office/drawing/2014/main" id="{EFA5E9F0-866C-4E7A-8917-6A1F19BC898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BE5C1D58-A430-40DE-BC78-AE956AE5A13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9.5</a:t>
            </a:r>
          </a:p>
        </p:txBody>
      </p:sp>
      <p:sp>
        <p:nvSpPr>
          <p:cNvPr id="5" name="slide-number">
            <a:extLst xmlns:a="http://schemas.openxmlformats.org/drawingml/2006/main">
              <a:ext uri="{FF2B5EF4-FFF2-40B4-BE49-F238E27FC236}">
                <a16:creationId xmlns:a16="http://schemas.microsoft.com/office/drawing/2014/main" id="{6FB61E71-4EE0-4081-8F6C-1171B07D812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101 / 133</a:t>
            </a:r>
          </a:p>
        </p:txBody>
      </p:sp>
      <p:sp>
        <p:nvSpPr>
          <p:cNvPr id="6" name="body">
            <a:extLst xmlns:a="http://schemas.openxmlformats.org/drawingml/2006/main">
              <a:ext uri="{FF2B5EF4-FFF2-40B4-BE49-F238E27FC236}">
                <a16:creationId xmlns:a16="http://schemas.microsoft.com/office/drawing/2014/main" id="{C1D13131-2C1E-48C0-8814-6F90916638E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EXPLANATIONS RETAINED FROM THE SOURCE: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Plastic transfers energy through interactions and vibrations of its particles.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Do not explain plastic conduction by mobile metal electrons.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Equal-temperature wood and plastic can feel different because they remove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from a hand at different rates.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lower actual face-to-face ΔT than assumed biases the inferred k downward.</a:t>
            </a:r>
          </a:p>
        </p:txBody>
      </p:sp>
    </p:spTree>
    <p:extLst>
      <p:ext uri="{BB962C8B-B14F-4D97-AF65-F5344CB8AC3E}">
        <p14:creationId xmlns:p14="http://schemas.microsoft.com/office/powerpoint/2010/main" val="939498355"/>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C65A4EE-B1CF-4065-A455-659C9BA32A0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BADC7E2-BB98-4F8B-B470-E14C05177D8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Test the ideal gas law with a sealed syringe</a:t>
            </a:r>
          </a:p>
        </p:txBody>
      </p:sp>
      <p:sp>
        <p:nvSpPr>
          <p:cNvPr id="3" name="source-page">
            <a:extLst xmlns:a="http://schemas.openxmlformats.org/drawingml/2006/main">
              <a:ext uri="{FF2B5EF4-FFF2-40B4-BE49-F238E27FC236}">
                <a16:creationId xmlns:a16="http://schemas.microsoft.com/office/drawing/2014/main" id="{EBD74207-59D3-44B7-922E-2C9E92F6387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9.2 + 9.5 / science practices</a:t>
            </a:r>
          </a:p>
        </p:txBody>
      </p:sp>
      <p:sp>
        <p:nvSpPr>
          <p:cNvPr id="4" name="slide-number">
            <a:extLst xmlns:a="http://schemas.openxmlformats.org/drawingml/2006/main">
              <a:ext uri="{FF2B5EF4-FFF2-40B4-BE49-F238E27FC236}">
                <a16:creationId xmlns:a16="http://schemas.microsoft.com/office/drawing/2014/main" id="{6AAFD09D-246A-4BCB-A156-C6561A13F9F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102 / 133</a:t>
            </a:r>
          </a:p>
        </p:txBody>
      </p:sp>
      <p:sp>
        <p:nvSpPr>
          <p:cNvPr id="5" name="body">
            <a:extLst xmlns:a="http://schemas.openxmlformats.org/drawingml/2006/main">
              <a:ext uri="{FF2B5EF4-FFF2-40B4-BE49-F238E27FC236}">
                <a16:creationId xmlns:a16="http://schemas.microsoft.com/office/drawing/2014/main" id="{C4C8C5CB-5165-4F2E-84C3-960F6BF26CFD}"/>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Question: Is P proportional to 1/V at fixed temperature and fixed amount of gas?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Equipment: sealed syringe, absolute pressure sensor, volume scale, thermometer,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a clamp or force control.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 connection volume in the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Procedure: seal a fixed amount of air; select at least five volumes over a useful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range; change volume slowly; wait for temperature and pressure to stabilize; record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 total gas volume, and T; repeat each setting.</a:t>
            </a:r>
          </a:p>
        </p:txBody>
      </p:sp>
    </p:spTree>
    <p:extLst>
      <p:ext uri="{BB962C8B-B14F-4D97-AF65-F5344CB8AC3E}">
        <p14:creationId xmlns:p14="http://schemas.microsoft.com/office/powerpoint/2010/main" val="1118498197"/>
      </p:ext>
    </p:extLst>
  </p:cSld>
</p:sld>
</file>

<file path=ppt/slides/slide103.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C57FB91-E5F9-4E55-A99B-447065139E9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0A7E33C-588C-4FB2-A07B-3B8759913D6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 Test the ideal gas law with a sealed syringe</a:t>
            </a:r>
          </a:p>
        </p:txBody>
      </p:sp>
      <p:sp>
        <p:nvSpPr>
          <p:cNvPr id="3" name="section-label">
            <a:extLst xmlns:a="http://schemas.openxmlformats.org/drawingml/2006/main">
              <a:ext uri="{FF2B5EF4-FFF2-40B4-BE49-F238E27FC236}">
                <a16:creationId xmlns:a16="http://schemas.microsoft.com/office/drawing/2014/main" id="{4B6B6216-7D6C-4B83-8D5F-B0754516867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Prediction &amp; analysis</a:t>
            </a:r>
          </a:p>
        </p:txBody>
      </p:sp>
      <p:sp>
        <p:nvSpPr>
          <p:cNvPr id="4" name="source-page">
            <a:extLst xmlns:a="http://schemas.openxmlformats.org/drawingml/2006/main">
              <a:ext uri="{FF2B5EF4-FFF2-40B4-BE49-F238E27FC236}">
                <a16:creationId xmlns:a16="http://schemas.microsoft.com/office/drawing/2014/main" id="{24350ADE-EEBF-4804-981B-256AA3AAEAD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23    9.2 + 9.5 / science practices</a:t>
            </a:r>
          </a:p>
        </p:txBody>
      </p:sp>
      <p:sp>
        <p:nvSpPr>
          <p:cNvPr id="5" name="slide-number">
            <a:extLst xmlns:a="http://schemas.openxmlformats.org/drawingml/2006/main">
              <a:ext uri="{FF2B5EF4-FFF2-40B4-BE49-F238E27FC236}">
                <a16:creationId xmlns:a16="http://schemas.microsoft.com/office/drawing/2014/main" id="{6539BC6A-AADF-45E4-BCD2-0C87F76864C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103 / 133</a:t>
            </a:r>
          </a:p>
        </p:txBody>
      </p:sp>
      <p:sp>
        <p:nvSpPr>
          <p:cNvPr id="6" name="body">
            <a:extLst xmlns:a="http://schemas.openxmlformats.org/drawingml/2006/main">
              <a:ext uri="{FF2B5EF4-FFF2-40B4-BE49-F238E27FC236}">
                <a16:creationId xmlns:a16="http://schemas.microsoft.com/office/drawing/2014/main" id="{ACC76815-B341-4EFA-A284-EED7024E4484}"/>
              </a:ext>
            </a:extLst>
          </p:cNvPr>
          <p:cNvSpPr>
            <a:spLocks xmlns:a="http://schemas.openxmlformats.org/drawingml/2006/main" noGrp="1"/>
          </p:cNvSpPr>
          <p:nvPr/>
        </p:nvSpPr>
        <p:spPr>
          <a:xfrm xmlns:a="http://schemas.openxmlformats.org/drawingml/2006/main">
            <a:off x="609600" y="1866900"/>
            <a:ext cx="109728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Plot absolute P vertically against 1/V horizontally.</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For constant n and T, slope = nRT, with units Pa·m³ = J.</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systematic curve may indicate unaccounted tubing volume, temperature drift,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leaks, or a nonideal apparatus.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Do not interpret a gauge reading as absolute pressure.</a:t>
            </a:r>
          </a:p>
        </p:txBody>
      </p:sp>
    </p:spTree>
    <p:extLst>
      <p:ext uri="{BB962C8B-B14F-4D97-AF65-F5344CB8AC3E}">
        <p14:creationId xmlns:p14="http://schemas.microsoft.com/office/powerpoint/2010/main" val="1777263928"/>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ECD8C71-451A-4A58-BC2C-9077A977E63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8E29D3A-0F7E-4CA2-BE90-6AA64500771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Test the ideal gas law with a sealed syringe</a:t>
            </a:r>
          </a:p>
        </p:txBody>
      </p:sp>
      <p:sp>
        <p:nvSpPr>
          <p:cNvPr id="3" name="source-page">
            <a:extLst xmlns:a="http://schemas.openxmlformats.org/drawingml/2006/main">
              <a:ext uri="{FF2B5EF4-FFF2-40B4-BE49-F238E27FC236}">
                <a16:creationId xmlns:a16="http://schemas.microsoft.com/office/drawing/2014/main" id="{B360CE24-111C-4D1A-852A-830982C9496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9.2 + 9.5 / science practices</a:t>
            </a:r>
          </a:p>
        </p:txBody>
      </p:sp>
      <p:sp>
        <p:nvSpPr>
          <p:cNvPr id="4" name="slide-number">
            <a:extLst xmlns:a="http://schemas.openxmlformats.org/drawingml/2006/main">
              <a:ext uri="{FF2B5EF4-FFF2-40B4-BE49-F238E27FC236}">
                <a16:creationId xmlns:a16="http://schemas.microsoft.com/office/drawing/2014/main" id="{97BEA053-D741-49F3-A76E-DD9E6DECB2F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104 / 133</a:t>
            </a:r>
          </a:p>
        </p:txBody>
      </p:sp>
      <p:sp>
        <p:nvSpPr>
          <p:cNvPr id="5" name="body">
            <a:extLst xmlns:a="http://schemas.openxmlformats.org/drawingml/2006/main">
              <a:ext uri="{FF2B5EF4-FFF2-40B4-BE49-F238E27FC236}">
                <a16:creationId xmlns:a16="http://schemas.microsoft.com/office/drawing/2014/main" id="{DB596804-C94E-43CC-95A1-D6C18D2322A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Improve the test: include syringe plus tubing volume; check leaks; take repeated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readings; compare compression and expansion readings for hysteresis.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weighted piston is used instead of a sensor, calculate P = P_atm + F/A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consider friction.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rapid compression raises T, making P temporarily too large for an isothermal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a:t>
            </a:r>
          </a:p>
        </p:txBody>
      </p:sp>
    </p:spTree>
    <p:extLst>
      <p:ext uri="{BB962C8B-B14F-4D97-AF65-F5344CB8AC3E}">
        <p14:creationId xmlns:p14="http://schemas.microsoft.com/office/powerpoint/2010/main" val="1567482603"/>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34B033B-E724-4F27-AEDA-72A2E7AC207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1AF269E-A660-4BB2-B9C4-8881A503D0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Test the ideal gas law with a sealed syringe</a:t>
            </a:r>
          </a:p>
        </p:txBody>
      </p:sp>
      <p:sp>
        <p:nvSpPr>
          <p:cNvPr id="3" name="source-page">
            <a:extLst xmlns:a="http://schemas.openxmlformats.org/drawingml/2006/main">
              <a:ext uri="{FF2B5EF4-FFF2-40B4-BE49-F238E27FC236}">
                <a16:creationId xmlns:a16="http://schemas.microsoft.com/office/drawing/2014/main" id="{6058F1F2-938E-4B95-8821-32FDDA69C77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9.2 + 9.5 / science practices</a:t>
            </a:r>
          </a:p>
        </p:txBody>
      </p:sp>
      <p:sp>
        <p:nvSpPr>
          <p:cNvPr id="4" name="slide-number">
            <a:extLst xmlns:a="http://schemas.openxmlformats.org/drawingml/2006/main">
              <a:ext uri="{FF2B5EF4-FFF2-40B4-BE49-F238E27FC236}">
                <a16:creationId xmlns:a16="http://schemas.microsoft.com/office/drawing/2014/main" id="{96DC75A0-57BE-43FD-8A51-A4A455251E5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105 / 133</a:t>
            </a:r>
          </a:p>
        </p:txBody>
      </p:sp>
      <p:sp>
        <p:nvSpPr>
          <p:cNvPr id="5" name="body">
            <a:extLst xmlns:a="http://schemas.openxmlformats.org/drawingml/2006/main">
              <a:ext uri="{FF2B5EF4-FFF2-40B4-BE49-F238E27FC236}">
                <a16:creationId xmlns:a16="http://schemas.microsoft.com/office/drawing/2014/main" id="{E7A7714D-4859-4858-84B7-BF4627DE9EA3}"/>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Determine specific heat from electrical heating: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Question: What is c for a sample of known mass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Equipment: insulated sample, low-voltage heater, temperature probe, timer,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voltmeter and ammeter.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Procedure: measure m; place the heater and probe in good thermal contact; stir if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sample is a liquid; measure electrical power P_elec = IV; record T at regular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intervals over a modest range; repeat.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Insulate the container and avoid any phase change.</a:t>
            </a:r>
          </a:p>
        </p:txBody>
      </p:sp>
    </p:spTree>
    <p:extLst>
      <p:ext uri="{BB962C8B-B14F-4D97-AF65-F5344CB8AC3E}">
        <p14:creationId xmlns:p14="http://schemas.microsoft.com/office/powerpoint/2010/main" val="1799509950"/>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1E0A3E33-BED9-43EC-A5BF-2C2FAF68B3F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720C189-7054-49AB-AE74-AB772E419D2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Determine specific heat from electrical heating</a:t>
            </a:r>
          </a:p>
        </p:txBody>
      </p:sp>
      <p:sp>
        <p:nvSpPr>
          <p:cNvPr id="3" name="section-label">
            <a:extLst xmlns:a="http://schemas.openxmlformats.org/drawingml/2006/main">
              <a:ext uri="{FF2B5EF4-FFF2-40B4-BE49-F238E27FC236}">
                <a16:creationId xmlns:a16="http://schemas.microsoft.com/office/drawing/2014/main" id="{2524144F-EC65-41FE-A940-BDAE0B70213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EF9EA48-8AC1-4479-9D94-68AF43EC587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9.2 + 9.5 / science practices</a:t>
            </a:r>
          </a:p>
        </p:txBody>
      </p:sp>
      <p:sp>
        <p:nvSpPr>
          <p:cNvPr id="5" name="slide-number">
            <a:extLst xmlns:a="http://schemas.openxmlformats.org/drawingml/2006/main">
              <a:ext uri="{FF2B5EF4-FFF2-40B4-BE49-F238E27FC236}">
                <a16:creationId xmlns:a16="http://schemas.microsoft.com/office/drawing/2014/main" id="{68EFC067-07AB-4C56-90E2-410D0F9E7A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106 / 133</a:t>
            </a:r>
          </a:p>
        </p:txBody>
      </p:sp>
      <p:sp>
        <p:nvSpPr>
          <p:cNvPr id="6" name="body">
            <a:extLst xmlns:a="http://schemas.openxmlformats.org/drawingml/2006/main">
              <a:ext uri="{FF2B5EF4-FFF2-40B4-BE49-F238E27FC236}">
                <a16:creationId xmlns:a16="http://schemas.microsoft.com/office/drawing/2014/main" id="{B20CEA5A-139F-45D4-B41F-7803050F1A99}"/>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P_elect ≈ mcΔT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Slope s of ΔT versus t = P_elec/(mc)</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 = P_elec/(ms)</a:t>
            </a:r>
          </a:p>
        </p:txBody>
      </p:sp>
      <p:sp>
        <p:nvSpPr>
          <p:cNvPr id="7" name="body">
            <a:extLst xmlns:a="http://schemas.openxmlformats.org/drawingml/2006/main">
              <a:ext uri="{FF2B5EF4-FFF2-40B4-BE49-F238E27FC236}">
                <a16:creationId xmlns:a16="http://schemas.microsoft.com/office/drawing/2014/main" id="{19058EF4-C072-4869-91F1-DE1AFE9F472B}"/>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Interpret an error: if heat escapes to the room, the measured slope is too small.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Using all electrical power as though it heats the sample makes the inferred c too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large.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warming container also adds heat capacity; measure or correct for it.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Measure power rather than assuming it stays constant.</a:t>
            </a:r>
          </a:p>
        </p:txBody>
      </p:sp>
    </p:spTree>
    <p:extLst>
      <p:ext uri="{BB962C8B-B14F-4D97-AF65-F5344CB8AC3E}">
        <p14:creationId xmlns:p14="http://schemas.microsoft.com/office/powerpoint/2010/main" val="1540269787"/>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C070D49-CEC7-4E7D-ABB5-3091A6C38F0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B566614-FBEF-49C1-8DCD-6ABE1797C64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connect the representations</a:t>
            </a:r>
          </a:p>
        </p:txBody>
      </p:sp>
      <p:sp>
        <p:nvSpPr>
          <p:cNvPr id="3" name="source-page">
            <a:extLst xmlns:a="http://schemas.openxmlformats.org/drawingml/2006/main">
              <a:ext uri="{FF2B5EF4-FFF2-40B4-BE49-F238E27FC236}">
                <a16:creationId xmlns:a16="http://schemas.microsoft.com/office/drawing/2014/main" id="{FB0737E9-2D5D-4EB4-9818-BACF4C5336B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student practice</a:t>
            </a:r>
          </a:p>
        </p:txBody>
      </p:sp>
      <p:sp>
        <p:nvSpPr>
          <p:cNvPr id="4" name="slide-number">
            <a:extLst xmlns:a="http://schemas.openxmlformats.org/drawingml/2006/main">
              <a:ext uri="{FF2B5EF4-FFF2-40B4-BE49-F238E27FC236}">
                <a16:creationId xmlns:a16="http://schemas.microsoft.com/office/drawing/2014/main" id="{2C8D5C4B-6C93-41F3-A46D-B4E875189E1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107 / 133</a:t>
            </a:r>
          </a:p>
        </p:txBody>
      </p:sp>
      <p:sp>
        <p:nvSpPr>
          <p:cNvPr id="5" name="body">
            <a:extLst xmlns:a="http://schemas.openxmlformats.org/drawingml/2006/main">
              <a:ext uri="{FF2B5EF4-FFF2-40B4-BE49-F238E27FC236}">
                <a16:creationId xmlns:a16="http://schemas.microsoft.com/office/drawing/2014/main" id="{17C980AF-D565-4437-A531-81CC6F5268AA}"/>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 Temperature and 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helium sample warms from 200 K to 800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factors of change in average translational kinetic energy and rms 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Describe the changes to a normalized speed distribution.</a:t>
            </a:r>
          </a:p>
        </p:txBody>
      </p:sp>
      <p:sp>
        <p:nvSpPr>
          <p:cNvPr id="6" name="body">
            <a:extLst xmlns:a="http://schemas.openxmlformats.org/drawingml/2006/main">
              <a:ext uri="{FF2B5EF4-FFF2-40B4-BE49-F238E27FC236}">
                <a16:creationId xmlns:a16="http://schemas.microsoft.com/office/drawing/2014/main" id="{C42BB414-B9DF-4042-A533-2EBB100A12FF}"/>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 Collision and pressure.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atom of mass 5.0 × 10⁻²⁶ kg hits a smooth fixed wall with normal speed 400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tangential speed 300 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impulse magnitude delivered to the wall.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1.0 × 10²⁰ such impacts occur on 0.010 m² each second, calculate the average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pressure.</a:t>
            </a:r>
          </a:p>
        </p:txBody>
      </p:sp>
    </p:spTree>
    <p:extLst>
      <p:ext uri="{BB962C8B-B14F-4D97-AF65-F5344CB8AC3E}">
        <p14:creationId xmlns:p14="http://schemas.microsoft.com/office/powerpoint/2010/main" val="51802727"/>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1A8DBA7-C86A-47C6-AFC8-0F6E334FF82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7FF0D51-2A0B-4898-8587-9C888D1D6AF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connect the representations</a:t>
            </a:r>
          </a:p>
        </p:txBody>
      </p:sp>
      <p:sp>
        <p:nvSpPr>
          <p:cNvPr id="3" name="source-page">
            <a:extLst xmlns:a="http://schemas.openxmlformats.org/drawingml/2006/main">
              <a:ext uri="{FF2B5EF4-FFF2-40B4-BE49-F238E27FC236}">
                <a16:creationId xmlns:a16="http://schemas.microsoft.com/office/drawing/2014/main" id="{446698EF-4E56-4808-B3A1-BB586004B5F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student practice</a:t>
            </a:r>
          </a:p>
        </p:txBody>
      </p:sp>
      <p:sp>
        <p:nvSpPr>
          <p:cNvPr id="4" name="slide-number">
            <a:extLst xmlns:a="http://schemas.openxmlformats.org/drawingml/2006/main">
              <a:ext uri="{FF2B5EF4-FFF2-40B4-BE49-F238E27FC236}">
                <a16:creationId xmlns:a16="http://schemas.microsoft.com/office/drawing/2014/main" id="{35F1297C-925B-4E9D-A61C-2FA5692B0A4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108 / 133</a:t>
            </a:r>
          </a:p>
        </p:txBody>
      </p:sp>
      <p:sp>
        <p:nvSpPr>
          <p:cNvPr id="5" name="body">
            <a:extLst xmlns:a="http://schemas.openxmlformats.org/drawingml/2006/main">
              <a:ext uri="{FF2B5EF4-FFF2-40B4-BE49-F238E27FC236}">
                <a16:creationId xmlns:a16="http://schemas.microsoft.com/office/drawing/2014/main" id="{9C8C68F9-3767-4C05-9941-46505BB5AB9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 Gas states.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sealed 2.0 L gas sample is initially at 100 kPa and 300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is compressed to 1.0 L and warmed to 450 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final pressure and its initial amount in moles.</a:t>
            </a:r>
          </a:p>
        </p:txBody>
      </p:sp>
    </p:spTree>
    <p:extLst>
      <p:ext uri="{BB962C8B-B14F-4D97-AF65-F5344CB8AC3E}">
        <p14:creationId xmlns:p14="http://schemas.microsoft.com/office/powerpoint/2010/main" val="1948619097"/>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4F40DA-BCA6-4E12-90B2-E64F8A65A81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07D86CA-FFA0-47BB-B4B4-726122DF483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connect the representations</a:t>
            </a:r>
          </a:p>
        </p:txBody>
      </p:sp>
      <p:sp>
        <p:nvSpPr>
          <p:cNvPr id="3" name="source-page">
            <a:extLst xmlns:a="http://schemas.openxmlformats.org/drawingml/2006/main">
              <a:ext uri="{FF2B5EF4-FFF2-40B4-BE49-F238E27FC236}">
                <a16:creationId xmlns:a16="http://schemas.microsoft.com/office/drawing/2014/main" id="{D21DCC06-15CE-4C7F-A579-54476FFBD70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student practice</a:t>
            </a:r>
          </a:p>
        </p:txBody>
      </p:sp>
      <p:sp>
        <p:nvSpPr>
          <p:cNvPr id="4" name="slide-number">
            <a:extLst xmlns:a="http://schemas.openxmlformats.org/drawingml/2006/main">
              <a:ext uri="{FF2B5EF4-FFF2-40B4-BE49-F238E27FC236}">
                <a16:creationId xmlns:a16="http://schemas.microsoft.com/office/drawing/2014/main" id="{C89BCE42-B3F2-44D7-B71F-02BAABF2D4A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109 / 133</a:t>
            </a:r>
          </a:p>
        </p:txBody>
      </p:sp>
      <p:sp>
        <p:nvSpPr>
          <p:cNvPr id="5" name="body">
            <a:extLst xmlns:a="http://schemas.openxmlformats.org/drawingml/2006/main">
              <a:ext uri="{FF2B5EF4-FFF2-40B4-BE49-F238E27FC236}">
                <a16:creationId xmlns:a16="http://schemas.microsoft.com/office/drawing/2014/main" id="{F7826304-FFBB-494A-83AB-DD660D824172}"/>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 Energy signs.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gas releases 80 J by cooling while 130 J of work is done on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Calculate ΔU.</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fixed ideal monatomic sample, state whether T rises or falls.</a:t>
            </a:r>
          </a:p>
        </p:txBody>
      </p:sp>
      <p:sp>
        <p:nvSpPr>
          <p:cNvPr id="6" name="body">
            <a:extLst xmlns:a="http://schemas.openxmlformats.org/drawingml/2006/main">
              <a:ext uri="{FF2B5EF4-FFF2-40B4-BE49-F238E27FC236}">
                <a16:creationId xmlns:a16="http://schemas.microsoft.com/office/drawing/2014/main" id="{027472B0-3087-4160-9B10-863DC179AB31}"/>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 Calorimetry.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0.100 kg solid with c = 400 J/(kg·K) at 100 °C is placed in 0.200 kg of water at 20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c_w = 4200 J/(kg·K).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Neglect the cup and losses.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final temperature.</a:t>
            </a:r>
          </a:p>
        </p:txBody>
      </p:sp>
    </p:spTree>
    <p:extLst>
      <p:ext uri="{BB962C8B-B14F-4D97-AF65-F5344CB8AC3E}">
        <p14:creationId xmlns:p14="http://schemas.microsoft.com/office/powerpoint/2010/main" val="398579393"/>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171A95C-BF30-48E9-9453-5B9529C7D87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D2D35C5-C9F1-40FD-B598-E38C2FD0CB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connect the representations</a:t>
            </a:r>
          </a:p>
        </p:txBody>
      </p:sp>
      <p:sp>
        <p:nvSpPr>
          <p:cNvPr id="3" name="source-page">
            <a:extLst xmlns:a="http://schemas.openxmlformats.org/drawingml/2006/main">
              <a:ext uri="{FF2B5EF4-FFF2-40B4-BE49-F238E27FC236}">
                <a16:creationId xmlns:a16="http://schemas.microsoft.com/office/drawing/2014/main" id="{5333FCAC-9438-4F74-9477-B328D8413AF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student practice</a:t>
            </a:r>
          </a:p>
        </p:txBody>
      </p:sp>
      <p:sp>
        <p:nvSpPr>
          <p:cNvPr id="4" name="slide-number">
            <a:extLst xmlns:a="http://schemas.openxmlformats.org/drawingml/2006/main">
              <a:ext uri="{FF2B5EF4-FFF2-40B4-BE49-F238E27FC236}">
                <a16:creationId xmlns:a16="http://schemas.microsoft.com/office/drawing/2014/main" id="{AF723D09-718B-4637-B647-52483248DD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110 / 133</a:t>
            </a:r>
          </a:p>
        </p:txBody>
      </p:sp>
      <p:sp>
        <p:nvSpPr>
          <p:cNvPr id="5" name="body">
            <a:extLst xmlns:a="http://schemas.openxmlformats.org/drawingml/2006/main">
              <a:ext uri="{FF2B5EF4-FFF2-40B4-BE49-F238E27FC236}">
                <a16:creationId xmlns:a16="http://schemas.microsoft.com/office/drawing/2014/main" id="{8802809D-2C98-4EFF-8921-A6460E39E53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 Conduction scaling.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slab is replaced by one with half the conductivity, twice the area, and three times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thickness.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Face temperatures are unchanged.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ratio of new to old transfer rate.</a:t>
            </a:r>
          </a:p>
        </p:txBody>
      </p:sp>
      <p:sp>
        <p:nvSpPr>
          <p:cNvPr id="6" name="body">
            <a:extLst xmlns:a="http://schemas.openxmlformats.org/drawingml/2006/main">
              <a:ext uri="{FF2B5EF4-FFF2-40B4-BE49-F238E27FC236}">
                <a16:creationId xmlns:a16="http://schemas.microsoft.com/office/drawing/2014/main" id="{BC5EBD15-5BA4-462D-9448-D4C2E5BC3337}"/>
              </a:ext>
            </a:extLst>
          </p:cNvPr>
          <p:cNvSpPr>
            <a:spLocks xmlns:a="http://schemas.openxmlformats.org/drawingml/2006/main" noGrp="1"/>
          </p:cNvSpPr>
          <p:nvPr/>
        </p:nvSpPr>
        <p:spPr>
          <a:xfrm xmlns:a="http://schemas.openxmlformats.org/drawingml/2006/main">
            <a:off x="609600" y="39100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 Entropy claim. “Every object’s entropy must increase whenever anything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happens.” Correct the claim and give a counterexample consistent with the second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law.</a:t>
            </a:r>
          </a:p>
        </p:txBody>
      </p:sp>
    </p:spTree>
    <p:extLst>
      <p:ext uri="{BB962C8B-B14F-4D97-AF65-F5344CB8AC3E}">
        <p14:creationId xmlns:p14="http://schemas.microsoft.com/office/powerpoint/2010/main" val="1000091824"/>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C11B07-E713-40D7-BFB7-22B9B7DDE1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ABD547D-F071-4BEA-A08E-9E974043DB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connect the representations</a:t>
            </a:r>
          </a:p>
        </p:txBody>
      </p:sp>
      <p:sp>
        <p:nvSpPr>
          <p:cNvPr id="3" name="source-page">
            <a:extLst xmlns:a="http://schemas.openxmlformats.org/drawingml/2006/main">
              <a:ext uri="{FF2B5EF4-FFF2-40B4-BE49-F238E27FC236}">
                <a16:creationId xmlns:a16="http://schemas.microsoft.com/office/drawing/2014/main" id="{A8841C66-DC06-478A-9C29-3362713A69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Original student practice</a:t>
            </a:r>
          </a:p>
        </p:txBody>
      </p:sp>
      <p:sp>
        <p:nvSpPr>
          <p:cNvPr id="4" name="slide-number">
            <a:extLst xmlns:a="http://schemas.openxmlformats.org/drawingml/2006/main">
              <a:ext uri="{FF2B5EF4-FFF2-40B4-BE49-F238E27FC236}">
                <a16:creationId xmlns:a16="http://schemas.microsoft.com/office/drawing/2014/main" id="{AFEA8BC2-95A4-4D38-AC1E-3DFBBD9F04A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111 / 133</a:t>
            </a:r>
          </a:p>
        </p:txBody>
      </p:sp>
      <p:sp>
        <p:nvSpPr>
          <p:cNvPr id="5" name="body">
            <a:extLst xmlns:a="http://schemas.openxmlformats.org/drawingml/2006/main">
              <a:ext uri="{FF2B5EF4-FFF2-40B4-BE49-F238E27FC236}">
                <a16:creationId xmlns:a16="http://schemas.microsoft.com/office/drawing/2014/main" id="{D701DCD1-3A11-446B-8ECC-5FA8547060DD}"/>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 Extension.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How much energy is needed to change 0.050 kg of ice at 0 °C into water at 10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L_f = 3.34 × 10⁵ J/kg and c_w = 4180 J/(kg·K).</a:t>
            </a:r>
          </a:p>
        </p:txBody>
      </p:sp>
      <p:sp>
        <p:nvSpPr>
          <p:cNvPr id="6" name="body">
            <a:extLst xmlns:a="http://schemas.openxmlformats.org/drawingml/2006/main">
              <a:ext uri="{FF2B5EF4-FFF2-40B4-BE49-F238E27FC236}">
                <a16:creationId xmlns:a16="http://schemas.microsoft.com/office/drawing/2014/main" id="{776E648F-8804-497E-97D5-A9A1AA5492B1}"/>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Before you move 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every numerical answer, check units and order of magnitude.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every explanation, name the system, the constraint, and the physical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correct equation alone is not a complete explanation of a microscopic mechanism.</a:t>
            </a:r>
          </a:p>
        </p:txBody>
      </p:sp>
    </p:spTree>
    <p:extLst>
      <p:ext uri="{BB962C8B-B14F-4D97-AF65-F5344CB8AC3E}">
        <p14:creationId xmlns:p14="http://schemas.microsoft.com/office/powerpoint/2010/main" val="2094295712"/>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06F59E6-F26C-4B6C-A2D4-B9ED14AC784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C5C11EB-6D09-4B46-94C2-8057F9580DB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Two paths, one pair of endpoints</a:t>
            </a:r>
          </a:p>
        </p:txBody>
      </p:sp>
      <p:sp>
        <p:nvSpPr>
          <p:cNvPr id="3" name="source-page">
            <a:extLst xmlns:a="http://schemas.openxmlformats.org/drawingml/2006/main">
              <a:ext uri="{FF2B5EF4-FFF2-40B4-BE49-F238E27FC236}">
                <a16:creationId xmlns:a16="http://schemas.microsoft.com/office/drawing/2014/main" id="{01CEFD3A-4F31-4719-8356-213F71D6B92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student practice</a:t>
            </a:r>
          </a:p>
        </p:txBody>
      </p:sp>
      <p:sp>
        <p:nvSpPr>
          <p:cNvPr id="4" name="slide-number">
            <a:extLst xmlns:a="http://schemas.openxmlformats.org/drawingml/2006/main">
              <a:ext uri="{FF2B5EF4-FFF2-40B4-BE49-F238E27FC236}">
                <a16:creationId xmlns:a16="http://schemas.microsoft.com/office/drawing/2014/main" id="{A95EF394-6B6E-40A2-8119-AF1B6A08C42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112 / 133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94f468f5b554a7a"/>
          <a:stretch xmlns:a="http://schemas.openxmlformats.org/drawingml/2006/main"/>
        </p:blipFill>
        <p:spPr>
          <a:xfrm xmlns:a="http://schemas.openxmlformats.org/drawingml/2006/main">
            <a:off x="1375143" y="1790700"/>
            <a:ext cx="944171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2939E93E-DB82-4B5E-B577-A339CD98A89C}"/>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fixed ideal monatomic sample starts at A. All shown paths are quasistatic. Path 1 goes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vertically to B, then horizontally to C. Path 2 is the straight segment AC.</a:t>
            </a:r>
          </a:p>
        </p:txBody>
      </p:sp>
    </p:spTree>
    <p:extLst>
      <p:ext uri="{BB962C8B-B14F-4D97-AF65-F5344CB8AC3E}">
        <p14:creationId xmlns:p14="http://schemas.microsoft.com/office/powerpoint/2010/main" val="1929134698"/>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3E5AE1-C5B0-46C9-899B-1D6708A2511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3813559D-A697-464F-90F5-7133D96AFB8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Two paths, one pair of endpoints</a:t>
            </a:r>
          </a:p>
        </p:txBody>
      </p:sp>
      <p:sp>
        <p:nvSpPr>
          <p:cNvPr id="3" name="source-page">
            <a:extLst xmlns:a="http://schemas.openxmlformats.org/drawingml/2006/main">
              <a:ext uri="{FF2B5EF4-FFF2-40B4-BE49-F238E27FC236}">
                <a16:creationId xmlns:a16="http://schemas.microsoft.com/office/drawing/2014/main" id="{C3BEA73B-E257-46B8-85B6-EC6B7BF7CF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student practice</a:t>
            </a:r>
          </a:p>
        </p:txBody>
      </p:sp>
      <p:sp>
        <p:nvSpPr>
          <p:cNvPr id="4" name="slide-number">
            <a:extLst xmlns:a="http://schemas.openxmlformats.org/drawingml/2006/main">
              <a:ext uri="{FF2B5EF4-FFF2-40B4-BE49-F238E27FC236}">
                <a16:creationId xmlns:a16="http://schemas.microsoft.com/office/drawing/2014/main" id="{54319081-1A5E-4C2E-BC87-CC3DD17232B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113 / 133</a:t>
            </a:r>
          </a:p>
        </p:txBody>
      </p:sp>
      <p:sp>
        <p:nvSpPr>
          <p:cNvPr id="5" name="body">
            <a:extLst xmlns:a="http://schemas.openxmlformats.org/drawingml/2006/main">
              <a:ext uri="{FF2B5EF4-FFF2-40B4-BE49-F238E27FC236}">
                <a16:creationId xmlns:a16="http://schemas.microsoft.com/office/drawing/2014/main" id="{3E2BE401-CA78-4F44-89EF-DA6F41970194}"/>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Find T_C/T_A and the change in internal energy from A to C.</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(b) Calculate W and Q for each path.</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Explain the difference using areas.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 Return from C to A along the straight segment.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Find net W, net Q, and ΔU for the loop A → B → C → A.</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(d) During A → B, explain the increase in pressure in terms of particle-wall collisions.</a:t>
            </a:r>
          </a:p>
        </p:txBody>
      </p:sp>
      <p:sp>
        <p:nvSpPr>
          <p:cNvPr id="6" name="body">
            <a:extLst xmlns:a="http://schemas.openxmlformats.org/drawingml/2006/main">
              <a:ext uri="{FF2B5EF4-FFF2-40B4-BE49-F238E27FC236}">
                <a16:creationId xmlns:a16="http://schemas.microsoft.com/office/drawing/2014/main" id="{B9C31084-454B-4A9B-ABE4-77D3E050FB9B}"/>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B: Measure a material property: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student heats a 0.250 kg sample with a constant measured electrical power of 20.0</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table contains illustrative measurements.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There is no phase change.</a:t>
            </a:r>
          </a:p>
        </p:txBody>
      </p:sp>
    </p:spTree>
    <p:extLst>
      <p:ext uri="{BB962C8B-B14F-4D97-AF65-F5344CB8AC3E}">
        <p14:creationId xmlns:p14="http://schemas.microsoft.com/office/powerpoint/2010/main" val="189552138"/>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2DBF6D-9D6F-4B85-ACF3-B17A2D912C6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2B28536-7C8E-4E22-B654-ECA314387D5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Measure a material property</a:t>
            </a:r>
          </a:p>
        </p:txBody>
      </p:sp>
      <p:sp>
        <p:nvSpPr>
          <p:cNvPr id="3" name="source-page">
            <a:extLst xmlns:a="http://schemas.openxmlformats.org/drawingml/2006/main">
              <a:ext uri="{FF2B5EF4-FFF2-40B4-BE49-F238E27FC236}">
                <a16:creationId xmlns:a16="http://schemas.microsoft.com/office/drawing/2014/main" id="{4E3910E4-DE7E-41F4-9EF8-0778FD6DA0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student practice</a:t>
            </a:r>
          </a:p>
        </p:txBody>
      </p:sp>
      <p:sp>
        <p:nvSpPr>
          <p:cNvPr id="4" name="slide-number">
            <a:extLst xmlns:a="http://schemas.openxmlformats.org/drawingml/2006/main">
              <a:ext uri="{FF2B5EF4-FFF2-40B4-BE49-F238E27FC236}">
                <a16:creationId xmlns:a16="http://schemas.microsoft.com/office/drawing/2014/main" id="{3D274D96-BE21-41EF-AA03-4B4EBD5E729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114 / 133</a:t>
            </a:r>
          </a:p>
        </p:txBody>
      </p:sp>
      <p:graphicFrame>
        <p:nvGraphicFramePr>
          <p:cNvPr id="10" name=""/>
          <p:cNvGraphicFramePr/>
          <p:nvPr/>
        </p:nvGraphicFramePr>
        <p:xfrm>
          <a:off xmlns:a="http://schemas.openxmlformats.org/drawingml/2006/main" x="609600" y="1809750"/>
          <a:ext xmlns:a="http://schemas.openxmlformats.org/drawingml/2006/main" cx="10972800" cy="957072"/>
        </p:xfrm>
        <a:graphic xmlns:a="http://schemas.openxmlformats.org/drawingml/2006/main">
          <a:graphicData uri="http://schemas.openxmlformats.org/drawingml/2006/table">
            <a:tbl>
              <a:tblPr/>
              <a:tblGrid>
                <a:gridCol w="3785395"/>
                <a:gridCol w="1795359"/>
                <a:gridCol w="1795359"/>
                <a:gridCol w="1795359"/>
                <a:gridCol w="1801329"/>
              </a:tblGrid>
              <a:tr h="478536">
                <a:tc>
                  <a:txBody>
                    <a:bodyPr wrap="square" lIns="95250" tIns="76200" rIns="95250" bIns="76200">
                      <a:noAutofit/>
                    </a:bodyPr>
                    <a:lstStyle/>
                    <a:p>
                      <a:r>
                        <a:rPr sz="1800" b="1">
                          <a:solidFill>
                            <a:srgbClr val="FFFFFF"/>
                          </a:solidFill>
                          <a:latin typeface="Arial"/>
                          <a:ea typeface="Arial"/>
                          <a:cs typeface="Arial"/>
                        </a:rPr>
                        <a:t>Time t (s)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30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60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90</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Temperature rise ΔT (K)</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2.4</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4.8</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7.2</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748318377"/>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4DED3F-35FF-4C1D-934C-5B09DE26995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D4032B8E-63C4-49BD-92F6-986D1AF79B0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Measure a material property</a:t>
            </a:r>
          </a:p>
        </p:txBody>
      </p:sp>
      <p:sp>
        <p:nvSpPr>
          <p:cNvPr id="3" name="source-page">
            <a:extLst xmlns:a="http://schemas.openxmlformats.org/drawingml/2006/main">
              <a:ext uri="{FF2B5EF4-FFF2-40B4-BE49-F238E27FC236}">
                <a16:creationId xmlns:a16="http://schemas.microsoft.com/office/drawing/2014/main" id="{B1C4615A-5339-4E5D-A333-9ECF6228739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Original student practice</a:t>
            </a:r>
          </a:p>
        </p:txBody>
      </p:sp>
      <p:sp>
        <p:nvSpPr>
          <p:cNvPr id="4" name="slide-number">
            <a:extLst xmlns:a="http://schemas.openxmlformats.org/drawingml/2006/main">
              <a:ext uri="{FF2B5EF4-FFF2-40B4-BE49-F238E27FC236}">
                <a16:creationId xmlns:a16="http://schemas.microsoft.com/office/drawing/2014/main" id="{BC87F3C8-7A16-40FC-B1E3-BC08D8FFAC7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115 / 133</a:t>
            </a:r>
          </a:p>
        </p:txBody>
      </p:sp>
      <p:sp>
        <p:nvSpPr>
          <p:cNvPr id="5" name="body">
            <a:extLst xmlns:a="http://schemas.openxmlformats.org/drawingml/2006/main">
              <a:ext uri="{FF2B5EF4-FFF2-40B4-BE49-F238E27FC236}">
                <a16:creationId xmlns:a16="http://schemas.microsoft.com/office/drawing/2014/main" id="{8C0B5FB9-DD3C-4384-95F1-4EFE96B50FBE}"/>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State the axes and expected form of a graph used to find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Find the slope, including units, and calculate 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 If 10% of the electrical power actually heats the cup rather than the sample,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value in (b) too high or too low?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Calculate the corrected c under this assumption.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 Describe one procedural improvement and explain why it helps.</a:t>
            </a:r>
          </a:p>
        </p:txBody>
      </p:sp>
      <p:sp>
        <p:nvSpPr>
          <p:cNvPr id="6" name="body">
            <a:extLst xmlns:a="http://schemas.openxmlformats.org/drawingml/2006/main">
              <a:ext uri="{FF2B5EF4-FFF2-40B4-BE49-F238E27FC236}">
                <a16:creationId xmlns:a16="http://schemas.microsoft.com/office/drawing/2014/main" id="{23303D3A-E73E-4495-B9E5-81BED539DBAF}"/>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a strong response contains: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symbolic relationship, a graph feature or data trend, units, a conclusion, and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causal explanation.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error question, say both which way the result changes and why.</a:t>
            </a:r>
          </a:p>
        </p:txBody>
      </p:sp>
    </p:spTree>
    <p:extLst>
      <p:ext uri="{BB962C8B-B14F-4D97-AF65-F5344CB8AC3E}">
        <p14:creationId xmlns:p14="http://schemas.microsoft.com/office/powerpoint/2010/main" val="341330278"/>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B6B1DCE-1F67-436E-80D0-2A56F7CC1E4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AFD89FA-8D39-4499-AE31-399420A8D6A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pause &amp; predict</a:t>
            </a:r>
          </a:p>
        </p:txBody>
      </p:sp>
      <p:sp>
        <p:nvSpPr>
          <p:cNvPr id="3" name="source-page">
            <a:extLst xmlns:a="http://schemas.openxmlformats.org/drawingml/2006/main">
              <a:ext uri="{FF2B5EF4-FFF2-40B4-BE49-F238E27FC236}">
                <a16:creationId xmlns:a16="http://schemas.microsoft.com/office/drawing/2014/main" id="{DB15FF92-F026-4C37-B742-167F946D2F5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Instructor use / self-check</a:t>
            </a:r>
          </a:p>
        </p:txBody>
      </p:sp>
      <p:sp>
        <p:nvSpPr>
          <p:cNvPr id="4" name="slide-number">
            <a:extLst xmlns:a="http://schemas.openxmlformats.org/drawingml/2006/main">
              <a:ext uri="{FF2B5EF4-FFF2-40B4-BE49-F238E27FC236}">
                <a16:creationId xmlns:a16="http://schemas.microsoft.com/office/drawing/2014/main" id="{288F9331-521C-48E5-B086-B0C4A0165D8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116 / 133</a:t>
            </a:r>
          </a:p>
        </p:txBody>
      </p:sp>
      <p:graphicFrame>
        <p:nvGraphicFramePr>
          <p:cNvPr id="10" name=""/>
          <p:cNvGraphicFramePr/>
          <p:nvPr/>
        </p:nvGraphicFramePr>
        <p:xfrm>
          <a:off xmlns:a="http://schemas.openxmlformats.org/drawingml/2006/main" x="609600" y="1809750"/>
          <a:ext xmlns:a="http://schemas.openxmlformats.org/drawingml/2006/main" cx="10972800" cy="3735324"/>
        </p:xfrm>
        <a:graphic xmlns:a="http://schemas.openxmlformats.org/drawingml/2006/main">
          <a:graphicData uri="http://schemas.openxmlformats.org/drawingml/2006/table">
            <a:tbl>
              <a:tblPr/>
              <a:tblGrid>
                <a:gridCol w="930126"/>
                <a:gridCol w="10042674"/>
              </a:tblGrid>
              <a:tr h="478536">
                <a:tc>
                  <a:txBody>
                    <a:bodyPr wrap="square" lIns="95250" tIns="76200" rIns="95250" bIns="76200">
                      <a:noAutofit/>
                    </a:bodyPr>
                    <a:lstStyle/>
                    <a:p>
                      <a:r>
                        <a:rPr sz="1800" b="1">
                          <a:solidFill>
                            <a:srgbClr val="FFFFFF"/>
                          </a:solidFill>
                          <a:latin typeface="Arial"/>
                          <a:ea typeface="Arial"/>
                          <a:cs typeface="Arial"/>
                        </a:rPr>
                        <a:t>Check</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Answer and reasoning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1</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Kavg doubles; vrms increases by √2. Energy is proportional to T, while speed is proportional to √T for a fixed particle mass.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The distribution broadens, its peak lowers and shifts right, and its normalized area stays 1. Pressure rises: impacts are more frequent and have larger typical perpendicular impulse.</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3</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ΔTA = ΔTB/2, because ΔT = Q/(mc).</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4</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P₂/P₁ = (T₂/T₁)(V₁/V₂) = 2/4 = 1/2.</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5</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 doubles and Kavg doubles. PV: horizontal rightward path. PT: horizontal rightward path. VT: up-right along V ∝ T.</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227070691"/>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85C0429-23D9-4D3B-900C-90B3121B9E4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25639E2-0F08-4EEB-8D0E-F14068599E5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pause &amp; predict</a:t>
            </a:r>
          </a:p>
        </p:txBody>
      </p:sp>
      <p:sp>
        <p:nvSpPr>
          <p:cNvPr id="3" name="source-page">
            <a:extLst xmlns:a="http://schemas.openxmlformats.org/drawingml/2006/main">
              <a:ext uri="{FF2B5EF4-FFF2-40B4-BE49-F238E27FC236}">
                <a16:creationId xmlns:a16="http://schemas.microsoft.com/office/drawing/2014/main" id="{90322FBC-29FA-4D47-989F-FCD8A02ECFC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Instructor use / self-check</a:t>
            </a:r>
          </a:p>
        </p:txBody>
      </p:sp>
      <p:sp>
        <p:nvSpPr>
          <p:cNvPr id="4" name="slide-number">
            <a:extLst xmlns:a="http://schemas.openxmlformats.org/drawingml/2006/main">
              <a:ext uri="{FF2B5EF4-FFF2-40B4-BE49-F238E27FC236}">
                <a16:creationId xmlns:a16="http://schemas.microsoft.com/office/drawing/2014/main" id="{40196390-B258-4E37-BC27-C3BBF55D675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117 / 133</a:t>
            </a:r>
          </a:p>
        </p:txBody>
      </p:sp>
      <p:graphicFrame>
        <p:nvGraphicFramePr>
          <p:cNvPr id="10" name=""/>
          <p:cNvGraphicFramePr/>
          <p:nvPr/>
        </p:nvGraphicFramePr>
        <p:xfrm>
          <a:off xmlns:a="http://schemas.openxmlformats.org/drawingml/2006/main" x="609600" y="1809750"/>
          <a:ext xmlns:a="http://schemas.openxmlformats.org/drawingml/2006/main" cx="10972800" cy="3925824"/>
        </p:xfrm>
        <a:graphic xmlns:a="http://schemas.openxmlformats.org/drawingml/2006/main">
          <a:graphicData uri="http://schemas.openxmlformats.org/drawingml/2006/table">
            <a:tbl>
              <a:tblPr/>
              <a:tblGrid>
                <a:gridCol w="930126"/>
                <a:gridCol w="10042674"/>
              </a:tblGrid>
              <a:tr h="478536">
                <a:tc>
                  <a:txBody>
                    <a:bodyPr wrap="square" lIns="95250" tIns="76200" rIns="95250" bIns="76200">
                      <a:noAutofit/>
                    </a:bodyPr>
                    <a:lstStyle/>
                    <a:p>
                      <a:r>
                        <a:rPr sz="1800" b="1">
                          <a:solidFill>
                            <a:srgbClr val="FFFFFF"/>
                          </a:solidFill>
                          <a:latin typeface="Arial"/>
                          <a:ea typeface="Arial"/>
                          <a:cs typeface="Arial"/>
                        </a:rPr>
                        <a:t>Check</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Answer and reasoning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Yes. The temperature difference sets the direction of net thermal transfer, not the total internal energy of each object.</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7</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Hnew/Hold = 2/3.</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8</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 = 0; W = +90 J; ΔU = +90 J. The temperature rises.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9</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Isothermal: W = -60 J, ΔU = 0, Q = +60 J. Adiabatic with the same work output: Q = 0 and ΔU = -60 J.</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10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larger-area expansion has more negative W. Since ΔU is the same, Q = ΔU - W is larger.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11</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Reversed: Wnet = +400 J and Qnet = -400 J. ΔUcycle remains zero.</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63690751"/>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1A1B17-AE92-4EF0-B318-7784FAB9034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49AA5A67-B0AF-4388-95B2-2A65BB0C6E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pause &amp; predict</a:t>
            </a:r>
          </a:p>
        </p:txBody>
      </p:sp>
      <p:sp>
        <p:nvSpPr>
          <p:cNvPr id="3" name="source-page">
            <a:extLst xmlns:a="http://schemas.openxmlformats.org/drawingml/2006/main">
              <a:ext uri="{FF2B5EF4-FFF2-40B4-BE49-F238E27FC236}">
                <a16:creationId xmlns:a16="http://schemas.microsoft.com/office/drawing/2014/main" id="{BE840E80-0934-4447-AD5A-B96E6226BF0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Instructor use / self-check</a:t>
            </a:r>
          </a:p>
        </p:txBody>
      </p:sp>
      <p:sp>
        <p:nvSpPr>
          <p:cNvPr id="4" name="slide-number">
            <a:extLst xmlns:a="http://schemas.openxmlformats.org/drawingml/2006/main">
              <a:ext uri="{FF2B5EF4-FFF2-40B4-BE49-F238E27FC236}">
                <a16:creationId xmlns:a16="http://schemas.microsoft.com/office/drawing/2014/main" id="{40A1B1CD-AD39-4BDD-A254-710EE5DACAF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118 / 133</a:t>
            </a:r>
          </a:p>
        </p:txBody>
      </p:sp>
      <p:graphicFrame>
        <p:nvGraphicFramePr>
          <p:cNvPr id="10" name=""/>
          <p:cNvGraphicFramePr/>
          <p:nvPr/>
        </p:nvGraphicFramePr>
        <p:xfrm>
          <a:off xmlns:a="http://schemas.openxmlformats.org/drawingml/2006/main" x="609600" y="1809750"/>
          <a:ext xmlns:a="http://schemas.openxmlformats.org/drawingml/2006/main" cx="10972800" cy="2299716"/>
        </p:xfrm>
        <a:graphic xmlns:a="http://schemas.openxmlformats.org/drawingml/2006/main">
          <a:graphicData uri="http://schemas.openxmlformats.org/drawingml/2006/table">
            <a:tbl>
              <a:tblPr/>
              <a:tblGrid>
                <a:gridCol w="930126"/>
                <a:gridCol w="10042674"/>
              </a:tblGrid>
              <a:tr h="478536">
                <a:tc>
                  <a:txBody>
                    <a:bodyPr wrap="square" lIns="95250" tIns="76200" rIns="95250" bIns="76200">
                      <a:noAutofit/>
                    </a:bodyPr>
                    <a:lstStyle/>
                    <a:p>
                      <a:r>
                        <a:rPr sz="1800" b="1">
                          <a:solidFill>
                            <a:srgbClr val="FFFFFF"/>
                          </a:solidFill>
                          <a:latin typeface="Arial"/>
                          <a:ea typeface="Arial"/>
                          <a:cs typeface="Arial"/>
                        </a:rPr>
                        <a:t>Check</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Answer and reasoning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12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Water alone is not isolated. Include the surroundings: their entropy increase exceeds the water’s decrease for this spontaneous process.</a:t>
                      </a:r>
                    </a:p>
                  </a:txBody>
                  <a:tcPr marL="91440" marR="91440" marT="45720" marB="45720">
                    <a:solidFill>
                      <a:srgbClr val="FFFFFF"/>
                    </a:solidFill>
                  </a:tcPr>
                </a:tc>
              </a:tr>
              <a:tr h="1054608">
                <a:tc>
                  <a:txBody>
                    <a:bodyPr wrap="square" lIns="95250" tIns="76200" rIns="95250" bIns="76200">
                      <a:noAutofit/>
                    </a:bodyPr>
                    <a:lstStyle/>
                    <a:p>
                      <a:r>
                        <a:rPr sz="1800" b="0">
                          <a:solidFill>
                            <a:srgbClr val="283B49"/>
                          </a:solidFill>
                          <a:latin typeface="Arial"/>
                          <a:ea typeface="Arial"/>
                          <a:cs typeface="Arial"/>
                        </a:rPr>
                        <a:t>13</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At fixed V, greater T raises both typical impulse per collision and collision rate. At fixed T, compression leaves the speed distribution unchanged but increases wall-collision rate per unit area.</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348547976"/>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6863C1-AC83-4068-9359-230CD8CC1B3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2132A6A-A129-4F1C-8C00-A51190DCA49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pause &amp; predict</a:t>
            </a:r>
          </a:p>
        </p:txBody>
      </p:sp>
      <p:sp>
        <p:nvSpPr>
          <p:cNvPr id="3" name="source-page">
            <a:extLst xmlns:a="http://schemas.openxmlformats.org/drawingml/2006/main">
              <a:ext uri="{FF2B5EF4-FFF2-40B4-BE49-F238E27FC236}">
                <a16:creationId xmlns:a16="http://schemas.microsoft.com/office/drawing/2014/main" id="{86693729-5135-4C5C-B9F2-A268B711F46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Instructor use / self-check</a:t>
            </a:r>
          </a:p>
        </p:txBody>
      </p:sp>
      <p:sp>
        <p:nvSpPr>
          <p:cNvPr id="4" name="slide-number">
            <a:extLst xmlns:a="http://schemas.openxmlformats.org/drawingml/2006/main">
              <a:ext uri="{FF2B5EF4-FFF2-40B4-BE49-F238E27FC236}">
                <a16:creationId xmlns:a16="http://schemas.microsoft.com/office/drawing/2014/main" id="{DD530C96-94EF-4787-9A04-68E034EF9D2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119 / 133</a:t>
            </a:r>
          </a:p>
        </p:txBody>
      </p:sp>
      <p:sp>
        <p:nvSpPr>
          <p:cNvPr id="5" name="body">
            <a:extLst xmlns:a="http://schemas.openxmlformats.org/drawingml/2006/main">
              <a:ext uri="{FF2B5EF4-FFF2-40B4-BE49-F238E27FC236}">
                <a16:creationId xmlns:a16="http://schemas.microsoft.com/office/drawing/2014/main" id="{CD9D3BB9-E753-43E2-8552-5096BDAADFD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Teaching use: ask students to identify the conserved or constrained quantity before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displaying the answer.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gas reasoning, request both a macroscopic equation and a microscopic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explanation.</a:t>
            </a:r>
          </a:p>
        </p:txBody>
      </p:sp>
    </p:spTree>
    <p:extLst>
      <p:ext uri="{BB962C8B-B14F-4D97-AF65-F5344CB8AC3E}">
        <p14:creationId xmlns:p14="http://schemas.microsoft.com/office/powerpoint/2010/main" val="1054852966"/>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5A2884-A435-41C4-AC48-059A1A9CB67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1718FFCB-9E86-426E-91F7-E540C547FE7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1-3: Particle motion and gas variables</a:t>
            </a:r>
          </a:p>
        </p:txBody>
      </p:sp>
      <p:sp>
        <p:nvSpPr>
          <p:cNvPr id="3" name="source-page">
            <a:extLst xmlns:a="http://schemas.openxmlformats.org/drawingml/2006/main">
              <a:ext uri="{FF2B5EF4-FFF2-40B4-BE49-F238E27FC236}">
                <a16:creationId xmlns:a16="http://schemas.microsoft.com/office/drawing/2014/main" id="{8CF18415-51FD-4A53-B0DA-45432B7989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Answers to p. 24</a:t>
            </a:r>
          </a:p>
        </p:txBody>
      </p:sp>
      <p:sp>
        <p:nvSpPr>
          <p:cNvPr id="4" name="slide-number">
            <a:extLst xmlns:a="http://schemas.openxmlformats.org/drawingml/2006/main">
              <a:ext uri="{FF2B5EF4-FFF2-40B4-BE49-F238E27FC236}">
                <a16:creationId xmlns:a16="http://schemas.microsoft.com/office/drawing/2014/main" id="{1F953CEC-ABB5-49FE-81F5-10741ECA214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120 / 133</a:t>
            </a:r>
          </a:p>
        </p:txBody>
      </p:sp>
      <p:sp>
        <p:nvSpPr>
          <p:cNvPr id="5" name="body">
            <a:extLst xmlns:a="http://schemas.openxmlformats.org/drawingml/2006/main">
              <a:ext uri="{FF2B5EF4-FFF2-40B4-BE49-F238E27FC236}">
                <a16:creationId xmlns:a16="http://schemas.microsoft.com/office/drawing/2014/main" id="{00F24F4A-138D-495C-B4C7-DC20737882B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T₂/T₁ = 4, so K_avg,2/K_avg,1 = 4 and v_rms,2/v_rms,1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normalized speed curve broadens and shifts right, with a lower peak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unchanged total area.</a:t>
            </a:r>
          </a:p>
        </p:txBody>
      </p:sp>
      <p:sp>
        <p:nvSpPr>
          <p:cNvPr id="6" name="body">
            <a:extLst xmlns:a="http://schemas.openxmlformats.org/drawingml/2006/main">
              <a:ext uri="{FF2B5EF4-FFF2-40B4-BE49-F238E27FC236}">
                <a16:creationId xmlns:a16="http://schemas.microsoft.com/office/drawing/2014/main" id="{8D02F53A-1C54-454C-9797-E51296DAAF32}"/>
              </a:ext>
            </a:extLst>
          </p:cNvPr>
          <p:cNvSpPr>
            <a:spLocks xmlns:a="http://schemas.openxmlformats.org/drawingml/2006/main" noGrp="1"/>
          </p:cNvSpPr>
          <p:nvPr/>
        </p:nvSpPr>
        <p:spPr>
          <a:xfrm xmlns:a="http://schemas.openxmlformats.org/drawingml/2006/main">
            <a:off x="609600" y="3552825"/>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wall receives only perpendicular impulse: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J = 2mv_⊥ = 2(5.0 × 10⁻²⁶)(400) = 4.0 × 10⁻²³ 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Force = (impact rate)J = 4.0 × 10⁻³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 = F/A = 0.0040/0.010 = 0.40 Pa.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300 m/s tangential component does not contribute to the normal impulse at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smooth wall.</a:t>
            </a:r>
          </a:p>
        </p:txBody>
      </p:sp>
    </p:spTree>
    <p:extLst>
      <p:ext uri="{BB962C8B-B14F-4D97-AF65-F5344CB8AC3E}">
        <p14:creationId xmlns:p14="http://schemas.microsoft.com/office/powerpoint/2010/main" val="830588350"/>
      </p:ext>
    </p:extLst>
  </p:cSld>
</p:sld>
</file>

<file path=ppt/slides/slide1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DAE7B1C-DB0B-49BA-B5DB-6AE7627AE59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55BC131-DCF0-413A-8116-CC3721DE282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1-3: Particle motion and gas variables</a:t>
            </a:r>
          </a:p>
        </p:txBody>
      </p:sp>
      <p:sp>
        <p:nvSpPr>
          <p:cNvPr id="3" name="source-page">
            <a:extLst xmlns:a="http://schemas.openxmlformats.org/drawingml/2006/main">
              <a:ext uri="{FF2B5EF4-FFF2-40B4-BE49-F238E27FC236}">
                <a16:creationId xmlns:a16="http://schemas.microsoft.com/office/drawing/2014/main" id="{2E124C48-0BEF-4A99-9A86-F966818DD44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Answers to p. 24</a:t>
            </a:r>
          </a:p>
        </p:txBody>
      </p:sp>
      <p:sp>
        <p:nvSpPr>
          <p:cNvPr id="4" name="slide-number">
            <a:extLst xmlns:a="http://schemas.openxmlformats.org/drawingml/2006/main">
              <a:ext uri="{FF2B5EF4-FFF2-40B4-BE49-F238E27FC236}">
                <a16:creationId xmlns:a16="http://schemas.microsoft.com/office/drawing/2014/main" id="{12A99A41-654E-470D-BC17-D6992EB37D8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121 / 133</a:t>
            </a:r>
          </a:p>
        </p:txBody>
      </p:sp>
      <p:sp>
        <p:nvSpPr>
          <p:cNvPr id="5" name="body">
            <a:extLst xmlns:a="http://schemas.openxmlformats.org/drawingml/2006/main">
              <a:ext uri="{FF2B5EF4-FFF2-40B4-BE49-F238E27FC236}">
                <a16:creationId xmlns:a16="http://schemas.microsoft.com/office/drawing/2014/main" id="{39FD3154-5EB5-44F1-9BC1-0C6C5C14D39F}"/>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P₂ = 100(2.0/1.0)(450/300) = 300 kPa.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 = P₁V₁/(RT₁) = 200/(8.31 × 300) = 0.0802 mol.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kelvins for the temperature ratio.</a:t>
            </a:r>
          </a:p>
        </p:txBody>
      </p:sp>
    </p:spTree>
    <p:extLst>
      <p:ext uri="{BB962C8B-B14F-4D97-AF65-F5344CB8AC3E}">
        <p14:creationId xmlns:p14="http://schemas.microsoft.com/office/powerpoint/2010/main" val="12808223"/>
      </p:ext>
    </p:extLst>
  </p:cSld>
</p:sld>
</file>

<file path=ppt/slides/slide1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E5F27BE3-5CC1-4FAF-9ED0-814453FF535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952A659-CACF-47D1-A529-2354C080E7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4-6: Energy accounting and material response</a:t>
            </a:r>
          </a:p>
        </p:txBody>
      </p:sp>
      <p:sp>
        <p:nvSpPr>
          <p:cNvPr id="3" name="source-page">
            <a:extLst xmlns:a="http://schemas.openxmlformats.org/drawingml/2006/main">
              <a:ext uri="{FF2B5EF4-FFF2-40B4-BE49-F238E27FC236}">
                <a16:creationId xmlns:a16="http://schemas.microsoft.com/office/drawing/2014/main" id="{55164CA0-DEC6-4ACF-BFC7-55039F1A878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Answers to p. 24</a:t>
            </a:r>
          </a:p>
        </p:txBody>
      </p:sp>
      <p:sp>
        <p:nvSpPr>
          <p:cNvPr id="4" name="slide-number">
            <a:extLst xmlns:a="http://schemas.openxmlformats.org/drawingml/2006/main">
              <a:ext uri="{FF2B5EF4-FFF2-40B4-BE49-F238E27FC236}">
                <a16:creationId xmlns:a16="http://schemas.microsoft.com/office/drawing/2014/main" id="{4519418F-52F1-4DC4-BED3-4A51B6065F1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122 / 133</a:t>
            </a:r>
          </a:p>
        </p:txBody>
      </p:sp>
      <p:sp>
        <p:nvSpPr>
          <p:cNvPr id="5" name="body">
            <a:extLst xmlns:a="http://schemas.openxmlformats.org/drawingml/2006/main">
              <a:ext uri="{FF2B5EF4-FFF2-40B4-BE49-F238E27FC236}">
                <a16:creationId xmlns:a16="http://schemas.microsoft.com/office/drawing/2014/main" id="{035CA87F-E0E4-49B9-903F-60BB515E1D68}"/>
              </a:ext>
            </a:extLst>
          </p:cNvPr>
          <p:cNvSpPr>
            <a:spLocks xmlns:a="http://schemas.openxmlformats.org/drawingml/2006/main" noGrp="1"/>
          </p:cNvSpPr>
          <p:nvPr/>
        </p:nvSpPr>
        <p:spPr>
          <a:xfrm xmlns:a="http://schemas.openxmlformats.org/drawingml/2006/main">
            <a:off x="609600" y="1866900"/>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4.</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Q = -80 J and W = +130 J. ΔU = Q + W = +50 J.</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For the stated gas, T rises even though energy leaves by thermal transfer.</a:t>
            </a:r>
          </a:p>
        </p:txBody>
      </p:sp>
      <p:sp>
        <p:nvSpPr>
          <p:cNvPr id="6" name="body">
            <a:extLst xmlns:a="http://schemas.openxmlformats.org/drawingml/2006/main">
              <a:ext uri="{FF2B5EF4-FFF2-40B4-BE49-F238E27FC236}">
                <a16:creationId xmlns:a16="http://schemas.microsoft.com/office/drawing/2014/main" id="{05307C85-615D-49E6-985B-A0996C943936}"/>
              </a:ext>
            </a:extLst>
          </p:cNvPr>
          <p:cNvSpPr>
            <a:spLocks xmlns:a="http://schemas.openxmlformats.org/drawingml/2006/main" noGrp="1"/>
          </p:cNvSpPr>
          <p:nvPr/>
        </p:nvSpPr>
        <p:spPr>
          <a:xfrm xmlns:a="http://schemas.openxmlformats.org/drawingml/2006/main">
            <a:off x="609600" y="3142059"/>
            <a:ext cx="10972800" cy="20835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5.</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Use signed energy changes: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0.100(400)(T_f - 100) + 0.200(4200)(T_f - 20) = 0.</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40T_f - 4000 + 840T_f - 16800 = 0.</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T_f = 20800/880 = 23.6 °C.</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final temperature is closer to 20 °C because the water has the greater heat capacity.</a:t>
            </a:r>
          </a:p>
        </p:txBody>
      </p:sp>
      <p:sp>
        <p:nvSpPr>
          <p:cNvPr id="7" name="body">
            <a:extLst xmlns:a="http://schemas.openxmlformats.org/drawingml/2006/main">
              <a:ext uri="{FF2B5EF4-FFF2-40B4-BE49-F238E27FC236}">
                <a16:creationId xmlns:a16="http://schemas.microsoft.com/office/drawing/2014/main" id="{213CD2B1-2DBA-4C28-911D-31AF58D5FB8D}"/>
              </a:ext>
            </a:extLst>
          </p:cNvPr>
          <p:cNvSpPr>
            <a:spLocks xmlns:a="http://schemas.openxmlformats.org/drawingml/2006/main" noGrp="1"/>
          </p:cNvSpPr>
          <p:nvPr/>
        </p:nvSpPr>
        <p:spPr>
          <a:xfrm xmlns:a="http://schemas.openxmlformats.org/drawingml/2006/main">
            <a:off x="609600" y="5435203"/>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6.</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H ∝ kA/L, so H_new/H_old = (1/2)(2)/3 = 1/3.</a:t>
            </a:r>
          </a:p>
        </p:txBody>
      </p:sp>
    </p:spTree>
    <p:extLst>
      <p:ext uri="{BB962C8B-B14F-4D97-AF65-F5344CB8AC3E}">
        <p14:creationId xmlns:p14="http://schemas.microsoft.com/office/powerpoint/2010/main" val="113686126"/>
      </p:ext>
    </p:extLst>
  </p:cSld>
</p:sld>
</file>

<file path=ppt/slides/slide1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803D11-3D87-4897-BFE2-3612D2CF0B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17ADD57-47E7-4955-A7E6-44C6FEE5811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4-6: Energy accounting and material response</a:t>
            </a:r>
          </a:p>
        </p:txBody>
      </p:sp>
      <p:sp>
        <p:nvSpPr>
          <p:cNvPr id="3" name="source-page">
            <a:extLst xmlns:a="http://schemas.openxmlformats.org/drawingml/2006/main">
              <a:ext uri="{FF2B5EF4-FFF2-40B4-BE49-F238E27FC236}">
                <a16:creationId xmlns:a16="http://schemas.microsoft.com/office/drawing/2014/main" id="{0E8F7A68-6485-4B05-B110-618018DD37A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Answers to p. 24</a:t>
            </a:r>
          </a:p>
        </p:txBody>
      </p:sp>
      <p:sp>
        <p:nvSpPr>
          <p:cNvPr id="4" name="slide-number">
            <a:extLst xmlns:a="http://schemas.openxmlformats.org/drawingml/2006/main">
              <a:ext uri="{FF2B5EF4-FFF2-40B4-BE49-F238E27FC236}">
                <a16:creationId xmlns:a16="http://schemas.microsoft.com/office/drawing/2014/main" id="{0D344AB0-F6D4-4AEF-96FC-D04FA5B0CB6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123 / 133</a:t>
            </a:r>
          </a:p>
        </p:txBody>
      </p:sp>
      <p:sp>
        <p:nvSpPr>
          <p:cNvPr id="5" name="body">
            <a:extLst xmlns:a="http://schemas.openxmlformats.org/drawingml/2006/main">
              <a:ext uri="{FF2B5EF4-FFF2-40B4-BE49-F238E27FC236}">
                <a16:creationId xmlns:a16="http://schemas.microsoft.com/office/drawing/2014/main" id="{D487F486-FE78-4B1A-ADAE-D40B663B414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7-8: Second law and phase changes: 7. The total entropy of an isolated system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cannot decrease. An individual nonisolated object can lose entropy, as when hot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water cools into a cooler room. The combined entropy increases. Ideal reversible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processes have zero total entropy change. 8. First melt, then warm: Q = mL_f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mc_wΔT = 0.050(334000) + 0.050(4180)(10)</a:t>
            </a:r>
          </a:p>
        </p:txBody>
      </p:sp>
      <p:sp>
        <p:nvSpPr>
          <p:cNvPr id="6" name="body">
            <a:extLst xmlns:a="http://schemas.openxmlformats.org/drawingml/2006/main">
              <a:ext uri="{FF2B5EF4-FFF2-40B4-BE49-F238E27FC236}">
                <a16:creationId xmlns:a16="http://schemas.microsoft.com/office/drawing/2014/main" id="{F77A2D4C-E955-4681-A5F7-AACB4EF27333}"/>
              </a:ext>
            </a:extLst>
          </p:cNvPr>
          <p:cNvSpPr>
            <a:spLocks xmlns:a="http://schemas.openxmlformats.org/drawingml/2006/main" noGrp="1"/>
          </p:cNvSpPr>
          <p:nvPr/>
        </p:nvSpPr>
        <p:spPr>
          <a:xfrm xmlns:a="http://schemas.openxmlformats.org/drawingml/2006/main">
            <a:off x="609600" y="391001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 16700 + 2090 = 18790 J ≈ 18.8 kJ.</a:t>
            </a:r>
          </a:p>
        </p:txBody>
      </p:sp>
    </p:spTree>
    <p:extLst>
      <p:ext uri="{BB962C8B-B14F-4D97-AF65-F5344CB8AC3E}">
        <p14:creationId xmlns:p14="http://schemas.microsoft.com/office/powerpoint/2010/main" val="812646764"/>
      </p:ext>
    </p:extLst>
  </p:cSld>
</p:sld>
</file>

<file path=ppt/slides/slide1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3AD506-4227-4ACE-9563-944ED224E6A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782DAAD9-7E40-4925-9913-206FAD8CE79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State changes, path changes, and a loop</a:t>
            </a:r>
          </a:p>
        </p:txBody>
      </p:sp>
      <p:sp>
        <p:nvSpPr>
          <p:cNvPr id="3" name="source-page">
            <a:extLst xmlns:a="http://schemas.openxmlformats.org/drawingml/2006/main">
              <a:ext uri="{FF2B5EF4-FFF2-40B4-BE49-F238E27FC236}">
                <a16:creationId xmlns:a16="http://schemas.microsoft.com/office/drawing/2014/main" id="{70B33450-A9D3-4C85-A5E9-98D21B62D84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Answers to p. 25</a:t>
            </a:r>
          </a:p>
        </p:txBody>
      </p:sp>
      <p:sp>
        <p:nvSpPr>
          <p:cNvPr id="4" name="slide-number">
            <a:extLst xmlns:a="http://schemas.openxmlformats.org/drawingml/2006/main">
              <a:ext uri="{FF2B5EF4-FFF2-40B4-BE49-F238E27FC236}">
                <a16:creationId xmlns:a16="http://schemas.microsoft.com/office/drawing/2014/main" id="{CC8BC030-703B-44FF-A074-8A41BC697DC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124 / 133</a:t>
            </a:r>
          </a:p>
        </p:txBody>
      </p:sp>
      <p:sp>
        <p:nvSpPr>
          <p:cNvPr id="5" name="body">
            <a:extLst xmlns:a="http://schemas.openxmlformats.org/drawingml/2006/main">
              <a:ext uri="{FF2B5EF4-FFF2-40B4-BE49-F238E27FC236}">
                <a16:creationId xmlns:a16="http://schemas.microsoft.com/office/drawing/2014/main" id="{5D3C41FF-DB77-428E-8699-2B757BE8A5A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For fixed n, T ∝ PV, so T_C/T_A = (300 × 3)/(100 × 1) = 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ΔU = (3/2)Δ(PV) = (3/2)(900 - 100) = +1200 J.</a:t>
            </a:r>
          </a:p>
        </p:txBody>
      </p:sp>
    </p:spTree>
    <p:extLst>
      <p:ext uri="{BB962C8B-B14F-4D97-AF65-F5344CB8AC3E}">
        <p14:creationId xmlns:p14="http://schemas.microsoft.com/office/powerpoint/2010/main" val="659432995"/>
      </p:ext>
    </p:extLst>
  </p:cSld>
</p:sld>
</file>

<file path=ppt/slides/slide1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12EC4D-31BF-4D8E-A15E-4413B288BA9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B9BDFCCE-5E27-4B8E-8F52-6830B04B2C0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State changes, path changes, and a loop</a:t>
            </a:r>
          </a:p>
        </p:txBody>
      </p:sp>
      <p:sp>
        <p:nvSpPr>
          <p:cNvPr id="3" name="source-page">
            <a:extLst xmlns:a="http://schemas.openxmlformats.org/drawingml/2006/main">
              <a:ext uri="{FF2B5EF4-FFF2-40B4-BE49-F238E27FC236}">
                <a16:creationId xmlns:a16="http://schemas.microsoft.com/office/drawing/2014/main" id="{01615133-095B-4250-9423-775260DC5D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Answers to p. 25</a:t>
            </a:r>
          </a:p>
        </p:txBody>
      </p:sp>
      <p:sp>
        <p:nvSpPr>
          <p:cNvPr id="4" name="slide-number">
            <a:extLst xmlns:a="http://schemas.openxmlformats.org/drawingml/2006/main">
              <a:ext uri="{FF2B5EF4-FFF2-40B4-BE49-F238E27FC236}">
                <a16:creationId xmlns:a16="http://schemas.microsoft.com/office/drawing/2014/main" id="{8F091AC8-1269-4E20-A931-01E7AC4AB48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125 / 133</a:t>
            </a:r>
          </a:p>
        </p:txBody>
      </p:sp>
      <p:graphicFrame>
        <p:nvGraphicFramePr>
          <p:cNvPr id="10" name=""/>
          <p:cNvGraphicFramePr/>
          <p:nvPr/>
        </p:nvGraphicFramePr>
        <p:xfrm>
          <a:off xmlns:a="http://schemas.openxmlformats.org/drawingml/2006/main" x="609600" y="1809750"/>
          <a:ext xmlns:a="http://schemas.openxmlformats.org/drawingml/2006/main" cx="10972800" cy="1435608"/>
        </p:xfrm>
        <a:graphic xmlns:a="http://schemas.openxmlformats.org/drawingml/2006/main">
          <a:graphicData uri="http://schemas.openxmlformats.org/drawingml/2006/table">
            <a:tbl>
              <a:tblPr/>
              <a:tblGrid>
                <a:gridCol w="2487545"/>
                <a:gridCol w="4477581"/>
                <a:gridCol w="4007673"/>
              </a:tblGrid>
              <a:tr h="478536">
                <a:tc>
                  <a:txBody>
                    <a:bodyPr wrap="square" lIns="95250" tIns="76200" rIns="95250" bIns="76200">
                      <a:noAutofit/>
                    </a:bodyPr>
                    <a:lstStyle/>
                    <a:p>
                      <a:r>
                        <a:rPr sz="1800" b="1">
                          <a:solidFill>
                            <a:srgbClr val="FFFFFF"/>
                          </a:solidFill>
                          <a:latin typeface="Arial"/>
                          <a:ea typeface="Arial"/>
                          <a:cs typeface="Arial"/>
                        </a:rPr>
                        <a:t>Path</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Work on the gas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Heat transferred to gas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A → B → 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0 - (300)(3 - 1) = -600 J</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1200 - (-600) = +1800 J</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A → C, straight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-[(100 + 300)/2](3 - 1) = -400 J</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1200 - (-400) = +1600 J</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375967746"/>
      </p:ext>
    </p:extLst>
  </p:cSld>
</p:sld>
</file>

<file path=ppt/slides/slide1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110D7FC-55C5-43CE-A619-FC4423324B4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018B706A-8594-43DC-97FC-4F3F574DE5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State changes, path changes, and a loop</a:t>
            </a:r>
          </a:p>
        </p:txBody>
      </p:sp>
      <p:sp>
        <p:nvSpPr>
          <p:cNvPr id="3" name="source-page">
            <a:extLst xmlns:a="http://schemas.openxmlformats.org/drawingml/2006/main">
              <a:ext uri="{FF2B5EF4-FFF2-40B4-BE49-F238E27FC236}">
                <a16:creationId xmlns:a16="http://schemas.microsoft.com/office/drawing/2014/main" id="{E0DDC9B6-659B-470E-A5FC-4A08CD92D99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Answers to p. 25</a:t>
            </a:r>
          </a:p>
        </p:txBody>
      </p:sp>
      <p:sp>
        <p:nvSpPr>
          <p:cNvPr id="4" name="slide-number">
            <a:extLst xmlns:a="http://schemas.openxmlformats.org/drawingml/2006/main">
              <a:ext uri="{FF2B5EF4-FFF2-40B4-BE49-F238E27FC236}">
                <a16:creationId xmlns:a16="http://schemas.microsoft.com/office/drawing/2014/main" id="{BBA6876B-A19C-4AD2-8140-11DBF754851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126 / 133</a:t>
            </a:r>
          </a:p>
        </p:txBody>
      </p:sp>
      <p:sp>
        <p:nvSpPr>
          <p:cNvPr id="5" name="body">
            <a:extLst xmlns:a="http://schemas.openxmlformats.org/drawingml/2006/main">
              <a:ext uri="{FF2B5EF4-FFF2-40B4-BE49-F238E27FC236}">
                <a16:creationId xmlns:a16="http://schemas.microsoft.com/office/drawing/2014/main" id="{8E6BC81B-68AB-42A0-A1B1-B8ED3C2D7741}"/>
              </a:ext>
            </a:extLst>
          </p:cNvPr>
          <p:cNvSpPr>
            <a:spLocks xmlns:a="http://schemas.openxmlformats.org/drawingml/2006/main" noGrp="1"/>
          </p:cNvSpPr>
          <p:nvPr/>
        </p:nvSpPr>
        <p:spPr>
          <a:xfrm xmlns:a="http://schemas.openxmlformats.org/drawingml/2006/main">
            <a:off x="609600" y="1866900"/>
            <a:ext cx="10972800"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The upper route has a greater area under its PV path.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delivers 200 J more work to the surroundings, so it requires 200 J more heat input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produce the same internal-energy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 On C → A, W = +400 J, ΔU = -1200 J, and Q = -1600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 B → C → A, W_net = -200 J, Q_net = +200 J, and ΔU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triangular enclosed area is ½(200 kPa)(2 L) = 200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 At fixed volume, T rises.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particles have greater average kinetic energy, so their wall impacts have larger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typical perpendicular impulse and occur more often.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average normal force per area therefore rises.</a:t>
            </a:r>
          </a:p>
        </p:txBody>
      </p:sp>
    </p:spTree>
    <p:extLst>
      <p:ext uri="{BB962C8B-B14F-4D97-AF65-F5344CB8AC3E}">
        <p14:creationId xmlns:p14="http://schemas.microsoft.com/office/powerpoint/2010/main" val="1257353207"/>
      </p:ext>
    </p:extLst>
  </p:cSld>
</p:sld>
</file>

<file path=ppt/slides/slide1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B950692-42DE-4073-9B6E-653FF3D329E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A4B73771-931F-4CEF-98E3-A2C5E86E950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Specific heat from a slope</a:t>
            </a:r>
          </a:p>
        </p:txBody>
      </p:sp>
      <p:sp>
        <p:nvSpPr>
          <p:cNvPr id="3" name="source-page">
            <a:extLst xmlns:a="http://schemas.openxmlformats.org/drawingml/2006/main">
              <a:ext uri="{FF2B5EF4-FFF2-40B4-BE49-F238E27FC236}">
                <a16:creationId xmlns:a16="http://schemas.microsoft.com/office/drawing/2014/main" id="{72681F0B-DF4B-4840-A46C-AAF6668E993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Answers to p. 25</a:t>
            </a:r>
          </a:p>
        </p:txBody>
      </p:sp>
      <p:sp>
        <p:nvSpPr>
          <p:cNvPr id="4" name="slide-number">
            <a:extLst xmlns:a="http://schemas.openxmlformats.org/drawingml/2006/main">
              <a:ext uri="{FF2B5EF4-FFF2-40B4-BE49-F238E27FC236}">
                <a16:creationId xmlns:a16="http://schemas.microsoft.com/office/drawing/2014/main" id="{842DBE90-BAB2-427C-A177-4B05577E752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127 / 133</a:t>
            </a:r>
          </a:p>
        </p:txBody>
      </p:sp>
      <p:sp>
        <p:nvSpPr>
          <p:cNvPr id="5" name="body">
            <a:extLst xmlns:a="http://schemas.openxmlformats.org/drawingml/2006/main">
              <a:ext uri="{FF2B5EF4-FFF2-40B4-BE49-F238E27FC236}">
                <a16:creationId xmlns:a16="http://schemas.microsoft.com/office/drawing/2014/main" id="{79495EF6-E167-47F9-8EE2-ED64890976EF}"/>
              </a:ext>
            </a:extLst>
          </p:cNvPr>
          <p:cNvSpPr>
            <a:spLocks xmlns:a="http://schemas.openxmlformats.org/drawingml/2006/main" noGrp="1"/>
          </p:cNvSpPr>
          <p:nvPr/>
        </p:nvSpPr>
        <p:spPr>
          <a:xfrm xmlns:a="http://schemas.openxmlformats.org/drawingml/2006/main">
            <a:off x="609600" y="1866900"/>
            <a:ext cx="1097280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Plot ΔT (K) vertically against t (s) horizontally.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constant net heating power and c, expect a straight line; the ideal ΔT intercept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s = (7.2 - 0)/(90 - 0) = 0.080 K/s.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 = P/(ms) = 20.0/(0.250 × 0.080) = 1000 J/(kg·K).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 The original value is too high: it attributes the cup’s heating energy to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Sample power = 0.90(20.0) = 18.0 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Corrected c = 18.0/(0.250 × 0.080) = 900 J/(kg·K).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 Measure the cup’s heat capacity and subtract its energy increase, or use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lower-heat-capacity container.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Insulating the apparatus reduces a different error: heat loss to the room.</a:t>
            </a:r>
          </a:p>
        </p:txBody>
      </p:sp>
    </p:spTree>
    <p:extLst>
      <p:ext uri="{BB962C8B-B14F-4D97-AF65-F5344CB8AC3E}">
        <p14:creationId xmlns:p14="http://schemas.microsoft.com/office/powerpoint/2010/main" val="1495675658"/>
      </p:ext>
    </p:extLst>
  </p:cSld>
</p:sld>
</file>

<file path=ppt/slides/slide1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9A4F71-5FA7-4CDD-86A4-2DD5A156F97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8A8C14E-546F-4301-915B-FD5BAB03338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Specific heat from a slope</a:t>
            </a:r>
          </a:p>
        </p:txBody>
      </p:sp>
      <p:sp>
        <p:nvSpPr>
          <p:cNvPr id="3" name="section-label">
            <a:extLst xmlns:a="http://schemas.openxmlformats.org/drawingml/2006/main">
              <a:ext uri="{FF2B5EF4-FFF2-40B4-BE49-F238E27FC236}">
                <a16:creationId xmlns:a16="http://schemas.microsoft.com/office/drawing/2014/main" id="{24B562F4-9D76-44C3-85AD-B47148D5704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Consistency check</a:t>
            </a:r>
          </a:p>
        </p:txBody>
      </p:sp>
      <p:sp>
        <p:nvSpPr>
          <p:cNvPr id="4" name="source-page">
            <a:extLst xmlns:a="http://schemas.openxmlformats.org/drawingml/2006/main">
              <a:ext uri="{FF2B5EF4-FFF2-40B4-BE49-F238E27FC236}">
                <a16:creationId xmlns:a16="http://schemas.microsoft.com/office/drawing/2014/main" id="{7764DDC0-2DBF-447E-A923-6DD417FB60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Answers to p. 25</a:t>
            </a:r>
          </a:p>
        </p:txBody>
      </p:sp>
      <p:sp>
        <p:nvSpPr>
          <p:cNvPr id="5" name="slide-number">
            <a:extLst xmlns:a="http://schemas.openxmlformats.org/drawingml/2006/main">
              <a:ext uri="{FF2B5EF4-FFF2-40B4-BE49-F238E27FC236}">
                <a16:creationId xmlns:a16="http://schemas.microsoft.com/office/drawing/2014/main" id="{3663082B-A264-4E16-8FE1-DB58EFDA786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128 / 133</a:t>
            </a:r>
          </a:p>
        </p:txBody>
      </p:sp>
      <p:sp>
        <p:nvSpPr>
          <p:cNvPr id="6" name="body">
            <a:extLst xmlns:a="http://schemas.openxmlformats.org/drawingml/2006/main">
              <a:ext uri="{FF2B5EF4-FFF2-40B4-BE49-F238E27FC236}">
                <a16:creationId xmlns:a16="http://schemas.microsoft.com/office/drawing/2014/main" id="{35F51D60-2ACF-4319-B9A2-40040604E9B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the path changes work and heat, but not the endpoints’ ΔU.</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an experimental assumption changes which energy belongs in the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both cases, an explicit system boundary prevents sign and interpretation errors.</a:t>
            </a:r>
          </a:p>
        </p:txBody>
      </p:sp>
    </p:spTree>
    <p:extLst>
      <p:ext uri="{BB962C8B-B14F-4D97-AF65-F5344CB8AC3E}">
        <p14:creationId xmlns:p14="http://schemas.microsoft.com/office/powerpoint/2010/main" val="2040246483"/>
      </p:ext>
    </p:extLst>
  </p:cSld>
</p:sld>
</file>

<file path=ppt/slides/slide1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60EC63-C50D-4420-A195-2FA53F4B53F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AB32C5D-92C1-4789-8358-18CBF21EEB0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gas processes and energy signs</a:t>
            </a:r>
          </a:p>
        </p:txBody>
      </p:sp>
      <p:sp>
        <p:nvSpPr>
          <p:cNvPr id="3" name="source-page">
            <a:extLst xmlns:a="http://schemas.openxmlformats.org/drawingml/2006/main">
              <a:ext uri="{FF2B5EF4-FFF2-40B4-BE49-F238E27FC236}">
                <a16:creationId xmlns:a16="http://schemas.microsoft.com/office/drawing/2014/main" id="{DC4E4147-3E3E-4457-9FB0-9BE8E7C6C69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9.1-9.6</a:t>
            </a:r>
          </a:p>
        </p:txBody>
      </p:sp>
      <p:sp>
        <p:nvSpPr>
          <p:cNvPr id="4" name="slide-number">
            <a:extLst xmlns:a="http://schemas.openxmlformats.org/drawingml/2006/main">
              <a:ext uri="{FF2B5EF4-FFF2-40B4-BE49-F238E27FC236}">
                <a16:creationId xmlns:a16="http://schemas.microsoft.com/office/drawing/2014/main" id="{EF84CDF6-BBAA-483B-AE0E-F802B5E2EBB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129 / 133</a:t>
            </a:r>
          </a:p>
        </p:txBody>
      </p:sp>
      <p:graphicFrame>
        <p:nvGraphicFramePr>
          <p:cNvPr id="10" name=""/>
          <p:cNvGraphicFramePr/>
          <p:nvPr/>
        </p:nvGraphicFramePr>
        <p:xfrm>
          <a:off xmlns:a="http://schemas.openxmlformats.org/drawingml/2006/main" x="609600" y="1809750"/>
          <a:ext xmlns:a="http://schemas.openxmlformats.org/drawingml/2006/main" cx="10972800" cy="3642360"/>
        </p:xfrm>
        <a:graphic xmlns:a="http://schemas.openxmlformats.org/drawingml/2006/main">
          <a:graphicData uri="http://schemas.openxmlformats.org/drawingml/2006/table">
            <a:tbl>
              <a:tblPr/>
              <a:tblGrid>
                <a:gridCol w="1549156"/>
                <a:gridCol w="1303028"/>
                <a:gridCol w="1737371"/>
                <a:gridCol w="2012455"/>
                <a:gridCol w="2142757"/>
                <a:gridCol w="2228033"/>
              </a:tblGrid>
              <a:tr h="1054608">
                <a:tc>
                  <a:txBody>
                    <a:bodyPr wrap="square" lIns="95250" tIns="76200" rIns="95250" bIns="76200">
                      <a:noAutofit/>
                    </a:bodyPr>
                    <a:lstStyle/>
                    <a:p>
                      <a:r>
                        <a:rPr sz="1800" b="1">
                          <a:solidFill>
                            <a:srgbClr val="FFFFFF"/>
                          </a:solidFill>
                          <a:latin typeface="Arial"/>
                          <a:ea typeface="Arial"/>
                          <a:cs typeface="Arial"/>
                        </a:rPr>
                        <a:t>Process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Constraint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PV shape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 on gas during expansion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ΔU for fixed ideal gas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Heat Q</a:t>
                      </a:r>
                    </a:p>
                  </a:txBody>
                  <a:tcPr marL="91440" marR="91440" marT="45720" marB="45720">
                    <a:solidFill>
                      <a:srgbClr val="17354A"/>
                    </a:solidFill>
                  </a:tcPr>
                </a:tc>
              </a:tr>
              <a:tr h="1054608">
                <a:tc>
                  <a:txBody>
                    <a:bodyPr wrap="square" lIns="95250" tIns="76200" rIns="95250" bIns="76200">
                      <a:noAutofit/>
                    </a:bodyPr>
                    <a:lstStyle/>
                    <a:p>
                      <a:r>
                        <a:rPr sz="1800" b="0">
                          <a:solidFill>
                            <a:srgbClr val="283B49"/>
                          </a:solidFill>
                          <a:latin typeface="Arial"/>
                          <a:ea typeface="Arial"/>
                          <a:cs typeface="Arial"/>
                        </a:rPr>
                        <a:t>Isobaric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 constant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Horizontal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-PΔV</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 as T rises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 supplies ΔU and work output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Isothermal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T constant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Hyperbola</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Negative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Positive, equal to -W</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Isochoric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 constant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Vertical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Tracks 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 = ΔU</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833905953"/>
      </p:ext>
    </p:extLst>
  </p:cSld>
</p:sld>
</file>

<file path=ppt/slides/slide1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87795A-B5D0-44EE-803C-6B460FE6712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66CDE261-E036-4958-B7E8-1F3D3628E6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gas processes and energy signs</a:t>
            </a:r>
          </a:p>
        </p:txBody>
      </p:sp>
      <p:sp>
        <p:nvSpPr>
          <p:cNvPr id="3" name="source-page">
            <a:extLst xmlns:a="http://schemas.openxmlformats.org/drawingml/2006/main">
              <a:ext uri="{FF2B5EF4-FFF2-40B4-BE49-F238E27FC236}">
                <a16:creationId xmlns:a16="http://schemas.microsoft.com/office/drawing/2014/main" id="{DA474CAC-3959-46D0-BBC6-7E92760D984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9.1-9.6</a:t>
            </a:r>
          </a:p>
        </p:txBody>
      </p:sp>
      <p:sp>
        <p:nvSpPr>
          <p:cNvPr id="4" name="slide-number">
            <a:extLst xmlns:a="http://schemas.openxmlformats.org/drawingml/2006/main">
              <a:ext uri="{FF2B5EF4-FFF2-40B4-BE49-F238E27FC236}">
                <a16:creationId xmlns:a16="http://schemas.microsoft.com/office/drawing/2014/main" id="{2BBC9D39-C4AD-4F0C-BDD1-132B2854D03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130 / 133</a:t>
            </a:r>
          </a:p>
        </p:txBody>
      </p:sp>
      <p:graphicFrame>
        <p:nvGraphicFramePr>
          <p:cNvPr id="10" name=""/>
          <p:cNvGraphicFramePr/>
          <p:nvPr/>
        </p:nvGraphicFramePr>
        <p:xfrm>
          <a:off xmlns:a="http://schemas.openxmlformats.org/drawingml/2006/main" x="609600" y="1809750"/>
          <a:ext xmlns:a="http://schemas.openxmlformats.org/drawingml/2006/main" cx="10972800" cy="3451860"/>
        </p:xfrm>
        <a:graphic xmlns:a="http://schemas.openxmlformats.org/drawingml/2006/main">
          <a:graphicData uri="http://schemas.openxmlformats.org/drawingml/2006/table">
            <a:tbl>
              <a:tblPr/>
              <a:tblGrid>
                <a:gridCol w="1549156"/>
                <a:gridCol w="1303028"/>
                <a:gridCol w="1737371"/>
                <a:gridCol w="2012455"/>
                <a:gridCol w="2142757"/>
                <a:gridCol w="2228033"/>
              </a:tblGrid>
              <a:tr h="1054608">
                <a:tc>
                  <a:txBody>
                    <a:bodyPr wrap="square" lIns="95250" tIns="76200" rIns="95250" bIns="76200">
                      <a:noAutofit/>
                    </a:bodyPr>
                    <a:lstStyle/>
                    <a:p>
                      <a:r>
                        <a:rPr sz="1800" b="1">
                          <a:solidFill>
                            <a:srgbClr val="FFFFFF"/>
                          </a:solidFill>
                          <a:latin typeface="Arial"/>
                          <a:ea typeface="Arial"/>
                          <a:cs typeface="Arial"/>
                        </a:rPr>
                        <a:t>Process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Constraint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PV shape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 on gas during expansion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ΔU for fixed ideal gas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Heat Q</a:t>
                      </a:r>
                    </a:p>
                  </a:txBody>
                  <a:tcPr marL="91440" marR="91440" marT="45720" marB="45720">
                    <a:solidFill>
                      <a:srgbClr val="17354A"/>
                    </a:solidFill>
                  </a:tcPr>
                </a:tc>
              </a:tr>
              <a:tr h="1054608">
                <a:tc>
                  <a:txBody>
                    <a:bodyPr wrap="square" lIns="95250" tIns="76200" rIns="95250" bIns="76200">
                      <a:noAutofit/>
                    </a:bodyPr>
                    <a:lstStyle/>
                    <a:p>
                      <a:r>
                        <a:rPr sz="1800" b="0">
                          <a:solidFill>
                            <a:srgbClr val="283B49"/>
                          </a:solidFill>
                          <a:latin typeface="Arial"/>
                          <a:ea typeface="Arial"/>
                          <a:cs typeface="Arial"/>
                        </a:rPr>
                        <a:t>Adiabatic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 = 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Steeper than isotherm for reversible gas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 as T falls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FFFFFF"/>
                    </a:solidFill>
                  </a:tcPr>
                </a:tc>
              </a:tr>
              <a:tr h="1342644">
                <a:tc>
                  <a:txBody>
                    <a:bodyPr wrap="square" lIns="95250" tIns="76200" rIns="95250" bIns="76200">
                      <a:noAutofit/>
                    </a:bodyPr>
                    <a:lstStyle/>
                    <a:p>
                      <a:r>
                        <a:rPr sz="1800" b="0">
                          <a:solidFill>
                            <a:srgbClr val="283B49"/>
                          </a:solidFill>
                          <a:latin typeface="Arial"/>
                          <a:ea typeface="Arial"/>
                          <a:cs typeface="Arial"/>
                        </a:rPr>
                        <a:t>Closed cycle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Final state = initial state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Closed loop</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Clockwise: negative net W</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 over cycle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Qnet = -Wnet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2063627621"/>
      </p:ext>
    </p:extLst>
  </p:cSld>
</p:sld>
</file>

<file path=ppt/slides/slide1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75675E4-D3F2-46A0-BF8D-C1647796FB1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8F284A8D-1015-4525-889B-CBD39CD0484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gas processes and energy signs</a:t>
            </a:r>
          </a:p>
        </p:txBody>
      </p:sp>
      <p:sp>
        <p:nvSpPr>
          <p:cNvPr id="3" name="source-page">
            <a:extLst xmlns:a="http://schemas.openxmlformats.org/drawingml/2006/main">
              <a:ext uri="{FF2B5EF4-FFF2-40B4-BE49-F238E27FC236}">
                <a16:creationId xmlns:a16="http://schemas.microsoft.com/office/drawing/2014/main" id="{A238559A-9171-41DC-928E-823DE2B3F63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9.1-9.6</a:t>
            </a:r>
          </a:p>
        </p:txBody>
      </p:sp>
      <p:sp>
        <p:nvSpPr>
          <p:cNvPr id="4" name="slide-number">
            <a:extLst xmlns:a="http://schemas.openxmlformats.org/drawingml/2006/main">
              <a:ext uri="{FF2B5EF4-FFF2-40B4-BE49-F238E27FC236}">
                <a16:creationId xmlns:a16="http://schemas.microsoft.com/office/drawing/2014/main" id="{32A7B6F6-687C-4575-9186-71E3B4B051D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131 / 133</a:t>
            </a:r>
          </a:p>
        </p:txBody>
      </p:sp>
      <p:graphicFrame>
        <p:nvGraphicFramePr>
          <p:cNvPr id="10" name=""/>
          <p:cNvGraphicFramePr/>
          <p:nvPr/>
        </p:nvGraphicFramePr>
        <p:xfrm>
          <a:off xmlns:a="http://schemas.openxmlformats.org/drawingml/2006/main" x="609600" y="1809750"/>
          <a:ext xmlns:a="http://schemas.openxmlformats.org/drawingml/2006/main" cx="10972800" cy="4311396"/>
        </p:xfrm>
        <a:graphic xmlns:a="http://schemas.openxmlformats.org/drawingml/2006/main">
          <a:graphicData uri="http://schemas.openxmlformats.org/drawingml/2006/table">
            <a:tbl>
              <a:tblPr/>
              <a:tblGrid>
                <a:gridCol w="2026933"/>
                <a:gridCol w="4328949"/>
                <a:gridCol w="4616918"/>
              </a:tblGrid>
              <a:tr h="478536">
                <a:tc>
                  <a:txBody>
                    <a:bodyPr wrap="square" lIns="95250" tIns="76200" rIns="95250" bIns="76200">
                      <a:noAutofit/>
                    </a:bodyPr>
                    <a:lstStyle/>
                    <a:p>
                      <a:r>
                        <a:rPr sz="1800" b="1">
                          <a:solidFill>
                            <a:srgbClr val="FFFFFF"/>
                          </a:solidFill>
                          <a:latin typeface="Arial"/>
                          <a:ea typeface="Arial"/>
                          <a:cs typeface="Arial"/>
                        </a:rPr>
                        <a:t>Quantity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Interpretation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Temperature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Kavg = (3/2)kBT; vrms = √(3kBT/m)</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Average energy per particle; use absolute T</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State and energy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PV = nRT; U = (3/2)nRT for monatomic gas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For fixed n, T ranks with PV</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First law</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ΔU = Q + W</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 is a state function; Q and W depend on the path</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Material response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 = mcΔT; H = kAΔT/L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Specific heat and conductivity describe different properties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Second law</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ΔStotal ≥ 0 for an isolated total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Equilibrium and reversibility determine the direction</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358107583"/>
      </p:ext>
    </p:extLst>
  </p:cSld>
</p:sld>
</file>

<file path=ppt/slides/slide1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6D8070C-76D3-4E54-895C-E0FD5970C9C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9F2C2693-3B26-47AA-AE10-A406D986BC0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gas processes and energy signs</a:t>
            </a:r>
          </a:p>
        </p:txBody>
      </p:sp>
      <p:sp>
        <p:nvSpPr>
          <p:cNvPr id="3" name="source-page">
            <a:extLst xmlns:a="http://schemas.openxmlformats.org/drawingml/2006/main">
              <a:ext uri="{FF2B5EF4-FFF2-40B4-BE49-F238E27FC236}">
                <a16:creationId xmlns:a16="http://schemas.microsoft.com/office/drawing/2014/main" id="{4AA09073-3C17-4A62-B5E3-A31EDDA2B9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9.1-9.6</a:t>
            </a:r>
          </a:p>
        </p:txBody>
      </p:sp>
      <p:sp>
        <p:nvSpPr>
          <p:cNvPr id="4" name="slide-number">
            <a:extLst xmlns:a="http://schemas.openxmlformats.org/drawingml/2006/main">
              <a:ext uri="{FF2B5EF4-FFF2-40B4-BE49-F238E27FC236}">
                <a16:creationId xmlns:a16="http://schemas.microsoft.com/office/drawing/2014/main" id="{11A588AF-24BE-451C-811A-C488EDDA58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132 / 133</a:t>
            </a:r>
          </a:p>
        </p:txBody>
      </p:sp>
      <p:sp>
        <p:nvSpPr>
          <p:cNvPr id="5" name="body">
            <a:extLst xmlns:a="http://schemas.openxmlformats.org/drawingml/2006/main">
              <a:ext uri="{FF2B5EF4-FFF2-40B4-BE49-F238E27FC236}">
                <a16:creationId xmlns:a16="http://schemas.microsoft.com/office/drawing/2014/main" id="{530CDD6E-71C5-40E7-9267-EAB7DDE4A19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compression, reverse the work sign and follow the actual temperature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single process constraint does not imply all other quantities stay constant.</a:t>
            </a:r>
          </a:p>
        </p:txBody>
      </p:sp>
    </p:spTree>
    <p:extLst>
      <p:ext uri="{BB962C8B-B14F-4D97-AF65-F5344CB8AC3E}">
        <p14:creationId xmlns:p14="http://schemas.microsoft.com/office/powerpoint/2010/main" val="223028934"/>
      </p:ext>
    </p:extLst>
  </p:cSld>
</p:sld>
</file>

<file path=ppt/slides/slide1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DA14578-EAA5-403F-B1E2-99649DD52EA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9</a:t>
            </a:r>
          </a:p>
        </p:txBody>
      </p:sp>
      <p:sp>
        <p:nvSpPr>
          <p:cNvPr id="2" name="title">
            <a:extLst xmlns:a="http://schemas.openxmlformats.org/drawingml/2006/main">
              <a:ext uri="{FF2B5EF4-FFF2-40B4-BE49-F238E27FC236}">
                <a16:creationId xmlns:a16="http://schemas.microsoft.com/office/drawing/2014/main" id="{EF38E36E-4E3F-4BED-BC50-F9731E1BDF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2E61F3DD-7F29-4F97-9717-997C5D9BEA8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27B442EB-79D2-481A-8F96-155497418C4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133 / 133</a:t>
            </a:r>
          </a:p>
        </p:txBody>
      </p:sp>
      <p:sp>
        <p:nvSpPr>
          <p:cNvPr id="5" name="body">
            <a:extLst xmlns:a="http://schemas.openxmlformats.org/drawingml/2006/main">
              <a:ext uri="{FF2B5EF4-FFF2-40B4-BE49-F238E27FC236}">
                <a16:creationId xmlns:a16="http://schemas.microsoft.com/office/drawing/2014/main" id="{7302B4B1-3DEA-44DE-86AF-D4519AAD3789}"/>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Thermal Physics</a:t>
            </a:r>
          </a:p>
        </p:txBody>
      </p:sp>
      <p:sp>
        <p:nvSpPr>
          <p:cNvPr id="6" name="body">
            <a:extLst xmlns:a="http://schemas.openxmlformats.org/drawingml/2006/main">
              <a:ext uri="{FF2B5EF4-FFF2-40B4-BE49-F238E27FC236}">
                <a16:creationId xmlns:a16="http://schemas.microsoft.com/office/drawing/2014/main" id="{813E0DC1-B7DD-4185-BDD6-322F40258D40}"/>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9B9C07DF-5DC0-45C1-A43D-A03313A2BBE7}"/>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1C63AE93-4959-4DC7-942B-FCB412416268}"/>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17886031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2026-10-01T03:59:49.3430000Z</dcterms:created>
  <dcterms:modified xsi:type="dcterms:W3CDTF">2026-10-01T03:59:49.3430000Z</dcterms:modified>
</coreProperties>
</file>