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fc4359702e4bb4" /><Relationship Type="http://schemas.openxmlformats.org/officeDocument/2006/relationships/extended-properties" Target="/docProps/app.xml" Id="R03d2c5deb5d948e7" /><Relationship Type="http://schemas.openxmlformats.org/officeDocument/2006/relationships/officeDocument" Target="/ppt/presentation.xml" Id="Rd476ffe2c572437f" /></Relationships>
</file>

<file path=ppt/presentation.xml><?xml version="1.0" encoding="utf-8"?>
<p:presentation xmlns:p="http://schemas.openxmlformats.org/presentationml/2006/main">
  <p:sldMasterIdLst>
    <p:sldMasterId xmlns:r="http://schemas.openxmlformats.org/officeDocument/2006/relationships" id="2147483648" r:id="R05ca51c025d84946"/>
  </p:sldMasterIdLst>
  <p:notesMasterIdLst>
    <p:notesMasterId xmlns:r="http://schemas.openxmlformats.org/officeDocument/2006/relationships" r:id="R0c1591cabe444ae3"/>
  </p:notesMasterIdLst>
  <p:sldIdLst>
    <p:sldId xmlns:r="http://schemas.openxmlformats.org/officeDocument/2006/relationships" id="256" r:id="R76395368c7b9473d"/>
    <p:sldId xmlns:r="http://schemas.openxmlformats.org/officeDocument/2006/relationships" id="257" r:id="Rca7936bdf7bd4fed"/>
    <p:sldId xmlns:r="http://schemas.openxmlformats.org/officeDocument/2006/relationships" id="258" r:id="R9ba9404a3f2f4219"/>
    <p:sldId xmlns:r="http://schemas.openxmlformats.org/officeDocument/2006/relationships" id="259" r:id="R9579ee90fad447d6"/>
    <p:sldId xmlns:r="http://schemas.openxmlformats.org/officeDocument/2006/relationships" id="260" r:id="R4776dd01c3014df0"/>
    <p:sldId xmlns:r="http://schemas.openxmlformats.org/officeDocument/2006/relationships" id="261" r:id="R9e7f022a76804d22"/>
    <p:sldId xmlns:r="http://schemas.openxmlformats.org/officeDocument/2006/relationships" id="262" r:id="R5a6c50ff66ac41c0"/>
    <p:sldId xmlns:r="http://schemas.openxmlformats.org/officeDocument/2006/relationships" id="263" r:id="R196eefa5945e40d4"/>
    <p:sldId xmlns:r="http://schemas.openxmlformats.org/officeDocument/2006/relationships" id="264" r:id="Rcb9d11f06a0b48a9"/>
    <p:sldId xmlns:r="http://schemas.openxmlformats.org/officeDocument/2006/relationships" id="265" r:id="Rfbe8990abd4c4a99"/>
    <p:sldId xmlns:r="http://schemas.openxmlformats.org/officeDocument/2006/relationships" id="266" r:id="Rc3f6db47a1f445ea"/>
    <p:sldId xmlns:r="http://schemas.openxmlformats.org/officeDocument/2006/relationships" id="267" r:id="R5a0d876c669146a1"/>
    <p:sldId xmlns:r="http://schemas.openxmlformats.org/officeDocument/2006/relationships" id="268" r:id="Ra4b2c6e71bd94bb9"/>
    <p:sldId xmlns:r="http://schemas.openxmlformats.org/officeDocument/2006/relationships" id="269" r:id="R015bee0cc2a64090"/>
    <p:sldId xmlns:r="http://schemas.openxmlformats.org/officeDocument/2006/relationships" id="270" r:id="Rd3519ac5b3714344"/>
    <p:sldId xmlns:r="http://schemas.openxmlformats.org/officeDocument/2006/relationships" id="271" r:id="R2165f31b106f45ad"/>
    <p:sldId xmlns:r="http://schemas.openxmlformats.org/officeDocument/2006/relationships" id="272" r:id="R090be7a1f7984fda"/>
    <p:sldId xmlns:r="http://schemas.openxmlformats.org/officeDocument/2006/relationships" id="273" r:id="Rd0a20ce540964c6f"/>
    <p:sldId xmlns:r="http://schemas.openxmlformats.org/officeDocument/2006/relationships" id="274" r:id="Rbdca5f41278b4959"/>
    <p:sldId xmlns:r="http://schemas.openxmlformats.org/officeDocument/2006/relationships" id="275" r:id="Rf86db97482c54471"/>
    <p:sldId xmlns:r="http://schemas.openxmlformats.org/officeDocument/2006/relationships" id="276" r:id="Rf32fafe4bcc642e2"/>
    <p:sldId xmlns:r="http://schemas.openxmlformats.org/officeDocument/2006/relationships" id="277" r:id="R67d1d00c409b47ed"/>
    <p:sldId xmlns:r="http://schemas.openxmlformats.org/officeDocument/2006/relationships" id="278" r:id="R2ad52266e612489c"/>
    <p:sldId xmlns:r="http://schemas.openxmlformats.org/officeDocument/2006/relationships" id="279" r:id="R191f4c03f22f415b"/>
    <p:sldId xmlns:r="http://schemas.openxmlformats.org/officeDocument/2006/relationships" id="280" r:id="R773b0cb3b4914e73"/>
    <p:sldId xmlns:r="http://schemas.openxmlformats.org/officeDocument/2006/relationships" id="281" r:id="R433a2a2b1d0b42a3"/>
    <p:sldId xmlns:r="http://schemas.openxmlformats.org/officeDocument/2006/relationships" id="282" r:id="R44e737df01e240e8"/>
    <p:sldId xmlns:r="http://schemas.openxmlformats.org/officeDocument/2006/relationships" id="283" r:id="Rc197384c8aed4215"/>
    <p:sldId xmlns:r="http://schemas.openxmlformats.org/officeDocument/2006/relationships" id="284" r:id="R665d56d262cb498e"/>
    <p:sldId xmlns:r="http://schemas.openxmlformats.org/officeDocument/2006/relationships" id="285" r:id="Rf2f30289f9394dcb"/>
    <p:sldId xmlns:r="http://schemas.openxmlformats.org/officeDocument/2006/relationships" id="286" r:id="R816ea9ff394449ee"/>
    <p:sldId xmlns:r="http://schemas.openxmlformats.org/officeDocument/2006/relationships" id="287" r:id="R635ba2844f944159"/>
    <p:sldId xmlns:r="http://schemas.openxmlformats.org/officeDocument/2006/relationships" id="288" r:id="R5eec3496febc434c"/>
    <p:sldId xmlns:r="http://schemas.openxmlformats.org/officeDocument/2006/relationships" id="289" r:id="R9d70b9c7530447c2"/>
    <p:sldId xmlns:r="http://schemas.openxmlformats.org/officeDocument/2006/relationships" id="290" r:id="Radc8912519fa4156"/>
    <p:sldId xmlns:r="http://schemas.openxmlformats.org/officeDocument/2006/relationships" id="291" r:id="R25382a68159f4ce7"/>
    <p:sldId xmlns:r="http://schemas.openxmlformats.org/officeDocument/2006/relationships" id="292" r:id="Rb32d91d729e44bd4"/>
    <p:sldId xmlns:r="http://schemas.openxmlformats.org/officeDocument/2006/relationships" id="293" r:id="R086ae1efea0c4c4c"/>
    <p:sldId xmlns:r="http://schemas.openxmlformats.org/officeDocument/2006/relationships" id="294" r:id="R2e448c48b856493b"/>
    <p:sldId xmlns:r="http://schemas.openxmlformats.org/officeDocument/2006/relationships" id="295" r:id="Rb3657d1bb9164e1d"/>
    <p:sldId xmlns:r="http://schemas.openxmlformats.org/officeDocument/2006/relationships" id="296" r:id="R311e11b5aec644c1"/>
    <p:sldId xmlns:r="http://schemas.openxmlformats.org/officeDocument/2006/relationships" id="297" r:id="R7f86c5cc10294590"/>
    <p:sldId xmlns:r="http://schemas.openxmlformats.org/officeDocument/2006/relationships" id="298" r:id="R8251cc6694dc41ea"/>
    <p:sldId xmlns:r="http://schemas.openxmlformats.org/officeDocument/2006/relationships" id="299" r:id="R0ea799fd8d5f4968"/>
    <p:sldId xmlns:r="http://schemas.openxmlformats.org/officeDocument/2006/relationships" id="300" r:id="R2c465f00aeb24fdb"/>
    <p:sldId xmlns:r="http://schemas.openxmlformats.org/officeDocument/2006/relationships" id="301" r:id="Raf52edc86bd84b44"/>
    <p:sldId xmlns:r="http://schemas.openxmlformats.org/officeDocument/2006/relationships" id="302" r:id="R8c6a1b0565154a86"/>
    <p:sldId xmlns:r="http://schemas.openxmlformats.org/officeDocument/2006/relationships" id="303" r:id="Re972d59cda2049e9"/>
    <p:sldId xmlns:r="http://schemas.openxmlformats.org/officeDocument/2006/relationships" id="304" r:id="R0dc0f5789b7247cb"/>
    <p:sldId xmlns:r="http://schemas.openxmlformats.org/officeDocument/2006/relationships" id="305" r:id="R65f1f825f2264533"/>
    <p:sldId xmlns:r="http://schemas.openxmlformats.org/officeDocument/2006/relationships" id="306" r:id="Rae3926bd3dea40aa"/>
    <p:sldId xmlns:r="http://schemas.openxmlformats.org/officeDocument/2006/relationships" id="307" r:id="R2763a6e6581e4cf7"/>
    <p:sldId xmlns:r="http://schemas.openxmlformats.org/officeDocument/2006/relationships" id="308" r:id="R32354d7cc2e74e2d"/>
    <p:sldId xmlns:r="http://schemas.openxmlformats.org/officeDocument/2006/relationships" id="309" r:id="Rab23b99c1678451d"/>
    <p:sldId xmlns:r="http://schemas.openxmlformats.org/officeDocument/2006/relationships" id="310" r:id="R0b79d671fd6845c4"/>
    <p:sldId xmlns:r="http://schemas.openxmlformats.org/officeDocument/2006/relationships" id="311" r:id="R4f89fcfca55146dd"/>
    <p:sldId xmlns:r="http://schemas.openxmlformats.org/officeDocument/2006/relationships" id="312" r:id="R1ec5f4cd5b4343ad"/>
    <p:sldId xmlns:r="http://schemas.openxmlformats.org/officeDocument/2006/relationships" id="313" r:id="Rd4abd2415b7141f5"/>
    <p:sldId xmlns:r="http://schemas.openxmlformats.org/officeDocument/2006/relationships" id="314" r:id="R8d98e41df6174805"/>
    <p:sldId xmlns:r="http://schemas.openxmlformats.org/officeDocument/2006/relationships" id="315" r:id="R0ddb418782db4720"/>
    <p:sldId xmlns:r="http://schemas.openxmlformats.org/officeDocument/2006/relationships" id="316" r:id="R771dc0bfc7a74266"/>
    <p:sldId xmlns:r="http://schemas.openxmlformats.org/officeDocument/2006/relationships" id="317" r:id="R9babbf97d59a4484"/>
    <p:sldId xmlns:r="http://schemas.openxmlformats.org/officeDocument/2006/relationships" id="318" r:id="R3927348f54f04dee"/>
    <p:sldId xmlns:r="http://schemas.openxmlformats.org/officeDocument/2006/relationships" id="319" r:id="R5b9336cb43714dd5"/>
    <p:sldId xmlns:r="http://schemas.openxmlformats.org/officeDocument/2006/relationships" id="320" r:id="Rb5b6f438b0ed4611"/>
    <p:sldId xmlns:r="http://schemas.openxmlformats.org/officeDocument/2006/relationships" id="321" r:id="R13ef687738484651"/>
    <p:sldId xmlns:r="http://schemas.openxmlformats.org/officeDocument/2006/relationships" id="322" r:id="Rf0f766b7a0354114"/>
    <p:sldId xmlns:r="http://schemas.openxmlformats.org/officeDocument/2006/relationships" id="323" r:id="Rfd921947c7e846e9"/>
    <p:sldId xmlns:r="http://schemas.openxmlformats.org/officeDocument/2006/relationships" id="324" r:id="Ra1700a9b392044fd"/>
    <p:sldId xmlns:r="http://schemas.openxmlformats.org/officeDocument/2006/relationships" id="325" r:id="R5ea4283e645e4bb4"/>
    <p:sldId xmlns:r="http://schemas.openxmlformats.org/officeDocument/2006/relationships" id="326" r:id="Ra37c05a00c0148f4"/>
    <p:sldId xmlns:r="http://schemas.openxmlformats.org/officeDocument/2006/relationships" id="327" r:id="R7c7b5dc80d65489f"/>
    <p:sldId xmlns:r="http://schemas.openxmlformats.org/officeDocument/2006/relationships" id="328" r:id="Rc5fccfc5cbe04032"/>
    <p:sldId xmlns:r="http://schemas.openxmlformats.org/officeDocument/2006/relationships" id="329" r:id="R8e7b0a38cf864079"/>
    <p:sldId xmlns:r="http://schemas.openxmlformats.org/officeDocument/2006/relationships" id="330" r:id="R39a2c5e1b92942e4"/>
    <p:sldId xmlns:r="http://schemas.openxmlformats.org/officeDocument/2006/relationships" id="331" r:id="Rbb07466f88ff47ea"/>
    <p:sldId xmlns:r="http://schemas.openxmlformats.org/officeDocument/2006/relationships" id="332" r:id="R2732aa10f1fe4ddf"/>
    <p:sldId xmlns:r="http://schemas.openxmlformats.org/officeDocument/2006/relationships" id="333" r:id="Rc9c283fcf0134c82"/>
    <p:sldId xmlns:r="http://schemas.openxmlformats.org/officeDocument/2006/relationships" id="334" r:id="R29966e377ca7446d"/>
    <p:sldId xmlns:r="http://schemas.openxmlformats.org/officeDocument/2006/relationships" id="335" r:id="Rf22f3d7e181b44da"/>
    <p:sldId xmlns:r="http://schemas.openxmlformats.org/officeDocument/2006/relationships" id="336" r:id="R4f2e05da5ffb40af"/>
    <p:sldId xmlns:r="http://schemas.openxmlformats.org/officeDocument/2006/relationships" id="337" r:id="R6034d4e723dd4323"/>
    <p:sldId xmlns:r="http://schemas.openxmlformats.org/officeDocument/2006/relationships" id="338" r:id="R88100ffcc0f1475f"/>
    <p:sldId xmlns:r="http://schemas.openxmlformats.org/officeDocument/2006/relationships" id="339" r:id="R46d227c5cc804b39"/>
    <p:sldId xmlns:r="http://schemas.openxmlformats.org/officeDocument/2006/relationships" id="340" r:id="R6c3371785c8c4299"/>
    <p:sldId xmlns:r="http://schemas.openxmlformats.org/officeDocument/2006/relationships" id="341" r:id="Rce5f10275c784824"/>
    <p:sldId xmlns:r="http://schemas.openxmlformats.org/officeDocument/2006/relationships" id="342" r:id="R3f335853ed7940a2"/>
    <p:sldId xmlns:r="http://schemas.openxmlformats.org/officeDocument/2006/relationships" id="343" r:id="R4d0bbb3331554d33"/>
    <p:sldId xmlns:r="http://schemas.openxmlformats.org/officeDocument/2006/relationships" id="344" r:id="R6c516c80f04e4f36"/>
    <p:sldId xmlns:r="http://schemas.openxmlformats.org/officeDocument/2006/relationships" id="345" r:id="R6726d3d5e1394dab"/>
    <p:sldId xmlns:r="http://schemas.openxmlformats.org/officeDocument/2006/relationships" id="346" r:id="Re2e9a3bcf17247e2"/>
    <p:sldId xmlns:r="http://schemas.openxmlformats.org/officeDocument/2006/relationships" id="347" r:id="R4b793c1cae65474b"/>
    <p:sldId xmlns:r="http://schemas.openxmlformats.org/officeDocument/2006/relationships" id="348" r:id="Rb85c3bf921234cbf"/>
    <p:sldId xmlns:r="http://schemas.openxmlformats.org/officeDocument/2006/relationships" id="349" r:id="R944d204559ea4c0a"/>
    <p:sldId xmlns:r="http://schemas.openxmlformats.org/officeDocument/2006/relationships" id="350" r:id="Rbae0739846b14eb0"/>
    <p:sldId xmlns:r="http://schemas.openxmlformats.org/officeDocument/2006/relationships" id="351" r:id="R8ffaf303d7724b9d"/>
    <p:sldId xmlns:r="http://schemas.openxmlformats.org/officeDocument/2006/relationships" id="352" r:id="R2692436f43364bf7"/>
    <p:sldId xmlns:r="http://schemas.openxmlformats.org/officeDocument/2006/relationships" id="353" r:id="Rc3cfc28417f64435"/>
    <p:sldId xmlns:r="http://schemas.openxmlformats.org/officeDocument/2006/relationships" id="354" r:id="R0be635fd45304e3a"/>
    <p:sldId xmlns:r="http://schemas.openxmlformats.org/officeDocument/2006/relationships" id="355" r:id="R798640633a80409e"/>
    <p:sldId xmlns:r="http://schemas.openxmlformats.org/officeDocument/2006/relationships" id="356" r:id="Rd462e2a94d014529"/>
    <p:sldId xmlns:r="http://schemas.openxmlformats.org/officeDocument/2006/relationships" id="357" r:id="Raebceed417294680"/>
    <p:sldId xmlns:r="http://schemas.openxmlformats.org/officeDocument/2006/relationships" id="358" r:id="Rac987cc8f7fb4eb8"/>
    <p:sldId xmlns:r="http://schemas.openxmlformats.org/officeDocument/2006/relationships" id="359" r:id="R6edc5e14dca54835"/>
    <p:sldId xmlns:r="http://schemas.openxmlformats.org/officeDocument/2006/relationships" id="360" r:id="R071da458241d46b7"/>
    <p:sldId xmlns:r="http://schemas.openxmlformats.org/officeDocument/2006/relationships" id="361" r:id="Red7b4f6fa3be4183"/>
    <p:sldId xmlns:r="http://schemas.openxmlformats.org/officeDocument/2006/relationships" id="362" r:id="Rbcacb072f2ed4f2d"/>
    <p:sldId xmlns:r="http://schemas.openxmlformats.org/officeDocument/2006/relationships" id="363" r:id="R51a66addb8dc49df"/>
    <p:sldId xmlns:r="http://schemas.openxmlformats.org/officeDocument/2006/relationships" id="364" r:id="R01f1817612a04e79"/>
    <p:sldId xmlns:r="http://schemas.openxmlformats.org/officeDocument/2006/relationships" id="365" r:id="Rb29892edeb6f4dd7"/>
    <p:sldId xmlns:r="http://schemas.openxmlformats.org/officeDocument/2006/relationships" id="366" r:id="R83166b54578549ee"/>
    <p:sldId xmlns:r="http://schemas.openxmlformats.org/officeDocument/2006/relationships" id="367" r:id="R6d95709d181646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d415983cde4cb0" /><Relationship Type="http://schemas.openxmlformats.org/officeDocument/2006/relationships/slideMaster" Target="/ppt/slideMasters/slideMaster1.xml" Id="R05ca51c025d84946" /><Relationship Type="http://schemas.openxmlformats.org/officeDocument/2006/relationships/notesMaster" Target="/ppt/notesMasters/notesMaster1.xml" Id="R0c1591cabe444ae3" /><Relationship Type="http://schemas.openxmlformats.org/officeDocument/2006/relationships/presProps" Target="/ppt/presProps.xml" Id="R804374e3e58c4895" /><Relationship Type="http://schemas.openxmlformats.org/officeDocument/2006/relationships/tableStyles" Target="/ppt/tableStyles.xml" Id="R6009b7a6d2e245eb" /><Relationship Type="http://schemas.openxmlformats.org/officeDocument/2006/relationships/slide" Target="/ppt/slides/slide1.xml" Id="R76395368c7b9473d" /><Relationship Type="http://schemas.openxmlformats.org/officeDocument/2006/relationships/slide" Target="/ppt/slides/slide2.xml" Id="Rca7936bdf7bd4fed" /><Relationship Type="http://schemas.openxmlformats.org/officeDocument/2006/relationships/slide" Target="/ppt/slides/slide3.xml" Id="R9ba9404a3f2f4219" /><Relationship Type="http://schemas.openxmlformats.org/officeDocument/2006/relationships/slide" Target="/ppt/slides/slide4.xml" Id="R9579ee90fad447d6" /><Relationship Type="http://schemas.openxmlformats.org/officeDocument/2006/relationships/slide" Target="/ppt/slides/slide5.xml" Id="R4776dd01c3014df0" /><Relationship Type="http://schemas.openxmlformats.org/officeDocument/2006/relationships/slide" Target="/ppt/slides/slide6.xml" Id="R9e7f022a76804d22" /><Relationship Type="http://schemas.openxmlformats.org/officeDocument/2006/relationships/slide" Target="/ppt/slides/slide7.xml" Id="R5a6c50ff66ac41c0" /><Relationship Type="http://schemas.openxmlformats.org/officeDocument/2006/relationships/slide" Target="/ppt/slides/slide8.xml" Id="R196eefa5945e40d4" /><Relationship Type="http://schemas.openxmlformats.org/officeDocument/2006/relationships/slide" Target="/ppt/slides/slide9.xml" Id="Rcb9d11f06a0b48a9" /><Relationship Type="http://schemas.openxmlformats.org/officeDocument/2006/relationships/slide" Target="/ppt/slides/slide10.xml" Id="Rfbe8990abd4c4a99" /><Relationship Type="http://schemas.openxmlformats.org/officeDocument/2006/relationships/slide" Target="/ppt/slides/slide11.xml" Id="Rc3f6db47a1f445ea" /><Relationship Type="http://schemas.openxmlformats.org/officeDocument/2006/relationships/slide" Target="/ppt/slides/slide12.xml" Id="R5a0d876c669146a1" /><Relationship Type="http://schemas.openxmlformats.org/officeDocument/2006/relationships/slide" Target="/ppt/slides/slide13.xml" Id="Ra4b2c6e71bd94bb9" /><Relationship Type="http://schemas.openxmlformats.org/officeDocument/2006/relationships/slide" Target="/ppt/slides/slide14.xml" Id="R015bee0cc2a64090" /><Relationship Type="http://schemas.openxmlformats.org/officeDocument/2006/relationships/slide" Target="/ppt/slides/slide15.xml" Id="Rd3519ac5b3714344" /><Relationship Type="http://schemas.openxmlformats.org/officeDocument/2006/relationships/slide" Target="/ppt/slides/slide16.xml" Id="R2165f31b106f45ad" /><Relationship Type="http://schemas.openxmlformats.org/officeDocument/2006/relationships/slide" Target="/ppt/slides/slide17.xml" Id="R090be7a1f7984fda" /><Relationship Type="http://schemas.openxmlformats.org/officeDocument/2006/relationships/slide" Target="/ppt/slides/slide18.xml" Id="Rd0a20ce540964c6f" /><Relationship Type="http://schemas.openxmlformats.org/officeDocument/2006/relationships/slide" Target="/ppt/slides/slide19.xml" Id="Rbdca5f41278b4959" /><Relationship Type="http://schemas.openxmlformats.org/officeDocument/2006/relationships/slide" Target="/ppt/slides/slide20.xml" Id="Rf86db97482c54471" /><Relationship Type="http://schemas.openxmlformats.org/officeDocument/2006/relationships/slide" Target="/ppt/slides/slide21.xml" Id="Rf32fafe4bcc642e2" /><Relationship Type="http://schemas.openxmlformats.org/officeDocument/2006/relationships/slide" Target="/ppt/slides/slide22.xml" Id="R67d1d00c409b47ed" /><Relationship Type="http://schemas.openxmlformats.org/officeDocument/2006/relationships/slide" Target="/ppt/slides/slide23.xml" Id="R2ad52266e612489c" /><Relationship Type="http://schemas.openxmlformats.org/officeDocument/2006/relationships/slide" Target="/ppt/slides/slide24.xml" Id="R191f4c03f22f415b" /><Relationship Type="http://schemas.openxmlformats.org/officeDocument/2006/relationships/slide" Target="/ppt/slides/slide25.xml" Id="R773b0cb3b4914e73" /><Relationship Type="http://schemas.openxmlformats.org/officeDocument/2006/relationships/slide" Target="/ppt/slides/slide26.xml" Id="R433a2a2b1d0b42a3" /><Relationship Type="http://schemas.openxmlformats.org/officeDocument/2006/relationships/slide" Target="/ppt/slides/slide27.xml" Id="R44e737df01e240e8" /><Relationship Type="http://schemas.openxmlformats.org/officeDocument/2006/relationships/slide" Target="/ppt/slides/slide28.xml" Id="Rc197384c8aed4215" /><Relationship Type="http://schemas.openxmlformats.org/officeDocument/2006/relationships/slide" Target="/ppt/slides/slide29.xml" Id="R665d56d262cb498e" /><Relationship Type="http://schemas.openxmlformats.org/officeDocument/2006/relationships/slide" Target="/ppt/slides/slide30.xml" Id="Rf2f30289f9394dcb" /><Relationship Type="http://schemas.openxmlformats.org/officeDocument/2006/relationships/slide" Target="/ppt/slides/slide31.xml" Id="R816ea9ff394449ee" /><Relationship Type="http://schemas.openxmlformats.org/officeDocument/2006/relationships/slide" Target="/ppt/slides/slide32.xml" Id="R635ba2844f944159" /><Relationship Type="http://schemas.openxmlformats.org/officeDocument/2006/relationships/slide" Target="/ppt/slides/slide33.xml" Id="R5eec3496febc434c" /><Relationship Type="http://schemas.openxmlformats.org/officeDocument/2006/relationships/slide" Target="/ppt/slides/slide34.xml" Id="R9d70b9c7530447c2" /><Relationship Type="http://schemas.openxmlformats.org/officeDocument/2006/relationships/slide" Target="/ppt/slides/slide35.xml" Id="Radc8912519fa4156" /><Relationship Type="http://schemas.openxmlformats.org/officeDocument/2006/relationships/slide" Target="/ppt/slides/slide36.xml" Id="R25382a68159f4ce7" /><Relationship Type="http://schemas.openxmlformats.org/officeDocument/2006/relationships/slide" Target="/ppt/slides/slide37.xml" Id="Rb32d91d729e44bd4" /><Relationship Type="http://schemas.openxmlformats.org/officeDocument/2006/relationships/slide" Target="/ppt/slides/slide38.xml" Id="R086ae1efea0c4c4c" /><Relationship Type="http://schemas.openxmlformats.org/officeDocument/2006/relationships/slide" Target="/ppt/slides/slide39.xml" Id="R2e448c48b856493b" /><Relationship Type="http://schemas.openxmlformats.org/officeDocument/2006/relationships/slide" Target="/ppt/slides/slide40.xml" Id="Rb3657d1bb9164e1d" /><Relationship Type="http://schemas.openxmlformats.org/officeDocument/2006/relationships/slide" Target="/ppt/slides/slide41.xml" Id="R311e11b5aec644c1" /><Relationship Type="http://schemas.openxmlformats.org/officeDocument/2006/relationships/slide" Target="/ppt/slides/slide42.xml" Id="R7f86c5cc10294590" /><Relationship Type="http://schemas.openxmlformats.org/officeDocument/2006/relationships/slide" Target="/ppt/slides/slide43.xml" Id="R8251cc6694dc41ea" /><Relationship Type="http://schemas.openxmlformats.org/officeDocument/2006/relationships/slide" Target="/ppt/slides/slide44.xml" Id="R0ea799fd8d5f4968" /><Relationship Type="http://schemas.openxmlformats.org/officeDocument/2006/relationships/slide" Target="/ppt/slides/slide45.xml" Id="R2c465f00aeb24fdb" /><Relationship Type="http://schemas.openxmlformats.org/officeDocument/2006/relationships/slide" Target="/ppt/slides/slide46.xml" Id="Raf52edc86bd84b44" /><Relationship Type="http://schemas.openxmlformats.org/officeDocument/2006/relationships/slide" Target="/ppt/slides/slide47.xml" Id="R8c6a1b0565154a86" /><Relationship Type="http://schemas.openxmlformats.org/officeDocument/2006/relationships/slide" Target="/ppt/slides/slide48.xml" Id="Re972d59cda2049e9" /><Relationship Type="http://schemas.openxmlformats.org/officeDocument/2006/relationships/slide" Target="/ppt/slides/slide49.xml" Id="R0dc0f5789b7247cb" /><Relationship Type="http://schemas.openxmlformats.org/officeDocument/2006/relationships/slide" Target="/ppt/slides/slide50.xml" Id="R65f1f825f2264533" /><Relationship Type="http://schemas.openxmlformats.org/officeDocument/2006/relationships/slide" Target="/ppt/slides/slide51.xml" Id="Rae3926bd3dea40aa" /><Relationship Type="http://schemas.openxmlformats.org/officeDocument/2006/relationships/slide" Target="/ppt/slides/slide52.xml" Id="R2763a6e6581e4cf7" /><Relationship Type="http://schemas.openxmlformats.org/officeDocument/2006/relationships/slide" Target="/ppt/slides/slide53.xml" Id="R32354d7cc2e74e2d" /><Relationship Type="http://schemas.openxmlformats.org/officeDocument/2006/relationships/slide" Target="/ppt/slides/slide54.xml" Id="Rab23b99c1678451d" /><Relationship Type="http://schemas.openxmlformats.org/officeDocument/2006/relationships/slide" Target="/ppt/slides/slide55.xml" Id="R0b79d671fd6845c4" /><Relationship Type="http://schemas.openxmlformats.org/officeDocument/2006/relationships/slide" Target="/ppt/slides/slide56.xml" Id="R4f89fcfca55146dd" /><Relationship Type="http://schemas.openxmlformats.org/officeDocument/2006/relationships/slide" Target="/ppt/slides/slide57.xml" Id="R1ec5f4cd5b4343ad" /><Relationship Type="http://schemas.openxmlformats.org/officeDocument/2006/relationships/slide" Target="/ppt/slides/slide58.xml" Id="Rd4abd2415b7141f5" /><Relationship Type="http://schemas.openxmlformats.org/officeDocument/2006/relationships/slide" Target="/ppt/slides/slide59.xml" Id="R8d98e41df6174805" /><Relationship Type="http://schemas.openxmlformats.org/officeDocument/2006/relationships/slide" Target="/ppt/slides/slide60.xml" Id="R0ddb418782db4720" /><Relationship Type="http://schemas.openxmlformats.org/officeDocument/2006/relationships/slide" Target="/ppt/slides/slide61.xml" Id="R771dc0bfc7a74266" /><Relationship Type="http://schemas.openxmlformats.org/officeDocument/2006/relationships/slide" Target="/ppt/slides/slide62.xml" Id="R9babbf97d59a4484" /><Relationship Type="http://schemas.openxmlformats.org/officeDocument/2006/relationships/slide" Target="/ppt/slides/slide63.xml" Id="R3927348f54f04dee" /><Relationship Type="http://schemas.openxmlformats.org/officeDocument/2006/relationships/slide" Target="/ppt/slides/slide64.xml" Id="R5b9336cb43714dd5" /><Relationship Type="http://schemas.openxmlformats.org/officeDocument/2006/relationships/slide" Target="/ppt/slides/slide65.xml" Id="Rb5b6f438b0ed4611" /><Relationship Type="http://schemas.openxmlformats.org/officeDocument/2006/relationships/slide" Target="/ppt/slides/slide66.xml" Id="R13ef687738484651" /><Relationship Type="http://schemas.openxmlformats.org/officeDocument/2006/relationships/slide" Target="/ppt/slides/slide67.xml" Id="Rf0f766b7a0354114" /><Relationship Type="http://schemas.openxmlformats.org/officeDocument/2006/relationships/slide" Target="/ppt/slides/slide68.xml" Id="Rfd921947c7e846e9" /><Relationship Type="http://schemas.openxmlformats.org/officeDocument/2006/relationships/slide" Target="/ppt/slides/slide69.xml" Id="Ra1700a9b392044fd" /><Relationship Type="http://schemas.openxmlformats.org/officeDocument/2006/relationships/slide" Target="/ppt/slides/slide70.xml" Id="R5ea4283e645e4bb4" /><Relationship Type="http://schemas.openxmlformats.org/officeDocument/2006/relationships/slide" Target="/ppt/slides/slide71.xml" Id="Ra37c05a00c0148f4" /><Relationship Type="http://schemas.openxmlformats.org/officeDocument/2006/relationships/slide" Target="/ppt/slides/slide72.xml" Id="R7c7b5dc80d65489f" /><Relationship Type="http://schemas.openxmlformats.org/officeDocument/2006/relationships/slide" Target="/ppt/slides/slide73.xml" Id="Rc5fccfc5cbe04032" /><Relationship Type="http://schemas.openxmlformats.org/officeDocument/2006/relationships/slide" Target="/ppt/slides/slide74.xml" Id="R8e7b0a38cf864079" /><Relationship Type="http://schemas.openxmlformats.org/officeDocument/2006/relationships/slide" Target="/ppt/slides/slide75.xml" Id="R39a2c5e1b92942e4" /><Relationship Type="http://schemas.openxmlformats.org/officeDocument/2006/relationships/slide" Target="/ppt/slides/slide76.xml" Id="Rbb07466f88ff47ea" /><Relationship Type="http://schemas.openxmlformats.org/officeDocument/2006/relationships/slide" Target="/ppt/slides/slide77.xml" Id="R2732aa10f1fe4ddf" /><Relationship Type="http://schemas.openxmlformats.org/officeDocument/2006/relationships/slide" Target="/ppt/slides/slide78.xml" Id="Rc9c283fcf0134c82" /><Relationship Type="http://schemas.openxmlformats.org/officeDocument/2006/relationships/slide" Target="/ppt/slides/slide79.xml" Id="R29966e377ca7446d" /><Relationship Type="http://schemas.openxmlformats.org/officeDocument/2006/relationships/slide" Target="/ppt/slides/slide80.xml" Id="Rf22f3d7e181b44da" /><Relationship Type="http://schemas.openxmlformats.org/officeDocument/2006/relationships/slide" Target="/ppt/slides/slide81.xml" Id="R4f2e05da5ffb40af" /><Relationship Type="http://schemas.openxmlformats.org/officeDocument/2006/relationships/slide" Target="/ppt/slides/slide82.xml" Id="R6034d4e723dd4323" /><Relationship Type="http://schemas.openxmlformats.org/officeDocument/2006/relationships/slide" Target="/ppt/slides/slide83.xml" Id="R88100ffcc0f1475f" /><Relationship Type="http://schemas.openxmlformats.org/officeDocument/2006/relationships/slide" Target="/ppt/slides/slide84.xml" Id="R46d227c5cc804b39" /><Relationship Type="http://schemas.openxmlformats.org/officeDocument/2006/relationships/slide" Target="/ppt/slides/slide85.xml" Id="R6c3371785c8c4299" /><Relationship Type="http://schemas.openxmlformats.org/officeDocument/2006/relationships/slide" Target="/ppt/slides/slide86.xml" Id="Rce5f10275c784824" /><Relationship Type="http://schemas.openxmlformats.org/officeDocument/2006/relationships/slide" Target="/ppt/slides/slide87.xml" Id="R3f335853ed7940a2" /><Relationship Type="http://schemas.openxmlformats.org/officeDocument/2006/relationships/slide" Target="/ppt/slides/slide88.xml" Id="R4d0bbb3331554d33" /><Relationship Type="http://schemas.openxmlformats.org/officeDocument/2006/relationships/slide" Target="/ppt/slides/slide89.xml" Id="R6c516c80f04e4f36" /><Relationship Type="http://schemas.openxmlformats.org/officeDocument/2006/relationships/slide" Target="/ppt/slides/slide90.xml" Id="R6726d3d5e1394dab" /><Relationship Type="http://schemas.openxmlformats.org/officeDocument/2006/relationships/slide" Target="/ppt/slides/slide91.xml" Id="Re2e9a3bcf17247e2" /><Relationship Type="http://schemas.openxmlformats.org/officeDocument/2006/relationships/slide" Target="/ppt/slides/slide92.xml" Id="R4b793c1cae65474b" /><Relationship Type="http://schemas.openxmlformats.org/officeDocument/2006/relationships/slide" Target="/ppt/slides/slide93.xml" Id="Rb85c3bf921234cbf" /><Relationship Type="http://schemas.openxmlformats.org/officeDocument/2006/relationships/slide" Target="/ppt/slides/slide94.xml" Id="R944d204559ea4c0a" /><Relationship Type="http://schemas.openxmlformats.org/officeDocument/2006/relationships/slide" Target="/ppt/slides/slide95.xml" Id="Rbae0739846b14eb0" /><Relationship Type="http://schemas.openxmlformats.org/officeDocument/2006/relationships/slide" Target="/ppt/slides/slide96.xml" Id="R8ffaf303d7724b9d" /><Relationship Type="http://schemas.openxmlformats.org/officeDocument/2006/relationships/slide" Target="/ppt/slides/slide97.xml" Id="R2692436f43364bf7" /><Relationship Type="http://schemas.openxmlformats.org/officeDocument/2006/relationships/slide" Target="/ppt/slides/slide98.xml" Id="Rc3cfc28417f64435" /><Relationship Type="http://schemas.openxmlformats.org/officeDocument/2006/relationships/slide" Target="/ppt/slides/slide99.xml" Id="R0be635fd45304e3a" /><Relationship Type="http://schemas.openxmlformats.org/officeDocument/2006/relationships/slide" Target="/ppt/slides/slide100.xml" Id="R798640633a80409e" /><Relationship Type="http://schemas.openxmlformats.org/officeDocument/2006/relationships/slide" Target="/ppt/slides/slide101.xml" Id="Rd462e2a94d014529" /><Relationship Type="http://schemas.openxmlformats.org/officeDocument/2006/relationships/slide" Target="/ppt/slides/slide102.xml" Id="Raebceed417294680" /><Relationship Type="http://schemas.openxmlformats.org/officeDocument/2006/relationships/slide" Target="/ppt/slides/slide103.xml" Id="Rac987cc8f7fb4eb8" /><Relationship Type="http://schemas.openxmlformats.org/officeDocument/2006/relationships/slide" Target="/ppt/slides/slide104.xml" Id="R6edc5e14dca54835" /><Relationship Type="http://schemas.openxmlformats.org/officeDocument/2006/relationships/slide" Target="/ppt/slides/slide105.xml" Id="R071da458241d46b7" /><Relationship Type="http://schemas.openxmlformats.org/officeDocument/2006/relationships/slide" Target="/ppt/slides/slide106.xml" Id="Red7b4f6fa3be4183" /><Relationship Type="http://schemas.openxmlformats.org/officeDocument/2006/relationships/slide" Target="/ppt/slides/slide107.xml" Id="Rbcacb072f2ed4f2d" /><Relationship Type="http://schemas.openxmlformats.org/officeDocument/2006/relationships/slide" Target="/ppt/slides/slide108.xml" Id="R51a66addb8dc49df" /><Relationship Type="http://schemas.openxmlformats.org/officeDocument/2006/relationships/slide" Target="/ppt/slides/slide109.xml" Id="R01f1817612a04e79" /><Relationship Type="http://schemas.openxmlformats.org/officeDocument/2006/relationships/slide" Target="/ppt/slides/slide110.xml" Id="Rb29892edeb6f4dd7" /><Relationship Type="http://schemas.openxmlformats.org/officeDocument/2006/relationships/slide" Target="/ppt/slides/slide111.xml" Id="R83166b54578549ee" /><Relationship Type="http://schemas.openxmlformats.org/officeDocument/2006/relationships/slide" Target="/ppt/slides/slide112.xml" Id="R6d95709d181646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3a4ac9f05f49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66375a85184a9d" /><Relationship Type="http://schemas.openxmlformats.org/officeDocument/2006/relationships/notesMaster" Target="/ppt/notesMasters/notesMaster1.xml" Id="R0c3255424aa249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f1adad35144d31" /><Relationship Type="http://schemas.openxmlformats.org/officeDocument/2006/relationships/notesMaster" Target="/ppt/notesMasters/notesMaster1.xml" Id="R7e71366d45b946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745ca5e7b64239" /><Relationship Type="http://schemas.openxmlformats.org/officeDocument/2006/relationships/notesMaster" Target="/ppt/notesMasters/notesMaster1.xml" Id="Rc41cc8bf712d45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f83fef4cfd4b93" /><Relationship Type="http://schemas.openxmlformats.org/officeDocument/2006/relationships/notesMaster" Target="/ppt/notesMasters/notesMaster1.xml" Id="R6a4dcf45a99249a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01cfbfd4602451c" /><Relationship Type="http://schemas.openxmlformats.org/officeDocument/2006/relationships/notesMaster" Target="/ppt/notesMasters/notesMaster1.xml" Id="Re2ea07f87e42447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d9f0a96f3b04df5" /><Relationship Type="http://schemas.openxmlformats.org/officeDocument/2006/relationships/notesMaster" Target="/ppt/notesMasters/notesMaster1.xml" Id="R4fa6c94a4fbe47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e7ebbff85b425b" /><Relationship Type="http://schemas.openxmlformats.org/officeDocument/2006/relationships/notesMaster" Target="/ppt/notesMasters/notesMaster1.xml" Id="R972c26360ba141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acf171bfba4860" /><Relationship Type="http://schemas.openxmlformats.org/officeDocument/2006/relationships/notesMaster" Target="/ppt/notesMasters/notesMaster1.xml" Id="Ra40a7c06afc54a6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1d9065ff590408d" /><Relationship Type="http://schemas.openxmlformats.org/officeDocument/2006/relationships/notesMaster" Target="/ppt/notesMasters/notesMaster1.xml" Id="R3d3b3cd851894b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cd957fa0b974c7c" /><Relationship Type="http://schemas.openxmlformats.org/officeDocument/2006/relationships/notesMaster" Target="/ppt/notesMasters/notesMaster1.xml" Id="R85388574373c4c9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9cfc58b12134fe3" /><Relationship Type="http://schemas.openxmlformats.org/officeDocument/2006/relationships/notesMaster" Target="/ppt/notesMasters/notesMaster1.xml" Id="Re9964f2cf8164ac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722844ca194c54" /><Relationship Type="http://schemas.openxmlformats.org/officeDocument/2006/relationships/notesMaster" Target="/ppt/notesMasters/notesMaster1.xml" Id="R323d4d31f8ad470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30ce28aa48a4e8b" /><Relationship Type="http://schemas.openxmlformats.org/officeDocument/2006/relationships/notesMaster" Target="/ppt/notesMasters/notesMaster1.xml" Id="Rf05ad2d43c2d4dd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7dd6f6bb5d4078" /><Relationship Type="http://schemas.openxmlformats.org/officeDocument/2006/relationships/notesMaster" Target="/ppt/notesMasters/notesMaster1.xml" Id="Rc2ce712ddeae4d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db9b64413b4781" /><Relationship Type="http://schemas.openxmlformats.org/officeDocument/2006/relationships/notesMaster" Target="/ppt/notesMasters/notesMaster1.xml" Id="Rb82f250fe77b4be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56945b100c49ea" /><Relationship Type="http://schemas.openxmlformats.org/officeDocument/2006/relationships/notesMaster" Target="/ppt/notesMasters/notesMaster1.xml" Id="Ra2558c68fb7d405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41b0015f51444af" /><Relationship Type="http://schemas.openxmlformats.org/officeDocument/2006/relationships/notesMaster" Target="/ppt/notesMasters/notesMaster1.xml" Id="R5312abda11bf48f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11c7f8998614ea5" /><Relationship Type="http://schemas.openxmlformats.org/officeDocument/2006/relationships/notesMaster" Target="/ppt/notesMasters/notesMaster1.xml" Id="R430f4c186edc4b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5cd94db3a484498" /><Relationship Type="http://schemas.openxmlformats.org/officeDocument/2006/relationships/notesMaster" Target="/ppt/notesMasters/notesMaster1.xml" Id="R8556802b15a74f6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8041a7a153542f2" /><Relationship Type="http://schemas.openxmlformats.org/officeDocument/2006/relationships/notesMaster" Target="/ppt/notesMasters/notesMaster1.xml" Id="R9edb3d36299a464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d72a81340ad4dcc" /><Relationship Type="http://schemas.openxmlformats.org/officeDocument/2006/relationships/notesMaster" Target="/ppt/notesMasters/notesMaster1.xml" Id="Rd68fcef8ad4040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e3b53e64dad4b21" /><Relationship Type="http://schemas.openxmlformats.org/officeDocument/2006/relationships/notesMaster" Target="/ppt/notesMasters/notesMaster1.xml" Id="Ra8cd7041ffd2418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c1abaeaf92a4c45" /><Relationship Type="http://schemas.openxmlformats.org/officeDocument/2006/relationships/notesMaster" Target="/ppt/notesMasters/notesMaster1.xml" Id="R198d41386df0494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9639c957f434ee5" /><Relationship Type="http://schemas.openxmlformats.org/officeDocument/2006/relationships/notesMaster" Target="/ppt/notesMasters/notesMaster1.xml" Id="Rb682111e06ad46c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9254c69290648ce" /><Relationship Type="http://schemas.openxmlformats.org/officeDocument/2006/relationships/notesMaster" Target="/ppt/notesMasters/notesMaster1.xml" Id="Raceb89142b94499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bcfcab9e8f4a59" /><Relationship Type="http://schemas.openxmlformats.org/officeDocument/2006/relationships/notesMaster" Target="/ppt/notesMasters/notesMaster1.xml" Id="Rd8fb734a0f664b2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ef98b0c5b8c4f4e" /><Relationship Type="http://schemas.openxmlformats.org/officeDocument/2006/relationships/notesMaster" Target="/ppt/notesMasters/notesMaster1.xml" Id="R6a333dcef17f4f3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00a1abc42e74d0c" /><Relationship Type="http://schemas.openxmlformats.org/officeDocument/2006/relationships/notesMaster" Target="/ppt/notesMasters/notesMaster1.xml" Id="Rcf28f08bd4ef4da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800376edf4b4043" /><Relationship Type="http://schemas.openxmlformats.org/officeDocument/2006/relationships/notesMaster" Target="/ppt/notesMasters/notesMaster1.xml" Id="R8986491c740c41c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4554960b03452d" /><Relationship Type="http://schemas.openxmlformats.org/officeDocument/2006/relationships/notesMaster" Target="/ppt/notesMasters/notesMaster1.xml" Id="Rff49783593ed43f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bfb9f3569794830" /><Relationship Type="http://schemas.openxmlformats.org/officeDocument/2006/relationships/notesMaster" Target="/ppt/notesMasters/notesMaster1.xml" Id="R5bd1e5cebadb4d4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09068221cc84317" /><Relationship Type="http://schemas.openxmlformats.org/officeDocument/2006/relationships/notesMaster" Target="/ppt/notesMasters/notesMaster1.xml" Id="Re35abf5ccc084d8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c1ee816410643eb" /><Relationship Type="http://schemas.openxmlformats.org/officeDocument/2006/relationships/notesMaster" Target="/ppt/notesMasters/notesMaster1.xml" Id="Re66dfde90a2e47b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7b7ae246f7a4c47" /><Relationship Type="http://schemas.openxmlformats.org/officeDocument/2006/relationships/notesMaster" Target="/ppt/notesMasters/notesMaster1.xml" Id="Rc34c6cc118134ae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862cbeceea84734" /><Relationship Type="http://schemas.openxmlformats.org/officeDocument/2006/relationships/notesMaster" Target="/ppt/notesMasters/notesMaster1.xml" Id="Ra62f38876b73418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fb2288c799344be" /><Relationship Type="http://schemas.openxmlformats.org/officeDocument/2006/relationships/notesMaster" Target="/ppt/notesMasters/notesMaster1.xml" Id="R205b1374d47e42f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4d1e0bd8de244ee" /><Relationship Type="http://schemas.openxmlformats.org/officeDocument/2006/relationships/notesMaster" Target="/ppt/notesMasters/notesMaster1.xml" Id="Rbbe5a18490b9408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07239e559dd40d7" /><Relationship Type="http://schemas.openxmlformats.org/officeDocument/2006/relationships/notesMaster" Target="/ppt/notesMasters/notesMaster1.xml" Id="R8683483a79b6405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553251785264052" /><Relationship Type="http://schemas.openxmlformats.org/officeDocument/2006/relationships/notesMaster" Target="/ppt/notesMasters/notesMaster1.xml" Id="R99943a457e87417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c8a0e400d5d46a4" /><Relationship Type="http://schemas.openxmlformats.org/officeDocument/2006/relationships/notesMaster" Target="/ppt/notesMasters/notesMaster1.xml" Id="Re8836e76a2364e2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85f0cdedd9c4fa6" /><Relationship Type="http://schemas.openxmlformats.org/officeDocument/2006/relationships/notesMaster" Target="/ppt/notesMasters/notesMaster1.xml" Id="Rb01cf0f873dd41f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76484c9e7e641af" /><Relationship Type="http://schemas.openxmlformats.org/officeDocument/2006/relationships/notesMaster" Target="/ppt/notesMasters/notesMaster1.xml" Id="Rba094ac11f0e4a9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6715ab4e82a4b61" /><Relationship Type="http://schemas.openxmlformats.org/officeDocument/2006/relationships/notesMaster" Target="/ppt/notesMasters/notesMaster1.xml" Id="R17208e6cebae492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e134b36899994650" /><Relationship Type="http://schemas.openxmlformats.org/officeDocument/2006/relationships/notesMaster" Target="/ppt/notesMasters/notesMaster1.xml" Id="Rb8ebc7081ff34d8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a5a217567474b08" /><Relationship Type="http://schemas.openxmlformats.org/officeDocument/2006/relationships/notesMaster" Target="/ppt/notesMasters/notesMaster1.xml" Id="R30a495249105456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24962169108495b" /><Relationship Type="http://schemas.openxmlformats.org/officeDocument/2006/relationships/notesMaster" Target="/ppt/notesMasters/notesMaster1.xml" Id="R71baf67ec7ee483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5244904a1f4412b" /><Relationship Type="http://schemas.openxmlformats.org/officeDocument/2006/relationships/notesMaster" Target="/ppt/notesMasters/notesMaster1.xml" Id="Rfd228d87bcf04e8b"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d9b0c8ea3bf472b" /><Relationship Type="http://schemas.openxmlformats.org/officeDocument/2006/relationships/notesMaster" Target="/ppt/notesMasters/notesMaster1.xml" Id="R101a1a9ae36b4be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bd5136f23234b0f" /><Relationship Type="http://schemas.openxmlformats.org/officeDocument/2006/relationships/notesMaster" Target="/ppt/notesMasters/notesMaster1.xml" Id="R1919b7a75e2a478c"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9ea01ddef1824459" /><Relationship Type="http://schemas.openxmlformats.org/officeDocument/2006/relationships/notesMaster" Target="/ppt/notesMasters/notesMaster1.xml" Id="Ra4f96ccff48342dc"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08fda72abd94322" /><Relationship Type="http://schemas.openxmlformats.org/officeDocument/2006/relationships/notesMaster" Target="/ppt/notesMasters/notesMaster1.xml" Id="R5a580f2ee5f04c91"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6632c8f2c984756" /><Relationship Type="http://schemas.openxmlformats.org/officeDocument/2006/relationships/notesMaster" Target="/ppt/notesMasters/notesMaster1.xml" Id="Ra5325f0f946c4a0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7f335cea188c4eb1" /><Relationship Type="http://schemas.openxmlformats.org/officeDocument/2006/relationships/notesMaster" Target="/ppt/notesMasters/notesMaster1.xml" Id="R6bbd35ad65b14546"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147119d708348c2" /><Relationship Type="http://schemas.openxmlformats.org/officeDocument/2006/relationships/notesMaster" Target="/ppt/notesMasters/notesMaster1.xml" Id="Rc770e2696c0840b3"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186949966394061" /><Relationship Type="http://schemas.openxmlformats.org/officeDocument/2006/relationships/notesMaster" Target="/ppt/notesMasters/notesMaster1.xml" Id="R836e7c4e5bb8423a"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a577b0430a4472e" /><Relationship Type="http://schemas.openxmlformats.org/officeDocument/2006/relationships/notesMaster" Target="/ppt/notesMasters/notesMaster1.xml" Id="R34615bf9b5f7405f"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dcb08504d8034cd9" /><Relationship Type="http://schemas.openxmlformats.org/officeDocument/2006/relationships/notesMaster" Target="/ppt/notesMasters/notesMaster1.xml" Id="Rda6abe679e0d492f"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1b82702786b34c3c" /><Relationship Type="http://schemas.openxmlformats.org/officeDocument/2006/relationships/notesMaster" Target="/ppt/notesMasters/notesMaster1.xml" Id="R3fe0062efab8431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05831fbf13fb458d" /><Relationship Type="http://schemas.openxmlformats.org/officeDocument/2006/relationships/notesMaster" Target="/ppt/notesMasters/notesMaster1.xml" Id="Rc0957972d7b34696"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ca7e58a6698f44d9" /><Relationship Type="http://schemas.openxmlformats.org/officeDocument/2006/relationships/notesMaster" Target="/ppt/notesMasters/notesMaster1.xml" Id="R79450b7ccfe34176"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309cd1394426414f" /><Relationship Type="http://schemas.openxmlformats.org/officeDocument/2006/relationships/notesMaster" Target="/ppt/notesMasters/notesMaster1.xml" Id="R6fed24a5d7b545a2"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e674df9f334d4ca6" /><Relationship Type="http://schemas.openxmlformats.org/officeDocument/2006/relationships/notesMaster" Target="/ppt/notesMasters/notesMaster1.xml" Id="Re804fc8c4237486b"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2f6faf9215604f16" /><Relationship Type="http://schemas.openxmlformats.org/officeDocument/2006/relationships/notesMaster" Target="/ppt/notesMasters/notesMaster1.xml" Id="R0a80ee99e614466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2c1550aefe3f440f" /><Relationship Type="http://schemas.openxmlformats.org/officeDocument/2006/relationships/notesMaster" Target="/ppt/notesMasters/notesMaster1.xml" Id="R276887fc34af46a9"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f4130cc803284878" /><Relationship Type="http://schemas.openxmlformats.org/officeDocument/2006/relationships/notesMaster" Target="/ppt/notesMasters/notesMaster1.xml" Id="R845ebe6cb97e4218"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1c2bd38f4ede47ed" /><Relationship Type="http://schemas.openxmlformats.org/officeDocument/2006/relationships/notesMaster" Target="/ppt/notesMasters/notesMaster1.xml" Id="Rf47ee68a8276486d"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03788c3c07044a87" /><Relationship Type="http://schemas.openxmlformats.org/officeDocument/2006/relationships/notesMaster" Target="/ppt/notesMasters/notesMaster1.xml" Id="Rd64be4396631430d"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25c2be9495994039" /><Relationship Type="http://schemas.openxmlformats.org/officeDocument/2006/relationships/notesMaster" Target="/ppt/notesMasters/notesMaster1.xml" Id="R132cd04a3a344475"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28666e34858446fe" /><Relationship Type="http://schemas.openxmlformats.org/officeDocument/2006/relationships/notesMaster" Target="/ppt/notesMasters/notesMaster1.xml" Id="R147fe7e1069c4690"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5fadbe9993a24f73" /><Relationship Type="http://schemas.openxmlformats.org/officeDocument/2006/relationships/notesMaster" Target="/ppt/notesMasters/notesMaster1.xml" Id="Rc2dc9360ff5544e8"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79c6220bb9ea47ad" /><Relationship Type="http://schemas.openxmlformats.org/officeDocument/2006/relationships/notesMaster" Target="/ppt/notesMasters/notesMaster1.xml" Id="R476516adb41146fc"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aff39f4d44f6467d" /><Relationship Type="http://schemas.openxmlformats.org/officeDocument/2006/relationships/notesMaster" Target="/ppt/notesMasters/notesMaster1.xml" Id="R1b3a835fd7164254"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1acde6327833438a" /><Relationship Type="http://schemas.openxmlformats.org/officeDocument/2006/relationships/notesMaster" Target="/ppt/notesMasters/notesMaster1.xml" Id="R5bf2e70d63444c1e"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c2401be78ed14626" /><Relationship Type="http://schemas.openxmlformats.org/officeDocument/2006/relationships/notesMaster" Target="/ppt/notesMasters/notesMaster1.xml" Id="R95b64d48ce7c406e"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9f6dc472ed41422f" /><Relationship Type="http://schemas.openxmlformats.org/officeDocument/2006/relationships/notesMaster" Target="/ppt/notesMasters/notesMaster1.xml" Id="R98bc3171e94e4756"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36903864c2de47f5" /><Relationship Type="http://schemas.openxmlformats.org/officeDocument/2006/relationships/notesMaster" Target="/ppt/notesMasters/notesMaster1.xml" Id="R7db23cf62b614429"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f7d0abc64a54428f" /><Relationship Type="http://schemas.openxmlformats.org/officeDocument/2006/relationships/notesMaster" Target="/ppt/notesMasters/notesMaster1.xml" Id="Ra30ef938827e40e4"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3d2113116cf244e6" /><Relationship Type="http://schemas.openxmlformats.org/officeDocument/2006/relationships/notesMaster" Target="/ppt/notesMasters/notesMaster1.xml" Id="R3888553eba3e4248"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dfa42f3c204c4cb7" /><Relationship Type="http://schemas.openxmlformats.org/officeDocument/2006/relationships/notesMaster" Target="/ppt/notesMasters/notesMaster1.xml" Id="R5944d8f0d2fb4cfb"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c80e6512691548e8" /><Relationship Type="http://schemas.openxmlformats.org/officeDocument/2006/relationships/notesMaster" Target="/ppt/notesMasters/notesMaster1.xml" Id="Re5e7ffa3f8a54825"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e84e392ba1874565" /><Relationship Type="http://schemas.openxmlformats.org/officeDocument/2006/relationships/notesMaster" Target="/ppt/notesMasters/notesMaster1.xml" Id="Rfafa49ef5c954481"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ffb10292765b40ff" /><Relationship Type="http://schemas.openxmlformats.org/officeDocument/2006/relationships/notesMaster" Target="/ppt/notesMasters/notesMaster1.xml" Id="Rb3a7d31b676e463c"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573102b80b024e71" /><Relationship Type="http://schemas.openxmlformats.org/officeDocument/2006/relationships/notesMaster" Target="/ppt/notesMasters/notesMaster1.xml" Id="Ra898f4fbbd7a4380"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6b074001cae842e8" /><Relationship Type="http://schemas.openxmlformats.org/officeDocument/2006/relationships/notesMaster" Target="/ppt/notesMasters/notesMaster1.xml" Id="R5d2a5a5c59654d30"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11a342bcbcb1426e" /><Relationship Type="http://schemas.openxmlformats.org/officeDocument/2006/relationships/notesMaster" Target="/ppt/notesMasters/notesMaster1.xml" Id="Ra698da13b2534040"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bb7ca8fbc1404af1" /><Relationship Type="http://schemas.openxmlformats.org/officeDocument/2006/relationships/notesMaster" Target="/ppt/notesMasters/notesMaster1.xml" Id="R4bcf3bfaf2c146c8"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db05c2531fb1449a" /><Relationship Type="http://schemas.openxmlformats.org/officeDocument/2006/relationships/notesMaster" Target="/ppt/notesMasters/notesMaster1.xml" Id="R8d2389737af94fe0"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7fb09dd1191f4a07" /><Relationship Type="http://schemas.openxmlformats.org/officeDocument/2006/relationships/notesMaster" Target="/ppt/notesMasters/notesMaster1.xml" Id="R03bf1b0bb7d34cf2"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f331d252b19c4bbc" /><Relationship Type="http://schemas.openxmlformats.org/officeDocument/2006/relationships/notesMaster" Target="/ppt/notesMasters/notesMaster1.xml" Id="R6a8ee24102af4bbb"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c47abce1dca1486c" /><Relationship Type="http://schemas.openxmlformats.org/officeDocument/2006/relationships/notesMaster" Target="/ppt/notesMasters/notesMaster1.xml" Id="Rb7714a3c51dd465c"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c7fbfce9919b4575" /><Relationship Type="http://schemas.openxmlformats.org/officeDocument/2006/relationships/notesMaster" Target="/ppt/notesMasters/notesMaster1.xml" Id="Ra7d601fa945b4503"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af665eb336f945ee" /><Relationship Type="http://schemas.openxmlformats.org/officeDocument/2006/relationships/notesMaster" Target="/ppt/notesMasters/notesMaster1.xml" Id="R5e02bd187a3245bb"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b22c4b15f62c46c3" /><Relationship Type="http://schemas.openxmlformats.org/officeDocument/2006/relationships/notesMaster" Target="/ppt/notesMasters/notesMaster1.xml" Id="R46d16560c1424cb4"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817f57ff21744a2c" /><Relationship Type="http://schemas.openxmlformats.org/officeDocument/2006/relationships/notesMaster" Target="/ppt/notesMasters/notesMaster1.xml" Id="R00eb87bbf9024110"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a0c533cf9c4d47a3" /><Relationship Type="http://schemas.openxmlformats.org/officeDocument/2006/relationships/notesMaster" Target="/ppt/notesMasters/notesMaster1.xml" Id="R9c2cfd47b03e4300"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ea2e0f258a0e436a" /><Relationship Type="http://schemas.openxmlformats.org/officeDocument/2006/relationships/notesMaster" Target="/ppt/notesMasters/notesMaster1.xml" Id="R3ea3f982b5b84a35"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078cd64bceaf4dad" /><Relationship Type="http://schemas.openxmlformats.org/officeDocument/2006/relationships/notesMaster" Target="/ppt/notesMasters/notesMaster1.xml" Id="R3c844138d91c49c5"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dd881e4c5efc47e4" /><Relationship Type="http://schemas.openxmlformats.org/officeDocument/2006/relationships/notesMaster" Target="/ppt/notesMasters/notesMaster1.xml" Id="Rec1e953b424d48c6"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dcea8c2783204403" /><Relationship Type="http://schemas.openxmlformats.org/officeDocument/2006/relationships/notesMaster" Target="/ppt/notesMasters/notesMaster1.xml" Id="Ra4907a5cac734220"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3dc7e55c9b1b4a89" /><Relationship Type="http://schemas.openxmlformats.org/officeDocument/2006/relationships/notesMaster" Target="/ppt/notesMasters/notesMaster1.xml" Id="Rfb438f184baf4045"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11664fe7a29c439d" /><Relationship Type="http://schemas.openxmlformats.org/officeDocument/2006/relationships/notesMaster" Target="/ppt/notesMasters/notesMaster1.xml" Id="R7198b2e7049040c2"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2e9decd323c24c61" /><Relationship Type="http://schemas.openxmlformats.org/officeDocument/2006/relationships/notesMaster" Target="/ppt/notesMasters/notesMaster1.xml" Id="Rbaf41a4126d24e9f"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9127cdb9d42d4ad3" /><Relationship Type="http://schemas.openxmlformats.org/officeDocument/2006/relationships/notesMaster" Target="/ppt/notesMasters/notesMaster1.xml" Id="Rcb597add35e44f60"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ff504a7e214941bd" /><Relationship Type="http://schemas.openxmlformats.org/officeDocument/2006/relationships/notesMaster" Target="/ppt/notesMasters/notesMaster1.xml" Id="R580f3bc86fba4fc2"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de26eac344d0426e" /><Relationship Type="http://schemas.openxmlformats.org/officeDocument/2006/relationships/notesMaster" Target="/ppt/notesMasters/notesMaster1.xml" Id="R13c4930ee6e34de8"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799fc8d293684a7d" /><Relationship Type="http://schemas.openxmlformats.org/officeDocument/2006/relationships/notesMaster" Target="/ppt/notesMasters/notesMaster1.xml" Id="Rf65b7ff45f97449e"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911e14da783141e2" /><Relationship Type="http://schemas.openxmlformats.org/officeDocument/2006/relationships/notesMaster" Target="/ppt/notesMasters/notesMaster1.xml" Id="Rbf8ded523cb84c30"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447a2dd8a2174f82" /><Relationship Type="http://schemas.openxmlformats.org/officeDocument/2006/relationships/notesMaster" Target="/ppt/notesMasters/notesMaster1.xml" Id="R1266b6339a854c48"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31b7252031934237" /><Relationship Type="http://schemas.openxmlformats.org/officeDocument/2006/relationships/notesMaster" Target="/ppt/notesMasters/notesMaster1.xml" Id="R329f4c6d845c4565"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dfd27ccfdd514cb0" /><Relationship Type="http://schemas.openxmlformats.org/officeDocument/2006/relationships/notesMaster" Target="/ppt/notesMasters/notesMaster1.xml" Id="R08adba4f7d6844f4"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59b1c45312ab47de" /><Relationship Type="http://schemas.openxmlformats.org/officeDocument/2006/relationships/notesMaster" Target="/ppt/notesMasters/notesMaster1.xml" Id="R856591b1f3aa475d"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6fa038f6a29a4cfd" /><Relationship Type="http://schemas.openxmlformats.org/officeDocument/2006/relationships/notesMaster" Target="/ppt/notesMasters/notesMaster1.xml" Id="R295170d2843a49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E:\teaching\output\pdf\Rebuilt_Chapter_Notes\14_Waves_Sound_and_Physical_Optics_Notes.pdf</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E:\teaching\output\pdf\Rebuilt_Chapter_Notes\14_Waves_Sound_and_Physical_Optics_Notes.pdf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a:t>
            </a:r>
          </a:p>
          <a:p xmlns:a="http://schemas.openxmlformats.org/drawingml/2006/main">
            <a:r>
              <a:t>Original source: N15 pp.1-2; N16 p.2</a:t>
            </a:r>
          </a:p>
          <a:p xmlns:a="http://schemas.openxmlformats.org/drawingml/2006/main">
            <a:r>
              <a:t>CED: 14.1</a:t>
            </a:r>
          </a:p>
          <a:p xmlns:a="http://schemas.openxmlformats.org/drawingml/2006/main">
            <a:r>
              <a:t/>
            </a:r>
          </a:p>
          <a:p xmlns:a="http://schemas.openxmlformats.org/drawingml/2006/main">
            <a:r>
              <a:t>A pulse is one localized disturbance; a periodic wave repeats. In the ideal wave model, the disturbance and energy travel while medium particles oscillate around equilibrium rather than being carried from source to receiver. A mechanical wave requires a medium; an electromagnetic wave does not.</a:t>
            </a:r>
          </a:p>
          <a:p xmlns:a="http://schemas.openxmlformats.org/drawingml/2006/main">
            <a:r>
              <a:t/>
            </a:r>
          </a:p>
          <a:p xmlns:a="http://schemas.openxmlformats.org/drawingml/2006/main">
            <a:r>
              <a:t>[['Type', 'Disturbance relative to propagation', 'Example'], ['Transverse', 'Perpendicular', 'Displacement of a stretched string; electric field of light.'], ['Longitudinal', 'Parallel', 'Sound in air: pressure/density compressions and rarefactions.']]</a:t>
            </a:r>
          </a:p>
          <a:p xmlns:a="http://schemas.openxmlformats.org/drawingml/2006/main">
            <a:r>
              <a:t/>
            </a:r>
          </a:p>
          <a:p xmlns:a="http://schemas.openxmlformats.org/drawingml/2006/main">
            <a:r>
              <a:t>String-wave speed: v = √(F_T/μ), where μ = m/L</a:t>
            </a:r>
          </a:p>
          <a:p xmlns:a="http://schemas.openxmlformats.org/drawingml/2006/main">
            <a:r>
              <a:t>For a fixed medium, wave speed depends primarily on the medium’s properties, not on the source frequency.</a:t>
            </a:r>
          </a:p>
          <a:p xmlns:a="http://schemas.openxmlformats.org/drawingml/2006/main">
            <a:r>
              <a:t/>
            </a:r>
          </a:p>
          <a:p xmlns:a="http://schemas.openxmlformats.org/drawingml/2006/main">
            <a:r>
              <a:t>Tension F_T supplies a restoring influence; linear density μ supplies inertia. Increasing tension speeds up disturbances, while increasing mass per length slows them down. Sound speed in a gas generally increases with absolute temperature for fixed composition. In the usual linear model, changing how hard a source oscillates changes amplitude rather than wave speed.</a:t>
            </a:r>
          </a:p>
          <a:p xmlns:a="http://schemas.openxmlformats.org/drawingml/2006/main">
            <a:r>
              <a:t/>
            </a:r>
          </a:p>
          <a:p xmlns:a="http://schemas.openxmlformats.org/drawingml/2006/main">
            <a:r>
              <a:t>Worked example A string has mass 0.020 kg over 2.0 m, so μ = 0.010 kg/m. Under 40 N tension, v = √(40/0.010) = 63.2 m/s. Quadrupling the tension doubles speed; quadrupling μ halves it.</a:t>
            </a:r>
          </a:p>
          <a:p xmlns:a="http://schemas.openxmlformats.org/drawingml/2006/main">
            <a:r>
              <a:t/>
            </a:r>
          </a:p>
          <a:p xmlns:a="http://schemas.openxmlformats.org/drawingml/2006/main">
            <a:r>
              <a:t>Teaching check A floating marker moves up and down as a small water wave passes. The pattern travels across the water; the marker’s repeated motion is not the wave’s propagation speed. Real fluids can also have currents, which are a separate motion.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a:t>
            </a:r>
          </a:p>
          <a:p xmlns:a="http://schemas.openxmlformats.org/drawingml/2006/main">
            <a:r>
              <a:t>Original source: N15 pp.1-2; N16 p.2</a:t>
            </a:r>
          </a:p>
          <a:p xmlns:a="http://schemas.openxmlformats.org/drawingml/2006/main">
            <a:r>
              <a:t>CED: 14.1</a:t>
            </a:r>
          </a:p>
          <a:p xmlns:a="http://schemas.openxmlformats.org/drawingml/2006/main">
            <a:r>
              <a:t/>
            </a:r>
          </a:p>
          <a:p xmlns:a="http://schemas.openxmlformats.org/drawingml/2006/main">
            <a:r>
              <a:t>A pulse is one localized disturbance; a periodic wave repeats. In the ideal wave model, the disturbance and energy travel while medium particles oscillate around equilibrium rather than being carried from source to receiver. A mechanical wave requires a medium; an electromagnetic wave does not.</a:t>
            </a:r>
          </a:p>
          <a:p xmlns:a="http://schemas.openxmlformats.org/drawingml/2006/main">
            <a:r>
              <a:t/>
            </a:r>
          </a:p>
          <a:p xmlns:a="http://schemas.openxmlformats.org/drawingml/2006/main">
            <a:r>
              <a:t>[['Type', 'Disturbance relative to propagation', 'Example'], ['Transverse', 'Perpendicular', 'Displacement of a stretched string; electric field of light.'], ['Longitudinal', 'Parallel', 'Sound in air: pressure/density compressions and rarefactions.']]</a:t>
            </a:r>
          </a:p>
          <a:p xmlns:a="http://schemas.openxmlformats.org/drawingml/2006/main">
            <a:r>
              <a:t/>
            </a:r>
          </a:p>
          <a:p xmlns:a="http://schemas.openxmlformats.org/drawingml/2006/main">
            <a:r>
              <a:t>String-wave speed: v = √(F_T/μ), where μ = m/L</a:t>
            </a:r>
          </a:p>
          <a:p xmlns:a="http://schemas.openxmlformats.org/drawingml/2006/main">
            <a:r>
              <a:t>For a fixed medium, wave speed depends primarily on the medium’s properties, not on the source frequency.</a:t>
            </a:r>
          </a:p>
          <a:p xmlns:a="http://schemas.openxmlformats.org/drawingml/2006/main">
            <a:r>
              <a:t/>
            </a:r>
          </a:p>
          <a:p xmlns:a="http://schemas.openxmlformats.org/drawingml/2006/main">
            <a:r>
              <a:t>Tension F_T supplies a restoring influence; linear density μ supplies inertia. Increasing tension speeds up disturbances, while increasing mass per length slows them down. Sound speed in a gas generally increases with absolute temperature for fixed composition. In the usual linear model, changing how hard a source oscillates changes amplitude rather than wave speed.</a:t>
            </a:r>
          </a:p>
          <a:p xmlns:a="http://schemas.openxmlformats.org/drawingml/2006/main">
            <a:r>
              <a:t/>
            </a:r>
          </a:p>
          <a:p xmlns:a="http://schemas.openxmlformats.org/drawingml/2006/main">
            <a:r>
              <a:t>Worked example A string has mass 0.020 kg over 2.0 m, so μ = 0.010 kg/m. Under 40 N tension, v = √(40/0.010) = 63.2 m/s. Quadrupling the tension doubles speed; quadrupling μ halves it.</a:t>
            </a:r>
          </a:p>
          <a:p xmlns:a="http://schemas.openxmlformats.org/drawingml/2006/main">
            <a:r>
              <a:t/>
            </a:r>
          </a:p>
          <a:p xmlns:a="http://schemas.openxmlformats.org/drawingml/2006/main">
            <a:r>
              <a:t>Teaching check A floating marker moves up and down as a small water wave passes. The pattern travels across the water; the marker’s repeated motion is not the wave’s propagation speed. Real fluids can also have currents, which are a separate motion.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a:t>
            </a:r>
          </a:p>
          <a:p xmlns:a="http://schemas.openxmlformats.org/drawingml/2006/main">
            <a:r>
              <a:t>Original source: N15 pp.1-2; N16 p.2</a:t>
            </a:r>
          </a:p>
          <a:p xmlns:a="http://schemas.openxmlformats.org/drawingml/2006/main">
            <a:r>
              <a:t>CED: 14.1</a:t>
            </a:r>
          </a:p>
          <a:p xmlns:a="http://schemas.openxmlformats.org/drawingml/2006/main">
            <a:r>
              <a:t/>
            </a:r>
          </a:p>
          <a:p xmlns:a="http://schemas.openxmlformats.org/drawingml/2006/main">
            <a:r>
              <a:t>A pulse is one localized disturbance; a periodic wave repeats. In the ideal wave model, the disturbance and energy travel while medium particles oscillate around equilibrium rather than being carried from source to receiver. A mechanical wave requires a medium; an electromagnetic wave does not.</a:t>
            </a:r>
          </a:p>
          <a:p xmlns:a="http://schemas.openxmlformats.org/drawingml/2006/main">
            <a:r>
              <a:t/>
            </a:r>
          </a:p>
          <a:p xmlns:a="http://schemas.openxmlformats.org/drawingml/2006/main">
            <a:r>
              <a:t>[['Type', 'Disturbance relative to propagation', 'Example'], ['Transverse', 'Perpendicular', 'Displacement of a stretched string; electric field of light.'], ['Longitudinal', 'Parallel', 'Sound in air: pressure/density compressions and rarefactions.']]</a:t>
            </a:r>
          </a:p>
          <a:p xmlns:a="http://schemas.openxmlformats.org/drawingml/2006/main">
            <a:r>
              <a:t/>
            </a:r>
          </a:p>
          <a:p xmlns:a="http://schemas.openxmlformats.org/drawingml/2006/main">
            <a:r>
              <a:t>String-wave speed: v = √(F_T/μ), where μ = m/L</a:t>
            </a:r>
          </a:p>
          <a:p xmlns:a="http://schemas.openxmlformats.org/drawingml/2006/main">
            <a:r>
              <a:t>For a fixed medium, wave speed depends primarily on the medium’s properties, not on the source frequency.</a:t>
            </a:r>
          </a:p>
          <a:p xmlns:a="http://schemas.openxmlformats.org/drawingml/2006/main">
            <a:r>
              <a:t/>
            </a:r>
          </a:p>
          <a:p xmlns:a="http://schemas.openxmlformats.org/drawingml/2006/main">
            <a:r>
              <a:t>Tension F_T supplies a restoring influence; linear density μ supplies inertia. Increasing tension speeds up disturbances, while increasing mass per length slows them down. Sound speed in a gas generally increases with absolute temperature for fixed composition. In the usual linear model, changing how hard a source oscillates changes amplitude rather than wave speed.</a:t>
            </a:r>
          </a:p>
          <a:p xmlns:a="http://schemas.openxmlformats.org/drawingml/2006/main">
            <a:r>
              <a:t/>
            </a:r>
          </a:p>
          <a:p xmlns:a="http://schemas.openxmlformats.org/drawingml/2006/main">
            <a:r>
              <a:t>Worked example A string has mass 0.020 kg over 2.0 m, so μ = 0.010 kg/m. Under 40 N tension, v = √(40/0.010) = 63.2 m/s. Quadrupling the tension doubles speed; quadrupling μ halves it.</a:t>
            </a:r>
          </a:p>
          <a:p xmlns:a="http://schemas.openxmlformats.org/drawingml/2006/main">
            <a:r>
              <a:t/>
            </a:r>
          </a:p>
          <a:p xmlns:a="http://schemas.openxmlformats.org/drawingml/2006/main">
            <a:r>
              <a:t>Teaching check A floating marker moves up and down as a small water wave passes. The pattern travels across the water; the marker’s repeated motion is not the wave’s propagation speed. Real fluids can also have currents, which are a separate motion.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a:t>
            </a:r>
          </a:p>
          <a:p xmlns:a="http://schemas.openxmlformats.org/drawingml/2006/main">
            <a:r>
              <a:t>Original source: N15 pp.1-2; N16 p.2</a:t>
            </a:r>
          </a:p>
          <a:p xmlns:a="http://schemas.openxmlformats.org/drawingml/2006/main">
            <a:r>
              <a:t>CED: 14.1</a:t>
            </a:r>
          </a:p>
          <a:p xmlns:a="http://schemas.openxmlformats.org/drawingml/2006/main">
            <a:r>
              <a:t/>
            </a:r>
          </a:p>
          <a:p xmlns:a="http://schemas.openxmlformats.org/drawingml/2006/main">
            <a:r>
              <a:t>A pulse is one localized disturbance; a periodic wave repeats. In the ideal wave model, the disturbance and energy travel while medium particles oscillate around equilibrium rather than being carried from source to receiver. A mechanical wave requires a medium; an electromagnetic wave does not.</a:t>
            </a:r>
          </a:p>
          <a:p xmlns:a="http://schemas.openxmlformats.org/drawingml/2006/main">
            <a:r>
              <a:t/>
            </a:r>
          </a:p>
          <a:p xmlns:a="http://schemas.openxmlformats.org/drawingml/2006/main">
            <a:r>
              <a:t>[['Type', 'Disturbance relative to propagation', 'Example'], ['Transverse', 'Perpendicular', 'Displacement of a stretched string; electric field of light.'], ['Longitudinal', 'Parallel', 'Sound in air: pressure/density compressions and rarefactions.']]</a:t>
            </a:r>
          </a:p>
          <a:p xmlns:a="http://schemas.openxmlformats.org/drawingml/2006/main">
            <a:r>
              <a:t/>
            </a:r>
          </a:p>
          <a:p xmlns:a="http://schemas.openxmlformats.org/drawingml/2006/main">
            <a:r>
              <a:t>String-wave speed: v = √(F_T/μ), where μ = m/L</a:t>
            </a:r>
          </a:p>
          <a:p xmlns:a="http://schemas.openxmlformats.org/drawingml/2006/main">
            <a:r>
              <a:t>For a fixed medium, wave speed depends primarily on the medium’s properties, not on the source frequency.</a:t>
            </a:r>
          </a:p>
          <a:p xmlns:a="http://schemas.openxmlformats.org/drawingml/2006/main">
            <a:r>
              <a:t/>
            </a:r>
          </a:p>
          <a:p xmlns:a="http://schemas.openxmlformats.org/drawingml/2006/main">
            <a:r>
              <a:t>Tension F_T supplies a restoring influence; linear density μ supplies inertia. Increasing tension speeds up disturbances, while increasing mass per length slows them down. Sound speed in a gas generally increases with absolute temperature for fixed composition. In the usual linear model, changing how hard a source oscillates changes amplitude rather than wave speed.</a:t>
            </a:r>
          </a:p>
          <a:p xmlns:a="http://schemas.openxmlformats.org/drawingml/2006/main">
            <a:r>
              <a:t/>
            </a:r>
          </a:p>
          <a:p xmlns:a="http://schemas.openxmlformats.org/drawingml/2006/main">
            <a:r>
              <a:t>Worked example A string has mass 0.020 kg over 2.0 m, so μ = 0.010 kg/m. Under 40 N tension, v = √(40/0.010) = 63.2 m/s. Quadrupling the tension doubles speed; quadrupling μ halves it.</a:t>
            </a:r>
          </a:p>
          <a:p xmlns:a="http://schemas.openxmlformats.org/drawingml/2006/main">
            <a:r>
              <a:t/>
            </a:r>
          </a:p>
          <a:p xmlns:a="http://schemas.openxmlformats.org/drawingml/2006/main">
            <a:r>
              <a:t>Teaching check A floating marker moves up and down as a small water wave passes. The pattern travels across the water; the marker’s repeated motion is not the wave’s propagation speed. Real fluids can also have currents, which are a separate motion.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a:t>
            </a:r>
          </a:p>
          <a:p xmlns:a="http://schemas.openxmlformats.org/drawingml/2006/main">
            <a:r>
              <a:t>Original source: N15 pp.1-2; N16 p.2</a:t>
            </a:r>
          </a:p>
          <a:p xmlns:a="http://schemas.openxmlformats.org/drawingml/2006/main">
            <a:r>
              <a:t>CED: 14.1</a:t>
            </a:r>
          </a:p>
          <a:p xmlns:a="http://schemas.openxmlformats.org/drawingml/2006/main">
            <a:r>
              <a:t/>
            </a:r>
          </a:p>
          <a:p xmlns:a="http://schemas.openxmlformats.org/drawingml/2006/main">
            <a:r>
              <a:t>A pulse is one localized disturbance; a periodic wave repeats. In the ideal wave model, the disturbance and energy travel while medium particles oscillate around equilibrium rather than being carried from source to receiver. A mechanical wave requires a medium; an electromagnetic wave does not.</a:t>
            </a:r>
          </a:p>
          <a:p xmlns:a="http://schemas.openxmlformats.org/drawingml/2006/main">
            <a:r>
              <a:t/>
            </a:r>
          </a:p>
          <a:p xmlns:a="http://schemas.openxmlformats.org/drawingml/2006/main">
            <a:r>
              <a:t>[['Type', 'Disturbance relative to propagation', 'Example'], ['Transverse', 'Perpendicular', 'Displacement of a stretched string; electric field of light.'], ['Longitudinal', 'Parallel', 'Sound in air: pressure/density compressions and rarefactions.']]</a:t>
            </a:r>
          </a:p>
          <a:p xmlns:a="http://schemas.openxmlformats.org/drawingml/2006/main">
            <a:r>
              <a:t/>
            </a:r>
          </a:p>
          <a:p xmlns:a="http://schemas.openxmlformats.org/drawingml/2006/main">
            <a:r>
              <a:t>String-wave speed: v = √(F_T/μ), where μ = m/L</a:t>
            </a:r>
          </a:p>
          <a:p xmlns:a="http://schemas.openxmlformats.org/drawingml/2006/main">
            <a:r>
              <a:t>For a fixed medium, wave speed depends primarily on the medium’s properties, not on the source frequency.</a:t>
            </a:r>
          </a:p>
          <a:p xmlns:a="http://schemas.openxmlformats.org/drawingml/2006/main">
            <a:r>
              <a:t/>
            </a:r>
          </a:p>
          <a:p xmlns:a="http://schemas.openxmlformats.org/drawingml/2006/main">
            <a:r>
              <a:t>Tension F_T supplies a restoring influence; linear density μ supplies inertia. Increasing tension speeds up disturbances, while increasing mass per length slows them down. Sound speed in a gas generally increases with absolute temperature for fixed composition. In the usual linear model, changing how hard a source oscillates changes amplitude rather than wave speed.</a:t>
            </a:r>
          </a:p>
          <a:p xmlns:a="http://schemas.openxmlformats.org/drawingml/2006/main">
            <a:r>
              <a:t/>
            </a:r>
          </a:p>
          <a:p xmlns:a="http://schemas.openxmlformats.org/drawingml/2006/main">
            <a:r>
              <a:t>Worked example A string has mass 0.020 kg over 2.0 m, so μ = 0.010 kg/m. Under 40 N tension, v = √(40/0.010) = 63.2 m/s. Quadrupling the tension doubles speed; quadrupling μ halves it.</a:t>
            </a:r>
          </a:p>
          <a:p xmlns:a="http://schemas.openxmlformats.org/drawingml/2006/main">
            <a:r>
              <a:t/>
            </a:r>
          </a:p>
          <a:p xmlns:a="http://schemas.openxmlformats.org/drawingml/2006/main">
            <a:r>
              <a:t>Teaching check A floating marker moves up and down as a small water wave passes. The pattern travels across the water; the marker’s repeated motion is not the wave’s propagation speed. Real fluids can also have currents, which are a separate motion.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a:t>
            </a:r>
          </a:p>
          <a:p xmlns:a="http://schemas.openxmlformats.org/drawingml/2006/main">
            <a:r>
              <a:t>Original source: N15 p.1; N16 p.2</a:t>
            </a:r>
          </a:p>
          <a:p xmlns:a="http://schemas.openxmlformats.org/drawingml/2006/main">
            <a:r>
              <a:t>CED: 14.2</a:t>
            </a:r>
          </a:p>
          <a:p xmlns:a="http://schemas.openxmlformats.org/drawingml/2006/main">
            <a:r>
              <a:t/>
            </a:r>
          </a:p>
          <a:p xmlns:a="http://schemas.openxmlformats.org/drawingml/2006/main">
            <a:r>
              <a:t>f = 1/T; v = fλ</a:t>
            </a:r>
          </a:p>
          <a:p xmlns:a="http://schemas.openxmlformats.org/drawingml/2006/main">
            <a:r>
              <a:t>A sinusoidal history at one location: y(t) = A cos(2πt/T + φ)</a:t>
            </a:r>
          </a:p>
          <a:p xmlns:a="http://schemas.openxmlformats.org/drawingml/2006/main">
            <a:r>
              <a:t>A snapshot at one time: y(x) = A cos(2πx/λ + φ).</a:t>
            </a:r>
          </a:p>
          <a:p xmlns:a="http://schemas.openxmlformats.org/drawingml/2006/main">
            <a:r>
              <a:t/>
            </a:r>
          </a:p>
          <a:p xmlns:a="http://schemas.openxmlformats.org/drawingml/2006/main">
            <a:r>
              <a:t>wave Top: a snapshot gives wavelength from a distance interval. Bottom: a time record gives period from a time interval. A crest-to-trough interval is half a cycle, not a whole cycle.</a:t>
            </a:r>
          </a:p>
          <a:p xmlns:a="http://schemas.openxmlformats.org/drawingml/2006/main">
            <a:r>
              <a:t/>
            </a:r>
          </a:p>
          <a:p xmlns:a="http://schemas.openxmlformats.org/drawingml/2006/main">
            <a:r>
              <a:t>Amplitude A is the largest displacement from equilibrium. Wavelength λ is the distance between neighboring points in the same phase, such as crest to crest. Period T is the time between successive repetitions at one point. Frequency determines pitch for sound; amplitude is associated with loudness. The vertical axis of a sound graph may be pressure variation rather than particle displacement.</a:t>
            </a:r>
          </a:p>
          <a:p xmlns:a="http://schemas.openxmlformats.org/drawingml/2006/main">
            <a:r>
              <a:t/>
            </a:r>
          </a:p>
          <a:p xmlns:a="http://schemas.openxmlformats.org/drawingml/2006/main">
            <a:r>
              <a:t>Worked example A wave repeats every 0.020 s and has crests 0.80 m apart. f = 50 Hz and v = 40 m/s. If its amplitude doubles while the linear medium is unchanged, neither f nor v must change. The energy transport increases.</a:t>
            </a:r>
          </a:p>
          <a:p xmlns:a="http://schemas.openxmlformats.org/drawingml/2006/main">
            <a:r>
              <a:t/>
            </a:r>
          </a:p>
          <a:p xmlns:a="http://schemas.openxmlformats.org/drawingml/2006/main">
            <a:r>
              <a:t>Extension: y(x,t) = A cos(kx - ωt + φ) travels in +x; replacing -ωt by +ωt reverses travel direction. Here k = 2π/λ and ω = 2πf. A snapshot alone generally does not tell which way the wave travels.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a:t>
            </a:r>
          </a:p>
          <a:p xmlns:a="http://schemas.openxmlformats.org/drawingml/2006/main">
            <a:r>
              <a:t>Original source: N15 p.1; N16 p.2</a:t>
            </a:r>
          </a:p>
          <a:p xmlns:a="http://schemas.openxmlformats.org/drawingml/2006/main">
            <a:r>
              <a:t>CED: 14.2</a:t>
            </a:r>
          </a:p>
          <a:p xmlns:a="http://schemas.openxmlformats.org/drawingml/2006/main">
            <a:r>
              <a:t/>
            </a:r>
          </a:p>
          <a:p xmlns:a="http://schemas.openxmlformats.org/drawingml/2006/main">
            <a:r>
              <a:t>f = 1/T; v = fλ</a:t>
            </a:r>
          </a:p>
          <a:p xmlns:a="http://schemas.openxmlformats.org/drawingml/2006/main">
            <a:r>
              <a:t>A sinusoidal history at one location: y(t) = A cos(2πt/T + φ)</a:t>
            </a:r>
          </a:p>
          <a:p xmlns:a="http://schemas.openxmlformats.org/drawingml/2006/main">
            <a:r>
              <a:t>A snapshot at one time: y(x) = A cos(2πx/λ + φ).</a:t>
            </a:r>
          </a:p>
          <a:p xmlns:a="http://schemas.openxmlformats.org/drawingml/2006/main">
            <a:r>
              <a:t/>
            </a:r>
          </a:p>
          <a:p xmlns:a="http://schemas.openxmlformats.org/drawingml/2006/main">
            <a:r>
              <a:t>wave Top: a snapshot gives wavelength from a distance interval. Bottom: a time record gives period from a time interval. A crest-to-trough interval is half a cycle, not a whole cycle.</a:t>
            </a:r>
          </a:p>
          <a:p xmlns:a="http://schemas.openxmlformats.org/drawingml/2006/main">
            <a:r>
              <a:t/>
            </a:r>
          </a:p>
          <a:p xmlns:a="http://schemas.openxmlformats.org/drawingml/2006/main">
            <a:r>
              <a:t>Amplitude A is the largest displacement from equilibrium. Wavelength λ is the distance between neighboring points in the same phase, such as crest to crest. Period T is the time between successive repetitions at one point. Frequency determines pitch for sound; amplitude is associated with loudness. The vertical axis of a sound graph may be pressure variation rather than particle displacement.</a:t>
            </a:r>
          </a:p>
          <a:p xmlns:a="http://schemas.openxmlformats.org/drawingml/2006/main">
            <a:r>
              <a:t/>
            </a:r>
          </a:p>
          <a:p xmlns:a="http://schemas.openxmlformats.org/drawingml/2006/main">
            <a:r>
              <a:t>Worked example A wave repeats every 0.020 s and has crests 0.80 m apart. f = 50 Hz and v = 40 m/s. If its amplitude doubles while the linear medium is unchanged, neither f nor v must change. The energy transport increases.</a:t>
            </a:r>
          </a:p>
          <a:p xmlns:a="http://schemas.openxmlformats.org/drawingml/2006/main">
            <a:r>
              <a:t/>
            </a:r>
          </a:p>
          <a:p xmlns:a="http://schemas.openxmlformats.org/drawingml/2006/main">
            <a:r>
              <a:t>Extension: y(x,t) = A cos(kx - ωt + φ) travels in +x; replacing -ωt by +ωt reverses travel direction. Here k = 2π/λ and ω = 2πf. A snapshot alone generally does not tell which way the wave travels.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a:t>
            </a:r>
          </a:p>
          <a:p xmlns:a="http://schemas.openxmlformats.org/drawingml/2006/main">
            <a:r>
              <a:t>Original source: N15 p.1; N16 p.2</a:t>
            </a:r>
          </a:p>
          <a:p xmlns:a="http://schemas.openxmlformats.org/drawingml/2006/main">
            <a:r>
              <a:t>CED: 14.2</a:t>
            </a:r>
          </a:p>
          <a:p xmlns:a="http://schemas.openxmlformats.org/drawingml/2006/main">
            <a:r>
              <a:t/>
            </a:r>
          </a:p>
          <a:p xmlns:a="http://schemas.openxmlformats.org/drawingml/2006/main">
            <a:r>
              <a:t>f = 1/T; v = fλ</a:t>
            </a:r>
          </a:p>
          <a:p xmlns:a="http://schemas.openxmlformats.org/drawingml/2006/main">
            <a:r>
              <a:t>A sinusoidal history at one location: y(t) = A cos(2πt/T + φ)</a:t>
            </a:r>
          </a:p>
          <a:p xmlns:a="http://schemas.openxmlformats.org/drawingml/2006/main">
            <a:r>
              <a:t>A snapshot at one time: y(x) = A cos(2πx/λ + φ).</a:t>
            </a:r>
          </a:p>
          <a:p xmlns:a="http://schemas.openxmlformats.org/drawingml/2006/main">
            <a:r>
              <a:t/>
            </a:r>
          </a:p>
          <a:p xmlns:a="http://schemas.openxmlformats.org/drawingml/2006/main">
            <a:r>
              <a:t>wave Top: a snapshot gives wavelength from a distance interval. Bottom: a time record gives period from a time interval. A crest-to-trough interval is half a cycle, not a whole cycle.</a:t>
            </a:r>
          </a:p>
          <a:p xmlns:a="http://schemas.openxmlformats.org/drawingml/2006/main">
            <a:r>
              <a:t/>
            </a:r>
          </a:p>
          <a:p xmlns:a="http://schemas.openxmlformats.org/drawingml/2006/main">
            <a:r>
              <a:t>Amplitude A is the largest displacement from equilibrium. Wavelength λ is the distance between neighboring points in the same phase, such as crest to crest. Period T is the time between successive repetitions at one point. Frequency determines pitch for sound; amplitude is associated with loudness. The vertical axis of a sound graph may be pressure variation rather than particle displacement.</a:t>
            </a:r>
          </a:p>
          <a:p xmlns:a="http://schemas.openxmlformats.org/drawingml/2006/main">
            <a:r>
              <a:t/>
            </a:r>
          </a:p>
          <a:p xmlns:a="http://schemas.openxmlformats.org/drawingml/2006/main">
            <a:r>
              <a:t>Worked example A wave repeats every 0.020 s and has crests 0.80 m apart. f = 50 Hz and v = 40 m/s. If its amplitude doubles while the linear medium is unchanged, neither f nor v must change. The energy transport increases.</a:t>
            </a:r>
          </a:p>
          <a:p xmlns:a="http://schemas.openxmlformats.org/drawingml/2006/main">
            <a:r>
              <a:t/>
            </a:r>
          </a:p>
          <a:p xmlns:a="http://schemas.openxmlformats.org/drawingml/2006/main">
            <a:r>
              <a:t>Extension: y(x,t) = A cos(kx - ωt + φ) travels in +x; replacing -ωt by +ωt reverses travel direction. Here k = 2π/λ and ω = 2πf. A snapshot alone generally does not tell which way the wave travels.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a:t>
            </a:r>
          </a:p>
          <a:p xmlns:a="http://schemas.openxmlformats.org/drawingml/2006/main">
            <a:r>
              <a:t>Original source: N15 p.1; N16 p.2</a:t>
            </a:r>
          </a:p>
          <a:p xmlns:a="http://schemas.openxmlformats.org/drawingml/2006/main">
            <a:r>
              <a:t>CED: 14.2</a:t>
            </a:r>
          </a:p>
          <a:p xmlns:a="http://schemas.openxmlformats.org/drawingml/2006/main">
            <a:r>
              <a:t/>
            </a:r>
          </a:p>
          <a:p xmlns:a="http://schemas.openxmlformats.org/drawingml/2006/main">
            <a:r>
              <a:t>f = 1/T; v = fλ</a:t>
            </a:r>
          </a:p>
          <a:p xmlns:a="http://schemas.openxmlformats.org/drawingml/2006/main">
            <a:r>
              <a:t>A sinusoidal history at one location: y(t) = A cos(2πt/T + φ)</a:t>
            </a:r>
          </a:p>
          <a:p xmlns:a="http://schemas.openxmlformats.org/drawingml/2006/main">
            <a:r>
              <a:t>A snapshot at one time: y(x) = A cos(2πx/λ + φ).</a:t>
            </a:r>
          </a:p>
          <a:p xmlns:a="http://schemas.openxmlformats.org/drawingml/2006/main">
            <a:r>
              <a:t/>
            </a:r>
          </a:p>
          <a:p xmlns:a="http://schemas.openxmlformats.org/drawingml/2006/main">
            <a:r>
              <a:t>wave Top: a snapshot gives wavelength from a distance interval. Bottom: a time record gives period from a time interval. A crest-to-trough interval is half a cycle, not a whole cycle.</a:t>
            </a:r>
          </a:p>
          <a:p xmlns:a="http://schemas.openxmlformats.org/drawingml/2006/main">
            <a:r>
              <a:t/>
            </a:r>
          </a:p>
          <a:p xmlns:a="http://schemas.openxmlformats.org/drawingml/2006/main">
            <a:r>
              <a:t>Amplitude A is the largest displacement from equilibrium. Wavelength λ is the distance between neighboring points in the same phase, such as crest to crest. Period T is the time between successive repetitions at one point. Frequency determines pitch for sound; amplitude is associated with loudness. The vertical axis of a sound graph may be pressure variation rather than particle displacement.</a:t>
            </a:r>
          </a:p>
          <a:p xmlns:a="http://schemas.openxmlformats.org/drawingml/2006/main">
            <a:r>
              <a:t/>
            </a:r>
          </a:p>
          <a:p xmlns:a="http://schemas.openxmlformats.org/drawingml/2006/main">
            <a:r>
              <a:t>Worked example A wave repeats every 0.020 s and has crests 0.80 m apart. f = 50 Hz and v = 40 m/s. If its amplitude doubles while the linear medium is unchanged, neither f nor v must change. The energy transport increases.</a:t>
            </a:r>
          </a:p>
          <a:p xmlns:a="http://schemas.openxmlformats.org/drawingml/2006/main">
            <a:r>
              <a:t/>
            </a:r>
          </a:p>
          <a:p xmlns:a="http://schemas.openxmlformats.org/drawingml/2006/main">
            <a:r>
              <a:t>Extension: y(x,t) = A cos(kx - ωt + φ) travels in +x; replacing -ωt by +ωt reverses travel direction. Here k = 2π/λ and ω = 2πf. A snapshot alone generally does not tell which way the wave travels.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4.</a:t>
            </a:r>
          </a:p>
          <a:p xmlns:a="http://schemas.openxmlformats.org/drawingml/2006/main">
            <a:r>
              <a:t>Original source: N15 pp.2-3,7</a:t>
            </a:r>
          </a:p>
          <a:p xmlns:a="http://schemas.openxmlformats.org/drawingml/2006/main">
            <a:r>
              <a:t>CED: 14.4</a:t>
            </a:r>
          </a:p>
          <a:p xmlns:a="http://schemas.openxmlformats.org/drawingml/2006/main">
            <a:r>
              <a:t/>
            </a:r>
          </a:p>
          <a:p xmlns:a="http://schemas.openxmlformats.org/drawingml/2006/main">
            <a:r>
              <a:t>A plane electromagnetic wave consists of oscillating electric and magnetic fields, mutually perpendicular and perpendicular to the direction of propagation. In vacuum, all electromagnetic wavelengths travel at c ≈ 3.00 × 10⁸ m/s. Different colors do not have different vacuum speeds.</a:t>
            </a:r>
          </a:p>
          <a:p xmlns:a="http://schemas.openxmlformats.org/drawingml/2006/main">
            <a:r>
              <a:t/>
            </a:r>
          </a:p>
          <a:p xmlns:a="http://schemas.openxmlformats.org/drawingml/2006/main">
            <a:r>
              <a:t>In vacuum: c = fλ</a:t>
            </a:r>
          </a:p>
          <a:p xmlns:a="http://schemas.openxmlformats.org/drawingml/2006/main">
            <a:r>
              <a:t>Order from longest wavelength / lowest frequency to shortest wavelength / highest frequency:</a:t>
            </a:r>
          </a:p>
          <a:p xmlns:a="http://schemas.openxmlformats.org/drawingml/2006/main">
            <a:r>
              <a:t>radio → microwave → infrared → visible → ultraviolet → X-ray → gamma ray</a:t>
            </a:r>
          </a:p>
          <a:p xmlns:a="http://schemas.openxmlformats.org/drawingml/2006/main">
            <a:r>
              <a:t/>
            </a:r>
          </a:p>
          <a:p xmlns:a="http://schemas.openxmlformats.org/drawingml/2006/main">
            <a:r>
              <a:t>[['Visible ordering', 'Relative wavelength', 'Relative frequency'], ['Red → orange → yellow → green → blue → violet', 'Decreases along the sequence', 'Increases along the sequence']]</a:t>
            </a:r>
          </a:p>
          <a:p xmlns:a="http://schemas.openxmlformats.org/drawingml/2006/main">
            <a:r>
              <a:t/>
            </a:r>
          </a:p>
          <a:p xmlns:a="http://schemas.openxmlformats.org/drawingml/2006/main">
            <a:r>
              <a:t>Worked example A radio wave has f = 1.00 × 10⁸ Hz. λ = c/f = 3.00 m. Green light with vacuum wavelength 500 nm has frequency 6.00 × 10¹⁴ Hz. Their frequencies differ enormously, but both travel at c in vacuum.</a:t>
            </a:r>
          </a:p>
          <a:p xmlns:a="http://schemas.openxmlformats.org/drawingml/2006/main">
            <a:r>
              <a:t/>
            </a:r>
          </a:p>
          <a:p xmlns:a="http://schemas.openxmlformats.org/drawingml/2006/main">
            <a:r>
              <a:t>Wavefronts join points of equal phase. Plane waves have planar wavefronts and parallel rays perpendicular to those fronts in a uniform isotropic medium. A point source can instead produce approximately spherical fronts. Far from a small source, a small portion of a spherical front can be approximated as planar.</a:t>
            </a:r>
          </a:p>
          <a:p xmlns:a="http://schemas.openxmlformats.org/drawingml/2006/main">
            <a:r>
              <a:t/>
            </a:r>
          </a:p>
          <a:p xmlns:a="http://schemas.openxmlformats.org/drawingml/2006/main">
            <a:r>
              <a:t>Exact category boundary wavelengths are not required by the supplied CED. Memorize the ordering and qualitative scale, not a table of arbitrary dividing values. In a material, speed depends on refractive index and may depend on frequency; that is dispersion, covered in geometric optics.</a:t>
            </a:r>
          </a:p>
          <a:p xmlns:a="http://schemas.openxmlformats.org/drawingml/2006/main">
            <a:r>
              <a:t/>
            </a:r>
          </a:p>
          <a:p xmlns:a="http://schemas.openxmlformats.org/drawingml/2006/main">
            <a:r>
              <a:t>Link to Unit 15 Interference and polarization support the wave model. Photoelectric emission and Compton scattering require photon energy and momentum. These are complementary descriptions of light used for different observations.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4.</a:t>
            </a:r>
          </a:p>
          <a:p xmlns:a="http://schemas.openxmlformats.org/drawingml/2006/main">
            <a:r>
              <a:t>Original source: N15 pp.2-3,7</a:t>
            </a:r>
          </a:p>
          <a:p xmlns:a="http://schemas.openxmlformats.org/drawingml/2006/main">
            <a:r>
              <a:t>CED: 14.4</a:t>
            </a:r>
          </a:p>
          <a:p xmlns:a="http://schemas.openxmlformats.org/drawingml/2006/main">
            <a:r>
              <a:t/>
            </a:r>
          </a:p>
          <a:p xmlns:a="http://schemas.openxmlformats.org/drawingml/2006/main">
            <a:r>
              <a:t>A plane electromagnetic wave consists of oscillating electric and magnetic fields, mutually perpendicular and perpendicular to the direction of propagation. In vacuum, all electromagnetic wavelengths travel at c ≈ 3.00 × 10⁸ m/s. Different colors do not have different vacuum speeds.</a:t>
            </a:r>
          </a:p>
          <a:p xmlns:a="http://schemas.openxmlformats.org/drawingml/2006/main">
            <a:r>
              <a:t/>
            </a:r>
          </a:p>
          <a:p xmlns:a="http://schemas.openxmlformats.org/drawingml/2006/main">
            <a:r>
              <a:t>In vacuum: c = fλ</a:t>
            </a:r>
          </a:p>
          <a:p xmlns:a="http://schemas.openxmlformats.org/drawingml/2006/main">
            <a:r>
              <a:t>Order from longest wavelength / lowest frequency to shortest wavelength / highest frequency:</a:t>
            </a:r>
          </a:p>
          <a:p xmlns:a="http://schemas.openxmlformats.org/drawingml/2006/main">
            <a:r>
              <a:t>radio → microwave → infrared → visible → ultraviolet → X-ray → gamma ray</a:t>
            </a:r>
          </a:p>
          <a:p xmlns:a="http://schemas.openxmlformats.org/drawingml/2006/main">
            <a:r>
              <a:t/>
            </a:r>
          </a:p>
          <a:p xmlns:a="http://schemas.openxmlformats.org/drawingml/2006/main">
            <a:r>
              <a:t>[['Visible ordering', 'Relative wavelength', 'Relative frequency'], ['Red → orange → yellow → green → blue → violet', 'Decreases along the sequence', 'Increases along the sequence']]</a:t>
            </a:r>
          </a:p>
          <a:p xmlns:a="http://schemas.openxmlformats.org/drawingml/2006/main">
            <a:r>
              <a:t/>
            </a:r>
          </a:p>
          <a:p xmlns:a="http://schemas.openxmlformats.org/drawingml/2006/main">
            <a:r>
              <a:t>Worked example A radio wave has f = 1.00 × 10⁸ Hz. λ = c/f = 3.00 m. Green light with vacuum wavelength 500 nm has frequency 6.00 × 10¹⁴ Hz. Their frequencies differ enormously, but both travel at c in vacuum.</a:t>
            </a:r>
          </a:p>
          <a:p xmlns:a="http://schemas.openxmlformats.org/drawingml/2006/main">
            <a:r>
              <a:t/>
            </a:r>
          </a:p>
          <a:p xmlns:a="http://schemas.openxmlformats.org/drawingml/2006/main">
            <a:r>
              <a:t>Wavefronts join points of equal phase. Plane waves have planar wavefronts and parallel rays perpendicular to those fronts in a uniform isotropic medium. A point source can instead produce approximately spherical fronts. Far from a small source, a small portion of a spherical front can be approximated as planar.</a:t>
            </a:r>
          </a:p>
          <a:p xmlns:a="http://schemas.openxmlformats.org/drawingml/2006/main">
            <a:r>
              <a:t/>
            </a:r>
          </a:p>
          <a:p xmlns:a="http://schemas.openxmlformats.org/drawingml/2006/main">
            <a:r>
              <a:t>Exact category boundary wavelengths are not required by the supplied CED. Memorize the ordering and qualitative scale, not a table of arbitrary dividing values. In a material, speed depends on refractive index and may depend on frequency; that is dispersion, covered in geometric optics.</a:t>
            </a:r>
          </a:p>
          <a:p xmlns:a="http://schemas.openxmlformats.org/drawingml/2006/main">
            <a:r>
              <a:t/>
            </a:r>
          </a:p>
          <a:p xmlns:a="http://schemas.openxmlformats.org/drawingml/2006/main">
            <a:r>
              <a:t>Link to Unit 15 Interference and polarization support the wave model. Photoelectric emission and Compton scattering require photon energy and momentum. These are complementary descriptions of light used for different observations.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4.</a:t>
            </a:r>
          </a:p>
          <a:p xmlns:a="http://schemas.openxmlformats.org/drawingml/2006/main">
            <a:r>
              <a:t>Original source: N15 pp.2-3,7</a:t>
            </a:r>
          </a:p>
          <a:p xmlns:a="http://schemas.openxmlformats.org/drawingml/2006/main">
            <a:r>
              <a:t>CED: 14.4</a:t>
            </a:r>
          </a:p>
          <a:p xmlns:a="http://schemas.openxmlformats.org/drawingml/2006/main">
            <a:r>
              <a:t/>
            </a:r>
          </a:p>
          <a:p xmlns:a="http://schemas.openxmlformats.org/drawingml/2006/main">
            <a:r>
              <a:t>A plane electromagnetic wave consists of oscillating electric and magnetic fields, mutually perpendicular and perpendicular to the direction of propagation. In vacuum, all electromagnetic wavelengths travel at c ≈ 3.00 × 10⁸ m/s. Different colors do not have different vacuum speeds.</a:t>
            </a:r>
          </a:p>
          <a:p xmlns:a="http://schemas.openxmlformats.org/drawingml/2006/main">
            <a:r>
              <a:t/>
            </a:r>
          </a:p>
          <a:p xmlns:a="http://schemas.openxmlformats.org/drawingml/2006/main">
            <a:r>
              <a:t>In vacuum: c = fλ</a:t>
            </a:r>
          </a:p>
          <a:p xmlns:a="http://schemas.openxmlformats.org/drawingml/2006/main">
            <a:r>
              <a:t>Order from longest wavelength / lowest frequency to shortest wavelength / highest frequency:</a:t>
            </a:r>
          </a:p>
          <a:p xmlns:a="http://schemas.openxmlformats.org/drawingml/2006/main">
            <a:r>
              <a:t>radio → microwave → infrared → visible → ultraviolet → X-ray → gamma ray</a:t>
            </a:r>
          </a:p>
          <a:p xmlns:a="http://schemas.openxmlformats.org/drawingml/2006/main">
            <a:r>
              <a:t/>
            </a:r>
          </a:p>
          <a:p xmlns:a="http://schemas.openxmlformats.org/drawingml/2006/main">
            <a:r>
              <a:t>[['Visible ordering', 'Relative wavelength', 'Relative frequency'], ['Red → orange → yellow → green → blue → violet', 'Decreases along the sequence', 'Increases along the sequence']]</a:t>
            </a:r>
          </a:p>
          <a:p xmlns:a="http://schemas.openxmlformats.org/drawingml/2006/main">
            <a:r>
              <a:t/>
            </a:r>
          </a:p>
          <a:p xmlns:a="http://schemas.openxmlformats.org/drawingml/2006/main">
            <a:r>
              <a:t>Worked example A radio wave has f = 1.00 × 10⁸ Hz. λ = c/f = 3.00 m. Green light with vacuum wavelength 500 nm has frequency 6.00 × 10¹⁴ Hz. Their frequencies differ enormously, but both travel at c in vacuum.</a:t>
            </a:r>
          </a:p>
          <a:p xmlns:a="http://schemas.openxmlformats.org/drawingml/2006/main">
            <a:r>
              <a:t/>
            </a:r>
          </a:p>
          <a:p xmlns:a="http://schemas.openxmlformats.org/drawingml/2006/main">
            <a:r>
              <a:t>Wavefronts join points of equal phase. Plane waves have planar wavefronts and parallel rays perpendicular to those fronts in a uniform isotropic medium. A point source can instead produce approximately spherical fronts. Far from a small source, a small portion of a spherical front can be approximated as planar.</a:t>
            </a:r>
          </a:p>
          <a:p xmlns:a="http://schemas.openxmlformats.org/drawingml/2006/main">
            <a:r>
              <a:t/>
            </a:r>
          </a:p>
          <a:p xmlns:a="http://schemas.openxmlformats.org/drawingml/2006/main">
            <a:r>
              <a:t>Exact category boundary wavelengths are not required by the supplied CED. Memorize the ordering and qualitative scale, not a table of arbitrary dividing values. In a material, speed depends on refractive index and may depend on frequency; that is dispersion, covered in geometric optics.</a:t>
            </a:r>
          </a:p>
          <a:p xmlns:a="http://schemas.openxmlformats.org/drawingml/2006/main">
            <a:r>
              <a:t/>
            </a:r>
          </a:p>
          <a:p xmlns:a="http://schemas.openxmlformats.org/drawingml/2006/main">
            <a:r>
              <a:t>Link to Unit 15 Interference and polarization support the wave model. Photoelectric emission and Compton scattering require photon energy and momentum. These are complementary descriptions of light used for different observations.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4.</a:t>
            </a:r>
          </a:p>
          <a:p xmlns:a="http://schemas.openxmlformats.org/drawingml/2006/main">
            <a:r>
              <a:t>Original source: N15 pp.2-3,7</a:t>
            </a:r>
          </a:p>
          <a:p xmlns:a="http://schemas.openxmlformats.org/drawingml/2006/main">
            <a:r>
              <a:t>CED: 14.4</a:t>
            </a:r>
          </a:p>
          <a:p xmlns:a="http://schemas.openxmlformats.org/drawingml/2006/main">
            <a:r>
              <a:t/>
            </a:r>
          </a:p>
          <a:p xmlns:a="http://schemas.openxmlformats.org/drawingml/2006/main">
            <a:r>
              <a:t>A plane electromagnetic wave consists of oscillating electric and magnetic fields, mutually perpendicular and perpendicular to the direction of propagation. In vacuum, all electromagnetic wavelengths travel at c ≈ 3.00 × 10⁸ m/s. Different colors do not have different vacuum speeds.</a:t>
            </a:r>
          </a:p>
          <a:p xmlns:a="http://schemas.openxmlformats.org/drawingml/2006/main">
            <a:r>
              <a:t/>
            </a:r>
          </a:p>
          <a:p xmlns:a="http://schemas.openxmlformats.org/drawingml/2006/main">
            <a:r>
              <a:t>In vacuum: c = fλ</a:t>
            </a:r>
          </a:p>
          <a:p xmlns:a="http://schemas.openxmlformats.org/drawingml/2006/main">
            <a:r>
              <a:t>Order from longest wavelength / lowest frequency to shortest wavelength / highest frequency:</a:t>
            </a:r>
          </a:p>
          <a:p xmlns:a="http://schemas.openxmlformats.org/drawingml/2006/main">
            <a:r>
              <a:t>radio → microwave → infrared → visible → ultraviolet → X-ray → gamma ray</a:t>
            </a:r>
          </a:p>
          <a:p xmlns:a="http://schemas.openxmlformats.org/drawingml/2006/main">
            <a:r>
              <a:t/>
            </a:r>
          </a:p>
          <a:p xmlns:a="http://schemas.openxmlformats.org/drawingml/2006/main">
            <a:r>
              <a:t>[['Visible ordering', 'Relative wavelength', 'Relative frequency'], ['Red → orange → yellow → green → blue → violet', 'Decreases along the sequence', 'Increases along the sequence']]</a:t>
            </a:r>
          </a:p>
          <a:p xmlns:a="http://schemas.openxmlformats.org/drawingml/2006/main">
            <a:r>
              <a:t/>
            </a:r>
          </a:p>
          <a:p xmlns:a="http://schemas.openxmlformats.org/drawingml/2006/main">
            <a:r>
              <a:t>Worked example A radio wave has f = 1.00 × 10⁸ Hz. λ = c/f = 3.00 m. Green light with vacuum wavelength 500 nm has frequency 6.00 × 10¹⁴ Hz. Their frequencies differ enormously, but both travel at c in vacuum.</a:t>
            </a:r>
          </a:p>
          <a:p xmlns:a="http://schemas.openxmlformats.org/drawingml/2006/main">
            <a:r>
              <a:t/>
            </a:r>
          </a:p>
          <a:p xmlns:a="http://schemas.openxmlformats.org/drawingml/2006/main">
            <a:r>
              <a:t>Wavefronts join points of equal phase. Plane waves have planar wavefronts and parallel rays perpendicular to those fronts in a uniform isotropic medium. A point source can instead produce approximately spherical fronts. Far from a small source, a small portion of a spherical front can be approximated as planar.</a:t>
            </a:r>
          </a:p>
          <a:p xmlns:a="http://schemas.openxmlformats.org/drawingml/2006/main">
            <a:r>
              <a:t/>
            </a:r>
          </a:p>
          <a:p xmlns:a="http://schemas.openxmlformats.org/drawingml/2006/main">
            <a:r>
              <a:t>Exact category boundary wavelengths are not required by the supplied CED. Memorize the ordering and qualitative scale, not a table of arbitrary dividing values. In a material, speed depends on refractive index and may depend on frequency; that is dispersion, covered in geometric optics.</a:t>
            </a:r>
          </a:p>
          <a:p xmlns:a="http://schemas.openxmlformats.org/drawingml/2006/main">
            <a:r>
              <a:t/>
            </a:r>
          </a:p>
          <a:p xmlns:a="http://schemas.openxmlformats.org/drawingml/2006/main">
            <a:r>
              <a:t>Link to Unit 15 Interference and polarization support the wave model. Photoelectric emission and Compton scattering require photon energy and momentum. These are complementary descriptions of light used for different observations.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4.</a:t>
            </a:r>
          </a:p>
          <a:p xmlns:a="http://schemas.openxmlformats.org/drawingml/2006/main">
            <a:r>
              <a:t>Original source: N15 pp.2-3,7</a:t>
            </a:r>
          </a:p>
          <a:p xmlns:a="http://schemas.openxmlformats.org/drawingml/2006/main">
            <a:r>
              <a:t>CED: 14.4</a:t>
            </a:r>
          </a:p>
          <a:p xmlns:a="http://schemas.openxmlformats.org/drawingml/2006/main">
            <a:r>
              <a:t/>
            </a:r>
          </a:p>
          <a:p xmlns:a="http://schemas.openxmlformats.org/drawingml/2006/main">
            <a:r>
              <a:t>A plane electromagnetic wave consists of oscillating electric and magnetic fields, mutually perpendicular and perpendicular to the direction of propagation. In vacuum, all electromagnetic wavelengths travel at c ≈ 3.00 × 10⁸ m/s. Different colors do not have different vacuum speeds.</a:t>
            </a:r>
          </a:p>
          <a:p xmlns:a="http://schemas.openxmlformats.org/drawingml/2006/main">
            <a:r>
              <a:t/>
            </a:r>
          </a:p>
          <a:p xmlns:a="http://schemas.openxmlformats.org/drawingml/2006/main">
            <a:r>
              <a:t>In vacuum: c = fλ</a:t>
            </a:r>
          </a:p>
          <a:p xmlns:a="http://schemas.openxmlformats.org/drawingml/2006/main">
            <a:r>
              <a:t>Order from longest wavelength / lowest frequency to shortest wavelength / highest frequency:</a:t>
            </a:r>
          </a:p>
          <a:p xmlns:a="http://schemas.openxmlformats.org/drawingml/2006/main">
            <a:r>
              <a:t>radio → microwave → infrared → visible → ultraviolet → X-ray → gamma ray</a:t>
            </a:r>
          </a:p>
          <a:p xmlns:a="http://schemas.openxmlformats.org/drawingml/2006/main">
            <a:r>
              <a:t/>
            </a:r>
          </a:p>
          <a:p xmlns:a="http://schemas.openxmlformats.org/drawingml/2006/main">
            <a:r>
              <a:t>[['Visible ordering', 'Relative wavelength', 'Relative frequency'], ['Red → orange → yellow → green → blue → violet', 'Decreases along the sequence', 'Increases along the sequence']]</a:t>
            </a:r>
          </a:p>
          <a:p xmlns:a="http://schemas.openxmlformats.org/drawingml/2006/main">
            <a:r>
              <a:t/>
            </a:r>
          </a:p>
          <a:p xmlns:a="http://schemas.openxmlformats.org/drawingml/2006/main">
            <a:r>
              <a:t>Worked example A radio wave has f = 1.00 × 10⁸ Hz. λ = c/f = 3.00 m. Green light with vacuum wavelength 500 nm has frequency 6.00 × 10¹⁴ Hz. Their frequencies differ enormously, but both travel at c in vacuum.</a:t>
            </a:r>
          </a:p>
          <a:p xmlns:a="http://schemas.openxmlformats.org/drawingml/2006/main">
            <a:r>
              <a:t/>
            </a:r>
          </a:p>
          <a:p xmlns:a="http://schemas.openxmlformats.org/drawingml/2006/main">
            <a:r>
              <a:t>Wavefronts join points of equal phase. Plane waves have planar wavefronts and parallel rays perpendicular to those fronts in a uniform isotropic medium. A point source can instead produce approximately spherical fronts. Far from a small source, a small portion of a spherical front can be approximated as planar.</a:t>
            </a:r>
          </a:p>
          <a:p xmlns:a="http://schemas.openxmlformats.org/drawingml/2006/main">
            <a:r>
              <a:t/>
            </a:r>
          </a:p>
          <a:p xmlns:a="http://schemas.openxmlformats.org/drawingml/2006/main">
            <a:r>
              <a:t>Exact category boundary wavelengths are not required by the supplied CED. Memorize the ordering and qualitative scale, not a table of arbitrary dividing values. In a material, speed depends on refractive index and may depend on frequency; that is dispersion, covered in geometric optics.</a:t>
            </a:r>
          </a:p>
          <a:p xmlns:a="http://schemas.openxmlformats.org/drawingml/2006/main">
            <a:r>
              <a:t/>
            </a:r>
          </a:p>
          <a:p xmlns:a="http://schemas.openxmlformats.org/drawingml/2006/main">
            <a:r>
              <a:t>Link to Unit 15 Interference and polarization support the wave model. Photoelectric emission and Compton scattering require photon energy and momentum. These are complementary descriptions of light used for different observations.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5.</a:t>
            </a:r>
          </a:p>
          <a:p xmlns:a="http://schemas.openxmlformats.org/drawingml/2006/main">
            <a:r>
              <a:t>Original source: N15 p.4; N16 pp.3-4,6</a:t>
            </a:r>
          </a:p>
          <a:p xmlns:a="http://schemas.openxmlformats.org/drawingml/2006/main">
            <a:r>
              <a:t>CED: 14.3 + 14.1</a:t>
            </a:r>
          </a:p>
          <a:p xmlns:a="http://schemas.openxmlformats.org/drawingml/2006/main">
            <a:r>
              <a:t/>
            </a:r>
          </a:p>
          <a:p xmlns:a="http://schemas.openxmlformats.org/drawingml/2006/main">
            <a:r>
              <a:t>At a boundary, part of a wave can reflect and part transmit. A displacement pulse reflecting from a fixed end inverts; at a free end it does not. For strings under equal tension, reflection from a heavier, slower string is inverted; reflection toward a lighter, faster string is not. The transmitted displacement pulse is not inverted in the usual joined-string model.</a:t>
            </a:r>
          </a:p>
          <a:p xmlns:a="http://schemas.openxmlformats.org/drawingml/2006/main">
            <a:r>
              <a:t/>
            </a:r>
          </a:p>
          <a:p xmlns:a="http://schemas.openxmlformats.org/drawingml/2006/main">
            <a:r>
              <a:t>Across a stationary boundary: f₁ = f₂</a:t>
            </a:r>
          </a:p>
          <a:p xmlns:a="http://schemas.openxmlformats.org/drawingml/2006/main">
            <a:r>
              <a:t>Thus λ₂/λ₁ = v₂/v₁.</a:t>
            </a:r>
          </a:p>
          <a:p xmlns:a="http://schemas.openxmlformats.org/drawingml/2006/main">
            <a:r>
              <a:t>Intensity I = average power / area, measured in W/m².</a:t>
            </a:r>
          </a:p>
          <a:p xmlns:a="http://schemas.openxmlformats.org/drawingml/2006/main">
            <a:r>
              <a:t/>
            </a:r>
          </a:p>
          <a:p xmlns:a="http://schemas.openxmlformats.org/drawingml/2006/main">
            <a:r>
              <a:t>If a wave enters a slower medium, the wavelength decreases because the interface must keep oscillating at the driving frequency. The reflected wave remains in the original medium and keeps that medium’s wave speed. Reduced transmitted amplitude can mean energy was reflected or absorbed; it does not mean the source frequency changed.</a:t>
            </a:r>
          </a:p>
          <a:p xmlns:a="http://schemas.openxmlformats.org/drawingml/2006/main">
            <a:r>
              <a:t/>
            </a:r>
          </a:p>
          <a:p xmlns:a="http://schemas.openxmlformats.org/drawingml/2006/main">
            <a:r>
              <a:t>Worked example A 20 Hz wave travels at 8.0 m/s before a boundary and 5.0 m/s after it. Its wavelength changes from 0.40 m to 0.25 m; its frequency remains 20 Hz.</a:t>
            </a:r>
          </a:p>
          <a:p xmlns:a="http://schemas.openxmlformats.org/drawingml/2006/main">
            <a:r>
              <a:t/>
            </a:r>
          </a:p>
          <a:p xmlns:a="http://schemas.openxmlformats.org/drawingml/2006/main">
            <a:r>
              <a:t>For many linear waves at fixed frequency and medium, intensity is proportional to amplitude squared. Doubling amplitude then gives four times the intensity. For an isotropic point source without absorption, I = P/(4πr²), so doubling distance gives one quarter the intensity. These useful scaling extensions require their stated assumptions.</a:t>
            </a:r>
          </a:p>
          <a:p xmlns:a="http://schemas.openxmlformats.org/drawingml/2006/main">
            <a:r>
              <a:t/>
            </a:r>
          </a:p>
          <a:p xmlns:a="http://schemas.openxmlformats.org/drawingml/2006/main">
            <a:r>
              <a:t>Energy needs a specified comparison For a sinusoidal mechanical wave at fixed displacement amplitude and medium, increasing frequency increases energy transport. For electromagnetic waves at fixed field amplitude, classical intensity is set by field amplitude; photon energy separately increases with frequency. Avoid a blanket claim that frequency alone determines every wave’s total energy.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5.</a:t>
            </a:r>
          </a:p>
          <a:p xmlns:a="http://schemas.openxmlformats.org/drawingml/2006/main">
            <a:r>
              <a:t>Original source: N15 p.4; N16 pp.3-4,6</a:t>
            </a:r>
          </a:p>
          <a:p xmlns:a="http://schemas.openxmlformats.org/drawingml/2006/main">
            <a:r>
              <a:t>CED: 14.3 + 14.1</a:t>
            </a:r>
          </a:p>
          <a:p xmlns:a="http://schemas.openxmlformats.org/drawingml/2006/main">
            <a:r>
              <a:t/>
            </a:r>
          </a:p>
          <a:p xmlns:a="http://schemas.openxmlformats.org/drawingml/2006/main">
            <a:r>
              <a:t>At a boundary, part of a wave can reflect and part transmit. A displacement pulse reflecting from a fixed end inverts; at a free end it does not. For strings under equal tension, reflection from a heavier, slower string is inverted; reflection toward a lighter, faster string is not. The transmitted displacement pulse is not inverted in the usual joined-string model.</a:t>
            </a:r>
          </a:p>
          <a:p xmlns:a="http://schemas.openxmlformats.org/drawingml/2006/main">
            <a:r>
              <a:t/>
            </a:r>
          </a:p>
          <a:p xmlns:a="http://schemas.openxmlformats.org/drawingml/2006/main">
            <a:r>
              <a:t>Across a stationary boundary: f₁ = f₂</a:t>
            </a:r>
          </a:p>
          <a:p xmlns:a="http://schemas.openxmlformats.org/drawingml/2006/main">
            <a:r>
              <a:t>Thus λ₂/λ₁ = v₂/v₁.</a:t>
            </a:r>
          </a:p>
          <a:p xmlns:a="http://schemas.openxmlformats.org/drawingml/2006/main">
            <a:r>
              <a:t>Intensity I = average power / area, measured in W/m².</a:t>
            </a:r>
          </a:p>
          <a:p xmlns:a="http://schemas.openxmlformats.org/drawingml/2006/main">
            <a:r>
              <a:t/>
            </a:r>
          </a:p>
          <a:p xmlns:a="http://schemas.openxmlformats.org/drawingml/2006/main">
            <a:r>
              <a:t>If a wave enters a slower medium, the wavelength decreases because the interface must keep oscillating at the driving frequency. The reflected wave remains in the original medium and keeps that medium’s wave speed. Reduced transmitted amplitude can mean energy was reflected or absorbed; it does not mean the source frequency changed.</a:t>
            </a:r>
          </a:p>
          <a:p xmlns:a="http://schemas.openxmlformats.org/drawingml/2006/main">
            <a:r>
              <a:t/>
            </a:r>
          </a:p>
          <a:p xmlns:a="http://schemas.openxmlformats.org/drawingml/2006/main">
            <a:r>
              <a:t>Worked example A 20 Hz wave travels at 8.0 m/s before a boundary and 5.0 m/s after it. Its wavelength changes from 0.40 m to 0.25 m; its frequency remains 20 Hz.</a:t>
            </a:r>
          </a:p>
          <a:p xmlns:a="http://schemas.openxmlformats.org/drawingml/2006/main">
            <a:r>
              <a:t/>
            </a:r>
          </a:p>
          <a:p xmlns:a="http://schemas.openxmlformats.org/drawingml/2006/main">
            <a:r>
              <a:t>For many linear waves at fixed frequency and medium, intensity is proportional to amplitude squared. Doubling amplitude then gives four times the intensity. For an isotropic point source without absorption, I = P/(4πr²), so doubling distance gives one quarter the intensity. These useful scaling extensions require their stated assumptions.</a:t>
            </a:r>
          </a:p>
          <a:p xmlns:a="http://schemas.openxmlformats.org/drawingml/2006/main">
            <a:r>
              <a:t/>
            </a:r>
          </a:p>
          <a:p xmlns:a="http://schemas.openxmlformats.org/drawingml/2006/main">
            <a:r>
              <a:t>Energy needs a specified comparison For a sinusoidal mechanical wave at fixed displacement amplitude and medium, increasing frequency increases energy transport. For electromagnetic waves at fixed field amplitude, classical intensity is set by field amplitude; photon energy separately increases with frequency. Avoid a blanket claim that frequency alone determines every wave’s total energy.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5.</a:t>
            </a:r>
          </a:p>
          <a:p xmlns:a="http://schemas.openxmlformats.org/drawingml/2006/main">
            <a:r>
              <a:t>Original source: N15 p.4; N16 pp.3-4,6</a:t>
            </a:r>
          </a:p>
          <a:p xmlns:a="http://schemas.openxmlformats.org/drawingml/2006/main">
            <a:r>
              <a:t>CED: 14.3 + 14.1</a:t>
            </a:r>
          </a:p>
          <a:p xmlns:a="http://schemas.openxmlformats.org/drawingml/2006/main">
            <a:r>
              <a:t/>
            </a:r>
          </a:p>
          <a:p xmlns:a="http://schemas.openxmlformats.org/drawingml/2006/main">
            <a:r>
              <a:t>At a boundary, part of a wave can reflect and part transmit. A displacement pulse reflecting from a fixed end inverts; at a free end it does not. For strings under equal tension, reflection from a heavier, slower string is inverted; reflection toward a lighter, faster string is not. The transmitted displacement pulse is not inverted in the usual joined-string model.</a:t>
            </a:r>
          </a:p>
          <a:p xmlns:a="http://schemas.openxmlformats.org/drawingml/2006/main">
            <a:r>
              <a:t/>
            </a:r>
          </a:p>
          <a:p xmlns:a="http://schemas.openxmlformats.org/drawingml/2006/main">
            <a:r>
              <a:t>Across a stationary boundary: f₁ = f₂</a:t>
            </a:r>
          </a:p>
          <a:p xmlns:a="http://schemas.openxmlformats.org/drawingml/2006/main">
            <a:r>
              <a:t>Thus λ₂/λ₁ = v₂/v₁.</a:t>
            </a:r>
          </a:p>
          <a:p xmlns:a="http://schemas.openxmlformats.org/drawingml/2006/main">
            <a:r>
              <a:t>Intensity I = average power / area, measured in W/m².</a:t>
            </a:r>
          </a:p>
          <a:p xmlns:a="http://schemas.openxmlformats.org/drawingml/2006/main">
            <a:r>
              <a:t/>
            </a:r>
          </a:p>
          <a:p xmlns:a="http://schemas.openxmlformats.org/drawingml/2006/main">
            <a:r>
              <a:t>If a wave enters a slower medium, the wavelength decreases because the interface must keep oscillating at the driving frequency. The reflected wave remains in the original medium and keeps that medium’s wave speed. Reduced transmitted amplitude can mean energy was reflected or absorbed; it does not mean the source frequency changed.</a:t>
            </a:r>
          </a:p>
          <a:p xmlns:a="http://schemas.openxmlformats.org/drawingml/2006/main">
            <a:r>
              <a:t/>
            </a:r>
          </a:p>
          <a:p xmlns:a="http://schemas.openxmlformats.org/drawingml/2006/main">
            <a:r>
              <a:t>Worked example A 20 Hz wave travels at 8.0 m/s before a boundary and 5.0 m/s after it. Its wavelength changes from 0.40 m to 0.25 m; its frequency remains 20 Hz.</a:t>
            </a:r>
          </a:p>
          <a:p xmlns:a="http://schemas.openxmlformats.org/drawingml/2006/main">
            <a:r>
              <a:t/>
            </a:r>
          </a:p>
          <a:p xmlns:a="http://schemas.openxmlformats.org/drawingml/2006/main">
            <a:r>
              <a:t>For many linear waves at fixed frequency and medium, intensity is proportional to amplitude squared. Doubling amplitude then gives four times the intensity. For an isotropic point source without absorption, I = P/(4πr²), so doubling distance gives one quarter the intensity. These useful scaling extensions require their stated assumptions.</a:t>
            </a:r>
          </a:p>
          <a:p xmlns:a="http://schemas.openxmlformats.org/drawingml/2006/main">
            <a:r>
              <a:t/>
            </a:r>
          </a:p>
          <a:p xmlns:a="http://schemas.openxmlformats.org/drawingml/2006/main">
            <a:r>
              <a:t>Energy needs a specified comparison For a sinusoidal mechanical wave at fixed displacement amplitude and medium, increasing frequency increases energy transport. For electromagnetic waves at fixed field amplitude, classical intensity is set by field amplitude; photon energy separately increases with frequency. Avoid a blanket claim that frequency alone determines every wave’s total energy.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5.</a:t>
            </a:r>
          </a:p>
          <a:p xmlns:a="http://schemas.openxmlformats.org/drawingml/2006/main">
            <a:r>
              <a:t>Original source: N15 p.4; N16 pp.3-4,6</a:t>
            </a:r>
          </a:p>
          <a:p xmlns:a="http://schemas.openxmlformats.org/drawingml/2006/main">
            <a:r>
              <a:t>CED: 14.3 + 14.1</a:t>
            </a:r>
          </a:p>
          <a:p xmlns:a="http://schemas.openxmlformats.org/drawingml/2006/main">
            <a:r>
              <a:t/>
            </a:r>
          </a:p>
          <a:p xmlns:a="http://schemas.openxmlformats.org/drawingml/2006/main">
            <a:r>
              <a:t>At a boundary, part of a wave can reflect and part transmit. A displacement pulse reflecting from a fixed end inverts; at a free end it does not. For strings under equal tension, reflection from a heavier, slower string is inverted; reflection toward a lighter, faster string is not. The transmitted displacement pulse is not inverted in the usual joined-string model.</a:t>
            </a:r>
          </a:p>
          <a:p xmlns:a="http://schemas.openxmlformats.org/drawingml/2006/main">
            <a:r>
              <a:t/>
            </a:r>
          </a:p>
          <a:p xmlns:a="http://schemas.openxmlformats.org/drawingml/2006/main">
            <a:r>
              <a:t>Across a stationary boundary: f₁ = f₂</a:t>
            </a:r>
          </a:p>
          <a:p xmlns:a="http://schemas.openxmlformats.org/drawingml/2006/main">
            <a:r>
              <a:t>Thus λ₂/λ₁ = v₂/v₁.</a:t>
            </a:r>
          </a:p>
          <a:p xmlns:a="http://schemas.openxmlformats.org/drawingml/2006/main">
            <a:r>
              <a:t>Intensity I = average power / area, measured in W/m².</a:t>
            </a:r>
          </a:p>
          <a:p xmlns:a="http://schemas.openxmlformats.org/drawingml/2006/main">
            <a:r>
              <a:t/>
            </a:r>
          </a:p>
          <a:p xmlns:a="http://schemas.openxmlformats.org/drawingml/2006/main">
            <a:r>
              <a:t>If a wave enters a slower medium, the wavelength decreases because the interface must keep oscillating at the driving frequency. The reflected wave remains in the original medium and keeps that medium’s wave speed. Reduced transmitted amplitude can mean energy was reflected or absorbed; it does not mean the source frequency changed.</a:t>
            </a:r>
          </a:p>
          <a:p xmlns:a="http://schemas.openxmlformats.org/drawingml/2006/main">
            <a:r>
              <a:t/>
            </a:r>
          </a:p>
          <a:p xmlns:a="http://schemas.openxmlformats.org/drawingml/2006/main">
            <a:r>
              <a:t>Worked example A 20 Hz wave travels at 8.0 m/s before a boundary and 5.0 m/s after it. Its wavelength changes from 0.40 m to 0.25 m; its frequency remains 20 Hz.</a:t>
            </a:r>
          </a:p>
          <a:p xmlns:a="http://schemas.openxmlformats.org/drawingml/2006/main">
            <a:r>
              <a:t/>
            </a:r>
          </a:p>
          <a:p xmlns:a="http://schemas.openxmlformats.org/drawingml/2006/main">
            <a:r>
              <a:t>For many linear waves at fixed frequency and medium, intensity is proportional to amplitude squared. Doubling amplitude then gives four times the intensity. For an isotropic point source without absorption, I = P/(4πr²), so doubling distance gives one quarter the intensity. These useful scaling extensions require their stated assumptions.</a:t>
            </a:r>
          </a:p>
          <a:p xmlns:a="http://schemas.openxmlformats.org/drawingml/2006/main">
            <a:r>
              <a:t/>
            </a:r>
          </a:p>
          <a:p xmlns:a="http://schemas.openxmlformats.org/drawingml/2006/main">
            <a:r>
              <a:t>Energy needs a specified comparison For a sinusoidal mechanical wave at fixed displacement amplitude and medium, increasing frequency increases energy transport. For electromagnetic waves at fixed field amplitude, classical intensity is set by field amplitude; photon energy separately increases with frequency. Avoid a blanket claim that frequency alone determines every wave’s total energy.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6.</a:t>
            </a:r>
          </a:p>
          <a:p xmlns:a="http://schemas.openxmlformats.org/drawingml/2006/main">
            <a:r>
              <a:t>Original source: N16 pp.3-4</a:t>
            </a:r>
          </a:p>
          <a:p xmlns:a="http://schemas.openxmlformats.org/drawingml/2006/main">
            <a:r>
              <a:t>CED: 14.3</a:t>
            </a:r>
          </a:p>
          <a:p xmlns:a="http://schemas.openxmlformats.org/drawingml/2006/main">
            <a:r>
              <a:t/>
            </a:r>
          </a:p>
          <a:p xmlns:a="http://schemas.openxmlformats.org/drawingml/2006/main">
            <a:r>
              <a:t>pulse_reflection At a fixed end an upward incident displacement pulse returns inverted. At a free end it returns upright.</a:t>
            </a:r>
          </a:p>
          <a:p xmlns:a="http://schemas.openxmlformats.org/drawingml/2006/main">
            <a:r>
              <a:t/>
            </a:r>
          </a:p>
          <a:p xmlns:a="http://schemas.openxmlformats.org/drawingml/2006/main">
            <a:r>
              <a:t>[['Boundary', 'Reflected displacement', 'Physical connection'], ['Fixed endpoint', 'Inverted', 'Endpoint must stay at zero displacement'], ['Free endpoint', 'Not inverted', 'Endpoint can move; transverse slope is zero in the ideal model'], ['Light string → heavy string, equal tension', 'Inverted', 'Transmitted speed is smaller'], ['Heavy string → light string, equal tension', 'Not inverted', 'Transmitted speed is larger']] None 9</a:t>
            </a:r>
          </a:p>
          <a:p xmlns:a="http://schemas.openxmlformats.org/drawingml/2006/main">
            <a:r>
              <a:t/>
            </a:r>
          </a:p>
          <a:p xmlns:a="http://schemas.openxmlformats.org/drawingml/2006/main">
            <a:r>
              <a:t>The source’s heavy/light comparison refers to linear mass density, with the same tension. A transmitted wave in the joined-string model remains upright. Its wavelength changes with its speed; its frequency remains the source frequency.</a:t>
            </a:r>
          </a:p>
          <a:p xmlns:a="http://schemas.openxmlformats.org/drawingml/2006/main">
            <a:r>
              <a:t/>
            </a:r>
          </a:p>
          <a:p xmlns:a="http://schemas.openxmlformats.org/drawingml/2006/main">
            <a:r>
              <a:t>PAUSE AND EXPLAIN Does an inverted reflected pulse mean the wave’s energy became negative? No. Inversion changes displacement sign and phase. Energy is still nonnegative and is distributed between reflected and transmitted waves.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6.</a:t>
            </a:r>
          </a:p>
          <a:p xmlns:a="http://schemas.openxmlformats.org/drawingml/2006/main">
            <a:r>
              <a:t>Original source: N16 pp.3-4</a:t>
            </a:r>
          </a:p>
          <a:p xmlns:a="http://schemas.openxmlformats.org/drawingml/2006/main">
            <a:r>
              <a:t>CED: 14.3</a:t>
            </a:r>
          </a:p>
          <a:p xmlns:a="http://schemas.openxmlformats.org/drawingml/2006/main">
            <a:r>
              <a:t/>
            </a:r>
          </a:p>
          <a:p xmlns:a="http://schemas.openxmlformats.org/drawingml/2006/main">
            <a:r>
              <a:t>pulse_reflection At a fixed end an upward incident displacement pulse returns inverted. At a free end it returns upright.</a:t>
            </a:r>
          </a:p>
          <a:p xmlns:a="http://schemas.openxmlformats.org/drawingml/2006/main">
            <a:r>
              <a:t/>
            </a:r>
          </a:p>
          <a:p xmlns:a="http://schemas.openxmlformats.org/drawingml/2006/main">
            <a:r>
              <a:t>[['Boundary', 'Reflected displacement', 'Physical connection'], ['Fixed endpoint', 'Inverted', 'Endpoint must stay at zero displacement'], ['Free endpoint', 'Not inverted', 'Endpoint can move; transverse slope is zero in the ideal model'], ['Light string → heavy string, equal tension', 'Inverted', 'Transmitted speed is smaller'], ['Heavy string → light string, equal tension', 'Not inverted', 'Transmitted speed is larger']] None 9</a:t>
            </a:r>
          </a:p>
          <a:p xmlns:a="http://schemas.openxmlformats.org/drawingml/2006/main">
            <a:r>
              <a:t/>
            </a:r>
          </a:p>
          <a:p xmlns:a="http://schemas.openxmlformats.org/drawingml/2006/main">
            <a:r>
              <a:t>The source’s heavy/light comparison refers to linear mass density, with the same tension. A transmitted wave in the joined-string model remains upright. Its wavelength changes with its speed; its frequency remains the source frequency.</a:t>
            </a:r>
          </a:p>
          <a:p xmlns:a="http://schemas.openxmlformats.org/drawingml/2006/main">
            <a:r>
              <a:t/>
            </a:r>
          </a:p>
          <a:p xmlns:a="http://schemas.openxmlformats.org/drawingml/2006/main">
            <a:r>
              <a:t>PAUSE AND EXPLAIN Does an inverted reflected pulse mean the wave’s energy became negative? No. Inversion changes displacement sign and phase. Energy is still nonnegative and is distributed between reflected and transmitted waves.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6.</a:t>
            </a:r>
          </a:p>
          <a:p xmlns:a="http://schemas.openxmlformats.org/drawingml/2006/main">
            <a:r>
              <a:t>Original source: N16 pp.3-4</a:t>
            </a:r>
          </a:p>
          <a:p xmlns:a="http://schemas.openxmlformats.org/drawingml/2006/main">
            <a:r>
              <a:t>CED: 14.3</a:t>
            </a:r>
          </a:p>
          <a:p xmlns:a="http://schemas.openxmlformats.org/drawingml/2006/main">
            <a:r>
              <a:t/>
            </a:r>
          </a:p>
          <a:p xmlns:a="http://schemas.openxmlformats.org/drawingml/2006/main">
            <a:r>
              <a:t>pulse_reflection At a fixed end an upward incident displacement pulse returns inverted. At a free end it returns upright.</a:t>
            </a:r>
          </a:p>
          <a:p xmlns:a="http://schemas.openxmlformats.org/drawingml/2006/main">
            <a:r>
              <a:t/>
            </a:r>
          </a:p>
          <a:p xmlns:a="http://schemas.openxmlformats.org/drawingml/2006/main">
            <a:r>
              <a:t>[['Boundary', 'Reflected displacement', 'Physical connection'], ['Fixed endpoint', 'Inverted', 'Endpoint must stay at zero displacement'], ['Free endpoint', 'Not inverted', 'Endpoint can move; transverse slope is zero in the ideal model'], ['Light string → heavy string, equal tension', 'Inverted', 'Transmitted speed is smaller'], ['Heavy string → light string, equal tension', 'Not inverted', 'Transmitted speed is larger']] None 9</a:t>
            </a:r>
          </a:p>
          <a:p xmlns:a="http://schemas.openxmlformats.org/drawingml/2006/main">
            <a:r>
              <a:t/>
            </a:r>
          </a:p>
          <a:p xmlns:a="http://schemas.openxmlformats.org/drawingml/2006/main">
            <a:r>
              <a:t>The source’s heavy/light comparison refers to linear mass density, with the same tension. A transmitted wave in the joined-string model remains upright. Its wavelength changes with its speed; its frequency remains the source frequency.</a:t>
            </a:r>
          </a:p>
          <a:p xmlns:a="http://schemas.openxmlformats.org/drawingml/2006/main">
            <a:r>
              <a:t/>
            </a:r>
          </a:p>
          <a:p xmlns:a="http://schemas.openxmlformats.org/drawingml/2006/main">
            <a:r>
              <a:t>PAUSE AND EXPLAIN Does an inverted reflected pulse mean the wave’s energy became negative? No. Inversion changes displacement sign and phase. Energy is still nonnegative and is distributed between reflected and transmitted waves.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6.</a:t>
            </a:r>
          </a:p>
          <a:p xmlns:a="http://schemas.openxmlformats.org/drawingml/2006/main">
            <a:r>
              <a:t>Original source: N16 pp.3-4</a:t>
            </a:r>
          </a:p>
          <a:p xmlns:a="http://schemas.openxmlformats.org/drawingml/2006/main">
            <a:r>
              <a:t>CED: 14.3</a:t>
            </a:r>
          </a:p>
          <a:p xmlns:a="http://schemas.openxmlformats.org/drawingml/2006/main">
            <a:r>
              <a:t/>
            </a:r>
          </a:p>
          <a:p xmlns:a="http://schemas.openxmlformats.org/drawingml/2006/main">
            <a:r>
              <a:t>pulse_reflection At a fixed end an upward incident displacement pulse returns inverted. At a free end it returns upright.</a:t>
            </a:r>
          </a:p>
          <a:p xmlns:a="http://schemas.openxmlformats.org/drawingml/2006/main">
            <a:r>
              <a:t/>
            </a:r>
          </a:p>
          <a:p xmlns:a="http://schemas.openxmlformats.org/drawingml/2006/main">
            <a:r>
              <a:t>[['Boundary', 'Reflected displacement', 'Physical connection'], ['Fixed endpoint', 'Inverted', 'Endpoint must stay at zero displacement'], ['Free endpoint', 'Not inverted', 'Endpoint can move; transverse slope is zero in the ideal model'], ['Light string → heavy string, equal tension', 'Inverted', 'Transmitted speed is smaller'], ['Heavy string → light string, equal tension', 'Not inverted', 'Transmitted speed is larger']] None 9</a:t>
            </a:r>
          </a:p>
          <a:p xmlns:a="http://schemas.openxmlformats.org/drawingml/2006/main">
            <a:r>
              <a:t/>
            </a:r>
          </a:p>
          <a:p xmlns:a="http://schemas.openxmlformats.org/drawingml/2006/main">
            <a:r>
              <a:t>The source’s heavy/light comparison refers to linear mass density, with the same tension. A transmitted wave in the joined-string model remains upright. Its wavelength changes with its speed; its frequency remains the source frequency.</a:t>
            </a:r>
          </a:p>
          <a:p xmlns:a="http://schemas.openxmlformats.org/drawingml/2006/main">
            <a:r>
              <a:t/>
            </a:r>
          </a:p>
          <a:p xmlns:a="http://schemas.openxmlformats.org/drawingml/2006/main">
            <a:r>
              <a:t>PAUSE AND EXPLAIN Does an inverted reflected pulse mean the wave’s energy became negative? No. Inversion changes displacement sign and phase. Energy is still nonnegative and is distributed between reflected and transmitted waves.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6.</a:t>
            </a:r>
          </a:p>
          <a:p xmlns:a="http://schemas.openxmlformats.org/drawingml/2006/main">
            <a:r>
              <a:t>Original source: N16 pp.3-4</a:t>
            </a:r>
          </a:p>
          <a:p xmlns:a="http://schemas.openxmlformats.org/drawingml/2006/main">
            <a:r>
              <a:t>CED: 14.3</a:t>
            </a:r>
          </a:p>
          <a:p xmlns:a="http://schemas.openxmlformats.org/drawingml/2006/main">
            <a:r>
              <a:t/>
            </a:r>
          </a:p>
          <a:p xmlns:a="http://schemas.openxmlformats.org/drawingml/2006/main">
            <a:r>
              <a:t>pulse_reflection At a fixed end an upward incident displacement pulse returns inverted. At a free end it returns upright.</a:t>
            </a:r>
          </a:p>
          <a:p xmlns:a="http://schemas.openxmlformats.org/drawingml/2006/main">
            <a:r>
              <a:t/>
            </a:r>
          </a:p>
          <a:p xmlns:a="http://schemas.openxmlformats.org/drawingml/2006/main">
            <a:r>
              <a:t>[['Boundary', 'Reflected displacement', 'Physical connection'], ['Fixed endpoint', 'Inverted', 'Endpoint must stay at zero displacement'], ['Free endpoint', 'Not inverted', 'Endpoint can move; transverse slope is zero in the ideal model'], ['Light string → heavy string, equal tension', 'Inverted', 'Transmitted speed is smaller'], ['Heavy string → light string, equal tension', 'Not inverted', 'Transmitted speed is larger']] None 9</a:t>
            </a:r>
          </a:p>
          <a:p xmlns:a="http://schemas.openxmlformats.org/drawingml/2006/main">
            <a:r>
              <a:t/>
            </a:r>
          </a:p>
          <a:p xmlns:a="http://schemas.openxmlformats.org/drawingml/2006/main">
            <a:r>
              <a:t>The source’s heavy/light comparison refers to linear mass density, with the same tension. A transmitted wave in the joined-string model remains upright. Its wavelength changes with its speed; its frequency remains the source frequency.</a:t>
            </a:r>
          </a:p>
          <a:p xmlns:a="http://schemas.openxmlformats.org/drawingml/2006/main">
            <a:r>
              <a:t/>
            </a:r>
          </a:p>
          <a:p xmlns:a="http://schemas.openxmlformats.org/drawingml/2006/main">
            <a:r>
              <a:t>PAUSE AND EXPLAIN Does an inverted reflected pulse mean the wave’s energy became negative? No. Inversion changes displacement sign and phase. Energy is still nonnegative and is distributed between reflected and transmitted waves.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7.</a:t>
            </a:r>
          </a:p>
          <a:p xmlns:a="http://schemas.openxmlformats.org/drawingml/2006/main">
            <a:r>
              <a:t>Original source: N16 pp.5-7</a:t>
            </a:r>
          </a:p>
          <a:p xmlns:a="http://schemas.openxmlformats.org/drawingml/2006/main">
            <a:r>
              <a:t>CED: 14.3</a:t>
            </a:r>
          </a:p>
          <a:p xmlns:a="http://schemas.openxmlformats.org/drawingml/2006/main">
            <a:r>
              <a:t/>
            </a:r>
          </a:p>
          <a:p xmlns:a="http://schemas.openxmlformats.org/drawingml/2006/main">
            <a:r>
              <a:t>A transverse wave has possible oscillation directions perpendicular to travel. A polarizer selects a direction from them. Reflection and transmission at an interface can also preferentially select an oscillation direction; polarized sunglasses reduce glare associated with reflected light. An ideal longitudinal wave has no comparable transverse oscillation direction to select, so ordinary longitudinal sound cannot be polarized this way. Polarization of light is evidence that light is transverse.</a:t>
            </a:r>
          </a:p>
          <a:p xmlns:a="http://schemas.openxmlformats.org/drawingml/2006/main">
            <a:r>
              <a:t/>
            </a:r>
          </a:p>
          <a:p xmlns:a="http://schemas.openxmlformats.org/drawingml/2006/main">
            <a:r>
              <a:t>polarization After an ideal first polarizer, initially unpolarized light has half its original intensity. A second analyzer transmits the component aligned with its axis.</a:t>
            </a:r>
          </a:p>
          <a:p xmlns:a="http://schemas.openxmlformats.org/drawingml/2006/main">
            <a:r>
              <a:t/>
            </a:r>
          </a:p>
          <a:p xmlns:a="http://schemas.openxmlformats.org/drawingml/2006/main">
            <a:r>
              <a:t>Useful quantitative extension:</a:t>
            </a:r>
          </a:p>
          <a:p xmlns:a="http://schemas.openxmlformats.org/drawingml/2006/main">
            <a:r>
              <a:t>Initially unpolarized light through an ideal polarizer: I₁ = I₀/2</a:t>
            </a:r>
          </a:p>
          <a:p xmlns:a="http://schemas.openxmlformats.org/drawingml/2006/main">
            <a:r>
              <a:t>Linearly polarized light through an analyzer: I = I_in cos²θ (Malus’s law).</a:t>
            </a:r>
          </a:p>
          <a:p xmlns:a="http://schemas.openxmlformats.org/drawingml/2006/main">
            <a:r>
              <a:t/>
            </a:r>
          </a:p>
          <a:p xmlns:a="http://schemas.openxmlformats.org/drawingml/2006/main">
            <a:r>
              <a:t>Parallel transmission axes give the greatest transmission from the first polarizer; perpendicular axes block it in the ideal model. Inserting a third polarizer at an intermediate angle between crossed polarizers can permit light through: the polarization direction is changed in stages. This is not ordinary light “bending around” the second polarizer.</a:t>
            </a:r>
          </a:p>
          <a:p xmlns:a="http://schemas.openxmlformats.org/drawingml/2006/main">
            <a:r>
              <a:t/>
            </a:r>
          </a:p>
          <a:p xmlns:a="http://schemas.openxmlformats.org/drawingml/2006/main">
            <a:r>
              <a:t>Worked extension Unpolarized light of intensity 80 W/m² passes through an ideal polarizer and an analyzer at 60°. First I = 40 W/m²; then I = 40 cos²60° = 10 W/m². Applying the 1/2 factor again at the second filter would be wrong because its input is already polarized.</a:t>
            </a:r>
          </a:p>
          <a:p xmlns:a="http://schemas.openxmlformats.org/drawingml/2006/main">
            <a:r>
              <a:t/>
            </a:r>
          </a:p>
          <a:p xmlns:a="http://schemas.openxmlformats.org/drawingml/2006/main">
            <a:r>
              <a:t>The supplied CED requires the polarization concept and its connection to intensity reduction. Malus’s-law calculations are included to support the original polarization notes, and are labeled here as an extension.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7.</a:t>
            </a:r>
          </a:p>
          <a:p xmlns:a="http://schemas.openxmlformats.org/drawingml/2006/main">
            <a:r>
              <a:t>Original source: N16 pp.5-7</a:t>
            </a:r>
          </a:p>
          <a:p xmlns:a="http://schemas.openxmlformats.org/drawingml/2006/main">
            <a:r>
              <a:t>CED: 14.3</a:t>
            </a:r>
          </a:p>
          <a:p xmlns:a="http://schemas.openxmlformats.org/drawingml/2006/main">
            <a:r>
              <a:t/>
            </a:r>
          </a:p>
          <a:p xmlns:a="http://schemas.openxmlformats.org/drawingml/2006/main">
            <a:r>
              <a:t>A transverse wave has possible oscillation directions perpendicular to travel. A polarizer selects a direction from them. Reflection and transmission at an interface can also preferentially select an oscillation direction; polarized sunglasses reduce glare associated with reflected light. An ideal longitudinal wave has no comparable transverse oscillation direction to select, so ordinary longitudinal sound cannot be polarized this way. Polarization of light is evidence that light is transverse.</a:t>
            </a:r>
          </a:p>
          <a:p xmlns:a="http://schemas.openxmlformats.org/drawingml/2006/main">
            <a:r>
              <a:t/>
            </a:r>
          </a:p>
          <a:p xmlns:a="http://schemas.openxmlformats.org/drawingml/2006/main">
            <a:r>
              <a:t>polarization After an ideal first polarizer, initially unpolarized light has half its original intensity. A second analyzer transmits the component aligned with its axis.</a:t>
            </a:r>
          </a:p>
          <a:p xmlns:a="http://schemas.openxmlformats.org/drawingml/2006/main">
            <a:r>
              <a:t/>
            </a:r>
          </a:p>
          <a:p xmlns:a="http://schemas.openxmlformats.org/drawingml/2006/main">
            <a:r>
              <a:t>Useful quantitative extension:</a:t>
            </a:r>
          </a:p>
          <a:p xmlns:a="http://schemas.openxmlformats.org/drawingml/2006/main">
            <a:r>
              <a:t>Initially unpolarized light through an ideal polarizer: I₁ = I₀/2</a:t>
            </a:r>
          </a:p>
          <a:p xmlns:a="http://schemas.openxmlformats.org/drawingml/2006/main">
            <a:r>
              <a:t>Linearly polarized light through an analyzer: I = I_in cos²θ (Malus’s law).</a:t>
            </a:r>
          </a:p>
          <a:p xmlns:a="http://schemas.openxmlformats.org/drawingml/2006/main">
            <a:r>
              <a:t/>
            </a:r>
          </a:p>
          <a:p xmlns:a="http://schemas.openxmlformats.org/drawingml/2006/main">
            <a:r>
              <a:t>Parallel transmission axes give the greatest transmission from the first polarizer; perpendicular axes block it in the ideal model. Inserting a third polarizer at an intermediate angle between crossed polarizers can permit light through: the polarization direction is changed in stages. This is not ordinary light “bending around” the second polarizer.</a:t>
            </a:r>
          </a:p>
          <a:p xmlns:a="http://schemas.openxmlformats.org/drawingml/2006/main">
            <a:r>
              <a:t/>
            </a:r>
          </a:p>
          <a:p xmlns:a="http://schemas.openxmlformats.org/drawingml/2006/main">
            <a:r>
              <a:t>Worked extension Unpolarized light of intensity 80 W/m² passes through an ideal polarizer and an analyzer at 60°. First I = 40 W/m²; then I = 40 cos²60° = 10 W/m². Applying the 1/2 factor again at the second filter would be wrong because its input is already polarized.</a:t>
            </a:r>
          </a:p>
          <a:p xmlns:a="http://schemas.openxmlformats.org/drawingml/2006/main">
            <a:r>
              <a:t/>
            </a:r>
          </a:p>
          <a:p xmlns:a="http://schemas.openxmlformats.org/drawingml/2006/main">
            <a:r>
              <a:t>The supplied CED requires the polarization concept and its connection to intensity reduction. Malus’s-law calculations are included to support the original polarization notes, and are labeled here as an extension.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7.</a:t>
            </a:r>
          </a:p>
          <a:p xmlns:a="http://schemas.openxmlformats.org/drawingml/2006/main">
            <a:r>
              <a:t>Original source: N16 pp.5-7</a:t>
            </a:r>
          </a:p>
          <a:p xmlns:a="http://schemas.openxmlformats.org/drawingml/2006/main">
            <a:r>
              <a:t>CED: 14.3</a:t>
            </a:r>
          </a:p>
          <a:p xmlns:a="http://schemas.openxmlformats.org/drawingml/2006/main">
            <a:r>
              <a:t/>
            </a:r>
          </a:p>
          <a:p xmlns:a="http://schemas.openxmlformats.org/drawingml/2006/main">
            <a:r>
              <a:t>A transverse wave has possible oscillation directions perpendicular to travel. A polarizer selects a direction from them. Reflection and transmission at an interface can also preferentially select an oscillation direction; polarized sunglasses reduce glare associated with reflected light. An ideal longitudinal wave has no comparable transverse oscillation direction to select, so ordinary longitudinal sound cannot be polarized this way. Polarization of light is evidence that light is transverse.</a:t>
            </a:r>
          </a:p>
          <a:p xmlns:a="http://schemas.openxmlformats.org/drawingml/2006/main">
            <a:r>
              <a:t/>
            </a:r>
          </a:p>
          <a:p xmlns:a="http://schemas.openxmlformats.org/drawingml/2006/main">
            <a:r>
              <a:t>polarization After an ideal first polarizer, initially unpolarized light has half its original intensity. A second analyzer transmits the component aligned with its axis.</a:t>
            </a:r>
          </a:p>
          <a:p xmlns:a="http://schemas.openxmlformats.org/drawingml/2006/main">
            <a:r>
              <a:t/>
            </a:r>
          </a:p>
          <a:p xmlns:a="http://schemas.openxmlformats.org/drawingml/2006/main">
            <a:r>
              <a:t>Useful quantitative extension:</a:t>
            </a:r>
          </a:p>
          <a:p xmlns:a="http://schemas.openxmlformats.org/drawingml/2006/main">
            <a:r>
              <a:t>Initially unpolarized light through an ideal polarizer: I₁ = I₀/2</a:t>
            </a:r>
          </a:p>
          <a:p xmlns:a="http://schemas.openxmlformats.org/drawingml/2006/main">
            <a:r>
              <a:t>Linearly polarized light through an analyzer: I = I_in cos²θ (Malus’s law).</a:t>
            </a:r>
          </a:p>
          <a:p xmlns:a="http://schemas.openxmlformats.org/drawingml/2006/main">
            <a:r>
              <a:t/>
            </a:r>
          </a:p>
          <a:p xmlns:a="http://schemas.openxmlformats.org/drawingml/2006/main">
            <a:r>
              <a:t>Parallel transmission axes give the greatest transmission from the first polarizer; perpendicular axes block it in the ideal model. Inserting a third polarizer at an intermediate angle between crossed polarizers can permit light through: the polarization direction is changed in stages. This is not ordinary light “bending around” the second polarizer.</a:t>
            </a:r>
          </a:p>
          <a:p xmlns:a="http://schemas.openxmlformats.org/drawingml/2006/main">
            <a:r>
              <a:t/>
            </a:r>
          </a:p>
          <a:p xmlns:a="http://schemas.openxmlformats.org/drawingml/2006/main">
            <a:r>
              <a:t>Worked extension Unpolarized light of intensity 80 W/m² passes through an ideal polarizer and an analyzer at 60°. First I = 40 W/m²; then I = 40 cos²60° = 10 W/m². Applying the 1/2 factor again at the second filter would be wrong because its input is already polarized.</a:t>
            </a:r>
          </a:p>
          <a:p xmlns:a="http://schemas.openxmlformats.org/drawingml/2006/main">
            <a:r>
              <a:t/>
            </a:r>
          </a:p>
          <a:p xmlns:a="http://schemas.openxmlformats.org/drawingml/2006/main">
            <a:r>
              <a:t>The supplied CED requires the polarization concept and its connection to intensity reduction. Malus’s-law calculations are included to support the original polarization notes, and are labeled here as an extension.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7.</a:t>
            </a:r>
          </a:p>
          <a:p xmlns:a="http://schemas.openxmlformats.org/drawingml/2006/main">
            <a:r>
              <a:t>Original source: N16 pp.5-7</a:t>
            </a:r>
          </a:p>
          <a:p xmlns:a="http://schemas.openxmlformats.org/drawingml/2006/main">
            <a:r>
              <a:t>CED: 14.3</a:t>
            </a:r>
          </a:p>
          <a:p xmlns:a="http://schemas.openxmlformats.org/drawingml/2006/main">
            <a:r>
              <a:t/>
            </a:r>
          </a:p>
          <a:p xmlns:a="http://schemas.openxmlformats.org/drawingml/2006/main">
            <a:r>
              <a:t>A transverse wave has possible oscillation directions perpendicular to travel. A polarizer selects a direction from them. Reflection and transmission at an interface can also preferentially select an oscillation direction; polarized sunglasses reduce glare associated with reflected light. An ideal longitudinal wave has no comparable transverse oscillation direction to select, so ordinary longitudinal sound cannot be polarized this way. Polarization of light is evidence that light is transverse.</a:t>
            </a:r>
          </a:p>
          <a:p xmlns:a="http://schemas.openxmlformats.org/drawingml/2006/main">
            <a:r>
              <a:t/>
            </a:r>
          </a:p>
          <a:p xmlns:a="http://schemas.openxmlformats.org/drawingml/2006/main">
            <a:r>
              <a:t>polarization After an ideal first polarizer, initially unpolarized light has half its original intensity. A second analyzer transmits the component aligned with its axis.</a:t>
            </a:r>
          </a:p>
          <a:p xmlns:a="http://schemas.openxmlformats.org/drawingml/2006/main">
            <a:r>
              <a:t/>
            </a:r>
          </a:p>
          <a:p xmlns:a="http://schemas.openxmlformats.org/drawingml/2006/main">
            <a:r>
              <a:t>Useful quantitative extension:</a:t>
            </a:r>
          </a:p>
          <a:p xmlns:a="http://schemas.openxmlformats.org/drawingml/2006/main">
            <a:r>
              <a:t>Initially unpolarized light through an ideal polarizer: I₁ = I₀/2</a:t>
            </a:r>
          </a:p>
          <a:p xmlns:a="http://schemas.openxmlformats.org/drawingml/2006/main">
            <a:r>
              <a:t>Linearly polarized light through an analyzer: I = I_in cos²θ (Malus’s law).</a:t>
            </a:r>
          </a:p>
          <a:p xmlns:a="http://schemas.openxmlformats.org/drawingml/2006/main">
            <a:r>
              <a:t/>
            </a:r>
          </a:p>
          <a:p xmlns:a="http://schemas.openxmlformats.org/drawingml/2006/main">
            <a:r>
              <a:t>Parallel transmission axes give the greatest transmission from the first polarizer; perpendicular axes block it in the ideal model. Inserting a third polarizer at an intermediate angle between crossed polarizers can permit light through: the polarization direction is changed in stages. This is not ordinary light “bending around” the second polarizer.</a:t>
            </a:r>
          </a:p>
          <a:p xmlns:a="http://schemas.openxmlformats.org/drawingml/2006/main">
            <a:r>
              <a:t/>
            </a:r>
          </a:p>
          <a:p xmlns:a="http://schemas.openxmlformats.org/drawingml/2006/main">
            <a:r>
              <a:t>Worked extension Unpolarized light of intensity 80 W/m² passes through an ideal polarizer and an analyzer at 60°. First I = 40 W/m²; then I = 40 cos²60° = 10 W/m². Applying the 1/2 factor again at the second filter would be wrong because its input is already polarized.</a:t>
            </a:r>
          </a:p>
          <a:p xmlns:a="http://schemas.openxmlformats.org/drawingml/2006/main">
            <a:r>
              <a:t/>
            </a:r>
          </a:p>
          <a:p xmlns:a="http://schemas.openxmlformats.org/drawingml/2006/main">
            <a:r>
              <a:t>The supplied CED requires the polarization concept and its connection to intensity reduction. Malus’s-law calculations are included to support the original polarization notes, and are labeled here as an extension.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7.</a:t>
            </a:r>
          </a:p>
          <a:p xmlns:a="http://schemas.openxmlformats.org/drawingml/2006/main">
            <a:r>
              <a:t>Original source: N16 pp.5-7</a:t>
            </a:r>
          </a:p>
          <a:p xmlns:a="http://schemas.openxmlformats.org/drawingml/2006/main">
            <a:r>
              <a:t>CED: 14.3</a:t>
            </a:r>
          </a:p>
          <a:p xmlns:a="http://schemas.openxmlformats.org/drawingml/2006/main">
            <a:r>
              <a:t/>
            </a:r>
          </a:p>
          <a:p xmlns:a="http://schemas.openxmlformats.org/drawingml/2006/main">
            <a:r>
              <a:t>A transverse wave has possible oscillation directions perpendicular to travel. A polarizer selects a direction from them. Reflection and transmission at an interface can also preferentially select an oscillation direction; polarized sunglasses reduce glare associated with reflected light. An ideal longitudinal wave has no comparable transverse oscillation direction to select, so ordinary longitudinal sound cannot be polarized this way. Polarization of light is evidence that light is transverse.</a:t>
            </a:r>
          </a:p>
          <a:p xmlns:a="http://schemas.openxmlformats.org/drawingml/2006/main">
            <a:r>
              <a:t/>
            </a:r>
          </a:p>
          <a:p xmlns:a="http://schemas.openxmlformats.org/drawingml/2006/main">
            <a:r>
              <a:t>polarization After an ideal first polarizer, initially unpolarized light has half its original intensity. A second analyzer transmits the component aligned with its axis.</a:t>
            </a:r>
          </a:p>
          <a:p xmlns:a="http://schemas.openxmlformats.org/drawingml/2006/main">
            <a:r>
              <a:t/>
            </a:r>
          </a:p>
          <a:p xmlns:a="http://schemas.openxmlformats.org/drawingml/2006/main">
            <a:r>
              <a:t>Useful quantitative extension:</a:t>
            </a:r>
          </a:p>
          <a:p xmlns:a="http://schemas.openxmlformats.org/drawingml/2006/main">
            <a:r>
              <a:t>Initially unpolarized light through an ideal polarizer: I₁ = I₀/2</a:t>
            </a:r>
          </a:p>
          <a:p xmlns:a="http://schemas.openxmlformats.org/drawingml/2006/main">
            <a:r>
              <a:t>Linearly polarized light through an analyzer: I = I_in cos²θ (Malus’s law).</a:t>
            </a:r>
          </a:p>
          <a:p xmlns:a="http://schemas.openxmlformats.org/drawingml/2006/main">
            <a:r>
              <a:t/>
            </a:r>
          </a:p>
          <a:p xmlns:a="http://schemas.openxmlformats.org/drawingml/2006/main">
            <a:r>
              <a:t>Parallel transmission axes give the greatest transmission from the first polarizer; perpendicular axes block it in the ideal model. Inserting a third polarizer at an intermediate angle between crossed polarizers can permit light through: the polarization direction is changed in stages. This is not ordinary light “bending around” the second polarizer.</a:t>
            </a:r>
          </a:p>
          <a:p xmlns:a="http://schemas.openxmlformats.org/drawingml/2006/main">
            <a:r>
              <a:t/>
            </a:r>
          </a:p>
          <a:p xmlns:a="http://schemas.openxmlformats.org/drawingml/2006/main">
            <a:r>
              <a:t>Worked extension Unpolarized light of intensity 80 W/m² passes through an ideal polarizer and an analyzer at 60°. First I = 40 W/m²; then I = 40 cos²60° = 10 W/m². Applying the 1/2 factor again at the second filter would be wrong because its input is already polarized.</a:t>
            </a:r>
          </a:p>
          <a:p xmlns:a="http://schemas.openxmlformats.org/drawingml/2006/main">
            <a:r>
              <a:t/>
            </a:r>
          </a:p>
          <a:p xmlns:a="http://schemas.openxmlformats.org/drawingml/2006/main">
            <a:r>
              <a:t>The supplied CED requires the polarization concept and its connection to intensity reduction. Malus’s-law calculations are included to support the original polarization notes, and are labeled here as an extension.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8.</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doppler The moving source emits successive wavefronts from different positions. Fronts crowd ahead and spread behind. The source does not increase the wave speed in a stationary medium.</a:t>
            </a:r>
          </a:p>
          <a:p xmlns:a="http://schemas.openxmlformats.org/drawingml/2006/main">
            <a:r>
              <a:t/>
            </a:r>
          </a:p>
          <a:p xmlns:a="http://schemas.openxmlformats.org/drawingml/2006/main">
            <a:r>
              <a:t>If source and observer approach one another along the relevant line of sight, the observed frequency is higher than the source’s rest frequency. If they separate, it is lower. A greater approach/recession speed produces a larger shift in the usual subsonic sound situations. With equal source and observer velocities along the same line through a still medium, there is no frequency shift.</a:t>
            </a:r>
          </a:p>
          <a:p xmlns:a="http://schemas.openxmlformats.org/drawingml/2006/main">
            <a:r>
              <a:t/>
            </a:r>
          </a:p>
          <a:p xmlns:a="http://schemas.openxmlformats.org/drawingml/2006/main">
            <a:r>
              <a:t>For a moving sound source, the spacing of emitted fronts in the medium changes. For an observer moving through an otherwise unchanged wave pattern, fronts are encountered at a different rate. These mechanisms differ, although both can alter observed pitch. A source traveling sideways need not produce the same shift as a source approaching head-on; use the motion along the observation direction.</a:t>
            </a:r>
          </a:p>
          <a:p xmlns:a="http://schemas.openxmlformats.org/drawingml/2006/main">
            <a:r>
              <a:t/>
            </a:r>
          </a:p>
          <a:p xmlns:a="http://schemas.openxmlformats.org/drawingml/2006/main">
            <a:r>
              <a:t>Predict without an equation An ambulance approaches, passes and recedes. Before passing its sound is higher in pitch than the rest tone; afterward it is lower. The source’s emitted frequency can remain constant. The observed pitch change is not evidence that the siren itself slowed its oscillation.</a:t>
            </a:r>
          </a:p>
          <a:p xmlns:a="http://schemas.openxmlformats.org/drawingml/2006/main">
            <a:r>
              <a:t/>
            </a:r>
          </a:p>
          <a:p xmlns:a="http://schemas.openxmlformats.org/drawingml/2006/main">
            <a:r>
              <a:t>Extension for one-dimensional sound in a still medium: f_obs = f_source(v + v_observer,toward)/(v - v_source,toward). The velocities are signed relative to the medium with the named toward directions. This formula is not the light Doppler formula and is not required for the supplied AP Physics 2 topic.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8.</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doppler The moving source emits successive wavefronts from different positions. Fronts crowd ahead and spread behind. The source does not increase the wave speed in a stationary medium.</a:t>
            </a:r>
          </a:p>
          <a:p xmlns:a="http://schemas.openxmlformats.org/drawingml/2006/main">
            <a:r>
              <a:t/>
            </a:r>
          </a:p>
          <a:p xmlns:a="http://schemas.openxmlformats.org/drawingml/2006/main">
            <a:r>
              <a:t>If source and observer approach one another along the relevant line of sight, the observed frequency is higher than the source’s rest frequency. If they separate, it is lower. A greater approach/recession speed produces a larger shift in the usual subsonic sound situations. With equal source and observer velocities along the same line through a still medium, there is no frequency shift.</a:t>
            </a:r>
          </a:p>
          <a:p xmlns:a="http://schemas.openxmlformats.org/drawingml/2006/main">
            <a:r>
              <a:t/>
            </a:r>
          </a:p>
          <a:p xmlns:a="http://schemas.openxmlformats.org/drawingml/2006/main">
            <a:r>
              <a:t>For a moving sound source, the spacing of emitted fronts in the medium changes. For an observer moving through an otherwise unchanged wave pattern, fronts are encountered at a different rate. These mechanisms differ, although both can alter observed pitch. A source traveling sideways need not produce the same shift as a source approaching head-on; use the motion along the observation direction.</a:t>
            </a:r>
          </a:p>
          <a:p xmlns:a="http://schemas.openxmlformats.org/drawingml/2006/main">
            <a:r>
              <a:t/>
            </a:r>
          </a:p>
          <a:p xmlns:a="http://schemas.openxmlformats.org/drawingml/2006/main">
            <a:r>
              <a:t>Predict without an equation An ambulance approaches, passes and recedes. Before passing its sound is higher in pitch than the rest tone; afterward it is lower. The source’s emitted frequency can remain constant. The observed pitch change is not evidence that the siren itself slowed its oscillation.</a:t>
            </a:r>
          </a:p>
          <a:p xmlns:a="http://schemas.openxmlformats.org/drawingml/2006/main">
            <a:r>
              <a:t/>
            </a:r>
          </a:p>
          <a:p xmlns:a="http://schemas.openxmlformats.org/drawingml/2006/main">
            <a:r>
              <a:t>Extension for one-dimensional sound in a still medium: f_obs = f_source(v + v_observer,toward)/(v - v_source,toward). The velocities are signed relative to the medium with the named toward directions. This formula is not the light Doppler formula and is not required for the supplied AP Physics 2 topic.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8.</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doppler The moving source emits successive wavefronts from different positions. Fronts crowd ahead and spread behind. The source does not increase the wave speed in a stationary medium.</a:t>
            </a:r>
          </a:p>
          <a:p xmlns:a="http://schemas.openxmlformats.org/drawingml/2006/main">
            <a:r>
              <a:t/>
            </a:r>
          </a:p>
          <a:p xmlns:a="http://schemas.openxmlformats.org/drawingml/2006/main">
            <a:r>
              <a:t>If source and observer approach one another along the relevant line of sight, the observed frequency is higher than the source’s rest frequency. If they separate, it is lower. A greater approach/recession speed produces a larger shift in the usual subsonic sound situations. With equal source and observer velocities along the same line through a still medium, there is no frequency shift.</a:t>
            </a:r>
          </a:p>
          <a:p xmlns:a="http://schemas.openxmlformats.org/drawingml/2006/main">
            <a:r>
              <a:t/>
            </a:r>
          </a:p>
          <a:p xmlns:a="http://schemas.openxmlformats.org/drawingml/2006/main">
            <a:r>
              <a:t>For a moving sound source, the spacing of emitted fronts in the medium changes. For an observer moving through an otherwise unchanged wave pattern, fronts are encountered at a different rate. These mechanisms differ, although both can alter observed pitch. A source traveling sideways need not produce the same shift as a source approaching head-on; use the motion along the observation direction.</a:t>
            </a:r>
          </a:p>
          <a:p xmlns:a="http://schemas.openxmlformats.org/drawingml/2006/main">
            <a:r>
              <a:t/>
            </a:r>
          </a:p>
          <a:p xmlns:a="http://schemas.openxmlformats.org/drawingml/2006/main">
            <a:r>
              <a:t>Predict without an equation An ambulance approaches, passes and recedes. Before passing its sound is higher in pitch than the rest tone; afterward it is lower. The source’s emitted frequency can remain constant. The observed pitch change is not evidence that the siren itself slowed its oscillation.</a:t>
            </a:r>
          </a:p>
          <a:p xmlns:a="http://schemas.openxmlformats.org/drawingml/2006/main">
            <a:r>
              <a:t/>
            </a:r>
          </a:p>
          <a:p xmlns:a="http://schemas.openxmlformats.org/drawingml/2006/main">
            <a:r>
              <a:t>Extension for one-dimensional sound in a still medium: f_obs = f_source(v + v_observer,toward)/(v - v_source,toward). The velocities are signed relative to the medium with the named toward directions. This formula is not the light Doppler formula and is not required for the supplied AP Physics 2 topic.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8.</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doppler The moving source emits successive wavefronts from different positions. Fronts crowd ahead and spread behind. The source does not increase the wave speed in a stationary medium.</a:t>
            </a:r>
          </a:p>
          <a:p xmlns:a="http://schemas.openxmlformats.org/drawingml/2006/main">
            <a:r>
              <a:t/>
            </a:r>
          </a:p>
          <a:p xmlns:a="http://schemas.openxmlformats.org/drawingml/2006/main">
            <a:r>
              <a:t>If source and observer approach one another along the relevant line of sight, the observed frequency is higher than the source’s rest frequency. If they separate, it is lower. A greater approach/recession speed produces a larger shift in the usual subsonic sound situations. With equal source and observer velocities along the same line through a still medium, there is no frequency shift.</a:t>
            </a:r>
          </a:p>
          <a:p xmlns:a="http://schemas.openxmlformats.org/drawingml/2006/main">
            <a:r>
              <a:t/>
            </a:r>
          </a:p>
          <a:p xmlns:a="http://schemas.openxmlformats.org/drawingml/2006/main">
            <a:r>
              <a:t>For a moving sound source, the spacing of emitted fronts in the medium changes. For an observer moving through an otherwise unchanged wave pattern, fronts are encountered at a different rate. These mechanisms differ, although both can alter observed pitch. A source traveling sideways need not produce the same shift as a source approaching head-on; use the motion along the observation direction.</a:t>
            </a:r>
          </a:p>
          <a:p xmlns:a="http://schemas.openxmlformats.org/drawingml/2006/main">
            <a:r>
              <a:t/>
            </a:r>
          </a:p>
          <a:p xmlns:a="http://schemas.openxmlformats.org/drawingml/2006/main">
            <a:r>
              <a:t>Predict without an equation An ambulance approaches, passes and recedes. Before passing its sound is higher in pitch than the rest tone; afterward it is lower. The source’s emitted frequency can remain constant. The observed pitch change is not evidence that the siren itself slowed its oscillation.</a:t>
            </a:r>
          </a:p>
          <a:p xmlns:a="http://schemas.openxmlformats.org/drawingml/2006/main">
            <a:r>
              <a:t/>
            </a:r>
          </a:p>
          <a:p xmlns:a="http://schemas.openxmlformats.org/drawingml/2006/main">
            <a:r>
              <a:t>Extension for one-dimensional sound in a still medium: f_obs = f_source(v + v_observer,toward)/(v - v_source,toward). The velocities are signed relative to the medium with the named toward directions. This formula is not the light Doppler formula and is not required for the supplied AP Physics 2 topic.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8.</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doppler The moving source emits successive wavefronts from different positions. Fronts crowd ahead and spread behind. The source does not increase the wave speed in a stationary medium.</a:t>
            </a:r>
          </a:p>
          <a:p xmlns:a="http://schemas.openxmlformats.org/drawingml/2006/main">
            <a:r>
              <a:t/>
            </a:r>
          </a:p>
          <a:p xmlns:a="http://schemas.openxmlformats.org/drawingml/2006/main">
            <a:r>
              <a:t>If source and observer approach one another along the relevant line of sight, the observed frequency is higher than the source’s rest frequency. If they separate, it is lower. A greater approach/recession speed produces a larger shift in the usual subsonic sound situations. With equal source and observer velocities along the same line through a still medium, there is no frequency shift.</a:t>
            </a:r>
          </a:p>
          <a:p xmlns:a="http://schemas.openxmlformats.org/drawingml/2006/main">
            <a:r>
              <a:t/>
            </a:r>
          </a:p>
          <a:p xmlns:a="http://schemas.openxmlformats.org/drawingml/2006/main">
            <a:r>
              <a:t>For a moving sound source, the spacing of emitted fronts in the medium changes. For an observer moving through an otherwise unchanged wave pattern, fronts are encountered at a different rate. These mechanisms differ, although both can alter observed pitch. A source traveling sideways need not produce the same shift as a source approaching head-on; use the motion along the observation direction.</a:t>
            </a:r>
          </a:p>
          <a:p xmlns:a="http://schemas.openxmlformats.org/drawingml/2006/main">
            <a:r>
              <a:t/>
            </a:r>
          </a:p>
          <a:p xmlns:a="http://schemas.openxmlformats.org/drawingml/2006/main">
            <a:r>
              <a:t>Predict without an equation An ambulance approaches, passes and recedes. Before passing its sound is higher in pitch than the rest tone; afterward it is lower. The source’s emitted frequency can remain constant. The observed pitch change is not evidence that the siren itself slowed its oscillation.</a:t>
            </a:r>
          </a:p>
          <a:p xmlns:a="http://schemas.openxmlformats.org/drawingml/2006/main">
            <a:r>
              <a:t/>
            </a:r>
          </a:p>
          <a:p xmlns:a="http://schemas.openxmlformats.org/drawingml/2006/main">
            <a:r>
              <a:t>Extension for one-dimensional sound in a still medium: f_obs = f_source(v + v_observer,toward)/(v - v_source,toward). The velocities are signed relative to the medium with the named toward directions. This formula is not the light Doppler formula and is not required for the supplied AP Physics 2 topic.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9.</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[['Situation in a still medium', 'What changes?', 'What stays fixed?'], ['Source approaches stationary observer', 'Wavefront spacing ahead gets shorter', 'Sound speed relative to the medium'], ['Source recedes', 'Wavefront spacing behind gets longer', 'Source oscillation frequency can stay fixed'], ['Observer approaches stationary source', 'Fronts encountered more rapidly', 'Wavefront spacing in the medium'], ['Observer recedes', 'Fronts encountered less rapidly', 'Wavefront spacing in the medium']] None 9</a:t>
            </a:r>
          </a:p>
          <a:p xmlns:a="http://schemas.openxmlformats.org/drawingml/2006/main">
            <a:r>
              <a:t/>
            </a:r>
          </a:p>
          <a:p xmlns:a="http://schemas.openxmlformats.org/drawingml/2006/main">
            <a:r>
              <a:t>Observed frequency = rate at which wavefronts are encountered</a:t>
            </a:r>
          </a:p>
          <a:p xmlns:a="http://schemas.openxmlformats.org/drawingml/2006/main">
            <a:r>
              <a:t/>
            </a:r>
          </a:p>
          <a:p xmlns:a="http://schemas.openxmlformats.org/drawingml/2006/main">
            <a:r>
              <a:t>The original notes use f = speed/spacing in both pictures. For a moving observer, the speed in that encounter-rate reasoning is the relative speed of wavefronts past the observer. It is not a change in the sound speed measured relative to the air.</a:t>
            </a:r>
          </a:p>
          <a:p xmlns:a="http://schemas.openxmlformats.org/drawingml/2006/main">
            <a:r>
              <a:t/>
            </a:r>
          </a:p>
          <a:p xmlns:a="http://schemas.openxmlformats.org/drawingml/2006/main">
            <a:r>
              <a:t>CLASSROOM PREDICTION A listener runs toward a stationary loudspeaker. Are the physical wavefronts compressed in the air? No. The listener crosses the unchanged fronts faster. This distinguishes the observer case from the moving-source case.</a:t>
            </a:r>
          </a:p>
          <a:p xmlns:a="http://schemas.openxmlformats.org/drawingml/2006/main">
            <a:r>
              <a:t/>
            </a:r>
          </a:p>
          <a:p xmlns:a="http://schemas.openxmlformats.org/drawingml/2006/main">
            <a:r>
              <a:t>The CED requires qualitative Doppler reasoning. Quantitative sound formulas are a labeled extension, and must not be applied to light.</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9.</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[['Situation in a still medium', 'What changes?', 'What stays fixed?'], ['Source approaches stationary observer', 'Wavefront spacing ahead gets shorter', 'Sound speed relative to the medium'], ['Source recedes', 'Wavefront spacing behind gets longer', 'Source oscillation frequency can stay fixed'], ['Observer approaches stationary source', 'Fronts encountered more rapidly', 'Wavefront spacing in the medium'], ['Observer recedes', 'Fronts encountered less rapidly', 'Wavefront spacing in the medium']] None 9</a:t>
            </a:r>
          </a:p>
          <a:p xmlns:a="http://schemas.openxmlformats.org/drawingml/2006/main">
            <a:r>
              <a:t/>
            </a:r>
          </a:p>
          <a:p xmlns:a="http://schemas.openxmlformats.org/drawingml/2006/main">
            <a:r>
              <a:t>Observed frequency = rate at which wavefronts are encountered</a:t>
            </a:r>
          </a:p>
          <a:p xmlns:a="http://schemas.openxmlformats.org/drawingml/2006/main">
            <a:r>
              <a:t/>
            </a:r>
          </a:p>
          <a:p xmlns:a="http://schemas.openxmlformats.org/drawingml/2006/main">
            <a:r>
              <a:t>The original notes use f = speed/spacing in both pictures. For a moving observer, the speed in that encounter-rate reasoning is the relative speed of wavefronts past the observer. It is not a change in the sound speed measured relative to the air.</a:t>
            </a:r>
          </a:p>
          <a:p xmlns:a="http://schemas.openxmlformats.org/drawingml/2006/main">
            <a:r>
              <a:t/>
            </a:r>
          </a:p>
          <a:p xmlns:a="http://schemas.openxmlformats.org/drawingml/2006/main">
            <a:r>
              <a:t>CLASSROOM PREDICTION A listener runs toward a stationary loudspeaker. Are the physical wavefronts compressed in the air? No. The listener crosses the unchanged fronts faster. This distinguishes the observer case from the moving-source case.</a:t>
            </a:r>
          </a:p>
          <a:p xmlns:a="http://schemas.openxmlformats.org/drawingml/2006/main">
            <a:r>
              <a:t/>
            </a:r>
          </a:p>
          <a:p xmlns:a="http://schemas.openxmlformats.org/drawingml/2006/main">
            <a:r>
              <a:t>The CED requires qualitative Doppler reasoning. Quantitative sound formulas are a labeled extension, and must not be applied to light.</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9.</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[['Situation in a still medium', 'What changes?', 'What stays fixed?'], ['Source approaches stationary observer', 'Wavefront spacing ahead gets shorter', 'Sound speed relative to the medium'], ['Source recedes', 'Wavefront spacing behind gets longer', 'Source oscillation frequency can stay fixed'], ['Observer approaches stationary source', 'Fronts encountered more rapidly', 'Wavefront spacing in the medium'], ['Observer recedes', 'Fronts encountered less rapidly', 'Wavefront spacing in the medium']] None 9</a:t>
            </a:r>
          </a:p>
          <a:p xmlns:a="http://schemas.openxmlformats.org/drawingml/2006/main">
            <a:r>
              <a:t/>
            </a:r>
          </a:p>
          <a:p xmlns:a="http://schemas.openxmlformats.org/drawingml/2006/main">
            <a:r>
              <a:t>Observed frequency = rate at which wavefronts are encountered</a:t>
            </a:r>
          </a:p>
          <a:p xmlns:a="http://schemas.openxmlformats.org/drawingml/2006/main">
            <a:r>
              <a:t/>
            </a:r>
          </a:p>
          <a:p xmlns:a="http://schemas.openxmlformats.org/drawingml/2006/main">
            <a:r>
              <a:t>The original notes use f = speed/spacing in both pictures. For a moving observer, the speed in that encounter-rate reasoning is the relative speed of wavefronts past the observer. It is not a change in the sound speed measured relative to the air.</a:t>
            </a:r>
          </a:p>
          <a:p xmlns:a="http://schemas.openxmlformats.org/drawingml/2006/main">
            <a:r>
              <a:t/>
            </a:r>
          </a:p>
          <a:p xmlns:a="http://schemas.openxmlformats.org/drawingml/2006/main">
            <a:r>
              <a:t>CLASSROOM PREDICTION A listener runs toward a stationary loudspeaker. Are the physical wavefronts compressed in the air? No. The listener crosses the unchanged fronts faster. This distinguishes the observer case from the moving-source case.</a:t>
            </a:r>
          </a:p>
          <a:p xmlns:a="http://schemas.openxmlformats.org/drawingml/2006/main">
            <a:r>
              <a:t/>
            </a:r>
          </a:p>
          <a:p xmlns:a="http://schemas.openxmlformats.org/drawingml/2006/main">
            <a:r>
              <a:t>The CED requires qualitative Doppler reasoning. Quantitative sound formulas are a labeled extension, and must not be applied to light.</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9.</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[['Situation in a still medium', 'What changes?', 'What stays fixed?'], ['Source approaches stationary observer', 'Wavefront spacing ahead gets shorter', 'Sound speed relative to the medium'], ['Source recedes', 'Wavefront spacing behind gets longer', 'Source oscillation frequency can stay fixed'], ['Observer approaches stationary source', 'Fronts encountered more rapidly', 'Wavefront spacing in the medium'], ['Observer recedes', 'Fronts encountered less rapidly', 'Wavefront spacing in the medium']] None 9</a:t>
            </a:r>
          </a:p>
          <a:p xmlns:a="http://schemas.openxmlformats.org/drawingml/2006/main">
            <a:r>
              <a:t/>
            </a:r>
          </a:p>
          <a:p xmlns:a="http://schemas.openxmlformats.org/drawingml/2006/main">
            <a:r>
              <a:t>Observed frequency = rate at which wavefronts are encountered</a:t>
            </a:r>
          </a:p>
          <a:p xmlns:a="http://schemas.openxmlformats.org/drawingml/2006/main">
            <a:r>
              <a:t/>
            </a:r>
          </a:p>
          <a:p xmlns:a="http://schemas.openxmlformats.org/drawingml/2006/main">
            <a:r>
              <a:t>The original notes use f = speed/spacing in both pictures. For a moving observer, the speed in that encounter-rate reasoning is the relative speed of wavefronts past the observer. It is not a change in the sound speed measured relative to the air.</a:t>
            </a:r>
          </a:p>
          <a:p xmlns:a="http://schemas.openxmlformats.org/drawingml/2006/main">
            <a:r>
              <a:t/>
            </a:r>
          </a:p>
          <a:p xmlns:a="http://schemas.openxmlformats.org/drawingml/2006/main">
            <a:r>
              <a:t>CLASSROOM PREDICTION A listener runs toward a stationary loudspeaker. Are the physical wavefronts compressed in the air? No. The listener crosses the unchanged fronts faster. This distinguishes the observer case from the moving-source case.</a:t>
            </a:r>
          </a:p>
          <a:p xmlns:a="http://schemas.openxmlformats.org/drawingml/2006/main">
            <a:r>
              <a:t/>
            </a:r>
          </a:p>
          <a:p xmlns:a="http://schemas.openxmlformats.org/drawingml/2006/main">
            <a:r>
              <a:t>The CED requires qualitative Doppler reasoning. Quantitative sound formulas are a labeled extension, and must not be applied to light.</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9.</a:t>
            </a:r>
          </a:p>
          <a:p xmlns:a="http://schemas.openxmlformats.org/drawingml/2006/main">
            <a:r>
              <a:t>Original source: N16 pp.8-9</a:t>
            </a:r>
          </a:p>
          <a:p xmlns:a="http://schemas.openxmlformats.org/drawingml/2006/main">
            <a:r>
              <a:t>CED: 14.5</a:t>
            </a:r>
          </a:p>
          <a:p xmlns:a="http://schemas.openxmlformats.org/drawingml/2006/main">
            <a:r>
              <a:t/>
            </a:r>
          </a:p>
          <a:p xmlns:a="http://schemas.openxmlformats.org/drawingml/2006/main">
            <a:r>
              <a:t>[['Situation in a still medium', 'What changes?', 'What stays fixed?'], ['Source approaches stationary observer', 'Wavefront spacing ahead gets shorter', 'Sound speed relative to the medium'], ['Source recedes', 'Wavefront spacing behind gets longer', 'Source oscillation frequency can stay fixed'], ['Observer approaches stationary source', 'Fronts encountered more rapidly', 'Wavefront spacing in the medium'], ['Observer recedes', 'Fronts encountered less rapidly', 'Wavefront spacing in the medium']] None 9</a:t>
            </a:r>
          </a:p>
          <a:p xmlns:a="http://schemas.openxmlformats.org/drawingml/2006/main">
            <a:r>
              <a:t/>
            </a:r>
          </a:p>
          <a:p xmlns:a="http://schemas.openxmlformats.org/drawingml/2006/main">
            <a:r>
              <a:t>Observed frequency = rate at which wavefronts are encountered</a:t>
            </a:r>
          </a:p>
          <a:p xmlns:a="http://schemas.openxmlformats.org/drawingml/2006/main">
            <a:r>
              <a:t/>
            </a:r>
          </a:p>
          <a:p xmlns:a="http://schemas.openxmlformats.org/drawingml/2006/main">
            <a:r>
              <a:t>The original notes use f = speed/spacing in both pictures. For a moving observer, the speed in that encounter-rate reasoning is the relative speed of wavefronts past the observer. It is not a change in the sound speed measured relative to the air.</a:t>
            </a:r>
          </a:p>
          <a:p xmlns:a="http://schemas.openxmlformats.org/drawingml/2006/main">
            <a:r>
              <a:t/>
            </a:r>
          </a:p>
          <a:p xmlns:a="http://schemas.openxmlformats.org/drawingml/2006/main">
            <a:r>
              <a:t>CLASSROOM PREDICTION A listener runs toward a stationary loudspeaker. Are the physical wavefronts compressed in the air? No. The listener crosses the unchanged fronts faster. This distinguishes the observer case from the moving-source case.</a:t>
            </a:r>
          </a:p>
          <a:p xmlns:a="http://schemas.openxmlformats.org/drawingml/2006/main">
            <a:r>
              <a:t/>
            </a:r>
          </a:p>
          <a:p xmlns:a="http://schemas.openxmlformats.org/drawingml/2006/main">
            <a:r>
              <a:t>The CED requires qualitative Doppler reasoning. Quantitative sound formulas are a labeled extension, and must not be applied to light.</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10.</a:t>
            </a:r>
          </a:p>
          <a:p xmlns:a="http://schemas.openxmlformats.org/drawingml/2006/main">
            <a:r>
              <a:t>Original source: N16 pp.10-11; N17 pp.9-10</a:t>
            </a:r>
          </a:p>
          <a:p xmlns:a="http://schemas.openxmlformats.org/drawingml/2006/main">
            <a:r>
              <a:t>CED: 14.6</a:t>
            </a:r>
          </a:p>
          <a:p xmlns:a="http://schemas.openxmlformats.org/drawingml/2006/main">
            <a:r>
              <a:t/>
            </a:r>
          </a:p>
          <a:p xmlns:a="http://schemas.openxmlformats.org/drawingml/2006/main">
            <a:r>
              <a:t>Net displacement: y_net = y₁ + y₂ + …</a:t>
            </a:r>
          </a:p>
          <a:p xmlns:a="http://schemas.openxmlformats.org/drawingml/2006/main">
            <a:r>
              <a:t>For two in-phase sources: constructive when Δr = mλ; destructive when Δr = (m + ½)λ.</a:t>
            </a:r>
          </a:p>
          <a:p xmlns:a="http://schemas.openxmlformats.org/drawingml/2006/main">
            <a:r>
              <a:t>Beat frequency: f_beat = |f₁ - f₂|.</a:t>
            </a:r>
          </a:p>
          <a:p xmlns:a="http://schemas.openxmlformats.org/drawingml/2006/main">
            <a:r>
              <a:t/>
            </a:r>
          </a:p>
          <a:p xmlns:a="http://schemas.openxmlformats.org/drawingml/2006/main">
            <a:r>
              <a:t>Add signed displacements, not intensities, to find the instantaneous resulting disturbance. Equal displacements in the same direction reinforce; equal opposite displacements cancel. Pulses continue through one another after overlap in a linear medium. Temporary cancellation does not annihilate the waves or violate energy conservation.</a:t>
            </a:r>
          </a:p>
          <a:p xmlns:a="http://schemas.openxmlformats.org/drawingml/2006/main">
            <a:r>
              <a:t/>
            </a:r>
          </a:p>
          <a:p xmlns:a="http://schemas.openxmlformats.org/drawingml/2006/main">
            <a:r>
              <a:t>Stable interference requires a stable relative phase, often obtained by splitting one source. The path-difference rules above assume the sources start in phase; an additional phase difference shifts the constructive/destructive conditions. Complete destructive interference also requires equal amplitudes at the observation point.</a:t>
            </a:r>
          </a:p>
          <a:p xmlns:a="http://schemas.openxmlformats.org/drawingml/2006/main">
            <a:r>
              <a:t/>
            </a:r>
          </a:p>
          <a:p xmlns:a="http://schemas.openxmlformats.org/drawingml/2006/main">
            <a:r>
              <a:t>Worked example: two speakers In-phase speakers emit sound of wavelength 0.40 m. At a point with path difference 0.80 m, Δr = 2λ, so interference is constructive. At a point with path difference 0.60 m, Δr = 1.5λ, so it is destructive in the equal-amplitude idealization.</a:t>
            </a:r>
          </a:p>
          <a:p xmlns:a="http://schemas.openxmlformats.org/drawingml/2006/main">
            <a:r>
              <a:t/>
            </a:r>
          </a:p>
          <a:p xmlns:a="http://schemas.openxmlformats.org/drawingml/2006/main">
            <a:r>
              <a:t>Worked example: tuning with beats A 256 Hz tuning fork and a nearby unknown fork produce 4 beats/s. The unknown frequency could be 252 Hz or 260 Hz. If slightly lowering the unknown frequency reduces the beat rate, it started above 256 Hz. Beat rate alone does not determine which side of the reference it lies on.</a:t>
            </a:r>
          </a:p>
          <a:p xmlns:a="http://schemas.openxmlformats.org/drawingml/2006/main">
            <a:r>
              <a:t/>
            </a:r>
          </a:p>
          <a:p xmlns:a="http://schemas.openxmlformats.org/drawingml/2006/main">
            <a:r>
              <a:t>Beats are slow amplitude variations caused by nearby frequencies repeatedly moving into and out of phase. The rapid oscillation remains near their mean frequency. Counting every positive and negative envelope extremum as a separate audible beat would double-count the beat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10.</a:t>
            </a:r>
          </a:p>
          <a:p xmlns:a="http://schemas.openxmlformats.org/drawingml/2006/main">
            <a:r>
              <a:t>Original source: N16 pp.10-11; N17 pp.9-10</a:t>
            </a:r>
          </a:p>
          <a:p xmlns:a="http://schemas.openxmlformats.org/drawingml/2006/main">
            <a:r>
              <a:t>CED: 14.6</a:t>
            </a:r>
          </a:p>
          <a:p xmlns:a="http://schemas.openxmlformats.org/drawingml/2006/main">
            <a:r>
              <a:t/>
            </a:r>
          </a:p>
          <a:p xmlns:a="http://schemas.openxmlformats.org/drawingml/2006/main">
            <a:r>
              <a:t>Net displacement: y_net = y₁ + y₂ + …</a:t>
            </a:r>
          </a:p>
          <a:p xmlns:a="http://schemas.openxmlformats.org/drawingml/2006/main">
            <a:r>
              <a:t>For two in-phase sources: constructive when Δr = mλ; destructive when Δr = (m + ½)λ.</a:t>
            </a:r>
          </a:p>
          <a:p xmlns:a="http://schemas.openxmlformats.org/drawingml/2006/main">
            <a:r>
              <a:t>Beat frequency: f_beat = |f₁ - f₂|.</a:t>
            </a:r>
          </a:p>
          <a:p xmlns:a="http://schemas.openxmlformats.org/drawingml/2006/main">
            <a:r>
              <a:t/>
            </a:r>
          </a:p>
          <a:p xmlns:a="http://schemas.openxmlformats.org/drawingml/2006/main">
            <a:r>
              <a:t>Add signed displacements, not intensities, to find the instantaneous resulting disturbance. Equal displacements in the same direction reinforce; equal opposite displacements cancel. Pulses continue through one another after overlap in a linear medium. Temporary cancellation does not annihilate the waves or violate energy conservation.</a:t>
            </a:r>
          </a:p>
          <a:p xmlns:a="http://schemas.openxmlformats.org/drawingml/2006/main">
            <a:r>
              <a:t/>
            </a:r>
          </a:p>
          <a:p xmlns:a="http://schemas.openxmlformats.org/drawingml/2006/main">
            <a:r>
              <a:t>Stable interference requires a stable relative phase, often obtained by splitting one source. The path-difference rules above assume the sources start in phase; an additional phase difference shifts the constructive/destructive conditions. Complete destructive interference also requires equal amplitudes at the observation point.</a:t>
            </a:r>
          </a:p>
          <a:p xmlns:a="http://schemas.openxmlformats.org/drawingml/2006/main">
            <a:r>
              <a:t/>
            </a:r>
          </a:p>
          <a:p xmlns:a="http://schemas.openxmlformats.org/drawingml/2006/main">
            <a:r>
              <a:t>Worked example: two speakers In-phase speakers emit sound of wavelength 0.40 m. At a point with path difference 0.80 m, Δr = 2λ, so interference is constructive. At a point with path difference 0.60 m, Δr = 1.5λ, so it is destructive in the equal-amplitude idealization.</a:t>
            </a:r>
          </a:p>
          <a:p xmlns:a="http://schemas.openxmlformats.org/drawingml/2006/main">
            <a:r>
              <a:t/>
            </a:r>
          </a:p>
          <a:p xmlns:a="http://schemas.openxmlformats.org/drawingml/2006/main">
            <a:r>
              <a:t>Worked example: tuning with beats A 256 Hz tuning fork and a nearby unknown fork produce 4 beats/s. The unknown frequency could be 252 Hz or 260 Hz. If slightly lowering the unknown frequency reduces the beat rate, it started above 256 Hz. Beat rate alone does not determine which side of the reference it lies on.</a:t>
            </a:r>
          </a:p>
          <a:p xmlns:a="http://schemas.openxmlformats.org/drawingml/2006/main">
            <a:r>
              <a:t/>
            </a:r>
          </a:p>
          <a:p xmlns:a="http://schemas.openxmlformats.org/drawingml/2006/main">
            <a:r>
              <a:t>Beats are slow amplitude variations caused by nearby frequencies repeatedly moving into and out of phase. The rapid oscillation remains near their mean frequency. Counting every positive and negative envelope extremum as a separate audible beat would double-count the beat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10.</a:t>
            </a:r>
          </a:p>
          <a:p xmlns:a="http://schemas.openxmlformats.org/drawingml/2006/main">
            <a:r>
              <a:t>Original source: N16 pp.10-11; N17 pp.9-10</a:t>
            </a:r>
          </a:p>
          <a:p xmlns:a="http://schemas.openxmlformats.org/drawingml/2006/main">
            <a:r>
              <a:t>CED: 14.6</a:t>
            </a:r>
          </a:p>
          <a:p xmlns:a="http://schemas.openxmlformats.org/drawingml/2006/main">
            <a:r>
              <a:t/>
            </a:r>
          </a:p>
          <a:p xmlns:a="http://schemas.openxmlformats.org/drawingml/2006/main">
            <a:r>
              <a:t>Net displacement: y_net = y₁ + y₂ + …</a:t>
            </a:r>
          </a:p>
          <a:p xmlns:a="http://schemas.openxmlformats.org/drawingml/2006/main">
            <a:r>
              <a:t>For two in-phase sources: constructive when Δr = mλ; destructive when Δr = (m + ½)λ.</a:t>
            </a:r>
          </a:p>
          <a:p xmlns:a="http://schemas.openxmlformats.org/drawingml/2006/main">
            <a:r>
              <a:t>Beat frequency: f_beat = |f₁ - f₂|.</a:t>
            </a:r>
          </a:p>
          <a:p xmlns:a="http://schemas.openxmlformats.org/drawingml/2006/main">
            <a:r>
              <a:t/>
            </a:r>
          </a:p>
          <a:p xmlns:a="http://schemas.openxmlformats.org/drawingml/2006/main">
            <a:r>
              <a:t>Add signed displacements, not intensities, to find the instantaneous resulting disturbance. Equal displacements in the same direction reinforce; equal opposite displacements cancel. Pulses continue through one another after overlap in a linear medium. Temporary cancellation does not annihilate the waves or violate energy conservation.</a:t>
            </a:r>
          </a:p>
          <a:p xmlns:a="http://schemas.openxmlformats.org/drawingml/2006/main">
            <a:r>
              <a:t/>
            </a:r>
          </a:p>
          <a:p xmlns:a="http://schemas.openxmlformats.org/drawingml/2006/main">
            <a:r>
              <a:t>Stable interference requires a stable relative phase, often obtained by splitting one source. The path-difference rules above assume the sources start in phase; an additional phase difference shifts the constructive/destructive conditions. Complete destructive interference also requires equal amplitudes at the observation point.</a:t>
            </a:r>
          </a:p>
          <a:p xmlns:a="http://schemas.openxmlformats.org/drawingml/2006/main">
            <a:r>
              <a:t/>
            </a:r>
          </a:p>
          <a:p xmlns:a="http://schemas.openxmlformats.org/drawingml/2006/main">
            <a:r>
              <a:t>Worked example: two speakers In-phase speakers emit sound of wavelength 0.40 m. At a point with path difference 0.80 m, Δr = 2λ, so interference is constructive. At a point with path difference 0.60 m, Δr = 1.5λ, so it is destructive in the equal-amplitude idealization.</a:t>
            </a:r>
          </a:p>
          <a:p xmlns:a="http://schemas.openxmlformats.org/drawingml/2006/main">
            <a:r>
              <a:t/>
            </a:r>
          </a:p>
          <a:p xmlns:a="http://schemas.openxmlformats.org/drawingml/2006/main">
            <a:r>
              <a:t>Worked example: tuning with beats A 256 Hz tuning fork and a nearby unknown fork produce 4 beats/s. The unknown frequency could be 252 Hz or 260 Hz. If slightly lowering the unknown frequency reduces the beat rate, it started above 256 Hz. Beat rate alone does not determine which side of the reference it lies on.</a:t>
            </a:r>
          </a:p>
          <a:p xmlns:a="http://schemas.openxmlformats.org/drawingml/2006/main">
            <a:r>
              <a:t/>
            </a:r>
          </a:p>
          <a:p xmlns:a="http://schemas.openxmlformats.org/drawingml/2006/main">
            <a:r>
              <a:t>Beats are slow amplitude variations caused by nearby frequencies repeatedly moving into and out of phase. The rapid oscillation remains near their mean frequency. Counting every positive and negative envelope extremum as a separate audible beat would double-count the beat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10.</a:t>
            </a:r>
          </a:p>
          <a:p xmlns:a="http://schemas.openxmlformats.org/drawingml/2006/main">
            <a:r>
              <a:t>Original source: N16 pp.10-11; N17 pp.9-10</a:t>
            </a:r>
          </a:p>
          <a:p xmlns:a="http://schemas.openxmlformats.org/drawingml/2006/main">
            <a:r>
              <a:t>CED: 14.6</a:t>
            </a:r>
          </a:p>
          <a:p xmlns:a="http://schemas.openxmlformats.org/drawingml/2006/main">
            <a:r>
              <a:t/>
            </a:r>
          </a:p>
          <a:p xmlns:a="http://schemas.openxmlformats.org/drawingml/2006/main">
            <a:r>
              <a:t>Net displacement: y_net = y₁ + y₂ + …</a:t>
            </a:r>
          </a:p>
          <a:p xmlns:a="http://schemas.openxmlformats.org/drawingml/2006/main">
            <a:r>
              <a:t>For two in-phase sources: constructive when Δr = mλ; destructive when Δr = (m + ½)λ.</a:t>
            </a:r>
          </a:p>
          <a:p xmlns:a="http://schemas.openxmlformats.org/drawingml/2006/main">
            <a:r>
              <a:t>Beat frequency: f_beat = |f₁ - f₂|.</a:t>
            </a:r>
          </a:p>
          <a:p xmlns:a="http://schemas.openxmlformats.org/drawingml/2006/main">
            <a:r>
              <a:t/>
            </a:r>
          </a:p>
          <a:p xmlns:a="http://schemas.openxmlformats.org/drawingml/2006/main">
            <a:r>
              <a:t>Add signed displacements, not intensities, to find the instantaneous resulting disturbance. Equal displacements in the same direction reinforce; equal opposite displacements cancel. Pulses continue through one another after overlap in a linear medium. Temporary cancellation does not annihilate the waves or violate energy conservation.</a:t>
            </a:r>
          </a:p>
          <a:p xmlns:a="http://schemas.openxmlformats.org/drawingml/2006/main">
            <a:r>
              <a:t/>
            </a:r>
          </a:p>
          <a:p xmlns:a="http://schemas.openxmlformats.org/drawingml/2006/main">
            <a:r>
              <a:t>Stable interference requires a stable relative phase, often obtained by splitting one source. The path-difference rules above assume the sources start in phase; an additional phase difference shifts the constructive/destructive conditions. Complete destructive interference also requires equal amplitudes at the observation point.</a:t>
            </a:r>
          </a:p>
          <a:p xmlns:a="http://schemas.openxmlformats.org/drawingml/2006/main">
            <a:r>
              <a:t/>
            </a:r>
          </a:p>
          <a:p xmlns:a="http://schemas.openxmlformats.org/drawingml/2006/main">
            <a:r>
              <a:t>Worked example: two speakers In-phase speakers emit sound of wavelength 0.40 m. At a point with path difference 0.80 m, Δr = 2λ, so interference is constructive. At a point with path difference 0.60 m, Δr = 1.5λ, so it is destructive in the equal-amplitude idealization.</a:t>
            </a:r>
          </a:p>
          <a:p xmlns:a="http://schemas.openxmlformats.org/drawingml/2006/main">
            <a:r>
              <a:t/>
            </a:r>
          </a:p>
          <a:p xmlns:a="http://schemas.openxmlformats.org/drawingml/2006/main">
            <a:r>
              <a:t>Worked example: tuning with beats A 256 Hz tuning fork and a nearby unknown fork produce 4 beats/s. The unknown frequency could be 252 Hz or 260 Hz. If slightly lowering the unknown frequency reduces the beat rate, it started above 256 Hz. Beat rate alone does not determine which side of the reference it lies on.</a:t>
            </a:r>
          </a:p>
          <a:p xmlns:a="http://schemas.openxmlformats.org/drawingml/2006/main">
            <a:r>
              <a:t/>
            </a:r>
          </a:p>
          <a:p xmlns:a="http://schemas.openxmlformats.org/drawingml/2006/main">
            <a:r>
              <a:t>Beats are slow amplitude variations caused by nearby frequencies repeatedly moving into and out of phase. The rapid oscillation remains near their mean frequency. Counting every positive and negative envelope extremum as a separate audible beat would double-count the beat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11.</a:t>
            </a:r>
          </a:p>
          <a:p xmlns:a="http://schemas.openxmlformats.org/drawingml/2006/main">
            <a:r>
              <a:t>Original source: N16 p.10</a:t>
            </a:r>
          </a:p>
          <a:p xmlns:a="http://schemas.openxmlformats.org/drawingml/2006/main">
            <a:r>
              <a:t>CED: 14.6</a:t>
            </a:r>
          </a:p>
          <a:p xmlns:a="http://schemas.openxmlformats.org/drawingml/2006/main">
            <a:r>
              <a:t/>
            </a:r>
          </a:p>
          <a:p xmlns:a="http://schemas.openxmlformats.org/drawingml/2006/main">
            <a:r>
              <a:t>pulse_sum At complete overlap, +2 cm and +6 cm give +8 cm; -2 cm and +6 cm give +4 cm.</a:t>
            </a:r>
          </a:p>
          <a:p xmlns:a="http://schemas.openxmlformats.org/drawingml/2006/main">
            <a:r>
              <a:t/>
            </a:r>
          </a:p>
          <a:p xmlns:a="http://schemas.openxmlformats.org/drawingml/2006/main">
            <a:r>
              <a:t>The operation is an algebraic sum of displacements at the same position and time. After overlap, each ideal linear pulse continues in its original direction and with its original shape. A smaller temporary resultant does not mean one pulse has permanently lost height.</a:t>
            </a:r>
          </a:p>
          <a:p xmlns:a="http://schemas.openxmlformats.org/drawingml/2006/main">
            <a:r>
              <a:t/>
            </a:r>
          </a:p>
          <a:p xmlns:a="http://schemas.openxmlformats.org/drawingml/2006/main">
            <a:r>
              <a:t>Same sign: +2 cm + 6 cm = +8 cm</a:t>
            </a:r>
          </a:p>
          <a:p xmlns:a="http://schemas.openxmlformats.org/drawingml/2006/main">
            <a:r>
              <a:t>Opposite signs: -2 cm + 6 cm = +4 cm</a:t>
            </a:r>
          </a:p>
          <a:p xmlns:a="http://schemas.openxmlformats.org/drawingml/2006/main">
            <a:r>
              <a:t/>
            </a:r>
          </a:p>
          <a:p xmlns:a="http://schemas.openxmlformats.org/drawingml/2006/main">
            <a:r>
              <a:t>For in-phase periodic sources, compare total path lengths to the observation point. Paths of 6λ and 7λ arrive in phase; paths of 6λ and 6.5λ arrive half a cycle apart. It is the difference, not the absolute length of either path, that determines the relative phase.</a:t>
            </a:r>
          </a:p>
          <a:p xmlns:a="http://schemas.openxmlformats.org/drawingml/2006/main">
            <a:r>
              <a:t/>
            </a:r>
          </a:p>
          <a:p xmlns:a="http://schemas.openxmlformats.org/drawingml/2006/main">
            <a:r>
              <a:t>PAUSE AND EXPLAIN Two equal opposite pulses momentarily make a flat string. Has energy disappeared? No. At that instant energy can be in the medium’s motion even when its displacement is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11.</a:t>
            </a:r>
          </a:p>
          <a:p xmlns:a="http://schemas.openxmlformats.org/drawingml/2006/main">
            <a:r>
              <a:t>Original source: N16 p.10</a:t>
            </a:r>
          </a:p>
          <a:p xmlns:a="http://schemas.openxmlformats.org/drawingml/2006/main">
            <a:r>
              <a:t>CED: 14.6</a:t>
            </a:r>
          </a:p>
          <a:p xmlns:a="http://schemas.openxmlformats.org/drawingml/2006/main">
            <a:r>
              <a:t/>
            </a:r>
          </a:p>
          <a:p xmlns:a="http://schemas.openxmlformats.org/drawingml/2006/main">
            <a:r>
              <a:t>pulse_sum At complete overlap, +2 cm and +6 cm give +8 cm; -2 cm and +6 cm give +4 cm.</a:t>
            </a:r>
          </a:p>
          <a:p xmlns:a="http://schemas.openxmlformats.org/drawingml/2006/main">
            <a:r>
              <a:t/>
            </a:r>
          </a:p>
          <a:p xmlns:a="http://schemas.openxmlformats.org/drawingml/2006/main">
            <a:r>
              <a:t>The operation is an algebraic sum of displacements at the same position and time. After overlap, each ideal linear pulse continues in its original direction and with its original shape. A smaller temporary resultant does not mean one pulse has permanently lost height.</a:t>
            </a:r>
          </a:p>
          <a:p xmlns:a="http://schemas.openxmlformats.org/drawingml/2006/main">
            <a:r>
              <a:t/>
            </a:r>
          </a:p>
          <a:p xmlns:a="http://schemas.openxmlformats.org/drawingml/2006/main">
            <a:r>
              <a:t>Same sign: +2 cm + 6 cm = +8 cm</a:t>
            </a:r>
          </a:p>
          <a:p xmlns:a="http://schemas.openxmlformats.org/drawingml/2006/main">
            <a:r>
              <a:t>Opposite signs: -2 cm + 6 cm = +4 cm</a:t>
            </a:r>
          </a:p>
          <a:p xmlns:a="http://schemas.openxmlformats.org/drawingml/2006/main">
            <a:r>
              <a:t/>
            </a:r>
          </a:p>
          <a:p xmlns:a="http://schemas.openxmlformats.org/drawingml/2006/main">
            <a:r>
              <a:t>For in-phase periodic sources, compare total path lengths to the observation point. Paths of 6λ and 7λ arrive in phase; paths of 6λ and 6.5λ arrive half a cycle apart. It is the difference, not the absolute length of either path, that determines the relative phase.</a:t>
            </a:r>
          </a:p>
          <a:p xmlns:a="http://schemas.openxmlformats.org/drawingml/2006/main">
            <a:r>
              <a:t/>
            </a:r>
          </a:p>
          <a:p xmlns:a="http://schemas.openxmlformats.org/drawingml/2006/main">
            <a:r>
              <a:t>PAUSE AND EXPLAIN Two equal opposite pulses momentarily make a flat string. Has energy disappeared? No. At that instant energy can be in the medium’s motion even when its displacement is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11.</a:t>
            </a:r>
          </a:p>
          <a:p xmlns:a="http://schemas.openxmlformats.org/drawingml/2006/main">
            <a:r>
              <a:t>Original source: N16 p.10</a:t>
            </a:r>
          </a:p>
          <a:p xmlns:a="http://schemas.openxmlformats.org/drawingml/2006/main">
            <a:r>
              <a:t>CED: 14.6</a:t>
            </a:r>
          </a:p>
          <a:p xmlns:a="http://schemas.openxmlformats.org/drawingml/2006/main">
            <a:r>
              <a:t/>
            </a:r>
          </a:p>
          <a:p xmlns:a="http://schemas.openxmlformats.org/drawingml/2006/main">
            <a:r>
              <a:t>pulse_sum At complete overlap, +2 cm and +6 cm give +8 cm; -2 cm and +6 cm give +4 cm.</a:t>
            </a:r>
          </a:p>
          <a:p xmlns:a="http://schemas.openxmlformats.org/drawingml/2006/main">
            <a:r>
              <a:t/>
            </a:r>
          </a:p>
          <a:p xmlns:a="http://schemas.openxmlformats.org/drawingml/2006/main">
            <a:r>
              <a:t>The operation is an algebraic sum of displacements at the same position and time. After overlap, each ideal linear pulse continues in its original direction and with its original shape. A smaller temporary resultant does not mean one pulse has permanently lost height.</a:t>
            </a:r>
          </a:p>
          <a:p xmlns:a="http://schemas.openxmlformats.org/drawingml/2006/main">
            <a:r>
              <a:t/>
            </a:r>
          </a:p>
          <a:p xmlns:a="http://schemas.openxmlformats.org/drawingml/2006/main">
            <a:r>
              <a:t>Same sign: +2 cm + 6 cm = +8 cm</a:t>
            </a:r>
          </a:p>
          <a:p xmlns:a="http://schemas.openxmlformats.org/drawingml/2006/main">
            <a:r>
              <a:t>Opposite signs: -2 cm + 6 cm = +4 cm</a:t>
            </a:r>
          </a:p>
          <a:p xmlns:a="http://schemas.openxmlformats.org/drawingml/2006/main">
            <a:r>
              <a:t/>
            </a:r>
          </a:p>
          <a:p xmlns:a="http://schemas.openxmlformats.org/drawingml/2006/main">
            <a:r>
              <a:t>For in-phase periodic sources, compare total path lengths to the observation point. Paths of 6λ and 7λ arrive in phase; paths of 6λ and 6.5λ arrive half a cycle apart. It is the difference, not the absolute length of either path, that determines the relative phase.</a:t>
            </a:r>
          </a:p>
          <a:p xmlns:a="http://schemas.openxmlformats.org/drawingml/2006/main">
            <a:r>
              <a:t/>
            </a:r>
          </a:p>
          <a:p xmlns:a="http://schemas.openxmlformats.org/drawingml/2006/main">
            <a:r>
              <a:t>PAUSE AND EXPLAIN Two equal opposite pulses momentarily make a flat string. Has energy disappeared? No. At that instant energy can be in the medium’s motion even when its displacement is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11.</a:t>
            </a:r>
          </a:p>
          <a:p xmlns:a="http://schemas.openxmlformats.org/drawingml/2006/main">
            <a:r>
              <a:t>Original source: N16 p.10</a:t>
            </a:r>
          </a:p>
          <a:p xmlns:a="http://schemas.openxmlformats.org/drawingml/2006/main">
            <a:r>
              <a:t>CED: 14.6</a:t>
            </a:r>
          </a:p>
          <a:p xmlns:a="http://schemas.openxmlformats.org/drawingml/2006/main">
            <a:r>
              <a:t/>
            </a:r>
          </a:p>
          <a:p xmlns:a="http://schemas.openxmlformats.org/drawingml/2006/main">
            <a:r>
              <a:t>pulse_sum At complete overlap, +2 cm and +6 cm give +8 cm; -2 cm and +6 cm give +4 cm.</a:t>
            </a:r>
          </a:p>
          <a:p xmlns:a="http://schemas.openxmlformats.org/drawingml/2006/main">
            <a:r>
              <a:t/>
            </a:r>
          </a:p>
          <a:p xmlns:a="http://schemas.openxmlformats.org/drawingml/2006/main">
            <a:r>
              <a:t>The operation is an algebraic sum of displacements at the same position and time. After overlap, each ideal linear pulse continues in its original direction and with its original shape. A smaller temporary resultant does not mean one pulse has permanently lost height.</a:t>
            </a:r>
          </a:p>
          <a:p xmlns:a="http://schemas.openxmlformats.org/drawingml/2006/main">
            <a:r>
              <a:t/>
            </a:r>
          </a:p>
          <a:p xmlns:a="http://schemas.openxmlformats.org/drawingml/2006/main">
            <a:r>
              <a:t>Same sign: +2 cm + 6 cm = +8 cm</a:t>
            </a:r>
          </a:p>
          <a:p xmlns:a="http://schemas.openxmlformats.org/drawingml/2006/main">
            <a:r>
              <a:t>Opposite signs: -2 cm + 6 cm = +4 cm</a:t>
            </a:r>
          </a:p>
          <a:p xmlns:a="http://schemas.openxmlformats.org/drawingml/2006/main">
            <a:r>
              <a:t/>
            </a:r>
          </a:p>
          <a:p xmlns:a="http://schemas.openxmlformats.org/drawingml/2006/main">
            <a:r>
              <a:t>For in-phase periodic sources, compare total path lengths to the observation point. Paths of 6λ and 7λ arrive in phase; paths of 6λ and 6.5λ arrive half a cycle apart. It is the difference, not the absolute length of either path, that determines the relative phase.</a:t>
            </a:r>
          </a:p>
          <a:p xmlns:a="http://schemas.openxmlformats.org/drawingml/2006/main">
            <a:r>
              <a:t/>
            </a:r>
          </a:p>
          <a:p xmlns:a="http://schemas.openxmlformats.org/drawingml/2006/main">
            <a:r>
              <a:t>PAUSE AND EXPLAIN Two equal opposite pulses momentarily make a flat string. Has energy disappeared? No. At that instant energy can be in the medium’s motion even when its displacement is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12.</a:t>
            </a:r>
          </a:p>
          <a:p xmlns:a="http://schemas.openxmlformats.org/drawingml/2006/main">
            <a:r>
              <a:t>Original source: N17 pp.1-2</a:t>
            </a:r>
          </a:p>
          <a:p xmlns:a="http://schemas.openxmlformats.org/drawingml/2006/main">
            <a:r>
              <a:t>CED: 14.6</a:t>
            </a:r>
          </a:p>
          <a:p xmlns:a="http://schemas.openxmlformats.org/drawingml/2006/main">
            <a:r>
              <a:t/>
            </a:r>
          </a:p>
          <a:p xmlns:a="http://schemas.openxmlformats.org/drawingml/2006/main">
            <a:r>
              <a:t>standing For a string fixed at both ends, n counts half-wavelength segments. Two curves show opposite extreme shapes; every point between nodes also passes through equilibrium.</a:t>
            </a:r>
          </a:p>
          <a:p xmlns:a="http://schemas.openxmlformats.org/drawingml/2006/main">
            <a:r>
              <a:t/>
            </a:r>
          </a:p>
          <a:p xmlns:a="http://schemas.openxmlformats.org/drawingml/2006/main">
            <a:r>
              <a:t>Fixed-fixed string: L = nλ_n/2, λ_n = 2L/n</a:t>
            </a:r>
          </a:p>
          <a:p xmlns:a="http://schemas.openxmlformats.org/drawingml/2006/main">
            <a:r>
              <a:t>f_n = nv/(2L), n = 1, 2, 3, …</a:t>
            </a:r>
          </a:p>
          <a:p xmlns:a="http://schemas.openxmlformats.org/drawingml/2006/main">
            <a:r>
              <a:t/>
            </a:r>
          </a:p>
          <a:p xmlns:a="http://schemas.openxmlformats.org/drawingml/2006/main">
            <a:r>
              <a:t>A standing wave forms from equal-frequency waves traveling in opposite directions. A node stays at zero displacement. An antinode has the largest oscillation amplitude; it is not permanently at its maximum displacement. Neighboring nodes are λ/2 apart; a node and its nearest antinode are λ/4 apart.</a:t>
            </a:r>
          </a:p>
          <a:p xmlns:a="http://schemas.openxmlformats.org/drawingml/2006/main">
            <a:r>
              <a:t/>
            </a:r>
          </a:p>
          <a:p xmlns:a="http://schemas.openxmlformats.org/drawingml/2006/main">
            <a:r>
              <a:t>Worked example A 0.80 m string has wave speed 120 m/s and fixed endpoints. Its fundamental is f₁ = 120/(2 × 0.80) = 75 Hz. The third harmonic is 225 Hz, with λ₃ = 0.533 m, three antinodes and four nodes including the ends.</a:t>
            </a:r>
          </a:p>
          <a:p xmlns:a="http://schemas.openxmlformats.org/drawingml/2006/main">
            <a:r>
              <a:t/>
            </a:r>
          </a:p>
          <a:p xmlns:a="http://schemas.openxmlformats.org/drawingml/2006/main">
            <a:r>
              <a:t>Doubling string tension doubles neither frequency nor speed: both scale with √F_T at fixed length and density. To double a given harmonic’s frequency, quadruple tension. Shortening a string increases the harmonic frequencies because fewer wavelengths fit into a given length.</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12.</a:t>
            </a:r>
          </a:p>
          <a:p xmlns:a="http://schemas.openxmlformats.org/drawingml/2006/main">
            <a:r>
              <a:t>Original source: N17 pp.1-2</a:t>
            </a:r>
          </a:p>
          <a:p xmlns:a="http://schemas.openxmlformats.org/drawingml/2006/main">
            <a:r>
              <a:t>CED: 14.6</a:t>
            </a:r>
          </a:p>
          <a:p xmlns:a="http://schemas.openxmlformats.org/drawingml/2006/main">
            <a:r>
              <a:t/>
            </a:r>
          </a:p>
          <a:p xmlns:a="http://schemas.openxmlformats.org/drawingml/2006/main">
            <a:r>
              <a:t>standing For a string fixed at both ends, n counts half-wavelength segments. Two curves show opposite extreme shapes; every point between nodes also passes through equilibrium.</a:t>
            </a:r>
          </a:p>
          <a:p xmlns:a="http://schemas.openxmlformats.org/drawingml/2006/main">
            <a:r>
              <a:t/>
            </a:r>
          </a:p>
          <a:p xmlns:a="http://schemas.openxmlformats.org/drawingml/2006/main">
            <a:r>
              <a:t>Fixed-fixed string: L = nλ_n/2, λ_n = 2L/n</a:t>
            </a:r>
          </a:p>
          <a:p xmlns:a="http://schemas.openxmlformats.org/drawingml/2006/main">
            <a:r>
              <a:t>f_n = nv/(2L), n = 1, 2, 3, …</a:t>
            </a:r>
          </a:p>
          <a:p xmlns:a="http://schemas.openxmlformats.org/drawingml/2006/main">
            <a:r>
              <a:t/>
            </a:r>
          </a:p>
          <a:p xmlns:a="http://schemas.openxmlformats.org/drawingml/2006/main">
            <a:r>
              <a:t>A standing wave forms from equal-frequency waves traveling in opposite directions. A node stays at zero displacement. An antinode has the largest oscillation amplitude; it is not permanently at its maximum displacement. Neighboring nodes are λ/2 apart; a node and its nearest antinode are λ/4 apart.</a:t>
            </a:r>
          </a:p>
          <a:p xmlns:a="http://schemas.openxmlformats.org/drawingml/2006/main">
            <a:r>
              <a:t/>
            </a:r>
          </a:p>
          <a:p xmlns:a="http://schemas.openxmlformats.org/drawingml/2006/main">
            <a:r>
              <a:t>Worked example A 0.80 m string has wave speed 120 m/s and fixed endpoints. Its fundamental is f₁ = 120/(2 × 0.80) = 75 Hz. The third harmonic is 225 Hz, with λ₃ = 0.533 m, three antinodes and four nodes including the ends.</a:t>
            </a:r>
          </a:p>
          <a:p xmlns:a="http://schemas.openxmlformats.org/drawingml/2006/main">
            <a:r>
              <a:t/>
            </a:r>
          </a:p>
          <a:p xmlns:a="http://schemas.openxmlformats.org/drawingml/2006/main">
            <a:r>
              <a:t>Doubling string tension doubles neither frequency nor speed: both scale with √F_T at fixed length and density. To double a given harmonic’s frequency, quadruple tension. Shortening a string increases the harmonic frequencies because fewer wavelengths fit into a given length.</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12.</a:t>
            </a:r>
          </a:p>
          <a:p xmlns:a="http://schemas.openxmlformats.org/drawingml/2006/main">
            <a:r>
              <a:t>Original source: N17 pp.1-2</a:t>
            </a:r>
          </a:p>
          <a:p xmlns:a="http://schemas.openxmlformats.org/drawingml/2006/main">
            <a:r>
              <a:t>CED: 14.6</a:t>
            </a:r>
          </a:p>
          <a:p xmlns:a="http://schemas.openxmlformats.org/drawingml/2006/main">
            <a:r>
              <a:t/>
            </a:r>
          </a:p>
          <a:p xmlns:a="http://schemas.openxmlformats.org/drawingml/2006/main">
            <a:r>
              <a:t>standing For a string fixed at both ends, n counts half-wavelength segments. Two curves show opposite extreme shapes; every point between nodes also passes through equilibrium.</a:t>
            </a:r>
          </a:p>
          <a:p xmlns:a="http://schemas.openxmlformats.org/drawingml/2006/main">
            <a:r>
              <a:t/>
            </a:r>
          </a:p>
          <a:p xmlns:a="http://schemas.openxmlformats.org/drawingml/2006/main">
            <a:r>
              <a:t>Fixed-fixed string: L = nλ_n/2, λ_n = 2L/n</a:t>
            </a:r>
          </a:p>
          <a:p xmlns:a="http://schemas.openxmlformats.org/drawingml/2006/main">
            <a:r>
              <a:t>f_n = nv/(2L), n = 1, 2, 3, …</a:t>
            </a:r>
          </a:p>
          <a:p xmlns:a="http://schemas.openxmlformats.org/drawingml/2006/main">
            <a:r>
              <a:t/>
            </a:r>
          </a:p>
          <a:p xmlns:a="http://schemas.openxmlformats.org/drawingml/2006/main">
            <a:r>
              <a:t>A standing wave forms from equal-frequency waves traveling in opposite directions. A node stays at zero displacement. An antinode has the largest oscillation amplitude; it is not permanently at its maximum displacement. Neighboring nodes are λ/2 apart; a node and its nearest antinode are λ/4 apart.</a:t>
            </a:r>
          </a:p>
          <a:p xmlns:a="http://schemas.openxmlformats.org/drawingml/2006/main">
            <a:r>
              <a:t/>
            </a:r>
          </a:p>
          <a:p xmlns:a="http://schemas.openxmlformats.org/drawingml/2006/main">
            <a:r>
              <a:t>Worked example A 0.80 m string has wave speed 120 m/s and fixed endpoints. Its fundamental is f₁ = 120/(2 × 0.80) = 75 Hz. The third harmonic is 225 Hz, with λ₃ = 0.533 m, three antinodes and four nodes including the ends.</a:t>
            </a:r>
          </a:p>
          <a:p xmlns:a="http://schemas.openxmlformats.org/drawingml/2006/main">
            <a:r>
              <a:t/>
            </a:r>
          </a:p>
          <a:p xmlns:a="http://schemas.openxmlformats.org/drawingml/2006/main">
            <a:r>
              <a:t>Doubling string tension doubles neither frequency nor speed: both scale with √F_T at fixed length and density. To double a given harmonic’s frequency, quadruple tension. Shortening a string increases the harmonic frequencies because fewer wavelengths fit into a given length.</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12.</a:t>
            </a:r>
          </a:p>
          <a:p xmlns:a="http://schemas.openxmlformats.org/drawingml/2006/main">
            <a:r>
              <a:t>Original source: N17 pp.1-2</a:t>
            </a:r>
          </a:p>
          <a:p xmlns:a="http://schemas.openxmlformats.org/drawingml/2006/main">
            <a:r>
              <a:t>CED: 14.6</a:t>
            </a:r>
          </a:p>
          <a:p xmlns:a="http://schemas.openxmlformats.org/drawingml/2006/main">
            <a:r>
              <a:t/>
            </a:r>
          </a:p>
          <a:p xmlns:a="http://schemas.openxmlformats.org/drawingml/2006/main">
            <a:r>
              <a:t>standing For a string fixed at both ends, n counts half-wavelength segments. Two curves show opposite extreme shapes; every point between nodes also passes through equilibrium.</a:t>
            </a:r>
          </a:p>
          <a:p xmlns:a="http://schemas.openxmlformats.org/drawingml/2006/main">
            <a:r>
              <a:t/>
            </a:r>
          </a:p>
          <a:p xmlns:a="http://schemas.openxmlformats.org/drawingml/2006/main">
            <a:r>
              <a:t>Fixed-fixed string: L = nλ_n/2, λ_n = 2L/n</a:t>
            </a:r>
          </a:p>
          <a:p xmlns:a="http://schemas.openxmlformats.org/drawingml/2006/main">
            <a:r>
              <a:t>f_n = nv/(2L), n = 1, 2, 3, …</a:t>
            </a:r>
          </a:p>
          <a:p xmlns:a="http://schemas.openxmlformats.org/drawingml/2006/main">
            <a:r>
              <a:t/>
            </a:r>
          </a:p>
          <a:p xmlns:a="http://schemas.openxmlformats.org/drawingml/2006/main">
            <a:r>
              <a:t>A standing wave forms from equal-frequency waves traveling in opposite directions. A node stays at zero displacement. An antinode has the largest oscillation amplitude; it is not permanently at its maximum displacement. Neighboring nodes are λ/2 apart; a node and its nearest antinode are λ/4 apart.</a:t>
            </a:r>
          </a:p>
          <a:p xmlns:a="http://schemas.openxmlformats.org/drawingml/2006/main">
            <a:r>
              <a:t/>
            </a:r>
          </a:p>
          <a:p xmlns:a="http://schemas.openxmlformats.org/drawingml/2006/main">
            <a:r>
              <a:t>Worked example A 0.80 m string has wave speed 120 m/s and fixed endpoints. Its fundamental is f₁ = 120/(2 × 0.80) = 75 Hz. The third harmonic is 225 Hz, with λ₃ = 0.533 m, three antinodes and four nodes including the ends.</a:t>
            </a:r>
          </a:p>
          <a:p xmlns:a="http://schemas.openxmlformats.org/drawingml/2006/main">
            <a:r>
              <a:t/>
            </a:r>
          </a:p>
          <a:p xmlns:a="http://schemas.openxmlformats.org/drawingml/2006/main">
            <a:r>
              <a:t>Doubling string tension doubles neither frequency nor speed: both scale with √F_T at fixed length and density. To double a given harmonic’s frequency, quadruple tension. Shortening a string increases the harmonic frequencies because fewer wavelengths fit into a given length.</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13.</a:t>
            </a:r>
          </a:p>
          <a:p xmlns:a="http://schemas.openxmlformats.org/drawingml/2006/main">
            <a:r>
              <a:t>Original source: N17 pp.3-4</a:t>
            </a:r>
          </a:p>
          <a:p xmlns:a="http://schemas.openxmlformats.org/drawingml/2006/main">
            <a:r>
              <a:t>CED: 14.6</a:t>
            </a:r>
          </a:p>
          <a:p xmlns:a="http://schemas.openxmlformats.org/drawingml/2006/main">
            <a:r>
              <a:t/>
            </a:r>
          </a:p>
          <a:p xmlns:a="http://schemas.openxmlformats.org/drawingml/2006/main">
            <a:r>
              <a:t>mixed_standing A fixed end is a node and a free end an antinode. The first three allowed modes contain 1, 3 and 5 quarter-wavelengths.</a:t>
            </a:r>
          </a:p>
          <a:p xmlns:a="http://schemas.openxmlformats.org/drawingml/2006/main">
            <a:r>
              <a:t/>
            </a:r>
          </a:p>
          <a:p xmlns:a="http://schemas.openxmlformats.org/drawingml/2006/main">
            <a:r>
              <a:t>L = nλ/4; f_n = nv/(4L), n = 1, 3, 5, ...</a:t>
            </a:r>
          </a:p>
          <a:p xmlns:a="http://schemas.openxmlformats.org/drawingml/2006/main">
            <a:r>
              <a:t/>
            </a:r>
          </a:p>
          <a:p xmlns:a="http://schemas.openxmlformats.org/drawingml/2006/main">
            <a:r>
              <a:t>Build the diagrams by preserving the two endpoint conditions, then insert an extra half-wavelength for each new mode. The sequence is first, third, fifth, seventh harmonic. Calling the second allowed shape “second harmonic” gives the wrong frequency.</a:t>
            </a:r>
          </a:p>
          <a:p xmlns:a="http://schemas.openxmlformats.org/drawingml/2006/main">
            <a:r>
              <a:t/>
            </a:r>
          </a:p>
          <a:p xmlns:a="http://schemas.openxmlformats.org/drawingml/2006/main">
            <a:r>
              <a:t>Example: v = 80 m/s and L = 0.50 m give f₁ = 40 Hz, followed by 120 Hz and 200 Hz. The spacings between successive allowed frequencies are 80 Hz, which is twice the fundamental.</a:t>
            </a:r>
          </a:p>
          <a:p xmlns:a="http://schemas.openxmlformats.org/drawingml/2006/main">
            <a:r>
              <a:t/>
            </a:r>
          </a:p>
          <a:p xmlns:a="http://schemas.openxmlformats.org/drawingml/2006/main">
            <a:r>
              <a:t>TRANSFER THE PICTURE TO AIR COLUMNS A closed pipe end is a displacement node; an open end is a displacement antinode. The same quarter-wave construction works. Pressure nodes and antinodes are opposite to displacement nodes and antinodes.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13.</a:t>
            </a:r>
          </a:p>
          <a:p xmlns:a="http://schemas.openxmlformats.org/drawingml/2006/main">
            <a:r>
              <a:t>Original source: N17 pp.3-4</a:t>
            </a:r>
          </a:p>
          <a:p xmlns:a="http://schemas.openxmlformats.org/drawingml/2006/main">
            <a:r>
              <a:t>CED: 14.6</a:t>
            </a:r>
          </a:p>
          <a:p xmlns:a="http://schemas.openxmlformats.org/drawingml/2006/main">
            <a:r>
              <a:t/>
            </a:r>
          </a:p>
          <a:p xmlns:a="http://schemas.openxmlformats.org/drawingml/2006/main">
            <a:r>
              <a:t>mixed_standing A fixed end is a node and a free end an antinode. The first three allowed modes contain 1, 3 and 5 quarter-wavelengths.</a:t>
            </a:r>
          </a:p>
          <a:p xmlns:a="http://schemas.openxmlformats.org/drawingml/2006/main">
            <a:r>
              <a:t/>
            </a:r>
          </a:p>
          <a:p xmlns:a="http://schemas.openxmlformats.org/drawingml/2006/main">
            <a:r>
              <a:t>L = nλ/4; f_n = nv/(4L), n = 1, 3, 5, ...</a:t>
            </a:r>
          </a:p>
          <a:p xmlns:a="http://schemas.openxmlformats.org/drawingml/2006/main">
            <a:r>
              <a:t/>
            </a:r>
          </a:p>
          <a:p xmlns:a="http://schemas.openxmlformats.org/drawingml/2006/main">
            <a:r>
              <a:t>Build the diagrams by preserving the two endpoint conditions, then insert an extra half-wavelength for each new mode. The sequence is first, third, fifth, seventh harmonic. Calling the second allowed shape “second harmonic” gives the wrong frequency.</a:t>
            </a:r>
          </a:p>
          <a:p xmlns:a="http://schemas.openxmlformats.org/drawingml/2006/main">
            <a:r>
              <a:t/>
            </a:r>
          </a:p>
          <a:p xmlns:a="http://schemas.openxmlformats.org/drawingml/2006/main">
            <a:r>
              <a:t>Example: v = 80 m/s and L = 0.50 m give f₁ = 40 Hz, followed by 120 Hz and 200 Hz. The spacings between successive allowed frequencies are 80 Hz, which is twice the fundamental.</a:t>
            </a:r>
          </a:p>
          <a:p xmlns:a="http://schemas.openxmlformats.org/drawingml/2006/main">
            <a:r>
              <a:t/>
            </a:r>
          </a:p>
          <a:p xmlns:a="http://schemas.openxmlformats.org/drawingml/2006/main">
            <a:r>
              <a:t>TRANSFER THE PICTURE TO AIR COLUMNS A closed pipe end is a displacement node; an open end is a displacement antinode. The same quarter-wave construction works. Pressure nodes and antinodes are opposite to displacement nodes and antinodes.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13.</a:t>
            </a:r>
          </a:p>
          <a:p xmlns:a="http://schemas.openxmlformats.org/drawingml/2006/main">
            <a:r>
              <a:t>Original source: N17 pp.3-4</a:t>
            </a:r>
          </a:p>
          <a:p xmlns:a="http://schemas.openxmlformats.org/drawingml/2006/main">
            <a:r>
              <a:t>CED: 14.6</a:t>
            </a:r>
          </a:p>
          <a:p xmlns:a="http://schemas.openxmlformats.org/drawingml/2006/main">
            <a:r>
              <a:t/>
            </a:r>
          </a:p>
          <a:p xmlns:a="http://schemas.openxmlformats.org/drawingml/2006/main">
            <a:r>
              <a:t>mixed_standing A fixed end is a node and a free end an antinode. The first three allowed modes contain 1, 3 and 5 quarter-wavelengths.</a:t>
            </a:r>
          </a:p>
          <a:p xmlns:a="http://schemas.openxmlformats.org/drawingml/2006/main">
            <a:r>
              <a:t/>
            </a:r>
          </a:p>
          <a:p xmlns:a="http://schemas.openxmlformats.org/drawingml/2006/main">
            <a:r>
              <a:t>L = nλ/4; f_n = nv/(4L), n = 1, 3, 5, ...</a:t>
            </a:r>
          </a:p>
          <a:p xmlns:a="http://schemas.openxmlformats.org/drawingml/2006/main">
            <a:r>
              <a:t/>
            </a:r>
          </a:p>
          <a:p xmlns:a="http://schemas.openxmlformats.org/drawingml/2006/main">
            <a:r>
              <a:t>Build the diagrams by preserving the two endpoint conditions, then insert an extra half-wavelength for each new mode. The sequence is first, third, fifth, seventh harmonic. Calling the second allowed shape “second harmonic” gives the wrong frequency.</a:t>
            </a:r>
          </a:p>
          <a:p xmlns:a="http://schemas.openxmlformats.org/drawingml/2006/main">
            <a:r>
              <a:t/>
            </a:r>
          </a:p>
          <a:p xmlns:a="http://schemas.openxmlformats.org/drawingml/2006/main">
            <a:r>
              <a:t>Example: v = 80 m/s and L = 0.50 m give f₁ = 40 Hz, followed by 120 Hz and 200 Hz. The spacings between successive allowed frequencies are 80 Hz, which is twice the fundamental.</a:t>
            </a:r>
          </a:p>
          <a:p xmlns:a="http://schemas.openxmlformats.org/drawingml/2006/main">
            <a:r>
              <a:t/>
            </a:r>
          </a:p>
          <a:p xmlns:a="http://schemas.openxmlformats.org/drawingml/2006/main">
            <a:r>
              <a:t>TRANSFER THE PICTURE TO AIR COLUMNS A closed pipe end is a displacement node; an open end is a displacement antinode. The same quarter-wave construction works. Pressure nodes and antinodes are opposite to displacement nodes and antinodes.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14.</a:t>
            </a:r>
          </a:p>
          <a:p xmlns:a="http://schemas.openxmlformats.org/drawingml/2006/main">
            <a:r>
              <a:t>Original source: N17 pp.4-6</a:t>
            </a:r>
          </a:p>
          <a:p xmlns:a="http://schemas.openxmlformats.org/drawingml/2006/main">
            <a:r>
              <a:t>CED: 14.6</a:t>
            </a:r>
          </a:p>
          <a:p xmlns:a="http://schemas.openxmlformats.org/drawingml/2006/main">
            <a:r>
              <a:t/>
            </a:r>
          </a:p>
          <a:p xmlns:a="http://schemas.openxmlformats.org/drawingml/2006/main">
            <a:r>
              <a:t>[['Tube / string endpoints', 'Displacement condition', 'Allowed frequencies'], ['Open-open tube', 'Antinodes at both open ends', 'f_n = nv/(2L), all positive integers n'], ['Closed-closed tube', 'Nodes at both closed ends', 'f_n = nv/(2L), all positive integers n'], ['Closed-open tube', 'Node at closed end; antinode at open end', 'f_n = nv/(4L), n = 1,3,5,…'], ['Fixed-free string', 'Node at fixed end; antinode at free end', 'Same odd-harmonic pattern as mixed tube ends']]</a:t>
            </a:r>
          </a:p>
          <a:p xmlns:a="http://schemas.openxmlformats.org/drawingml/2006/main">
            <a:r>
              <a:t/>
            </a:r>
          </a:p>
          <a:p xmlns:a="http://schemas.openxmlformats.org/drawingml/2006/main">
            <a:r>
              <a:t>For sound in a tube, displacement and pressure boundary patterns are opposite: an open end is approximately a displacement antinode and pressure node; a closed rigid end is a displacement node and pressure antinode. First identify what quantity the diagram’s vertical displacement represents. A pressure-wave sketch can look inverted relative to an air-displacement sketch without being wrong.</a:t>
            </a:r>
          </a:p>
          <a:p xmlns:a="http://schemas.openxmlformats.org/drawingml/2006/main">
            <a:r>
              <a:t/>
            </a:r>
          </a:p>
          <a:p xmlns:a="http://schemas.openxmlformats.org/drawingml/2006/main">
            <a:r>
              <a:t>Closed-open tube: fundamental λ₁ = 4L</a:t>
            </a:r>
          </a:p>
          <a:p xmlns:a="http://schemas.openxmlformats.org/drawingml/2006/main">
            <a:r>
              <a:t>Successive allowed resonances: f₁, 3f₁, 5f₁, …</a:t>
            </a:r>
          </a:p>
          <a:p xmlns:a="http://schemas.openxmlformats.org/drawingml/2006/main">
            <a:r>
              <a:t>The second allowed mode is the third harmonic, not the second harmonic.</a:t>
            </a:r>
          </a:p>
          <a:p xmlns:a="http://schemas.openxmlformats.org/drawingml/2006/main">
            <a:r>
              <a:t/>
            </a:r>
          </a:p>
          <a:p xmlns:a="http://schemas.openxmlformats.org/drawingml/2006/main">
            <a:r>
              <a:t>Worked example A tube is closed at one end with L = 0.25 m, and sound speed is 340 m/s. Fundamental f₁ = 340 Hz; the next two ideal resonances are 1020 Hz and 1700 Hz. Opening the closed end changes the fundamental to 680 Hz, with all integer harmonics allowed.</a:t>
            </a:r>
          </a:p>
          <a:p xmlns:a="http://schemas.openxmlformats.org/drawingml/2006/main">
            <a:r>
              <a:t/>
            </a:r>
          </a:p>
          <a:p xmlns:a="http://schemas.openxmlformats.org/drawingml/2006/main">
            <a:r>
              <a:t>Real open tubes have a small end correction because the displacement antinode lies slightly beyond the physical opening. The ideal formulas ignore this unless information is supplied. Resonance measurements can test whether such a correction matters.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14.</a:t>
            </a:r>
          </a:p>
          <a:p xmlns:a="http://schemas.openxmlformats.org/drawingml/2006/main">
            <a:r>
              <a:t>Original source: N17 pp.4-6</a:t>
            </a:r>
          </a:p>
          <a:p xmlns:a="http://schemas.openxmlformats.org/drawingml/2006/main">
            <a:r>
              <a:t>CED: 14.6</a:t>
            </a:r>
          </a:p>
          <a:p xmlns:a="http://schemas.openxmlformats.org/drawingml/2006/main">
            <a:r>
              <a:t/>
            </a:r>
          </a:p>
          <a:p xmlns:a="http://schemas.openxmlformats.org/drawingml/2006/main">
            <a:r>
              <a:t>[['Tube / string endpoints', 'Displacement condition', 'Allowed frequencies'], ['Open-open tube', 'Antinodes at both open ends', 'f_n = nv/(2L), all positive integers n'], ['Closed-closed tube', 'Nodes at both closed ends', 'f_n = nv/(2L), all positive integers n'], ['Closed-open tube', 'Node at closed end; antinode at open end', 'f_n = nv/(4L), n = 1,3,5,…'], ['Fixed-free string', 'Node at fixed end; antinode at free end', 'Same odd-harmonic pattern as mixed tube ends']]</a:t>
            </a:r>
          </a:p>
          <a:p xmlns:a="http://schemas.openxmlformats.org/drawingml/2006/main">
            <a:r>
              <a:t/>
            </a:r>
          </a:p>
          <a:p xmlns:a="http://schemas.openxmlformats.org/drawingml/2006/main">
            <a:r>
              <a:t>For sound in a tube, displacement and pressure boundary patterns are opposite: an open end is approximately a displacement antinode and pressure node; a closed rigid end is a displacement node and pressure antinode. First identify what quantity the diagram’s vertical displacement represents. A pressure-wave sketch can look inverted relative to an air-displacement sketch without being wrong.</a:t>
            </a:r>
          </a:p>
          <a:p xmlns:a="http://schemas.openxmlformats.org/drawingml/2006/main">
            <a:r>
              <a:t/>
            </a:r>
          </a:p>
          <a:p xmlns:a="http://schemas.openxmlformats.org/drawingml/2006/main">
            <a:r>
              <a:t>Closed-open tube: fundamental λ₁ = 4L</a:t>
            </a:r>
          </a:p>
          <a:p xmlns:a="http://schemas.openxmlformats.org/drawingml/2006/main">
            <a:r>
              <a:t>Successive allowed resonances: f₁, 3f₁, 5f₁, …</a:t>
            </a:r>
          </a:p>
          <a:p xmlns:a="http://schemas.openxmlformats.org/drawingml/2006/main">
            <a:r>
              <a:t>The second allowed mode is the third harmonic, not the second harmonic.</a:t>
            </a:r>
          </a:p>
          <a:p xmlns:a="http://schemas.openxmlformats.org/drawingml/2006/main">
            <a:r>
              <a:t/>
            </a:r>
          </a:p>
          <a:p xmlns:a="http://schemas.openxmlformats.org/drawingml/2006/main">
            <a:r>
              <a:t>Worked example A tube is closed at one end with L = 0.25 m, and sound speed is 340 m/s. Fundamental f₁ = 340 Hz; the next two ideal resonances are 1020 Hz and 1700 Hz. Opening the closed end changes the fundamental to 680 Hz, with all integer harmonics allowed.</a:t>
            </a:r>
          </a:p>
          <a:p xmlns:a="http://schemas.openxmlformats.org/drawingml/2006/main">
            <a:r>
              <a:t/>
            </a:r>
          </a:p>
          <a:p xmlns:a="http://schemas.openxmlformats.org/drawingml/2006/main">
            <a:r>
              <a:t>Real open tubes have a small end correction because the displacement antinode lies slightly beyond the physical opening. The ideal formulas ignore this unless information is supplied. Resonance measurements can test whether such a correction matters.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14.</a:t>
            </a:r>
          </a:p>
          <a:p xmlns:a="http://schemas.openxmlformats.org/drawingml/2006/main">
            <a:r>
              <a:t>Original source: N17 pp.4-6</a:t>
            </a:r>
          </a:p>
          <a:p xmlns:a="http://schemas.openxmlformats.org/drawingml/2006/main">
            <a:r>
              <a:t>CED: 14.6</a:t>
            </a:r>
          </a:p>
          <a:p xmlns:a="http://schemas.openxmlformats.org/drawingml/2006/main">
            <a:r>
              <a:t/>
            </a:r>
          </a:p>
          <a:p xmlns:a="http://schemas.openxmlformats.org/drawingml/2006/main">
            <a:r>
              <a:t>[['Tube / string endpoints', 'Displacement condition', 'Allowed frequencies'], ['Open-open tube', 'Antinodes at both open ends', 'f_n = nv/(2L), all positive integers n'], ['Closed-closed tube', 'Nodes at both closed ends', 'f_n = nv/(2L), all positive integers n'], ['Closed-open tube', 'Node at closed end; antinode at open end', 'f_n = nv/(4L), n = 1,3,5,…'], ['Fixed-free string', 'Node at fixed end; antinode at free end', 'Same odd-harmonic pattern as mixed tube ends']]</a:t>
            </a:r>
          </a:p>
          <a:p xmlns:a="http://schemas.openxmlformats.org/drawingml/2006/main">
            <a:r>
              <a:t/>
            </a:r>
          </a:p>
          <a:p xmlns:a="http://schemas.openxmlformats.org/drawingml/2006/main">
            <a:r>
              <a:t>For sound in a tube, displacement and pressure boundary patterns are opposite: an open end is approximately a displacement antinode and pressure node; a closed rigid end is a displacement node and pressure antinode. First identify what quantity the diagram’s vertical displacement represents. A pressure-wave sketch can look inverted relative to an air-displacement sketch without being wrong.</a:t>
            </a:r>
          </a:p>
          <a:p xmlns:a="http://schemas.openxmlformats.org/drawingml/2006/main">
            <a:r>
              <a:t/>
            </a:r>
          </a:p>
          <a:p xmlns:a="http://schemas.openxmlformats.org/drawingml/2006/main">
            <a:r>
              <a:t>Closed-open tube: fundamental λ₁ = 4L</a:t>
            </a:r>
          </a:p>
          <a:p xmlns:a="http://schemas.openxmlformats.org/drawingml/2006/main">
            <a:r>
              <a:t>Successive allowed resonances: f₁, 3f₁, 5f₁, …</a:t>
            </a:r>
          </a:p>
          <a:p xmlns:a="http://schemas.openxmlformats.org/drawingml/2006/main">
            <a:r>
              <a:t>The second allowed mode is the third harmonic, not the second harmonic.</a:t>
            </a:r>
          </a:p>
          <a:p xmlns:a="http://schemas.openxmlformats.org/drawingml/2006/main">
            <a:r>
              <a:t/>
            </a:r>
          </a:p>
          <a:p xmlns:a="http://schemas.openxmlformats.org/drawingml/2006/main">
            <a:r>
              <a:t>Worked example A tube is closed at one end with L = 0.25 m, and sound speed is 340 m/s. Fundamental f₁ = 340 Hz; the next two ideal resonances are 1020 Hz and 1700 Hz. Opening the closed end changes the fundamental to 680 Hz, with all integer harmonics allowed.</a:t>
            </a:r>
          </a:p>
          <a:p xmlns:a="http://schemas.openxmlformats.org/drawingml/2006/main">
            <a:r>
              <a:t/>
            </a:r>
          </a:p>
          <a:p xmlns:a="http://schemas.openxmlformats.org/drawingml/2006/main">
            <a:r>
              <a:t>Real open tubes have a small end correction because the displacement antinode lies slightly beyond the physical opening. The ideal formulas ignore this unless information is supplied. Resonance measurements can test whether such a correction matters.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15.</a:t>
            </a:r>
          </a:p>
          <a:p xmlns:a="http://schemas.openxmlformats.org/drawingml/2006/main">
            <a:r>
              <a:t>Original source: N17 pp.7-8</a:t>
            </a:r>
          </a:p>
          <a:p xmlns:a="http://schemas.openxmlformats.org/drawingml/2006/main">
            <a:r>
              <a:t>CED: 14.7</a:t>
            </a:r>
          </a:p>
          <a:p xmlns:a="http://schemas.openxmlformats.org/drawingml/2006/main">
            <a:r>
              <a:t/>
            </a:r>
          </a:p>
          <a:p xmlns:a="http://schemas.openxmlformats.org/drawingml/2006/main">
            <a:r>
              <a:t>wavefront_diffraction Schematic outgoing wavefronts and angular spreading. Circular curvature represents the same isotropic propagation speed. The aperture width relative to wavelength controls the angular range of appreciable intensity.</a:t>
            </a:r>
          </a:p>
          <a:p xmlns:a="http://schemas.openxmlformats.org/drawingml/2006/main">
            <a:r>
              <a:t/>
            </a:r>
          </a:p>
          <a:p xmlns:a="http://schemas.openxmlformats.org/drawingml/2006/main">
            <a:r>
              <a:t>The original classroom picture places a sound source inside a room and a listener outside, away from a direct ray. Sound spreads around the doorway. With sound speed 330 m/s and frequency 300 Hz, λ = v/f = 1.1 m, comparable to a typical doorway width.</a:t>
            </a:r>
          </a:p>
          <a:p xmlns:a="http://schemas.openxmlformats.org/drawingml/2006/main">
            <a:r>
              <a:t/>
            </a:r>
          </a:p>
          <a:p xmlns:a="http://schemas.openxmlformats.org/drawingml/2006/main">
            <a:r>
              <a:t>Visible light has a wavelength hundreds of nanometers long, far smaller than the doorway. Its spreading angle is correspondingly tiny. This explains why hearing around the door is easy while seeing the source directly through the wall is not.</a:t>
            </a:r>
          </a:p>
          <a:p xmlns:a="http://schemas.openxmlformats.org/drawingml/2006/main">
            <a:r>
              <a:t/>
            </a:r>
          </a:p>
          <a:p xmlns:a="http://schemas.openxmlformats.org/drawingml/2006/main">
            <a:r>
              <a:t>At fixed opening width: larger λ → more spreading</a:t>
            </a:r>
          </a:p>
          <a:p xmlns:a="http://schemas.openxmlformats.org/drawingml/2006/main">
            <a:r>
              <a:t>At fixed λ: narrower opening → more spreading</a:t>
            </a:r>
          </a:p>
          <a:p xmlns:a="http://schemas.openxmlformats.org/drawingml/2006/main">
            <a:r>
              <a:t/>
            </a:r>
          </a:p>
          <a:p xmlns:a="http://schemas.openxmlformats.org/drawingml/2006/main">
            <a:r>
              <a:t>A CAREFUL QUALITATIVE STATEMENT Diffraction does not suddenly switch on at one exact width. Its angular spread grows as the width-to-wavelength ratio decreases. Small transmitted power through a very small opening is a different issue from broad angular spreading.</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15.</a:t>
            </a:r>
          </a:p>
          <a:p xmlns:a="http://schemas.openxmlformats.org/drawingml/2006/main">
            <a:r>
              <a:t>Original source: N17 pp.7-8</a:t>
            </a:r>
          </a:p>
          <a:p xmlns:a="http://schemas.openxmlformats.org/drawingml/2006/main">
            <a:r>
              <a:t>CED: 14.7</a:t>
            </a:r>
          </a:p>
          <a:p xmlns:a="http://schemas.openxmlformats.org/drawingml/2006/main">
            <a:r>
              <a:t/>
            </a:r>
          </a:p>
          <a:p xmlns:a="http://schemas.openxmlformats.org/drawingml/2006/main">
            <a:r>
              <a:t>wavefront_diffraction Schematic outgoing wavefronts and angular spreading. Circular curvature represents the same isotropic propagation speed. The aperture width relative to wavelength controls the angular range of appreciable intensity.</a:t>
            </a:r>
          </a:p>
          <a:p xmlns:a="http://schemas.openxmlformats.org/drawingml/2006/main">
            <a:r>
              <a:t/>
            </a:r>
          </a:p>
          <a:p xmlns:a="http://schemas.openxmlformats.org/drawingml/2006/main">
            <a:r>
              <a:t>The original classroom picture places a sound source inside a room and a listener outside, away from a direct ray. Sound spreads around the doorway. With sound speed 330 m/s and frequency 300 Hz, λ = v/f = 1.1 m, comparable to a typical doorway width.</a:t>
            </a:r>
          </a:p>
          <a:p xmlns:a="http://schemas.openxmlformats.org/drawingml/2006/main">
            <a:r>
              <a:t/>
            </a:r>
          </a:p>
          <a:p xmlns:a="http://schemas.openxmlformats.org/drawingml/2006/main">
            <a:r>
              <a:t>Visible light has a wavelength hundreds of nanometers long, far smaller than the doorway. Its spreading angle is correspondingly tiny. This explains why hearing around the door is easy while seeing the source directly through the wall is not.</a:t>
            </a:r>
          </a:p>
          <a:p xmlns:a="http://schemas.openxmlformats.org/drawingml/2006/main">
            <a:r>
              <a:t/>
            </a:r>
          </a:p>
          <a:p xmlns:a="http://schemas.openxmlformats.org/drawingml/2006/main">
            <a:r>
              <a:t>At fixed opening width: larger λ → more spreading</a:t>
            </a:r>
          </a:p>
          <a:p xmlns:a="http://schemas.openxmlformats.org/drawingml/2006/main">
            <a:r>
              <a:t>At fixed λ: narrower opening → more spreading</a:t>
            </a:r>
          </a:p>
          <a:p xmlns:a="http://schemas.openxmlformats.org/drawingml/2006/main">
            <a:r>
              <a:t/>
            </a:r>
          </a:p>
          <a:p xmlns:a="http://schemas.openxmlformats.org/drawingml/2006/main">
            <a:r>
              <a:t>A CAREFUL QUALITATIVE STATEMENT Diffraction does not suddenly switch on at one exact width. Its angular spread grows as the width-to-wavelength ratio decreases. Small transmitted power through a very small opening is a different issue from broad angular spreading.</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15.</a:t>
            </a:r>
          </a:p>
          <a:p xmlns:a="http://schemas.openxmlformats.org/drawingml/2006/main">
            <a:r>
              <a:t>Original source: N17 pp.7-8</a:t>
            </a:r>
          </a:p>
          <a:p xmlns:a="http://schemas.openxmlformats.org/drawingml/2006/main">
            <a:r>
              <a:t>CED: 14.7</a:t>
            </a:r>
          </a:p>
          <a:p xmlns:a="http://schemas.openxmlformats.org/drawingml/2006/main">
            <a:r>
              <a:t/>
            </a:r>
          </a:p>
          <a:p xmlns:a="http://schemas.openxmlformats.org/drawingml/2006/main">
            <a:r>
              <a:t>wavefront_diffraction Schematic outgoing wavefronts and angular spreading. Circular curvature represents the same isotropic propagation speed. The aperture width relative to wavelength controls the angular range of appreciable intensity.</a:t>
            </a:r>
          </a:p>
          <a:p xmlns:a="http://schemas.openxmlformats.org/drawingml/2006/main">
            <a:r>
              <a:t/>
            </a:r>
          </a:p>
          <a:p xmlns:a="http://schemas.openxmlformats.org/drawingml/2006/main">
            <a:r>
              <a:t>The original classroom picture places a sound source inside a room and a listener outside, away from a direct ray. Sound spreads around the doorway. With sound speed 330 m/s and frequency 300 Hz, λ = v/f = 1.1 m, comparable to a typical doorway width.</a:t>
            </a:r>
          </a:p>
          <a:p xmlns:a="http://schemas.openxmlformats.org/drawingml/2006/main">
            <a:r>
              <a:t/>
            </a:r>
          </a:p>
          <a:p xmlns:a="http://schemas.openxmlformats.org/drawingml/2006/main">
            <a:r>
              <a:t>Visible light has a wavelength hundreds of nanometers long, far smaller than the doorway. Its spreading angle is correspondingly tiny. This explains why hearing around the door is easy while seeing the source directly through the wall is not.</a:t>
            </a:r>
          </a:p>
          <a:p xmlns:a="http://schemas.openxmlformats.org/drawingml/2006/main">
            <a:r>
              <a:t/>
            </a:r>
          </a:p>
          <a:p xmlns:a="http://schemas.openxmlformats.org/drawingml/2006/main">
            <a:r>
              <a:t>At fixed opening width: larger λ → more spreading</a:t>
            </a:r>
          </a:p>
          <a:p xmlns:a="http://schemas.openxmlformats.org/drawingml/2006/main">
            <a:r>
              <a:t>At fixed λ: narrower opening → more spreading</a:t>
            </a:r>
          </a:p>
          <a:p xmlns:a="http://schemas.openxmlformats.org/drawingml/2006/main">
            <a:r>
              <a:t/>
            </a:r>
          </a:p>
          <a:p xmlns:a="http://schemas.openxmlformats.org/drawingml/2006/main">
            <a:r>
              <a:t>A CAREFUL QUALITATIVE STATEMENT Diffraction does not suddenly switch on at one exact width. Its angular spread grows as the width-to-wavelength ratio decreases. Small transmitted power through a very small opening is a different issue from broad angular spreading.</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15.</a:t>
            </a:r>
          </a:p>
          <a:p xmlns:a="http://schemas.openxmlformats.org/drawingml/2006/main">
            <a:r>
              <a:t>Original source: N17 pp.7-8</a:t>
            </a:r>
          </a:p>
          <a:p xmlns:a="http://schemas.openxmlformats.org/drawingml/2006/main">
            <a:r>
              <a:t>CED: 14.7</a:t>
            </a:r>
          </a:p>
          <a:p xmlns:a="http://schemas.openxmlformats.org/drawingml/2006/main">
            <a:r>
              <a:t/>
            </a:r>
          </a:p>
          <a:p xmlns:a="http://schemas.openxmlformats.org/drawingml/2006/main">
            <a:r>
              <a:t>wavefront_diffraction Schematic outgoing wavefronts and angular spreading. Circular curvature represents the same isotropic propagation speed. The aperture width relative to wavelength controls the angular range of appreciable intensity.</a:t>
            </a:r>
          </a:p>
          <a:p xmlns:a="http://schemas.openxmlformats.org/drawingml/2006/main">
            <a:r>
              <a:t/>
            </a:r>
          </a:p>
          <a:p xmlns:a="http://schemas.openxmlformats.org/drawingml/2006/main">
            <a:r>
              <a:t>The original classroom picture places a sound source inside a room and a listener outside, away from a direct ray. Sound spreads around the doorway. With sound speed 330 m/s and frequency 300 Hz, λ = v/f = 1.1 m, comparable to a typical doorway width.</a:t>
            </a:r>
          </a:p>
          <a:p xmlns:a="http://schemas.openxmlformats.org/drawingml/2006/main">
            <a:r>
              <a:t/>
            </a:r>
          </a:p>
          <a:p xmlns:a="http://schemas.openxmlformats.org/drawingml/2006/main">
            <a:r>
              <a:t>Visible light has a wavelength hundreds of nanometers long, far smaller than the doorway. Its spreading angle is correspondingly tiny. This explains why hearing around the door is easy while seeing the source directly through the wall is not.</a:t>
            </a:r>
          </a:p>
          <a:p xmlns:a="http://schemas.openxmlformats.org/drawingml/2006/main">
            <a:r>
              <a:t/>
            </a:r>
          </a:p>
          <a:p xmlns:a="http://schemas.openxmlformats.org/drawingml/2006/main">
            <a:r>
              <a:t>At fixed opening width: larger λ → more spreading</a:t>
            </a:r>
          </a:p>
          <a:p xmlns:a="http://schemas.openxmlformats.org/drawingml/2006/main">
            <a:r>
              <a:t>At fixed λ: narrower opening → more spreading</a:t>
            </a:r>
          </a:p>
          <a:p xmlns:a="http://schemas.openxmlformats.org/drawingml/2006/main">
            <a:r>
              <a:t/>
            </a:r>
          </a:p>
          <a:p xmlns:a="http://schemas.openxmlformats.org/drawingml/2006/main">
            <a:r>
              <a:t>A CAREFUL QUALITATIVE STATEMENT Diffraction does not suddenly switch on at one exact width. Its angular spread grows as the width-to-wavelength ratio decreases. Small transmitted power through a very small opening is a different issue from broad angular spreading.</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16.</a:t>
            </a:r>
          </a:p>
          <a:p xmlns:a="http://schemas.openxmlformats.org/drawingml/2006/main">
            <a:r>
              <a:t>Original source: N17 pp.9-10; N18 pp.1-6</a:t>
            </a:r>
          </a:p>
          <a:p xmlns:a="http://schemas.openxmlformats.org/drawingml/2006/main">
            <a:r>
              <a:t>CED: 14.8</a:t>
            </a:r>
          </a:p>
          <a:p xmlns:a="http://schemas.openxmlformats.org/drawingml/2006/main">
            <a:r>
              <a:t/>
            </a:r>
          </a:p>
          <a:p xmlns:a="http://schemas.openxmlformats.org/drawingml/2006/main">
            <a:r>
              <a:t>Bright fringes: d sin θ = mλ, m = 0, ±1, ±2, …</a:t>
            </a:r>
          </a:p>
          <a:p xmlns:a="http://schemas.openxmlformats.org/drawingml/2006/main">
            <a:r>
              <a:t>Dark fringes for equal slits: d sin θ = (m + ½)λ</a:t>
            </a:r>
          </a:p>
          <a:p xmlns:a="http://schemas.openxmlformats.org/drawingml/2006/main">
            <a:r>
              <a:t>Small angles: y_bright ≈ mλL/d; fringe spacing Δy ≈ λL/d.</a:t>
            </a:r>
          </a:p>
          <a:p xmlns:a="http://schemas.openxmlformats.org/drawingml/2006/main">
            <a:r>
              <a:t/>
            </a:r>
          </a:p>
          <a:p xmlns:a="http://schemas.openxmlformats.org/drawingml/2006/main">
            <a:r>
              <a:t>slits The two rays reach one point on the screen after traveling different distances. The screen displacement obeys y = L tan θ; replace tan θ by sin θ only for sufficiently small angles.</a:t>
            </a:r>
          </a:p>
          <a:p xmlns:a="http://schemas.openxmlformats.org/drawingml/2006/main">
            <a:r>
              <a:t/>
            </a:r>
          </a:p>
          <a:p xmlns:a="http://schemas.openxmlformats.org/drawingml/2006/main">
            <a:r>
              <a:t>The central bright fringe is m = 0. The first dark fringe is a half-order path difference, not the first single-slit minimum. Increasing wavelength or screen distance widens the interference spacing; increasing slit separation narrows it. Approximately equal spacing applies near the center under the small-angle approximation, not to all angles.</a:t>
            </a:r>
          </a:p>
          <a:p xmlns:a="http://schemas.openxmlformats.org/drawingml/2006/main">
            <a:r>
              <a:t/>
            </a:r>
          </a:p>
          <a:p xmlns:a="http://schemas.openxmlformats.org/drawingml/2006/main">
            <a:r>
              <a:t>Worked example For λ = 500 nm, d = 0.25 mm and L = 2.0 m, Δy = 4.0 mm. The second bright fringe is 8.0 mm from center; the first dark fringe is 2.0 mm from center. Halving d doubles all these near-center distances.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16.</a:t>
            </a:r>
          </a:p>
          <a:p xmlns:a="http://schemas.openxmlformats.org/drawingml/2006/main">
            <a:r>
              <a:t>Original source: N17 pp.9-10; N18 pp.1-6</a:t>
            </a:r>
          </a:p>
          <a:p xmlns:a="http://schemas.openxmlformats.org/drawingml/2006/main">
            <a:r>
              <a:t>CED: 14.8</a:t>
            </a:r>
          </a:p>
          <a:p xmlns:a="http://schemas.openxmlformats.org/drawingml/2006/main">
            <a:r>
              <a:t/>
            </a:r>
          </a:p>
          <a:p xmlns:a="http://schemas.openxmlformats.org/drawingml/2006/main">
            <a:r>
              <a:t>Bright fringes: d sin θ = mλ, m = 0, ±1, ±2, …</a:t>
            </a:r>
          </a:p>
          <a:p xmlns:a="http://schemas.openxmlformats.org/drawingml/2006/main">
            <a:r>
              <a:t>Dark fringes for equal slits: d sin θ = (m + ½)λ</a:t>
            </a:r>
          </a:p>
          <a:p xmlns:a="http://schemas.openxmlformats.org/drawingml/2006/main">
            <a:r>
              <a:t>Small angles: y_bright ≈ mλL/d; fringe spacing Δy ≈ λL/d.</a:t>
            </a:r>
          </a:p>
          <a:p xmlns:a="http://schemas.openxmlformats.org/drawingml/2006/main">
            <a:r>
              <a:t/>
            </a:r>
          </a:p>
          <a:p xmlns:a="http://schemas.openxmlformats.org/drawingml/2006/main">
            <a:r>
              <a:t>slits The two rays reach one point on the screen after traveling different distances. The screen displacement obeys y = L tan θ; replace tan θ by sin θ only for sufficiently small angles.</a:t>
            </a:r>
          </a:p>
          <a:p xmlns:a="http://schemas.openxmlformats.org/drawingml/2006/main">
            <a:r>
              <a:t/>
            </a:r>
          </a:p>
          <a:p xmlns:a="http://schemas.openxmlformats.org/drawingml/2006/main">
            <a:r>
              <a:t>The central bright fringe is m = 0. The first dark fringe is a half-order path difference, not the first single-slit minimum. Increasing wavelength or screen distance widens the interference spacing; increasing slit separation narrows it. Approximately equal spacing applies near the center under the small-angle approximation, not to all angles.</a:t>
            </a:r>
          </a:p>
          <a:p xmlns:a="http://schemas.openxmlformats.org/drawingml/2006/main">
            <a:r>
              <a:t/>
            </a:r>
          </a:p>
          <a:p xmlns:a="http://schemas.openxmlformats.org/drawingml/2006/main">
            <a:r>
              <a:t>Worked example For λ = 500 nm, d = 0.25 mm and L = 2.0 m, Δy = 4.0 mm. The second bright fringe is 8.0 mm from center; the first dark fringe is 2.0 mm from center. Halving d doubles all these near-center distances.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16.</a:t>
            </a:r>
          </a:p>
          <a:p xmlns:a="http://schemas.openxmlformats.org/drawingml/2006/main">
            <a:r>
              <a:t>Original source: N17 pp.9-10; N18 pp.1-6</a:t>
            </a:r>
          </a:p>
          <a:p xmlns:a="http://schemas.openxmlformats.org/drawingml/2006/main">
            <a:r>
              <a:t>CED: 14.8</a:t>
            </a:r>
          </a:p>
          <a:p xmlns:a="http://schemas.openxmlformats.org/drawingml/2006/main">
            <a:r>
              <a:t/>
            </a:r>
          </a:p>
          <a:p xmlns:a="http://schemas.openxmlformats.org/drawingml/2006/main">
            <a:r>
              <a:t>Bright fringes: d sin θ = mλ, m = 0, ±1, ±2, …</a:t>
            </a:r>
          </a:p>
          <a:p xmlns:a="http://schemas.openxmlformats.org/drawingml/2006/main">
            <a:r>
              <a:t>Dark fringes for equal slits: d sin θ = (m + ½)λ</a:t>
            </a:r>
          </a:p>
          <a:p xmlns:a="http://schemas.openxmlformats.org/drawingml/2006/main">
            <a:r>
              <a:t>Small angles: y_bright ≈ mλL/d; fringe spacing Δy ≈ λL/d.</a:t>
            </a:r>
          </a:p>
          <a:p xmlns:a="http://schemas.openxmlformats.org/drawingml/2006/main">
            <a:r>
              <a:t/>
            </a:r>
          </a:p>
          <a:p xmlns:a="http://schemas.openxmlformats.org/drawingml/2006/main">
            <a:r>
              <a:t>slits The two rays reach one point on the screen after traveling different distances. The screen displacement obeys y = L tan θ; replace tan θ by sin θ only for sufficiently small angles.</a:t>
            </a:r>
          </a:p>
          <a:p xmlns:a="http://schemas.openxmlformats.org/drawingml/2006/main">
            <a:r>
              <a:t/>
            </a:r>
          </a:p>
          <a:p xmlns:a="http://schemas.openxmlformats.org/drawingml/2006/main">
            <a:r>
              <a:t>The central bright fringe is m = 0. The first dark fringe is a half-order path difference, not the first single-slit minimum. Increasing wavelength or screen distance widens the interference spacing; increasing slit separation narrows it. Approximately equal spacing applies near the center under the small-angle approximation, not to all angles.</a:t>
            </a:r>
          </a:p>
          <a:p xmlns:a="http://schemas.openxmlformats.org/drawingml/2006/main">
            <a:r>
              <a:t/>
            </a:r>
          </a:p>
          <a:p xmlns:a="http://schemas.openxmlformats.org/drawingml/2006/main">
            <a:r>
              <a:t>Worked example For λ = 500 nm, d = 0.25 mm and L = 2.0 m, Δy = 4.0 mm. The second bright fringe is 8.0 mm from center; the first dark fringe is 2.0 mm from center. Halving d doubles all these near-center distances.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17.</a:t>
            </a:r>
          </a:p>
          <a:p xmlns:a="http://schemas.openxmlformats.org/drawingml/2006/main">
            <a:r>
              <a:t>Original source: N18 pp.3-6; N22 pp.1-3</a:t>
            </a:r>
          </a:p>
          <a:p xmlns:a="http://schemas.openxmlformats.org/drawingml/2006/main">
            <a:r>
              <a:t>CED: 14.8</a:t>
            </a:r>
          </a:p>
          <a:p xmlns:a="http://schemas.openxmlformats.org/drawingml/2006/main">
            <a:r>
              <a:t/>
            </a:r>
          </a:p>
          <a:p xmlns:a="http://schemas.openxmlformats.org/drawingml/2006/main">
            <a:r>
              <a:t>interference_geometry Use Δr ≈ d sin θ for a distant screen and y = L tan θ for screen position. Only then decide whether a small-angle approximation is justified.</a:t>
            </a:r>
          </a:p>
          <a:p xmlns:a="http://schemas.openxmlformats.org/drawingml/2006/main">
            <a:r>
              <a:t/>
            </a:r>
          </a:p>
          <a:p xmlns:a="http://schemas.openxmlformats.org/drawingml/2006/main">
            <a:r>
              <a:t>Bright: d sin θ = mλ</a:t>
            </a:r>
          </a:p>
          <a:p xmlns:a="http://schemas.openxmlformats.org/drawingml/2006/main">
            <a:r>
              <a:t>Dark: d sin θ = (m + ½)λ</a:t>
            </a:r>
          </a:p>
          <a:p xmlns:a="http://schemas.openxmlformats.org/drawingml/2006/main">
            <a:r>
              <a:t>Small angle: y_bright ≈ mλL/d; Δy ≈ λL/d</a:t>
            </a:r>
          </a:p>
          <a:p xmlns:a="http://schemas.openxmlformats.org/drawingml/2006/main">
            <a:r>
              <a:t/>
            </a:r>
          </a:p>
          <a:p xmlns:a="http://schemas.openxmlformats.org/drawingml/2006/main">
            <a:r>
              <a:t>Here d is slit separation, L is distance from the slit plane to the screen, and y is measured from the central maximum. The approximation sin θ ≈ tan θ is good near the center; its accuracy depends on the desired precision rather than on one absolute angle cutoff.</a:t>
            </a:r>
          </a:p>
          <a:p xmlns:a="http://schemas.openxmlformats.org/drawingml/2006/main">
            <a:r>
              <a:t/>
            </a:r>
          </a:p>
          <a:p xmlns:a="http://schemas.openxmlformats.org/drawingml/2006/main">
            <a:r>
              <a:t>[['Change', 'Near-center spacing Δy'], ['Double wavelength λ', 'Doubles'], ['Double screen distance L', 'Doubles'], ['Double slit separation d', 'Halves'], ['Double d but keep the same spacing', 'Also double L, with λ fixed']] None 9</a:t>
            </a:r>
          </a:p>
          <a:p xmlns:a="http://schemas.openxmlformats.org/drawingml/2006/main">
            <a:r>
              <a:t/>
            </a:r>
          </a:p>
          <a:p xmlns:a="http://schemas.openxmlformats.org/drawingml/2006/main">
            <a:r>
              <a:t>PAUSE AND EXPLAIN Blocking one finite-width slit removes two-slit interference. It leaves the broader single-slit diffraction pattern of the remaining opening, not necessarily uniform brightness.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17.</a:t>
            </a:r>
          </a:p>
          <a:p xmlns:a="http://schemas.openxmlformats.org/drawingml/2006/main">
            <a:r>
              <a:t>Original source: N18 pp.3-6; N22 pp.1-3</a:t>
            </a:r>
          </a:p>
          <a:p xmlns:a="http://schemas.openxmlformats.org/drawingml/2006/main">
            <a:r>
              <a:t>CED: 14.8</a:t>
            </a:r>
          </a:p>
          <a:p xmlns:a="http://schemas.openxmlformats.org/drawingml/2006/main">
            <a:r>
              <a:t/>
            </a:r>
          </a:p>
          <a:p xmlns:a="http://schemas.openxmlformats.org/drawingml/2006/main">
            <a:r>
              <a:t>interference_geometry Use Δr ≈ d sin θ for a distant screen and y = L tan θ for screen position. Only then decide whether a small-angle approximation is justified.</a:t>
            </a:r>
          </a:p>
          <a:p xmlns:a="http://schemas.openxmlformats.org/drawingml/2006/main">
            <a:r>
              <a:t/>
            </a:r>
          </a:p>
          <a:p xmlns:a="http://schemas.openxmlformats.org/drawingml/2006/main">
            <a:r>
              <a:t>Bright: d sin θ = mλ</a:t>
            </a:r>
          </a:p>
          <a:p xmlns:a="http://schemas.openxmlformats.org/drawingml/2006/main">
            <a:r>
              <a:t>Dark: d sin θ = (m + ½)λ</a:t>
            </a:r>
          </a:p>
          <a:p xmlns:a="http://schemas.openxmlformats.org/drawingml/2006/main">
            <a:r>
              <a:t>Small angle: y_bright ≈ mλL/d; Δy ≈ λL/d</a:t>
            </a:r>
          </a:p>
          <a:p xmlns:a="http://schemas.openxmlformats.org/drawingml/2006/main">
            <a:r>
              <a:t/>
            </a:r>
          </a:p>
          <a:p xmlns:a="http://schemas.openxmlformats.org/drawingml/2006/main">
            <a:r>
              <a:t>Here d is slit separation, L is distance from the slit plane to the screen, and y is measured from the central maximum. The approximation sin θ ≈ tan θ is good near the center; its accuracy depends on the desired precision rather than on one absolute angle cutoff.</a:t>
            </a:r>
          </a:p>
          <a:p xmlns:a="http://schemas.openxmlformats.org/drawingml/2006/main">
            <a:r>
              <a:t/>
            </a:r>
          </a:p>
          <a:p xmlns:a="http://schemas.openxmlformats.org/drawingml/2006/main">
            <a:r>
              <a:t>[['Change', 'Near-center spacing Δy'], ['Double wavelength λ', 'Doubles'], ['Double screen distance L', 'Doubles'], ['Double slit separation d', 'Halves'], ['Double d but keep the same spacing', 'Also double L, with λ fixed']] None 9</a:t>
            </a:r>
          </a:p>
          <a:p xmlns:a="http://schemas.openxmlformats.org/drawingml/2006/main">
            <a:r>
              <a:t/>
            </a:r>
          </a:p>
          <a:p xmlns:a="http://schemas.openxmlformats.org/drawingml/2006/main">
            <a:r>
              <a:t>PAUSE AND EXPLAIN Blocking one finite-width slit removes two-slit interference. It leaves the broader single-slit diffraction pattern of the remaining opening, not necessarily uniform brightness.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17.</a:t>
            </a:r>
          </a:p>
          <a:p xmlns:a="http://schemas.openxmlformats.org/drawingml/2006/main">
            <a:r>
              <a:t>Original source: N18 pp.3-6; N22 pp.1-3</a:t>
            </a:r>
          </a:p>
          <a:p xmlns:a="http://schemas.openxmlformats.org/drawingml/2006/main">
            <a:r>
              <a:t>CED: 14.8</a:t>
            </a:r>
          </a:p>
          <a:p xmlns:a="http://schemas.openxmlformats.org/drawingml/2006/main">
            <a:r>
              <a:t/>
            </a:r>
          </a:p>
          <a:p xmlns:a="http://schemas.openxmlformats.org/drawingml/2006/main">
            <a:r>
              <a:t>interference_geometry Use Δr ≈ d sin θ for a distant screen and y = L tan θ for screen position. Only then decide whether a small-angle approximation is justified.</a:t>
            </a:r>
          </a:p>
          <a:p xmlns:a="http://schemas.openxmlformats.org/drawingml/2006/main">
            <a:r>
              <a:t/>
            </a:r>
          </a:p>
          <a:p xmlns:a="http://schemas.openxmlformats.org/drawingml/2006/main">
            <a:r>
              <a:t>Bright: d sin θ = mλ</a:t>
            </a:r>
          </a:p>
          <a:p xmlns:a="http://schemas.openxmlformats.org/drawingml/2006/main">
            <a:r>
              <a:t>Dark: d sin θ = (m + ½)λ</a:t>
            </a:r>
          </a:p>
          <a:p xmlns:a="http://schemas.openxmlformats.org/drawingml/2006/main">
            <a:r>
              <a:t>Small angle: y_bright ≈ mλL/d; Δy ≈ λL/d</a:t>
            </a:r>
          </a:p>
          <a:p xmlns:a="http://schemas.openxmlformats.org/drawingml/2006/main">
            <a:r>
              <a:t/>
            </a:r>
          </a:p>
          <a:p xmlns:a="http://schemas.openxmlformats.org/drawingml/2006/main">
            <a:r>
              <a:t>Here d is slit separation, L is distance from the slit plane to the screen, and y is measured from the central maximum. The approximation sin θ ≈ tan θ is good near the center; its accuracy depends on the desired precision rather than on one absolute angle cutoff.</a:t>
            </a:r>
          </a:p>
          <a:p xmlns:a="http://schemas.openxmlformats.org/drawingml/2006/main">
            <a:r>
              <a:t/>
            </a:r>
          </a:p>
          <a:p xmlns:a="http://schemas.openxmlformats.org/drawingml/2006/main">
            <a:r>
              <a:t>[['Change', 'Near-center spacing Δy'], ['Double wavelength λ', 'Doubles'], ['Double screen distance L', 'Doubles'], ['Double slit separation d', 'Halves'], ['Double d but keep the same spacing', 'Also double L, with λ fixed']] None 9</a:t>
            </a:r>
          </a:p>
          <a:p xmlns:a="http://schemas.openxmlformats.org/drawingml/2006/main">
            <a:r>
              <a:t/>
            </a:r>
          </a:p>
          <a:p xmlns:a="http://schemas.openxmlformats.org/drawingml/2006/main">
            <a:r>
              <a:t>PAUSE AND EXPLAIN Blocking one finite-width slit removes two-slit interference. It leaves the broader single-slit diffraction pattern of the remaining opening, not necessarily uniform brightness.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17.</a:t>
            </a:r>
          </a:p>
          <a:p xmlns:a="http://schemas.openxmlformats.org/drawingml/2006/main">
            <a:r>
              <a:t>Original source: N18 pp.3-6; N22 pp.1-3</a:t>
            </a:r>
          </a:p>
          <a:p xmlns:a="http://schemas.openxmlformats.org/drawingml/2006/main">
            <a:r>
              <a:t>CED: 14.8</a:t>
            </a:r>
          </a:p>
          <a:p xmlns:a="http://schemas.openxmlformats.org/drawingml/2006/main">
            <a:r>
              <a:t/>
            </a:r>
          </a:p>
          <a:p xmlns:a="http://schemas.openxmlformats.org/drawingml/2006/main">
            <a:r>
              <a:t>interference_geometry Use Δr ≈ d sin θ for a distant screen and y = L tan θ for screen position. Only then decide whether a small-angle approximation is justified.</a:t>
            </a:r>
          </a:p>
          <a:p xmlns:a="http://schemas.openxmlformats.org/drawingml/2006/main">
            <a:r>
              <a:t/>
            </a:r>
          </a:p>
          <a:p xmlns:a="http://schemas.openxmlformats.org/drawingml/2006/main">
            <a:r>
              <a:t>Bright: d sin θ = mλ</a:t>
            </a:r>
          </a:p>
          <a:p xmlns:a="http://schemas.openxmlformats.org/drawingml/2006/main">
            <a:r>
              <a:t>Dark: d sin θ = (m + ½)λ</a:t>
            </a:r>
          </a:p>
          <a:p xmlns:a="http://schemas.openxmlformats.org/drawingml/2006/main">
            <a:r>
              <a:t>Small angle: y_bright ≈ mλL/d; Δy ≈ λL/d</a:t>
            </a:r>
          </a:p>
          <a:p xmlns:a="http://schemas.openxmlformats.org/drawingml/2006/main">
            <a:r>
              <a:t/>
            </a:r>
          </a:p>
          <a:p xmlns:a="http://schemas.openxmlformats.org/drawingml/2006/main">
            <a:r>
              <a:t>Here d is slit separation, L is distance from the slit plane to the screen, and y is measured from the central maximum. The approximation sin θ ≈ tan θ is good near the center; its accuracy depends on the desired precision rather than on one absolute angle cutoff.</a:t>
            </a:r>
          </a:p>
          <a:p xmlns:a="http://schemas.openxmlformats.org/drawingml/2006/main">
            <a:r>
              <a:t/>
            </a:r>
          </a:p>
          <a:p xmlns:a="http://schemas.openxmlformats.org/drawingml/2006/main">
            <a:r>
              <a:t>[['Change', 'Near-center spacing Δy'], ['Double wavelength λ', 'Doubles'], ['Double screen distance L', 'Doubles'], ['Double slit separation d', 'Halves'], ['Double d but keep the same spacing', 'Also double L, with λ fixed']] None 9</a:t>
            </a:r>
          </a:p>
          <a:p xmlns:a="http://schemas.openxmlformats.org/drawingml/2006/main">
            <a:r>
              <a:t/>
            </a:r>
          </a:p>
          <a:p xmlns:a="http://schemas.openxmlformats.org/drawingml/2006/main">
            <a:r>
              <a:t>PAUSE AND EXPLAIN Blocking one finite-width slit removes two-slit interference. It leaves the broader single-slit diffraction pattern of the remaining opening, not necessarily uniform brightness.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18.</a:t>
            </a:r>
          </a:p>
          <a:p xmlns:a="http://schemas.openxmlformats.org/drawingml/2006/main">
            <a:r>
              <a:t>Original source: N18 pp.6-9; N19 pp.2-3; N22 p.2</a:t>
            </a:r>
          </a:p>
          <a:p xmlns:a="http://schemas.openxmlformats.org/drawingml/2006/main">
            <a:r>
              <a:t>CED: 14.8</a:t>
            </a:r>
          </a:p>
          <a:p xmlns:a="http://schemas.openxmlformats.org/drawingml/2006/main">
            <a:r>
              <a:t/>
            </a:r>
          </a:p>
          <a:p xmlns:a="http://schemas.openxmlformats.org/drawingml/2006/main">
            <a:r>
              <a:t>Principal maxima: d sin θ = mλ</a:t>
            </a:r>
          </a:p>
          <a:p xmlns:a="http://schemas.openxmlformats.org/drawingml/2006/main">
            <a:r>
              <a:t>If the grating has N lines per meter, d = 1/N.</a:t>
            </a:r>
          </a:p>
          <a:p xmlns:a="http://schemas.openxmlformats.org/drawingml/2006/main">
            <a:r>
              <a:t>A possible order must satisfy |mλ/d| ≤ 1.</a:t>
            </a:r>
          </a:p>
          <a:p xmlns:a="http://schemas.openxmlformats.org/drawingml/2006/main">
            <a:r>
              <a:t/>
            </a:r>
          </a:p>
          <a:p xmlns:a="http://schemas.openxmlformats.org/drawingml/2006/main">
            <a:r>
              <a:t>A grating combines many evenly spaced openings. Their contributions reinforce strongly only near certain directions, creating narrower, sharper principal maxima than a two-slit arrangement of the same separation. For white light, m = 0 is white; in a given nonzero order, red has the larger angle than violet because its wavelength is longer.</a:t>
            </a:r>
          </a:p>
          <a:p xmlns:a="http://schemas.openxmlformats.org/drawingml/2006/main">
            <a:r>
              <a:t/>
            </a:r>
          </a:p>
          <a:p xmlns:a="http://schemas.openxmlformats.org/drawingml/2006/main">
            <a:r>
              <a:t>Worked example A grating has 500 lines/mm = 5.00 × 10⁵ lines/m, so d = 2.00 μm. For λ = 600 nm in first order, sin θ = 0.300, giving θ = 17.5°. On a screen 1.0 m away, y = L tan θ = 0.314 m. The small-angle estimate 0.300 m is already measurably different.</a:t>
            </a:r>
          </a:p>
          <a:p xmlns:a="http://schemas.openxmlformats.org/drawingml/2006/main">
            <a:r>
              <a:t/>
            </a:r>
          </a:p>
          <a:p xmlns:a="http://schemas.openxmlformats.org/drawingml/2006/main">
            <a:r>
              <a:t>For that grating, |m| ≤ d/λ = 3.33, so orders 0, ±1, ±2 and ±3 are geometrically possible. The actual visible intensity also depends on the individual-slit envelope and the apparatus. Increasing the number of illuminated slits sharpens peaks; changing their spacing changes the angles.</a:t>
            </a:r>
          </a:p>
          <a:p xmlns:a="http://schemas.openxmlformats.org/drawingml/2006/main">
            <a:r>
              <a:t/>
            </a:r>
          </a:p>
          <a:p xmlns:a="http://schemas.openxmlformats.org/drawingml/2006/main">
            <a:r>
              <a:t>Use the correct unit conversion “Lines per millimeter” is a density, not a spacing. Convert to lines per meter before taking its reciprocal, or use d = (1 mm)/(number of lines) with units carried explicitly.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18.</a:t>
            </a:r>
          </a:p>
          <a:p xmlns:a="http://schemas.openxmlformats.org/drawingml/2006/main">
            <a:r>
              <a:t>Original source: N18 pp.6-9; N19 pp.2-3; N22 p.2</a:t>
            </a:r>
          </a:p>
          <a:p xmlns:a="http://schemas.openxmlformats.org/drawingml/2006/main">
            <a:r>
              <a:t>CED: 14.8</a:t>
            </a:r>
          </a:p>
          <a:p xmlns:a="http://schemas.openxmlformats.org/drawingml/2006/main">
            <a:r>
              <a:t/>
            </a:r>
          </a:p>
          <a:p xmlns:a="http://schemas.openxmlformats.org/drawingml/2006/main">
            <a:r>
              <a:t>Principal maxima: d sin θ = mλ</a:t>
            </a:r>
          </a:p>
          <a:p xmlns:a="http://schemas.openxmlformats.org/drawingml/2006/main">
            <a:r>
              <a:t>If the grating has N lines per meter, d = 1/N.</a:t>
            </a:r>
          </a:p>
          <a:p xmlns:a="http://schemas.openxmlformats.org/drawingml/2006/main">
            <a:r>
              <a:t>A possible order must satisfy |mλ/d| ≤ 1.</a:t>
            </a:r>
          </a:p>
          <a:p xmlns:a="http://schemas.openxmlformats.org/drawingml/2006/main">
            <a:r>
              <a:t/>
            </a:r>
          </a:p>
          <a:p xmlns:a="http://schemas.openxmlformats.org/drawingml/2006/main">
            <a:r>
              <a:t>A grating combines many evenly spaced openings. Their contributions reinforce strongly only near certain directions, creating narrower, sharper principal maxima than a two-slit arrangement of the same separation. For white light, m = 0 is white; in a given nonzero order, red has the larger angle than violet because its wavelength is longer.</a:t>
            </a:r>
          </a:p>
          <a:p xmlns:a="http://schemas.openxmlformats.org/drawingml/2006/main">
            <a:r>
              <a:t/>
            </a:r>
          </a:p>
          <a:p xmlns:a="http://schemas.openxmlformats.org/drawingml/2006/main">
            <a:r>
              <a:t>Worked example A grating has 500 lines/mm = 5.00 × 10⁵ lines/m, so d = 2.00 μm. For λ = 600 nm in first order, sin θ = 0.300, giving θ = 17.5°. On a screen 1.0 m away, y = L tan θ = 0.314 m. The small-angle estimate 0.300 m is already measurably different.</a:t>
            </a:r>
          </a:p>
          <a:p xmlns:a="http://schemas.openxmlformats.org/drawingml/2006/main">
            <a:r>
              <a:t/>
            </a:r>
          </a:p>
          <a:p xmlns:a="http://schemas.openxmlformats.org/drawingml/2006/main">
            <a:r>
              <a:t>For that grating, |m| ≤ d/λ = 3.33, so orders 0, ±1, ±2 and ±3 are geometrically possible. The actual visible intensity also depends on the individual-slit envelope and the apparatus. Increasing the number of illuminated slits sharpens peaks; changing their spacing changes the angles.</a:t>
            </a:r>
          </a:p>
          <a:p xmlns:a="http://schemas.openxmlformats.org/drawingml/2006/main">
            <a:r>
              <a:t/>
            </a:r>
          </a:p>
          <a:p xmlns:a="http://schemas.openxmlformats.org/drawingml/2006/main">
            <a:r>
              <a:t>Use the correct unit conversion “Lines per millimeter” is a density, not a spacing. Convert to lines per meter before taking its reciprocal, or use d = (1 mm)/(number of lines) with units carried explicitly.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18.</a:t>
            </a:r>
          </a:p>
          <a:p xmlns:a="http://schemas.openxmlformats.org/drawingml/2006/main">
            <a:r>
              <a:t>Original source: N18 pp.6-9; N19 pp.2-3; N22 p.2</a:t>
            </a:r>
          </a:p>
          <a:p xmlns:a="http://schemas.openxmlformats.org/drawingml/2006/main">
            <a:r>
              <a:t>CED: 14.8</a:t>
            </a:r>
          </a:p>
          <a:p xmlns:a="http://schemas.openxmlformats.org/drawingml/2006/main">
            <a:r>
              <a:t/>
            </a:r>
          </a:p>
          <a:p xmlns:a="http://schemas.openxmlformats.org/drawingml/2006/main">
            <a:r>
              <a:t>Principal maxima: d sin θ = mλ</a:t>
            </a:r>
          </a:p>
          <a:p xmlns:a="http://schemas.openxmlformats.org/drawingml/2006/main">
            <a:r>
              <a:t>If the grating has N lines per meter, d = 1/N.</a:t>
            </a:r>
          </a:p>
          <a:p xmlns:a="http://schemas.openxmlformats.org/drawingml/2006/main">
            <a:r>
              <a:t>A possible order must satisfy |mλ/d| ≤ 1.</a:t>
            </a:r>
          </a:p>
          <a:p xmlns:a="http://schemas.openxmlformats.org/drawingml/2006/main">
            <a:r>
              <a:t/>
            </a:r>
          </a:p>
          <a:p xmlns:a="http://schemas.openxmlformats.org/drawingml/2006/main">
            <a:r>
              <a:t>A grating combines many evenly spaced openings. Their contributions reinforce strongly only near certain directions, creating narrower, sharper principal maxima than a two-slit arrangement of the same separation. For white light, m = 0 is white; in a given nonzero order, red has the larger angle than violet because its wavelength is longer.</a:t>
            </a:r>
          </a:p>
          <a:p xmlns:a="http://schemas.openxmlformats.org/drawingml/2006/main">
            <a:r>
              <a:t/>
            </a:r>
          </a:p>
          <a:p xmlns:a="http://schemas.openxmlformats.org/drawingml/2006/main">
            <a:r>
              <a:t>Worked example A grating has 500 lines/mm = 5.00 × 10⁵ lines/m, so d = 2.00 μm. For λ = 600 nm in first order, sin θ = 0.300, giving θ = 17.5°. On a screen 1.0 m away, y = L tan θ = 0.314 m. The small-angle estimate 0.300 m is already measurably different.</a:t>
            </a:r>
          </a:p>
          <a:p xmlns:a="http://schemas.openxmlformats.org/drawingml/2006/main">
            <a:r>
              <a:t/>
            </a:r>
          </a:p>
          <a:p xmlns:a="http://schemas.openxmlformats.org/drawingml/2006/main">
            <a:r>
              <a:t>For that grating, |m| ≤ d/λ = 3.33, so orders 0, ±1, ±2 and ±3 are geometrically possible. The actual visible intensity also depends on the individual-slit envelope and the apparatus. Increasing the number of illuminated slits sharpens peaks; changing their spacing changes the angles.</a:t>
            </a:r>
          </a:p>
          <a:p xmlns:a="http://schemas.openxmlformats.org/drawingml/2006/main">
            <a:r>
              <a:t/>
            </a:r>
          </a:p>
          <a:p xmlns:a="http://schemas.openxmlformats.org/drawingml/2006/main">
            <a:r>
              <a:t>Use the correct unit conversion “Lines per millimeter” is a density, not a spacing. Convert to lines per meter before taking its reciprocal, or use d = (1 mm)/(number of lines) with units carried explicitly.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19.</a:t>
            </a:r>
          </a:p>
          <a:p xmlns:a="http://schemas.openxmlformats.org/drawingml/2006/main">
            <a:r>
              <a:t>Original source: N18 pp.7-9; N20 pp.4-5</a:t>
            </a:r>
          </a:p>
          <a:p xmlns:a="http://schemas.openxmlformats.org/drawingml/2006/main">
            <a:r>
              <a:t>CED: 14.8</a:t>
            </a:r>
          </a:p>
          <a:p xmlns:a="http://schemas.openxmlformats.org/drawingml/2006/main">
            <a:r>
              <a:t/>
            </a:r>
          </a:p>
          <a:p xmlns:a="http://schemas.openxmlformats.org/drawingml/2006/main">
            <a:r>
              <a:t>The central order m = 0 has zero path difference for every wavelength, so white incident light gives a white central maximum. Within a nonzero order, longer wavelengths lie at larger angles. Higher orders can overlap across colors.</a:t>
            </a:r>
          </a:p>
          <a:p xmlns:a="http://schemas.openxmlformats.org/drawingml/2006/main">
            <a:r>
              <a:t/>
            </a:r>
          </a:p>
          <a:p xmlns:a="http://schemas.openxmlformats.org/drawingml/2006/main">
            <a:r>
              <a:t>Same angle: m₁λ₁ = m₂λ₂</a:t>
            </a:r>
          </a:p>
          <a:p xmlns:a="http://schemas.openxmlformats.org/drawingml/2006/main">
            <a:r>
              <a:t>An order exists only if |mλ/d| ≤ 1.</a:t>
            </a:r>
          </a:p>
          <a:p xmlns:a="http://schemas.openxmlformats.org/drawingml/2006/main">
            <a:r>
              <a:t/>
            </a:r>
          </a:p>
          <a:p xmlns:a="http://schemas.openxmlformats.org/drawingml/2006/main">
            <a:r>
              <a:t>Original overlap reasoning: second-order 660 nm light overlaps third-order light with λ = 2(660)/3 = 440 nm. The original 600 nm versus 400 nm sketch illustrates the same 2:3 relationship.</a:t>
            </a:r>
          </a:p>
          <a:p xmlns:a="http://schemas.openxmlformats.org/drawingml/2006/main">
            <a:r>
              <a:t/>
            </a:r>
          </a:p>
          <a:p xmlns:a="http://schemas.openxmlformats.org/drawingml/2006/main">
            <a:r>
              <a:t>Counting example: if d/λ = 3.7, possible integer orders are 0, ±1, ±2, ±3: seven principal directions. Round the maximum order down. If an exact equality gives θ = 90°, that grazing order will not intersect an ordinary forward screen at finite distance.</a:t>
            </a:r>
          </a:p>
          <a:p xmlns:a="http://schemas.openxmlformats.org/drawingml/2006/main">
            <a:r>
              <a:t/>
            </a:r>
          </a:p>
          <a:p xmlns:a="http://schemas.openxmlformats.org/drawingml/2006/main">
            <a:r>
              <a:t>WHAT MORE SLITS CHANGE At fixed spacing d, adding illuminated slits makes principal peaks sharper. It does not move their ideal angular positions. Changing the line density changes d and therefore the positions.</a:t>
            </a:r>
          </a:p>
          <a:p xmlns:a="http://schemas.openxmlformats.org/drawingml/2006/main">
            <a:r>
              <a:t/>
            </a:r>
          </a:p>
          <a:p xmlns:a="http://schemas.openxmlformats.org/drawingml/2006/main">
            <a:r>
              <a:t>Class question: a grating has 1000 lines/cm. Its spacing is 10⁻⁵ m. Do not confuse this with 1000 lines/mm, whose spacing is 10⁻⁶ m.</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19.</a:t>
            </a:r>
          </a:p>
          <a:p xmlns:a="http://schemas.openxmlformats.org/drawingml/2006/main">
            <a:r>
              <a:t>Original source: N18 pp.7-9; N20 pp.4-5</a:t>
            </a:r>
          </a:p>
          <a:p xmlns:a="http://schemas.openxmlformats.org/drawingml/2006/main">
            <a:r>
              <a:t>CED: 14.8</a:t>
            </a:r>
          </a:p>
          <a:p xmlns:a="http://schemas.openxmlformats.org/drawingml/2006/main">
            <a:r>
              <a:t/>
            </a:r>
          </a:p>
          <a:p xmlns:a="http://schemas.openxmlformats.org/drawingml/2006/main">
            <a:r>
              <a:t>The central order m = 0 has zero path difference for every wavelength, so white incident light gives a white central maximum. Within a nonzero order, longer wavelengths lie at larger angles. Higher orders can overlap across colors.</a:t>
            </a:r>
          </a:p>
          <a:p xmlns:a="http://schemas.openxmlformats.org/drawingml/2006/main">
            <a:r>
              <a:t/>
            </a:r>
          </a:p>
          <a:p xmlns:a="http://schemas.openxmlformats.org/drawingml/2006/main">
            <a:r>
              <a:t>Same angle: m₁λ₁ = m₂λ₂</a:t>
            </a:r>
          </a:p>
          <a:p xmlns:a="http://schemas.openxmlformats.org/drawingml/2006/main">
            <a:r>
              <a:t>An order exists only if |mλ/d| ≤ 1.</a:t>
            </a:r>
          </a:p>
          <a:p xmlns:a="http://schemas.openxmlformats.org/drawingml/2006/main">
            <a:r>
              <a:t/>
            </a:r>
          </a:p>
          <a:p xmlns:a="http://schemas.openxmlformats.org/drawingml/2006/main">
            <a:r>
              <a:t>Original overlap reasoning: second-order 660 nm light overlaps third-order light with λ = 2(660)/3 = 440 nm. The original 600 nm versus 400 nm sketch illustrates the same 2:3 relationship.</a:t>
            </a:r>
          </a:p>
          <a:p xmlns:a="http://schemas.openxmlformats.org/drawingml/2006/main">
            <a:r>
              <a:t/>
            </a:r>
          </a:p>
          <a:p xmlns:a="http://schemas.openxmlformats.org/drawingml/2006/main">
            <a:r>
              <a:t>Counting example: if d/λ = 3.7, possible integer orders are 0, ±1, ±2, ±3: seven principal directions. Round the maximum order down. If an exact equality gives θ = 90°, that grazing order will not intersect an ordinary forward screen at finite distance.</a:t>
            </a:r>
          </a:p>
          <a:p xmlns:a="http://schemas.openxmlformats.org/drawingml/2006/main">
            <a:r>
              <a:t/>
            </a:r>
          </a:p>
          <a:p xmlns:a="http://schemas.openxmlformats.org/drawingml/2006/main">
            <a:r>
              <a:t>WHAT MORE SLITS CHANGE At fixed spacing d, adding illuminated slits makes principal peaks sharper. It does not move their ideal angular positions. Changing the line density changes d and therefore the positions.</a:t>
            </a:r>
          </a:p>
          <a:p xmlns:a="http://schemas.openxmlformats.org/drawingml/2006/main">
            <a:r>
              <a:t/>
            </a:r>
          </a:p>
          <a:p xmlns:a="http://schemas.openxmlformats.org/drawingml/2006/main">
            <a:r>
              <a:t>Class question: a grating has 1000 lines/cm. Its spacing is 10⁻⁵ m. Do not confuse this with 1000 lines/mm, whose spacing is 10⁻⁶ m.</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19.</a:t>
            </a:r>
          </a:p>
          <a:p xmlns:a="http://schemas.openxmlformats.org/drawingml/2006/main">
            <a:r>
              <a:t>Original source: N18 pp.7-9; N20 pp.4-5</a:t>
            </a:r>
          </a:p>
          <a:p xmlns:a="http://schemas.openxmlformats.org/drawingml/2006/main">
            <a:r>
              <a:t>CED: 14.8</a:t>
            </a:r>
          </a:p>
          <a:p xmlns:a="http://schemas.openxmlformats.org/drawingml/2006/main">
            <a:r>
              <a:t/>
            </a:r>
          </a:p>
          <a:p xmlns:a="http://schemas.openxmlformats.org/drawingml/2006/main">
            <a:r>
              <a:t>The central order m = 0 has zero path difference for every wavelength, so white incident light gives a white central maximum. Within a nonzero order, longer wavelengths lie at larger angles. Higher orders can overlap across colors.</a:t>
            </a:r>
          </a:p>
          <a:p xmlns:a="http://schemas.openxmlformats.org/drawingml/2006/main">
            <a:r>
              <a:t/>
            </a:r>
          </a:p>
          <a:p xmlns:a="http://schemas.openxmlformats.org/drawingml/2006/main">
            <a:r>
              <a:t>Same angle: m₁λ₁ = m₂λ₂</a:t>
            </a:r>
          </a:p>
          <a:p xmlns:a="http://schemas.openxmlformats.org/drawingml/2006/main">
            <a:r>
              <a:t>An order exists only if |mλ/d| ≤ 1.</a:t>
            </a:r>
          </a:p>
          <a:p xmlns:a="http://schemas.openxmlformats.org/drawingml/2006/main">
            <a:r>
              <a:t/>
            </a:r>
          </a:p>
          <a:p xmlns:a="http://schemas.openxmlformats.org/drawingml/2006/main">
            <a:r>
              <a:t>Original overlap reasoning: second-order 660 nm light overlaps third-order light with λ = 2(660)/3 = 440 nm. The original 600 nm versus 400 nm sketch illustrates the same 2:3 relationship.</a:t>
            </a:r>
          </a:p>
          <a:p xmlns:a="http://schemas.openxmlformats.org/drawingml/2006/main">
            <a:r>
              <a:t/>
            </a:r>
          </a:p>
          <a:p xmlns:a="http://schemas.openxmlformats.org/drawingml/2006/main">
            <a:r>
              <a:t>Counting example: if d/λ = 3.7, possible integer orders are 0, ±1, ±2, ±3: seven principal directions. Round the maximum order down. If an exact equality gives θ = 90°, that grazing order will not intersect an ordinary forward screen at finite distance.</a:t>
            </a:r>
          </a:p>
          <a:p xmlns:a="http://schemas.openxmlformats.org/drawingml/2006/main">
            <a:r>
              <a:t/>
            </a:r>
          </a:p>
          <a:p xmlns:a="http://schemas.openxmlformats.org/drawingml/2006/main">
            <a:r>
              <a:t>WHAT MORE SLITS CHANGE At fixed spacing d, adding illuminated slits makes principal peaks sharper. It does not move their ideal angular positions. Changing the line density changes d and therefore the positions.</a:t>
            </a:r>
          </a:p>
          <a:p xmlns:a="http://schemas.openxmlformats.org/drawingml/2006/main">
            <a:r>
              <a:t/>
            </a:r>
          </a:p>
          <a:p xmlns:a="http://schemas.openxmlformats.org/drawingml/2006/main">
            <a:r>
              <a:t>Class question: a grating has 1000 lines/cm. Its spacing is 10⁻⁵ m. Do not confuse this with 1000 lines/mm, whose spacing is 10⁻⁶ m.</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20.</a:t>
            </a:r>
          </a:p>
          <a:p xmlns:a="http://schemas.openxmlformats.org/drawingml/2006/main">
            <a:r>
              <a:t>Original source: N18 pp.10-13; N19 p.4; N22 p.4</a:t>
            </a:r>
          </a:p>
          <a:p xmlns:a="http://schemas.openxmlformats.org/drawingml/2006/main">
            <a:r>
              <a:t>CED: 14.7</a:t>
            </a:r>
          </a:p>
          <a:p xmlns:a="http://schemas.openxmlformats.org/drawingml/2006/main">
            <a:r>
              <a:t/>
            </a:r>
          </a:p>
          <a:p xmlns:a="http://schemas.openxmlformats.org/drawingml/2006/main">
            <a:r>
              <a:t>Dark minima: a sin θ = mλ, m = ±1, ±2, …</a:t>
            </a:r>
          </a:p>
          <a:p xmlns:a="http://schemas.openxmlformats.org/drawingml/2006/main">
            <a:r>
              <a:t>Small angle: y_min ≈ mλL/a</a:t>
            </a:r>
          </a:p>
          <a:p xmlns:a="http://schemas.openxmlformats.org/drawingml/2006/main">
            <a:r>
              <a:t>Central-maximum width ≈ 2λL/a (between first minima).</a:t>
            </a:r>
          </a:p>
          <a:p xmlns:a="http://schemas.openxmlformats.org/drawingml/2006/main">
            <a:r>
              <a:t/>
            </a:r>
          </a:p>
          <a:p xmlns:a="http://schemas.openxmlformats.org/drawingml/2006/main">
            <a:r>
              <a:t>diffraction A single slit creates a broad central bright maximum and weaker side maxima. The central maximum spans from the first minimum on one side to the first minimum on the other.</a:t>
            </a:r>
          </a:p>
          <a:p xmlns:a="http://schemas.openxmlformats.org/drawingml/2006/main">
            <a:r>
              <a:t/>
            </a:r>
          </a:p>
          <a:p xmlns:a="http://schemas.openxmlformats.org/drawingml/2006/main">
            <a:r>
              <a:t>Diffraction is spreading around edges or through openings. It is especially noticeable when the opening is comparable to wavelength. A narrower slit creates a broader pattern. Contributions from different parts of the same slit interfere; dividing the slit into paired contributions explains why integer path differences across the full width produce dark minima rather than bright maxima.</a:t>
            </a:r>
          </a:p>
          <a:p xmlns:a="http://schemas.openxmlformats.org/drawingml/2006/main">
            <a:r>
              <a:t/>
            </a:r>
          </a:p>
          <a:p xmlns:a="http://schemas.openxmlformats.org/drawingml/2006/main">
            <a:r>
              <a:t>Worked example For λ = 600 nm, slit width a = 0.10 mm and screen distance L = 2.0 m, the first minimum is y = λL/a = 0.012 m from the center. The central bright maximum is therefore 0.024 m = 2.4 cm wide.</a:t>
            </a:r>
          </a:p>
          <a:p xmlns:a="http://schemas.openxmlformats.org/drawingml/2006/main">
            <a:r>
              <a:t/>
            </a:r>
          </a:p>
          <a:p xmlns:a="http://schemas.openxmlformats.org/drawingml/2006/main">
            <a:r>
              <a:t>Two distinctions Use slit width a here, not separation d between two slits. The single-slit minima are exact under the far-field model; side maxima are not exactly at half-integer orders. Different aperture shapes produce different diffraction patterns.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20.</a:t>
            </a:r>
          </a:p>
          <a:p xmlns:a="http://schemas.openxmlformats.org/drawingml/2006/main">
            <a:r>
              <a:t>Original source: N18 pp.10-13; N19 p.4; N22 p.4</a:t>
            </a:r>
          </a:p>
          <a:p xmlns:a="http://schemas.openxmlformats.org/drawingml/2006/main">
            <a:r>
              <a:t>CED: 14.7</a:t>
            </a:r>
          </a:p>
          <a:p xmlns:a="http://schemas.openxmlformats.org/drawingml/2006/main">
            <a:r>
              <a:t/>
            </a:r>
          </a:p>
          <a:p xmlns:a="http://schemas.openxmlformats.org/drawingml/2006/main">
            <a:r>
              <a:t>Dark minima: a sin θ = mλ, m = ±1, ±2, …</a:t>
            </a:r>
          </a:p>
          <a:p xmlns:a="http://schemas.openxmlformats.org/drawingml/2006/main">
            <a:r>
              <a:t>Small angle: y_min ≈ mλL/a</a:t>
            </a:r>
          </a:p>
          <a:p xmlns:a="http://schemas.openxmlformats.org/drawingml/2006/main">
            <a:r>
              <a:t>Central-maximum width ≈ 2λL/a (between first minima).</a:t>
            </a:r>
          </a:p>
          <a:p xmlns:a="http://schemas.openxmlformats.org/drawingml/2006/main">
            <a:r>
              <a:t/>
            </a:r>
          </a:p>
          <a:p xmlns:a="http://schemas.openxmlformats.org/drawingml/2006/main">
            <a:r>
              <a:t>diffraction A single slit creates a broad central bright maximum and weaker side maxima. The central maximum spans from the first minimum on one side to the first minimum on the other.</a:t>
            </a:r>
          </a:p>
          <a:p xmlns:a="http://schemas.openxmlformats.org/drawingml/2006/main">
            <a:r>
              <a:t/>
            </a:r>
          </a:p>
          <a:p xmlns:a="http://schemas.openxmlformats.org/drawingml/2006/main">
            <a:r>
              <a:t>Diffraction is spreading around edges or through openings. It is especially noticeable when the opening is comparable to wavelength. A narrower slit creates a broader pattern. Contributions from different parts of the same slit interfere; dividing the slit into paired contributions explains why integer path differences across the full width produce dark minima rather than bright maxima.</a:t>
            </a:r>
          </a:p>
          <a:p xmlns:a="http://schemas.openxmlformats.org/drawingml/2006/main">
            <a:r>
              <a:t/>
            </a:r>
          </a:p>
          <a:p xmlns:a="http://schemas.openxmlformats.org/drawingml/2006/main">
            <a:r>
              <a:t>Worked example For λ = 600 nm, slit width a = 0.10 mm and screen distance L = 2.0 m, the first minimum is y = λL/a = 0.012 m from the center. The central bright maximum is therefore 0.024 m = 2.4 cm wide.</a:t>
            </a:r>
          </a:p>
          <a:p xmlns:a="http://schemas.openxmlformats.org/drawingml/2006/main">
            <a:r>
              <a:t/>
            </a:r>
          </a:p>
          <a:p xmlns:a="http://schemas.openxmlformats.org/drawingml/2006/main">
            <a:r>
              <a:t>Two distinctions Use slit width a here, not separation d between two slits. The single-slit minima are exact under the far-field model; side maxima are not exactly at half-integer orders. Different aperture shapes produce different diffraction patterns.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20.</a:t>
            </a:r>
          </a:p>
          <a:p xmlns:a="http://schemas.openxmlformats.org/drawingml/2006/main">
            <a:r>
              <a:t>Original source: N18 pp.10-13; N19 p.4; N22 p.4</a:t>
            </a:r>
          </a:p>
          <a:p xmlns:a="http://schemas.openxmlformats.org/drawingml/2006/main">
            <a:r>
              <a:t>CED: 14.7</a:t>
            </a:r>
          </a:p>
          <a:p xmlns:a="http://schemas.openxmlformats.org/drawingml/2006/main">
            <a:r>
              <a:t/>
            </a:r>
          </a:p>
          <a:p xmlns:a="http://schemas.openxmlformats.org/drawingml/2006/main">
            <a:r>
              <a:t>Dark minima: a sin θ = mλ, m = ±1, ±2, …</a:t>
            </a:r>
          </a:p>
          <a:p xmlns:a="http://schemas.openxmlformats.org/drawingml/2006/main">
            <a:r>
              <a:t>Small angle: y_min ≈ mλL/a</a:t>
            </a:r>
          </a:p>
          <a:p xmlns:a="http://schemas.openxmlformats.org/drawingml/2006/main">
            <a:r>
              <a:t>Central-maximum width ≈ 2λL/a (between first minima).</a:t>
            </a:r>
          </a:p>
          <a:p xmlns:a="http://schemas.openxmlformats.org/drawingml/2006/main">
            <a:r>
              <a:t/>
            </a:r>
          </a:p>
          <a:p xmlns:a="http://schemas.openxmlformats.org/drawingml/2006/main">
            <a:r>
              <a:t>diffraction A single slit creates a broad central bright maximum and weaker side maxima. The central maximum spans from the first minimum on one side to the first minimum on the other.</a:t>
            </a:r>
          </a:p>
          <a:p xmlns:a="http://schemas.openxmlformats.org/drawingml/2006/main">
            <a:r>
              <a:t/>
            </a:r>
          </a:p>
          <a:p xmlns:a="http://schemas.openxmlformats.org/drawingml/2006/main">
            <a:r>
              <a:t>Diffraction is spreading around edges or through openings. It is especially noticeable when the opening is comparable to wavelength. A narrower slit creates a broader pattern. Contributions from different parts of the same slit interfere; dividing the slit into paired contributions explains why integer path differences across the full width produce dark minima rather than bright maxima.</a:t>
            </a:r>
          </a:p>
          <a:p xmlns:a="http://schemas.openxmlformats.org/drawingml/2006/main">
            <a:r>
              <a:t/>
            </a:r>
          </a:p>
          <a:p xmlns:a="http://schemas.openxmlformats.org/drawingml/2006/main">
            <a:r>
              <a:t>Worked example For λ = 600 nm, slit width a = 0.10 mm and screen distance L = 2.0 m, the first minimum is y = λL/a = 0.012 m from the center. The central bright maximum is therefore 0.024 m = 2.4 cm wide.</a:t>
            </a:r>
          </a:p>
          <a:p xmlns:a="http://schemas.openxmlformats.org/drawingml/2006/main">
            <a:r>
              <a:t/>
            </a:r>
          </a:p>
          <a:p xmlns:a="http://schemas.openxmlformats.org/drawingml/2006/main">
            <a:r>
              <a:t>Two distinctions Use slit width a here, not separation d between two slits. The single-slit minima are exact under the far-field model; side maxima are not exactly at half-integer orders. Different aperture shapes produce different diffraction patterns.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20.</a:t>
            </a:r>
          </a:p>
          <a:p xmlns:a="http://schemas.openxmlformats.org/drawingml/2006/main">
            <a:r>
              <a:t>Original source: N18 pp.10-13; N19 p.4; N22 p.4</a:t>
            </a:r>
          </a:p>
          <a:p xmlns:a="http://schemas.openxmlformats.org/drawingml/2006/main">
            <a:r>
              <a:t>CED: 14.7</a:t>
            </a:r>
          </a:p>
          <a:p xmlns:a="http://schemas.openxmlformats.org/drawingml/2006/main">
            <a:r>
              <a:t/>
            </a:r>
          </a:p>
          <a:p xmlns:a="http://schemas.openxmlformats.org/drawingml/2006/main">
            <a:r>
              <a:t>Dark minima: a sin θ = mλ, m = ±1, ±2, …</a:t>
            </a:r>
          </a:p>
          <a:p xmlns:a="http://schemas.openxmlformats.org/drawingml/2006/main">
            <a:r>
              <a:t>Small angle: y_min ≈ mλL/a</a:t>
            </a:r>
          </a:p>
          <a:p xmlns:a="http://schemas.openxmlformats.org/drawingml/2006/main">
            <a:r>
              <a:t>Central-maximum width ≈ 2λL/a (between first minima).</a:t>
            </a:r>
          </a:p>
          <a:p xmlns:a="http://schemas.openxmlformats.org/drawingml/2006/main">
            <a:r>
              <a:t/>
            </a:r>
          </a:p>
          <a:p xmlns:a="http://schemas.openxmlformats.org/drawingml/2006/main">
            <a:r>
              <a:t>diffraction A single slit creates a broad central bright maximum and weaker side maxima. The central maximum spans from the first minimum on one side to the first minimum on the other.</a:t>
            </a:r>
          </a:p>
          <a:p xmlns:a="http://schemas.openxmlformats.org/drawingml/2006/main">
            <a:r>
              <a:t/>
            </a:r>
          </a:p>
          <a:p xmlns:a="http://schemas.openxmlformats.org/drawingml/2006/main">
            <a:r>
              <a:t>Diffraction is spreading around edges or through openings. It is especially noticeable when the opening is comparable to wavelength. A narrower slit creates a broader pattern. Contributions from different parts of the same slit interfere; dividing the slit into paired contributions explains why integer path differences across the full width produce dark minima rather than bright maxima.</a:t>
            </a:r>
          </a:p>
          <a:p xmlns:a="http://schemas.openxmlformats.org/drawingml/2006/main">
            <a:r>
              <a:t/>
            </a:r>
          </a:p>
          <a:p xmlns:a="http://schemas.openxmlformats.org/drawingml/2006/main">
            <a:r>
              <a:t>Worked example For λ = 600 nm, slit width a = 0.10 mm and screen distance L = 2.0 m, the first minimum is y = λL/a = 0.012 m from the center. The central bright maximum is therefore 0.024 m = 2.4 cm wide.</a:t>
            </a:r>
          </a:p>
          <a:p xmlns:a="http://schemas.openxmlformats.org/drawingml/2006/main">
            <a:r>
              <a:t/>
            </a:r>
          </a:p>
          <a:p xmlns:a="http://schemas.openxmlformats.org/drawingml/2006/main">
            <a:r>
              <a:t>Two distinctions Use slit width a here, not separation d between two slits. The single-slit minima are exact under the far-field model; side maxima are not exactly at half-integer orders. Different aperture shapes produce different diffraction patterns.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21.</a:t>
            </a:r>
          </a:p>
          <a:p xmlns:a="http://schemas.openxmlformats.org/drawingml/2006/main">
            <a:r>
              <a:t>Original source: N18 pp.10-12</a:t>
            </a:r>
          </a:p>
          <a:p xmlns:a="http://schemas.openxmlformats.org/drawingml/2006/main">
            <a:r>
              <a:t>CED: 14.7</a:t>
            </a:r>
          </a:p>
          <a:p xmlns:a="http://schemas.openxmlformats.org/drawingml/2006/main">
            <a:r>
              <a:t/>
            </a:r>
          </a:p>
          <a:p xmlns:a="http://schemas.openxmlformats.org/drawingml/2006/main">
            <a:r>
              <a:t>single_pair For the first minimum, divide the aperture into two equal halves. Each paired pair of points has path difference λ/2 and cancels.</a:t>
            </a:r>
          </a:p>
          <a:p xmlns:a="http://schemas.openxmlformats.org/drawingml/2006/main">
            <a:r>
              <a:t/>
            </a:r>
          </a:p>
          <a:p xmlns:a="http://schemas.openxmlformats.org/drawingml/2006/main">
            <a:r>
              <a:t>Full-aperture path difference: a sin θ = λ</a:t>
            </a:r>
          </a:p>
          <a:p xmlns:a="http://schemas.openxmlformats.org/drawingml/2006/main">
            <a:r>
              <a:t>Paired points separated by a/2: (a/2) sin θ = λ/2</a:t>
            </a:r>
          </a:p>
          <a:p xmlns:a="http://schemas.openxmlformats.org/drawingml/2006/main">
            <a:r>
              <a:t/>
            </a:r>
          </a:p>
          <a:p xmlns:a="http://schemas.openxmlformats.org/drawingml/2006/main">
            <a:r>
              <a:t>The crucial difference from two pointlike slits is that every point across the aperture contributes. Pair the top half with the bottom half at the first minimum. At the second minimum, divide into four equal strips and pair adjacent strips. The general dark conditions are a sin θ = mλ for nonzero integer m.</a:t>
            </a:r>
          </a:p>
          <a:p xmlns:a="http://schemas.openxmlformats.org/drawingml/2006/main">
            <a:r>
              <a:t/>
            </a:r>
          </a:p>
          <a:p xmlns:a="http://schemas.openxmlformats.org/drawingml/2006/main">
            <a:r>
              <a:t>At θ = 0 all contributions start together and travel equal distances, so the center is bright. Never substitute m = 0 into the dark-minimum list. The central bright band reaches from m = -1 to m = +1 and is about twice as wide as a neighboring side band in the small-angle pattern.</a:t>
            </a:r>
          </a:p>
          <a:p xmlns:a="http://schemas.openxmlformats.org/drawingml/2006/main">
            <a:r>
              <a:t/>
            </a:r>
          </a:p>
          <a:p xmlns:a="http://schemas.openxmlformats.org/drawingml/2006/main">
            <a:r>
              <a:t>PAIR THIS WITH DOUBLE SLITS Double slit: integer d sin θ/λ gives bright. Single slit: nonzero integer a sin θ/λ gives dark. The integer alone is not enough; first identify the geometry and the quantity being canceled.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21.</a:t>
            </a:r>
          </a:p>
          <a:p xmlns:a="http://schemas.openxmlformats.org/drawingml/2006/main">
            <a:r>
              <a:t>Original source: N18 pp.10-12</a:t>
            </a:r>
          </a:p>
          <a:p xmlns:a="http://schemas.openxmlformats.org/drawingml/2006/main">
            <a:r>
              <a:t>CED: 14.7</a:t>
            </a:r>
          </a:p>
          <a:p xmlns:a="http://schemas.openxmlformats.org/drawingml/2006/main">
            <a:r>
              <a:t/>
            </a:r>
          </a:p>
          <a:p xmlns:a="http://schemas.openxmlformats.org/drawingml/2006/main">
            <a:r>
              <a:t>single_pair For the first minimum, divide the aperture into two equal halves. Each paired pair of points has path difference λ/2 and cancels.</a:t>
            </a:r>
          </a:p>
          <a:p xmlns:a="http://schemas.openxmlformats.org/drawingml/2006/main">
            <a:r>
              <a:t/>
            </a:r>
          </a:p>
          <a:p xmlns:a="http://schemas.openxmlformats.org/drawingml/2006/main">
            <a:r>
              <a:t>Full-aperture path difference: a sin θ = λ</a:t>
            </a:r>
          </a:p>
          <a:p xmlns:a="http://schemas.openxmlformats.org/drawingml/2006/main">
            <a:r>
              <a:t>Paired points separated by a/2: (a/2) sin θ = λ/2</a:t>
            </a:r>
          </a:p>
          <a:p xmlns:a="http://schemas.openxmlformats.org/drawingml/2006/main">
            <a:r>
              <a:t/>
            </a:r>
          </a:p>
          <a:p xmlns:a="http://schemas.openxmlformats.org/drawingml/2006/main">
            <a:r>
              <a:t>The crucial difference from two pointlike slits is that every point across the aperture contributes. Pair the top half with the bottom half at the first minimum. At the second minimum, divide into four equal strips and pair adjacent strips. The general dark conditions are a sin θ = mλ for nonzero integer m.</a:t>
            </a:r>
          </a:p>
          <a:p xmlns:a="http://schemas.openxmlformats.org/drawingml/2006/main">
            <a:r>
              <a:t/>
            </a:r>
          </a:p>
          <a:p xmlns:a="http://schemas.openxmlformats.org/drawingml/2006/main">
            <a:r>
              <a:t>At θ = 0 all contributions start together and travel equal distances, so the center is bright. Never substitute m = 0 into the dark-minimum list. The central bright band reaches from m = -1 to m = +1 and is about twice as wide as a neighboring side band in the small-angle pattern.</a:t>
            </a:r>
          </a:p>
          <a:p xmlns:a="http://schemas.openxmlformats.org/drawingml/2006/main">
            <a:r>
              <a:t/>
            </a:r>
          </a:p>
          <a:p xmlns:a="http://schemas.openxmlformats.org/drawingml/2006/main">
            <a:r>
              <a:t>PAIR THIS WITH DOUBLE SLITS Double slit: integer d sin θ/λ gives bright. Single slit: nonzero integer a sin θ/λ gives dark. The integer alone is not enough; first identify the geometry and the quantity being canceled.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21.</a:t>
            </a:r>
          </a:p>
          <a:p xmlns:a="http://schemas.openxmlformats.org/drawingml/2006/main">
            <a:r>
              <a:t>Original source: N18 pp.10-12</a:t>
            </a:r>
          </a:p>
          <a:p xmlns:a="http://schemas.openxmlformats.org/drawingml/2006/main">
            <a:r>
              <a:t>CED: 14.7</a:t>
            </a:r>
          </a:p>
          <a:p xmlns:a="http://schemas.openxmlformats.org/drawingml/2006/main">
            <a:r>
              <a:t/>
            </a:r>
          </a:p>
          <a:p xmlns:a="http://schemas.openxmlformats.org/drawingml/2006/main">
            <a:r>
              <a:t>single_pair For the first minimum, divide the aperture into two equal halves. Each paired pair of points has path difference λ/2 and cancels.</a:t>
            </a:r>
          </a:p>
          <a:p xmlns:a="http://schemas.openxmlformats.org/drawingml/2006/main">
            <a:r>
              <a:t/>
            </a:r>
          </a:p>
          <a:p xmlns:a="http://schemas.openxmlformats.org/drawingml/2006/main">
            <a:r>
              <a:t>Full-aperture path difference: a sin θ = λ</a:t>
            </a:r>
          </a:p>
          <a:p xmlns:a="http://schemas.openxmlformats.org/drawingml/2006/main">
            <a:r>
              <a:t>Paired points separated by a/2: (a/2) sin θ = λ/2</a:t>
            </a:r>
          </a:p>
          <a:p xmlns:a="http://schemas.openxmlformats.org/drawingml/2006/main">
            <a:r>
              <a:t/>
            </a:r>
          </a:p>
          <a:p xmlns:a="http://schemas.openxmlformats.org/drawingml/2006/main">
            <a:r>
              <a:t>The crucial difference from two pointlike slits is that every point across the aperture contributes. Pair the top half with the bottom half at the first minimum. At the second minimum, divide into four equal strips and pair adjacent strips. The general dark conditions are a sin θ = mλ for nonzero integer m.</a:t>
            </a:r>
          </a:p>
          <a:p xmlns:a="http://schemas.openxmlformats.org/drawingml/2006/main">
            <a:r>
              <a:t/>
            </a:r>
          </a:p>
          <a:p xmlns:a="http://schemas.openxmlformats.org/drawingml/2006/main">
            <a:r>
              <a:t>At θ = 0 all contributions start together and travel equal distances, so the center is bright. Never substitute m = 0 into the dark-minimum list. The central bright band reaches from m = -1 to m = +1 and is about twice as wide as a neighboring side band in the small-angle pattern.</a:t>
            </a:r>
          </a:p>
          <a:p xmlns:a="http://schemas.openxmlformats.org/drawingml/2006/main">
            <a:r>
              <a:t/>
            </a:r>
          </a:p>
          <a:p xmlns:a="http://schemas.openxmlformats.org/drawingml/2006/main">
            <a:r>
              <a:t>PAIR THIS WITH DOUBLE SLITS Double slit: integer d sin θ/λ gives bright. Single slit: nonzero integer a sin θ/λ gives dark. The integer alone is not enough; first identify the geometry and the quantity being canceled.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22.</a:t>
            </a:r>
          </a:p>
          <a:p xmlns:a="http://schemas.openxmlformats.org/drawingml/2006/main">
            <a:r>
              <a:t>Original source: N18 p.14</a:t>
            </a:r>
          </a:p>
          <a:p xmlns:a="http://schemas.openxmlformats.org/drawingml/2006/main">
            <a:r>
              <a:t>CED: 14.7-14.8</a:t>
            </a:r>
          </a:p>
          <a:p xmlns:a="http://schemas.openxmlformats.org/drawingml/2006/main">
            <a:r>
              <a:t/>
            </a:r>
          </a:p>
          <a:p xmlns:a="http://schemas.openxmlformats.org/drawingml/2006/main">
            <a:r>
              <a:t>envelope Fine spacing is controlled by separation d. The broad envelope is controlled by slit width a.</a:t>
            </a:r>
          </a:p>
          <a:p xmlns:a="http://schemas.openxmlformats.org/drawingml/2006/main">
            <a:r>
              <a:t/>
            </a:r>
          </a:p>
          <a:p xmlns:a="http://schemas.openxmlformats.org/drawingml/2006/main">
            <a:r>
              <a:t>Finite-width slits also diffract individually. The rapidly spaced double-slit fringes lie inside a broad single-slit envelope. Slit separation d controls fine fringe spacing; slit width a controls envelope width. An interference maximum can be absent when it coincides with a diffraction minimum. This is why real patterns do not consist of equal-height bright fringes everywhere. small</a:t>
            </a:r>
          </a:p>
          <a:p xmlns:a="http://schemas.openxmlformats.org/drawingml/2006/main">
            <a:r>
              <a:t/>
            </a:r>
          </a:p>
          <a:p xmlns:a="http://schemas.openxmlformats.org/drawingml/2006/main">
            <a:r>
              <a:t>Fine fringes: d sin θ = mλ</a:t>
            </a:r>
          </a:p>
          <a:p xmlns:a="http://schemas.openxmlformats.org/drawingml/2006/main">
            <a:r>
              <a:t>Envelope minima: a sin θ = pλ, p = ±1, ±2, ...</a:t>
            </a:r>
          </a:p>
          <a:p xmlns:a="http://schemas.openxmlformats.org/drawingml/2006/main">
            <a:r>
              <a:t/>
            </a:r>
          </a:p>
          <a:p xmlns:a="http://schemas.openxmlformats.org/drawingml/2006/main">
            <a:r>
              <a:t>Example: d = 4a. The m = 4 interference maximum satisfies sin θ = 4λ/d = λ/a and coincides with the first envelope minimum. That order is missing. This does not change the slit separation or the spacing of the other fine fringes.</a:t>
            </a:r>
          </a:p>
          <a:p xmlns:a="http://schemas.openxmlformats.org/drawingml/2006/main">
            <a:r>
              <a:t/>
            </a:r>
          </a:p>
          <a:p xmlns:a="http://schemas.openxmlformats.org/drawingml/2006/main">
            <a:r>
              <a:t>PAUSE AND EXPLAIN Increase each slit’s width while keeping their separation fixed. The broad central envelope becomes narrower; the near-center fine fringe spacing stays approximately the same.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22.</a:t>
            </a:r>
          </a:p>
          <a:p xmlns:a="http://schemas.openxmlformats.org/drawingml/2006/main">
            <a:r>
              <a:t>Original source: N18 p.14</a:t>
            </a:r>
          </a:p>
          <a:p xmlns:a="http://schemas.openxmlformats.org/drawingml/2006/main">
            <a:r>
              <a:t>CED: 14.7-14.8</a:t>
            </a:r>
          </a:p>
          <a:p xmlns:a="http://schemas.openxmlformats.org/drawingml/2006/main">
            <a:r>
              <a:t/>
            </a:r>
          </a:p>
          <a:p xmlns:a="http://schemas.openxmlformats.org/drawingml/2006/main">
            <a:r>
              <a:t>envelope Fine spacing is controlled by separation d. The broad envelope is controlled by slit width a.</a:t>
            </a:r>
          </a:p>
          <a:p xmlns:a="http://schemas.openxmlformats.org/drawingml/2006/main">
            <a:r>
              <a:t/>
            </a:r>
          </a:p>
          <a:p xmlns:a="http://schemas.openxmlformats.org/drawingml/2006/main">
            <a:r>
              <a:t>Finite-width slits also diffract individually. The rapidly spaced double-slit fringes lie inside a broad single-slit envelope. Slit separation d controls fine fringe spacing; slit width a controls envelope width. An interference maximum can be absent when it coincides with a diffraction minimum. This is why real patterns do not consist of equal-height bright fringes everywhere. small</a:t>
            </a:r>
          </a:p>
          <a:p xmlns:a="http://schemas.openxmlformats.org/drawingml/2006/main">
            <a:r>
              <a:t/>
            </a:r>
          </a:p>
          <a:p xmlns:a="http://schemas.openxmlformats.org/drawingml/2006/main">
            <a:r>
              <a:t>Fine fringes: d sin θ = mλ</a:t>
            </a:r>
          </a:p>
          <a:p xmlns:a="http://schemas.openxmlformats.org/drawingml/2006/main">
            <a:r>
              <a:t>Envelope minima: a sin θ = pλ, p = ±1, ±2, ...</a:t>
            </a:r>
          </a:p>
          <a:p xmlns:a="http://schemas.openxmlformats.org/drawingml/2006/main">
            <a:r>
              <a:t/>
            </a:r>
          </a:p>
          <a:p xmlns:a="http://schemas.openxmlformats.org/drawingml/2006/main">
            <a:r>
              <a:t>Example: d = 4a. The m = 4 interference maximum satisfies sin θ = 4λ/d = λ/a and coincides with the first envelope minimum. That order is missing. This does not change the slit separation or the spacing of the other fine fringes.</a:t>
            </a:r>
          </a:p>
          <a:p xmlns:a="http://schemas.openxmlformats.org/drawingml/2006/main">
            <a:r>
              <a:t/>
            </a:r>
          </a:p>
          <a:p xmlns:a="http://schemas.openxmlformats.org/drawingml/2006/main">
            <a:r>
              <a:t>PAUSE AND EXPLAIN Increase each slit’s width while keeping their separation fixed. The broad central envelope becomes narrower; the near-center fine fringe spacing stays approximately the same.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22.</a:t>
            </a:r>
          </a:p>
          <a:p xmlns:a="http://schemas.openxmlformats.org/drawingml/2006/main">
            <a:r>
              <a:t>Original source: N18 p.14</a:t>
            </a:r>
          </a:p>
          <a:p xmlns:a="http://schemas.openxmlformats.org/drawingml/2006/main">
            <a:r>
              <a:t>CED: 14.7-14.8</a:t>
            </a:r>
          </a:p>
          <a:p xmlns:a="http://schemas.openxmlformats.org/drawingml/2006/main">
            <a:r>
              <a:t/>
            </a:r>
          </a:p>
          <a:p xmlns:a="http://schemas.openxmlformats.org/drawingml/2006/main">
            <a:r>
              <a:t>envelope Fine spacing is controlled by separation d. The broad envelope is controlled by slit width a.</a:t>
            </a:r>
          </a:p>
          <a:p xmlns:a="http://schemas.openxmlformats.org/drawingml/2006/main">
            <a:r>
              <a:t/>
            </a:r>
          </a:p>
          <a:p xmlns:a="http://schemas.openxmlformats.org/drawingml/2006/main">
            <a:r>
              <a:t>Finite-width slits also diffract individually. The rapidly spaced double-slit fringes lie inside a broad single-slit envelope. Slit separation d controls fine fringe spacing; slit width a controls envelope width. An interference maximum can be absent when it coincides with a diffraction minimum. This is why real patterns do not consist of equal-height bright fringes everywhere. small</a:t>
            </a:r>
          </a:p>
          <a:p xmlns:a="http://schemas.openxmlformats.org/drawingml/2006/main">
            <a:r>
              <a:t/>
            </a:r>
          </a:p>
          <a:p xmlns:a="http://schemas.openxmlformats.org/drawingml/2006/main">
            <a:r>
              <a:t>Fine fringes: d sin θ = mλ</a:t>
            </a:r>
          </a:p>
          <a:p xmlns:a="http://schemas.openxmlformats.org/drawingml/2006/main">
            <a:r>
              <a:t>Envelope minima: a sin θ = pλ, p = ±1, ±2, ...</a:t>
            </a:r>
          </a:p>
          <a:p xmlns:a="http://schemas.openxmlformats.org/drawingml/2006/main">
            <a:r>
              <a:t/>
            </a:r>
          </a:p>
          <a:p xmlns:a="http://schemas.openxmlformats.org/drawingml/2006/main">
            <a:r>
              <a:t>Example: d = 4a. The m = 4 interference maximum satisfies sin θ = 4λ/d = λ/a and coincides with the first envelope minimum. That order is missing. This does not change the slit separation or the spacing of the other fine fringes.</a:t>
            </a:r>
          </a:p>
          <a:p xmlns:a="http://schemas.openxmlformats.org/drawingml/2006/main">
            <a:r>
              <a:t/>
            </a:r>
          </a:p>
          <a:p xmlns:a="http://schemas.openxmlformats.org/drawingml/2006/main">
            <a:r>
              <a:t>PAUSE AND EXPLAIN Increase each slit’s width while keeping their separation fixed. The broad central envelope becomes narrower; the near-center fine fringe spacing stays approximately the same.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22.</a:t>
            </a:r>
          </a:p>
          <a:p xmlns:a="http://schemas.openxmlformats.org/drawingml/2006/main">
            <a:r>
              <a:t>Original source: N18 p.14</a:t>
            </a:r>
          </a:p>
          <a:p xmlns:a="http://schemas.openxmlformats.org/drawingml/2006/main">
            <a:r>
              <a:t>CED: 14.7-14.8</a:t>
            </a:r>
          </a:p>
          <a:p xmlns:a="http://schemas.openxmlformats.org/drawingml/2006/main">
            <a:r>
              <a:t/>
            </a:r>
          </a:p>
          <a:p xmlns:a="http://schemas.openxmlformats.org/drawingml/2006/main">
            <a:r>
              <a:t>envelope Fine spacing is controlled by separation d. The broad envelope is controlled by slit width a.</a:t>
            </a:r>
          </a:p>
          <a:p xmlns:a="http://schemas.openxmlformats.org/drawingml/2006/main">
            <a:r>
              <a:t/>
            </a:r>
          </a:p>
          <a:p xmlns:a="http://schemas.openxmlformats.org/drawingml/2006/main">
            <a:r>
              <a:t>Finite-width slits also diffract individually. The rapidly spaced double-slit fringes lie inside a broad single-slit envelope. Slit separation d controls fine fringe spacing; slit width a controls envelope width. An interference maximum can be absent when it coincides with a diffraction minimum. This is why real patterns do not consist of equal-height bright fringes everywhere. small</a:t>
            </a:r>
          </a:p>
          <a:p xmlns:a="http://schemas.openxmlformats.org/drawingml/2006/main">
            <a:r>
              <a:t/>
            </a:r>
          </a:p>
          <a:p xmlns:a="http://schemas.openxmlformats.org/drawingml/2006/main">
            <a:r>
              <a:t>Fine fringes: d sin θ = mλ</a:t>
            </a:r>
          </a:p>
          <a:p xmlns:a="http://schemas.openxmlformats.org/drawingml/2006/main">
            <a:r>
              <a:t>Envelope minima: a sin θ = pλ, p = ±1, ±2, ...</a:t>
            </a:r>
          </a:p>
          <a:p xmlns:a="http://schemas.openxmlformats.org/drawingml/2006/main">
            <a:r>
              <a:t/>
            </a:r>
          </a:p>
          <a:p xmlns:a="http://schemas.openxmlformats.org/drawingml/2006/main">
            <a:r>
              <a:t>Example: d = 4a. The m = 4 interference maximum satisfies sin θ = 4λ/d = λ/a and coincides with the first envelope minimum. That order is missing. This does not change the slit separation or the spacing of the other fine fringes.</a:t>
            </a:r>
          </a:p>
          <a:p xmlns:a="http://schemas.openxmlformats.org/drawingml/2006/main">
            <a:r>
              <a:t/>
            </a:r>
          </a:p>
          <a:p xmlns:a="http://schemas.openxmlformats.org/drawingml/2006/main">
            <a:r>
              <a:t>PAUSE AND EXPLAIN Increase each slit’s width while keeping their separation fixed. The broad central envelope becomes narrower; the near-center fine fringe spacing stays approximately the same.</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23.</a:t>
            </a:r>
          </a:p>
          <a:p xmlns:a="http://schemas.openxmlformats.org/drawingml/2006/main">
            <a:r>
              <a:t>Original source: N19 pp.5-7; N20 pp.1-3</a:t>
            </a:r>
          </a:p>
          <a:p xmlns:a="http://schemas.openxmlformats.org/drawingml/2006/main">
            <a:r>
              <a:t>CED: 14.9</a:t>
            </a:r>
          </a:p>
          <a:p xmlns:a="http://schemas.openxmlformats.org/drawingml/2006/main">
            <a:r>
              <a:t/>
            </a:r>
          </a:p>
          <a:p xmlns:a="http://schemas.openxmlformats.org/drawingml/2006/main">
            <a:r>
              <a:t>thinfilm Two reflected rays interfere. One reflects at the top; the other enters the film, reflects at the bottom and leaves. Determine the index change at EACH reflecting interface. Rays are separated obliquely for visibility; the 2nt equations below use the normal-incidence limit.</a:t>
            </a:r>
          </a:p>
          <a:p xmlns:a="http://schemas.openxmlformats.org/drawingml/2006/main">
            <a:r>
              <a:t/>
            </a:r>
          </a:p>
          <a:p xmlns:a="http://schemas.openxmlformats.org/drawingml/2006/main">
            <a:r>
              <a:t>For the ideal transparent nonabsorbing dielectric interfaces used here, reflection from lower to higher refractive index produces a 180° phase reversal. Reflection from higher to lower index does not. Transmission does not add that reflection phase reversal, although the wave accumulates phase as it travels through the film.</a:t>
            </a:r>
          </a:p>
          <a:p xmlns:a="http://schemas.openxmlformats.org/drawingml/2006/main">
            <a:r>
              <a:t/>
            </a:r>
          </a:p>
          <a:p xmlns:a="http://schemas.openxmlformats.org/drawingml/2006/main">
            <a:r>
              <a:t>Normal incidence: extra optical path = 2n_ft</a:t>
            </a:r>
          </a:p>
          <a:p xmlns:a="http://schemas.openxmlformats.org/drawingml/2006/main">
            <a:r>
              <a:t>Use λ₀, the wavelength in vacuum/approximately air.</a:t>
            </a:r>
          </a:p>
          <a:p xmlns:a="http://schemas.openxmlformats.org/drawingml/2006/main">
            <a:r>
              <a:t>Equivalently, extra geometric path 2t is compared with λ_film = λ₀/n_f.</a:t>
            </a:r>
          </a:p>
          <a:p xmlns:a="http://schemas.openxmlformats.org/drawingml/2006/main">
            <a:r>
              <a:t/>
            </a:r>
          </a:p>
          <a:p xmlns:a="http://schemas.openxmlformats.org/drawingml/2006/main">
            <a:r>
              <a:t>[['Relative reflection phase', 'Constructive reflected light', 'Destructive reflected light'], ['Exactly one phase reversal', '2n_ft = (m + ½)λ₀', '2n_ft = mλ₀'], ['Zero or two reversals', '2n_ft = mλ₀', '2n_ft = (m + ½)λ₀']]</a:t>
            </a:r>
          </a:p>
          <a:p xmlns:a="http://schemas.openxmlformats.org/drawingml/2006/main">
            <a:r>
              <a:t/>
            </a:r>
          </a:p>
          <a:p xmlns:a="http://schemas.openxmlformats.org/drawingml/2006/main">
            <a:r>
              <a:t>Here m is an integer selected for a physically allowed thickness. Extension beyond the normal-incidence assessment boundary: at non-normal incidence, the appropriate optical-path term becomes 2n_ft cos θ_film; the normal-incidence version is the main model in the examples. Thin-film colors vary with thickness, wavelength and viewing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23.</a:t>
            </a:r>
          </a:p>
          <a:p xmlns:a="http://schemas.openxmlformats.org/drawingml/2006/main">
            <a:r>
              <a:t>Original source: N19 pp.5-7; N20 pp.1-3</a:t>
            </a:r>
          </a:p>
          <a:p xmlns:a="http://schemas.openxmlformats.org/drawingml/2006/main">
            <a:r>
              <a:t>CED: 14.9</a:t>
            </a:r>
          </a:p>
          <a:p xmlns:a="http://schemas.openxmlformats.org/drawingml/2006/main">
            <a:r>
              <a:t/>
            </a:r>
          </a:p>
          <a:p xmlns:a="http://schemas.openxmlformats.org/drawingml/2006/main">
            <a:r>
              <a:t>thinfilm Two reflected rays interfere. One reflects at the top; the other enters the film, reflects at the bottom and leaves. Determine the index change at EACH reflecting interface. Rays are separated obliquely for visibility; the 2nt equations below use the normal-incidence limit.</a:t>
            </a:r>
          </a:p>
          <a:p xmlns:a="http://schemas.openxmlformats.org/drawingml/2006/main">
            <a:r>
              <a:t/>
            </a:r>
          </a:p>
          <a:p xmlns:a="http://schemas.openxmlformats.org/drawingml/2006/main">
            <a:r>
              <a:t>For the ideal transparent nonabsorbing dielectric interfaces used here, reflection from lower to higher refractive index produces a 180° phase reversal. Reflection from higher to lower index does not. Transmission does not add that reflection phase reversal, although the wave accumulates phase as it travels through the film.</a:t>
            </a:r>
          </a:p>
          <a:p xmlns:a="http://schemas.openxmlformats.org/drawingml/2006/main">
            <a:r>
              <a:t/>
            </a:r>
          </a:p>
          <a:p xmlns:a="http://schemas.openxmlformats.org/drawingml/2006/main">
            <a:r>
              <a:t>Normal incidence: extra optical path = 2n_ft</a:t>
            </a:r>
          </a:p>
          <a:p xmlns:a="http://schemas.openxmlformats.org/drawingml/2006/main">
            <a:r>
              <a:t>Use λ₀, the wavelength in vacuum/approximately air.</a:t>
            </a:r>
          </a:p>
          <a:p xmlns:a="http://schemas.openxmlformats.org/drawingml/2006/main">
            <a:r>
              <a:t>Equivalently, extra geometric path 2t is compared with λ_film = λ₀/n_f.</a:t>
            </a:r>
          </a:p>
          <a:p xmlns:a="http://schemas.openxmlformats.org/drawingml/2006/main">
            <a:r>
              <a:t/>
            </a:r>
          </a:p>
          <a:p xmlns:a="http://schemas.openxmlformats.org/drawingml/2006/main">
            <a:r>
              <a:t>[['Relative reflection phase', 'Constructive reflected light', 'Destructive reflected light'], ['Exactly one phase reversal', '2n_ft = (m + ½)λ₀', '2n_ft = mλ₀'], ['Zero or two reversals', '2n_ft = mλ₀', '2n_ft = (m + ½)λ₀']]</a:t>
            </a:r>
          </a:p>
          <a:p xmlns:a="http://schemas.openxmlformats.org/drawingml/2006/main">
            <a:r>
              <a:t/>
            </a:r>
          </a:p>
          <a:p xmlns:a="http://schemas.openxmlformats.org/drawingml/2006/main">
            <a:r>
              <a:t>Here m is an integer selected for a physically allowed thickness. Extension beyond the normal-incidence assessment boundary: at non-normal incidence, the appropriate optical-path term becomes 2n_ft cos θ_film; the normal-incidence version is the main model in the examples. Thin-film colors vary with thickness, wavelength and viewing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23.</a:t>
            </a:r>
          </a:p>
          <a:p xmlns:a="http://schemas.openxmlformats.org/drawingml/2006/main">
            <a:r>
              <a:t>Original source: N19 pp.5-7; N20 pp.1-3</a:t>
            </a:r>
          </a:p>
          <a:p xmlns:a="http://schemas.openxmlformats.org/drawingml/2006/main">
            <a:r>
              <a:t>CED: 14.9</a:t>
            </a:r>
          </a:p>
          <a:p xmlns:a="http://schemas.openxmlformats.org/drawingml/2006/main">
            <a:r>
              <a:t/>
            </a:r>
          </a:p>
          <a:p xmlns:a="http://schemas.openxmlformats.org/drawingml/2006/main">
            <a:r>
              <a:t>thinfilm Two reflected rays interfere. One reflects at the top; the other enters the film, reflects at the bottom and leaves. Determine the index change at EACH reflecting interface. Rays are separated obliquely for visibility; the 2nt equations below use the normal-incidence limit.</a:t>
            </a:r>
          </a:p>
          <a:p xmlns:a="http://schemas.openxmlformats.org/drawingml/2006/main">
            <a:r>
              <a:t/>
            </a:r>
          </a:p>
          <a:p xmlns:a="http://schemas.openxmlformats.org/drawingml/2006/main">
            <a:r>
              <a:t>For the ideal transparent nonabsorbing dielectric interfaces used here, reflection from lower to higher refractive index produces a 180° phase reversal. Reflection from higher to lower index does not. Transmission does not add that reflection phase reversal, although the wave accumulates phase as it travels through the film.</a:t>
            </a:r>
          </a:p>
          <a:p xmlns:a="http://schemas.openxmlformats.org/drawingml/2006/main">
            <a:r>
              <a:t/>
            </a:r>
          </a:p>
          <a:p xmlns:a="http://schemas.openxmlformats.org/drawingml/2006/main">
            <a:r>
              <a:t>Normal incidence: extra optical path = 2n_ft</a:t>
            </a:r>
          </a:p>
          <a:p xmlns:a="http://schemas.openxmlformats.org/drawingml/2006/main">
            <a:r>
              <a:t>Use λ₀, the wavelength in vacuum/approximately air.</a:t>
            </a:r>
          </a:p>
          <a:p xmlns:a="http://schemas.openxmlformats.org/drawingml/2006/main">
            <a:r>
              <a:t>Equivalently, extra geometric path 2t is compared with λ_film = λ₀/n_f.</a:t>
            </a:r>
          </a:p>
          <a:p xmlns:a="http://schemas.openxmlformats.org/drawingml/2006/main">
            <a:r>
              <a:t/>
            </a:r>
          </a:p>
          <a:p xmlns:a="http://schemas.openxmlformats.org/drawingml/2006/main">
            <a:r>
              <a:t>[['Relative reflection phase', 'Constructive reflected light', 'Destructive reflected light'], ['Exactly one phase reversal', '2n_ft = (m + ½)λ₀', '2n_ft = mλ₀'], ['Zero or two reversals', '2n_ft = mλ₀', '2n_ft = (m + ½)λ₀']]</a:t>
            </a:r>
          </a:p>
          <a:p xmlns:a="http://schemas.openxmlformats.org/drawingml/2006/main">
            <a:r>
              <a:t/>
            </a:r>
          </a:p>
          <a:p xmlns:a="http://schemas.openxmlformats.org/drawingml/2006/main">
            <a:r>
              <a:t>Here m is an integer selected for a physically allowed thickness. Extension beyond the normal-incidence assessment boundary: at non-normal incidence, the appropriate optical-path term becomes 2n_ft cos θ_film; the normal-incidence version is the main model in the examples. Thin-film colors vary with thickness, wavelength and viewing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23.</a:t>
            </a:r>
          </a:p>
          <a:p xmlns:a="http://schemas.openxmlformats.org/drawingml/2006/main">
            <a:r>
              <a:t>Original source: N19 pp.5-7; N20 pp.1-3</a:t>
            </a:r>
          </a:p>
          <a:p xmlns:a="http://schemas.openxmlformats.org/drawingml/2006/main">
            <a:r>
              <a:t>CED: 14.9</a:t>
            </a:r>
          </a:p>
          <a:p xmlns:a="http://schemas.openxmlformats.org/drawingml/2006/main">
            <a:r>
              <a:t/>
            </a:r>
          </a:p>
          <a:p xmlns:a="http://schemas.openxmlformats.org/drawingml/2006/main">
            <a:r>
              <a:t>thinfilm Two reflected rays interfere. One reflects at the top; the other enters the film, reflects at the bottom and leaves. Determine the index change at EACH reflecting interface. Rays are separated obliquely for visibility; the 2nt equations below use the normal-incidence limit.</a:t>
            </a:r>
          </a:p>
          <a:p xmlns:a="http://schemas.openxmlformats.org/drawingml/2006/main">
            <a:r>
              <a:t/>
            </a:r>
          </a:p>
          <a:p xmlns:a="http://schemas.openxmlformats.org/drawingml/2006/main">
            <a:r>
              <a:t>For the ideal transparent nonabsorbing dielectric interfaces used here, reflection from lower to higher refractive index produces a 180° phase reversal. Reflection from higher to lower index does not. Transmission does not add that reflection phase reversal, although the wave accumulates phase as it travels through the film.</a:t>
            </a:r>
          </a:p>
          <a:p xmlns:a="http://schemas.openxmlformats.org/drawingml/2006/main">
            <a:r>
              <a:t/>
            </a:r>
          </a:p>
          <a:p xmlns:a="http://schemas.openxmlformats.org/drawingml/2006/main">
            <a:r>
              <a:t>Normal incidence: extra optical path = 2n_ft</a:t>
            </a:r>
          </a:p>
          <a:p xmlns:a="http://schemas.openxmlformats.org/drawingml/2006/main">
            <a:r>
              <a:t>Use λ₀, the wavelength in vacuum/approximately air.</a:t>
            </a:r>
          </a:p>
          <a:p xmlns:a="http://schemas.openxmlformats.org/drawingml/2006/main">
            <a:r>
              <a:t>Equivalently, extra geometric path 2t is compared with λ_film = λ₀/n_f.</a:t>
            </a:r>
          </a:p>
          <a:p xmlns:a="http://schemas.openxmlformats.org/drawingml/2006/main">
            <a:r>
              <a:t/>
            </a:r>
          </a:p>
          <a:p xmlns:a="http://schemas.openxmlformats.org/drawingml/2006/main">
            <a:r>
              <a:t>[['Relative reflection phase', 'Constructive reflected light', 'Destructive reflected light'], ['Exactly one phase reversal', '2n_ft = (m + ½)λ₀', '2n_ft = mλ₀'], ['Zero or two reversals', '2n_ft = mλ₀', '2n_ft = (m + ½)λ₀']]</a:t>
            </a:r>
          </a:p>
          <a:p xmlns:a="http://schemas.openxmlformats.org/drawingml/2006/main">
            <a:r>
              <a:t/>
            </a:r>
          </a:p>
          <a:p xmlns:a="http://schemas.openxmlformats.org/drawingml/2006/main">
            <a:r>
              <a:t>Here m is an integer selected for a physically allowed thickness. Extension beyond the normal-incidence assessment boundary: at non-normal incidence, the appropriate optical-path term becomes 2n_ft cos θ_film; the normal-incidence version is the main model in the examples. Thin-film colors vary with thickness, wavelength and viewing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24.</a:t>
            </a:r>
          </a:p>
          <a:p xmlns:a="http://schemas.openxmlformats.org/drawingml/2006/main">
            <a:r>
              <a:t>Original source: N19 pp.5-9; N20 pp.1-3</a:t>
            </a:r>
          </a:p>
          <a:p xmlns:a="http://schemas.openxmlformats.org/drawingml/2006/main">
            <a:r>
              <a:t>CED: 14.9</a:t>
            </a:r>
          </a:p>
          <a:p xmlns:a="http://schemas.openxmlformats.org/drawingml/2006/main">
            <a:r>
              <a:t/>
            </a:r>
          </a:p>
          <a:p xmlns:a="http://schemas.openxmlformats.org/drawingml/2006/main">
            <a:r>
              <a:t>film_paths Count the phase change of each reflected ray separately. A reflection from lower to higher index adds π in this ideal dielectric model. Rays are separated obliquely for visibility; the 2nt equations below use the normal-incidence limit.</a:t>
            </a:r>
          </a:p>
          <a:p xmlns:a="http://schemas.openxmlformats.org/drawingml/2006/main">
            <a:r>
              <a:t/>
            </a:r>
          </a:p>
          <a:p xmlns:a="http://schemas.openxmlformats.org/drawingml/2006/main">
            <a:r>
              <a:t>[['Case at near-normal incidence', 'Reflection flips', 'Reflected-light condition'], ['Air / oil 1.50 / water 1.33', 'One', 'Bright: 2nt = (m + ½)λ0'], ['Air / low-index film 1.25 / water 1.33', 'Two', 'Bright: 2nt = mλ0'], ['Air / coating 1.40 / glass 1.60', 'Two', 'Dark: 2nt = (m + ½)λ0']] [186, 71, 254] 9</a:t>
            </a:r>
          </a:p>
          <a:p xmlns:a="http://schemas.openxmlformats.org/drawingml/2006/main">
            <a:r>
              <a:t/>
            </a:r>
          </a:p>
          <a:p xmlns:a="http://schemas.openxmlformats.org/drawingml/2006/main">
            <a:r>
              <a:t>In the first case, the top reflection flips and the lower reflection does not. In the second and third, both flip: the relative reflection shift is zero. The film index in 2nt is always that of the middle layer. λ₀ is the vacuum wavelength.</a:t>
            </a:r>
          </a:p>
          <a:p xmlns:a="http://schemas.openxmlformats.org/drawingml/2006/main">
            <a:r>
              <a:t/>
            </a:r>
          </a:p>
          <a:p xmlns:a="http://schemas.openxmlformats.org/drawingml/2006/main">
            <a:r>
              <a:t>CORRECTION TO A POSSIBLE LABEL AMBIGUITY Use the stated numerical indices to count flips. A film of index 1.50 over water 1.33 has one flip, even if a handwritten label calls it “soap.” A film of index 1.25 over water 1.33 has two. The name of the liquid does not determine the answer.</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24.</a:t>
            </a:r>
          </a:p>
          <a:p xmlns:a="http://schemas.openxmlformats.org/drawingml/2006/main">
            <a:r>
              <a:t>Original source: N19 pp.5-9; N20 pp.1-3</a:t>
            </a:r>
          </a:p>
          <a:p xmlns:a="http://schemas.openxmlformats.org/drawingml/2006/main">
            <a:r>
              <a:t>CED: 14.9</a:t>
            </a:r>
          </a:p>
          <a:p xmlns:a="http://schemas.openxmlformats.org/drawingml/2006/main">
            <a:r>
              <a:t/>
            </a:r>
          </a:p>
          <a:p xmlns:a="http://schemas.openxmlformats.org/drawingml/2006/main">
            <a:r>
              <a:t>film_paths Count the phase change of each reflected ray separately. A reflection from lower to higher index adds π in this ideal dielectric model. Rays are separated obliquely for visibility; the 2nt equations below use the normal-incidence limit.</a:t>
            </a:r>
          </a:p>
          <a:p xmlns:a="http://schemas.openxmlformats.org/drawingml/2006/main">
            <a:r>
              <a:t/>
            </a:r>
          </a:p>
          <a:p xmlns:a="http://schemas.openxmlformats.org/drawingml/2006/main">
            <a:r>
              <a:t>[['Case at near-normal incidence', 'Reflection flips', 'Reflected-light condition'], ['Air / oil 1.50 / water 1.33', 'One', 'Bright: 2nt = (m + ½)λ0'], ['Air / low-index film 1.25 / water 1.33', 'Two', 'Bright: 2nt = mλ0'], ['Air / coating 1.40 / glass 1.60', 'Two', 'Dark: 2nt = (m + ½)λ0']] [186, 71, 254] 9</a:t>
            </a:r>
          </a:p>
          <a:p xmlns:a="http://schemas.openxmlformats.org/drawingml/2006/main">
            <a:r>
              <a:t/>
            </a:r>
          </a:p>
          <a:p xmlns:a="http://schemas.openxmlformats.org/drawingml/2006/main">
            <a:r>
              <a:t>In the first case, the top reflection flips and the lower reflection does not. In the second and third, both flip: the relative reflection shift is zero. The film index in 2nt is always that of the middle layer. λ₀ is the vacuum wavelength.</a:t>
            </a:r>
          </a:p>
          <a:p xmlns:a="http://schemas.openxmlformats.org/drawingml/2006/main">
            <a:r>
              <a:t/>
            </a:r>
          </a:p>
          <a:p xmlns:a="http://schemas.openxmlformats.org/drawingml/2006/main">
            <a:r>
              <a:t>CORRECTION TO A POSSIBLE LABEL AMBIGUITY Use the stated numerical indices to count flips. A film of index 1.50 over water 1.33 has one flip, even if a handwritten label calls it “soap.” A film of index 1.25 over water 1.33 has two. The name of the liquid does not determine the answer.</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24.</a:t>
            </a:r>
          </a:p>
          <a:p xmlns:a="http://schemas.openxmlformats.org/drawingml/2006/main">
            <a:r>
              <a:t>Original source: N19 pp.5-9; N20 pp.1-3</a:t>
            </a:r>
          </a:p>
          <a:p xmlns:a="http://schemas.openxmlformats.org/drawingml/2006/main">
            <a:r>
              <a:t>CED: 14.9</a:t>
            </a:r>
          </a:p>
          <a:p xmlns:a="http://schemas.openxmlformats.org/drawingml/2006/main">
            <a:r>
              <a:t/>
            </a:r>
          </a:p>
          <a:p xmlns:a="http://schemas.openxmlformats.org/drawingml/2006/main">
            <a:r>
              <a:t>film_paths Count the phase change of each reflected ray separately. A reflection from lower to higher index adds π in this ideal dielectric model. Rays are separated obliquely for visibility; the 2nt equations below use the normal-incidence limit.</a:t>
            </a:r>
          </a:p>
          <a:p xmlns:a="http://schemas.openxmlformats.org/drawingml/2006/main">
            <a:r>
              <a:t/>
            </a:r>
          </a:p>
          <a:p xmlns:a="http://schemas.openxmlformats.org/drawingml/2006/main">
            <a:r>
              <a:t>[['Case at near-normal incidence', 'Reflection flips', 'Reflected-light condition'], ['Air / oil 1.50 / water 1.33', 'One', 'Bright: 2nt = (m + ½)λ0'], ['Air / low-index film 1.25 / water 1.33', 'Two', 'Bright: 2nt = mλ0'], ['Air / coating 1.40 / glass 1.60', 'Two', 'Dark: 2nt = (m + ½)λ0']] [186, 71, 254] 9</a:t>
            </a:r>
          </a:p>
          <a:p xmlns:a="http://schemas.openxmlformats.org/drawingml/2006/main">
            <a:r>
              <a:t/>
            </a:r>
          </a:p>
          <a:p xmlns:a="http://schemas.openxmlformats.org/drawingml/2006/main">
            <a:r>
              <a:t>In the first case, the top reflection flips and the lower reflection does not. In the second and third, both flip: the relative reflection shift is zero. The film index in 2nt is always that of the middle layer. λ₀ is the vacuum wavelength.</a:t>
            </a:r>
          </a:p>
          <a:p xmlns:a="http://schemas.openxmlformats.org/drawingml/2006/main">
            <a:r>
              <a:t/>
            </a:r>
          </a:p>
          <a:p xmlns:a="http://schemas.openxmlformats.org/drawingml/2006/main">
            <a:r>
              <a:t>CORRECTION TO A POSSIBLE LABEL AMBIGUITY Use the stated numerical indices to count flips. A film of index 1.50 over water 1.33 has one flip, even if a handwritten label calls it “soap.” A film of index 1.25 over water 1.33 has two. The name of the liquid does not determine the answer.</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25.</a:t>
            </a:r>
          </a:p>
          <a:p xmlns:a="http://schemas.openxmlformats.org/drawingml/2006/main">
            <a:r>
              <a:t>Original source: N19 pp.8-9; N20 pp.1-3</a:t>
            </a:r>
          </a:p>
          <a:p xmlns:a="http://schemas.openxmlformats.org/drawingml/2006/main">
            <a:r>
              <a:t>CED: 14.9</a:t>
            </a:r>
          </a:p>
          <a:p xmlns:a="http://schemas.openxmlformats.org/drawingml/2006/main">
            <a:r>
              <a:t/>
            </a:r>
          </a:p>
          <a:p xmlns:a="http://schemas.openxmlformats.org/drawingml/2006/main">
            <a:r>
              <a:t>Example A: soap film in air Take n_film = 1.33 between air on both sides. The top reflection reverses phase; the bottom does not. For strong reflected 600 nm light, the least positive constructive thickness satisfies 2nt = λ₀/2, giving t = 113 nm. Very thin regions can look dark in reflection because the two reflected waves nearly cancel.</a:t>
            </a:r>
          </a:p>
          <a:p xmlns:a="http://schemas.openxmlformats.org/drawingml/2006/main">
            <a:r>
              <a:t/>
            </a:r>
          </a:p>
          <a:p xmlns:a="http://schemas.openxmlformats.org/drawingml/2006/main">
            <a:r>
              <a:t>Example B: coating on glass Air → coating n = 1.38 → glass n = 1.52 gives a phase reversal at both reflections. To reduce reflection of 550 nm light, use the smallest positive destructive thickness t = λ₀/(4n) = 99.6 nm. The same quarter-wave thickness has a different role from the soap-film case because the reflection phase pattern differs.</a:t>
            </a:r>
          </a:p>
          <a:p xmlns:a="http://schemas.openxmlformats.org/drawingml/2006/main">
            <a:r>
              <a:t/>
            </a:r>
          </a:p>
          <a:p xmlns:a="http://schemas.openxmlformats.org/drawingml/2006/main">
            <a:r>
              <a:t>A quarter-wave thickness is not a universal “constructive” or “destructive” rule. Always draw the layers, label their indices and count the relative phase changes. The wavelength in the quarter-wave formula is the wavelength inside the coating when written as t = λ_coating/4.</a:t>
            </a:r>
          </a:p>
          <a:p xmlns:a="http://schemas.openxmlformats.org/drawingml/2006/main">
            <a:r>
              <a:t/>
            </a:r>
          </a:p>
          <a:p xmlns:a="http://schemas.openxmlformats.org/drawingml/2006/main">
            <a:r>
              <a:t>Depth of explanation Destructive phase alignment minimizes reflection, but exact cancellation also requires matching the amplitudes of the reflected waves. For an ideal single coating at normal incidence, the amplitude-matching condition is n_coating = √(n_airn_substrate). This is an extension; it explains why not every quarter-wave coating gives zero reflected intensity. True</a:t>
            </a:r>
          </a:p>
          <a:p xmlns:a="http://schemas.openxmlformats.org/drawingml/2006/main">
            <a:r>
              <a:t/>
            </a:r>
          </a:p>
          <a:p xmlns:a="http://schemas.openxmlformats.org/drawingml/2006/main">
            <a:r>
              <a:t>For transparent lossless layers, reduced reflection generally corresponds to increased transmission, not destroyed energy. Real coatings can absorb light and are designed for particular wavelength/angle ranges. A single layer cannot perfectly remove reflections over every color and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25.</a:t>
            </a:r>
          </a:p>
          <a:p xmlns:a="http://schemas.openxmlformats.org/drawingml/2006/main">
            <a:r>
              <a:t>Original source: N19 pp.8-9; N20 pp.1-3</a:t>
            </a:r>
          </a:p>
          <a:p xmlns:a="http://schemas.openxmlformats.org/drawingml/2006/main">
            <a:r>
              <a:t>CED: 14.9</a:t>
            </a:r>
          </a:p>
          <a:p xmlns:a="http://schemas.openxmlformats.org/drawingml/2006/main">
            <a:r>
              <a:t/>
            </a:r>
          </a:p>
          <a:p xmlns:a="http://schemas.openxmlformats.org/drawingml/2006/main">
            <a:r>
              <a:t>Example A: soap film in air Take n_film = 1.33 between air on both sides. The top reflection reverses phase; the bottom does not. For strong reflected 600 nm light, the least positive constructive thickness satisfies 2nt = λ₀/2, giving t = 113 nm. Very thin regions can look dark in reflection because the two reflected waves nearly cancel.</a:t>
            </a:r>
          </a:p>
          <a:p xmlns:a="http://schemas.openxmlformats.org/drawingml/2006/main">
            <a:r>
              <a:t/>
            </a:r>
          </a:p>
          <a:p xmlns:a="http://schemas.openxmlformats.org/drawingml/2006/main">
            <a:r>
              <a:t>Example B: coating on glass Air → coating n = 1.38 → glass n = 1.52 gives a phase reversal at both reflections. To reduce reflection of 550 nm light, use the smallest positive destructive thickness t = λ₀/(4n) = 99.6 nm. The same quarter-wave thickness has a different role from the soap-film case because the reflection phase pattern differs.</a:t>
            </a:r>
          </a:p>
          <a:p xmlns:a="http://schemas.openxmlformats.org/drawingml/2006/main">
            <a:r>
              <a:t/>
            </a:r>
          </a:p>
          <a:p xmlns:a="http://schemas.openxmlformats.org/drawingml/2006/main">
            <a:r>
              <a:t>A quarter-wave thickness is not a universal “constructive” or “destructive” rule. Always draw the layers, label their indices and count the relative phase changes. The wavelength in the quarter-wave formula is the wavelength inside the coating when written as t = λ_coating/4.</a:t>
            </a:r>
          </a:p>
          <a:p xmlns:a="http://schemas.openxmlformats.org/drawingml/2006/main">
            <a:r>
              <a:t/>
            </a:r>
          </a:p>
          <a:p xmlns:a="http://schemas.openxmlformats.org/drawingml/2006/main">
            <a:r>
              <a:t>Depth of explanation Destructive phase alignment minimizes reflection, but exact cancellation also requires matching the amplitudes of the reflected waves. For an ideal single coating at normal incidence, the amplitude-matching condition is n_coating = √(n_airn_substrate). This is an extension; it explains why not every quarter-wave coating gives zero reflected intensity. True</a:t>
            </a:r>
          </a:p>
          <a:p xmlns:a="http://schemas.openxmlformats.org/drawingml/2006/main">
            <a:r>
              <a:t/>
            </a:r>
          </a:p>
          <a:p xmlns:a="http://schemas.openxmlformats.org/drawingml/2006/main">
            <a:r>
              <a:t>For transparent lossless layers, reduced reflection generally corresponds to increased transmission, not destroyed energy. Real coatings can absorb light and are designed for particular wavelength/angle ranges. A single layer cannot perfectly remove reflections over every color and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25.</a:t>
            </a:r>
          </a:p>
          <a:p xmlns:a="http://schemas.openxmlformats.org/drawingml/2006/main">
            <a:r>
              <a:t>Original source: N19 pp.8-9; N20 pp.1-3</a:t>
            </a:r>
          </a:p>
          <a:p xmlns:a="http://schemas.openxmlformats.org/drawingml/2006/main">
            <a:r>
              <a:t>CED: 14.9</a:t>
            </a:r>
          </a:p>
          <a:p xmlns:a="http://schemas.openxmlformats.org/drawingml/2006/main">
            <a:r>
              <a:t/>
            </a:r>
          </a:p>
          <a:p xmlns:a="http://schemas.openxmlformats.org/drawingml/2006/main">
            <a:r>
              <a:t>Example A: soap film in air Take n_film = 1.33 between air on both sides. The top reflection reverses phase; the bottom does not. For strong reflected 600 nm light, the least positive constructive thickness satisfies 2nt = λ₀/2, giving t = 113 nm. Very thin regions can look dark in reflection because the two reflected waves nearly cancel.</a:t>
            </a:r>
          </a:p>
          <a:p xmlns:a="http://schemas.openxmlformats.org/drawingml/2006/main">
            <a:r>
              <a:t/>
            </a:r>
          </a:p>
          <a:p xmlns:a="http://schemas.openxmlformats.org/drawingml/2006/main">
            <a:r>
              <a:t>Example B: coating on glass Air → coating n = 1.38 → glass n = 1.52 gives a phase reversal at both reflections. To reduce reflection of 550 nm light, use the smallest positive destructive thickness t = λ₀/(4n) = 99.6 nm. The same quarter-wave thickness has a different role from the soap-film case because the reflection phase pattern differs.</a:t>
            </a:r>
          </a:p>
          <a:p xmlns:a="http://schemas.openxmlformats.org/drawingml/2006/main">
            <a:r>
              <a:t/>
            </a:r>
          </a:p>
          <a:p xmlns:a="http://schemas.openxmlformats.org/drawingml/2006/main">
            <a:r>
              <a:t>A quarter-wave thickness is not a universal “constructive” or “destructive” rule. Always draw the layers, label their indices and count the relative phase changes. The wavelength in the quarter-wave formula is the wavelength inside the coating when written as t = λ_coating/4.</a:t>
            </a:r>
          </a:p>
          <a:p xmlns:a="http://schemas.openxmlformats.org/drawingml/2006/main">
            <a:r>
              <a:t/>
            </a:r>
          </a:p>
          <a:p xmlns:a="http://schemas.openxmlformats.org/drawingml/2006/main">
            <a:r>
              <a:t>Depth of explanation Destructive phase alignment minimizes reflection, but exact cancellation also requires matching the amplitudes of the reflected waves. For an ideal single coating at normal incidence, the amplitude-matching condition is n_coating = √(n_airn_substrate). This is an extension; it explains why not every quarter-wave coating gives zero reflected intensity. True</a:t>
            </a:r>
          </a:p>
          <a:p xmlns:a="http://schemas.openxmlformats.org/drawingml/2006/main">
            <a:r>
              <a:t/>
            </a:r>
          </a:p>
          <a:p xmlns:a="http://schemas.openxmlformats.org/drawingml/2006/main">
            <a:r>
              <a:t>For transparent lossless layers, reduced reflection generally corresponds to increased transmission, not destroyed energy. Real coatings can absorb light and are designed for particular wavelength/angle ranges. A single layer cannot perfectly remove reflections over every color and angle.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26.</a:t>
            </a:r>
          </a:p>
          <a:p xmlns:a="http://schemas.openxmlformats.org/drawingml/2006/main">
            <a:r>
              <a:t>Original source: N22 pp.6-11</a:t>
            </a:r>
          </a:p>
          <a:p xmlns:a="http://schemas.openxmlformats.org/drawingml/2006/main">
            <a:r>
              <a:t>CED: 14.6-14.8</a:t>
            </a:r>
          </a:p>
          <a:p xmlns:a="http://schemas.openxmlformats.org/drawingml/2006/main">
            <a:r>
              <a:t/>
            </a:r>
          </a:p>
          <a:p xmlns:a="http://schemas.openxmlformats.org/drawingml/2006/main">
            <a:r>
              <a:t>Two in-phase speakers are 0.75 m apart. A measurement line is 5.0 m away and parallel to the speaker separation. With f = 2500 Hz and sound speed 343 m/s, λ = 0.1372 m. Near the center, use the same path-difference geometry as two slits.</a:t>
            </a:r>
          </a:p>
          <a:p xmlns:a="http://schemas.openxmlformats.org/drawingml/2006/main">
            <a:r>
              <a:t/>
            </a:r>
          </a:p>
          <a:p xmlns:a="http://schemas.openxmlformats.org/drawingml/2006/main">
            <a:r>
              <a:t>First quiet point: d sin θ = λ/2</a:t>
            </a:r>
          </a:p>
          <a:p xmlns:a="http://schemas.openxmlformats.org/drawingml/2006/main">
            <a:r>
              <a:t>sin θ = 0.1372/(2 × 0.75) = 0.09147</a:t>
            </a:r>
          </a:p>
          <a:p xmlns:a="http://schemas.openxmlformats.org/drawingml/2006/main">
            <a:r>
              <a:t>y = L tan θ ≈ 0.459 m</a:t>
            </a:r>
          </a:p>
          <a:p xmlns:a="http://schemas.openxmlformats.org/drawingml/2006/main">
            <a:r>
              <a:t/>
            </a:r>
          </a:p>
          <a:p xmlns:a="http://schemas.openxmlformats.org/drawingml/2006/main">
            <a:r>
              <a:t>The corresponding minimum exists on the opposite side of center. Lowering f increases λ, so the minima move farther from center. Real unequal amplitudes or room reflections prevent a perfectly silent minimum.</a:t>
            </a:r>
          </a:p>
          <a:p xmlns:a="http://schemas.openxmlformats.org/drawingml/2006/main">
            <a:r>
              <a:t/>
            </a:r>
          </a:p>
          <a:p xmlns:a="http://schemas.openxmlformats.org/drawingml/2006/main">
            <a:r>
              <a:t>Measure a slit separation using a known laser wavelength</a:t>
            </a:r>
          </a:p>
          <a:p xmlns:a="http://schemas.openxmlformats.org/drawingml/2006/main">
            <a:r>
              <a:t/>
            </a:r>
          </a:p>
          <a:p xmlns:a="http://schemas.openxmlformats.org/drawingml/2006/main">
            <a:r>
              <a:t>Measure a long distance L, then measure across several bright-fringe spacings and divide by their number. Plot fringe position y against signed order m. With small angles, slope s = λL/d, so d = λL/s. Repeat measurements and use a best-fit line.</a:t>
            </a:r>
          </a:p>
          <a:p xmlns:a="http://schemas.openxmlformats.org/drawingml/2006/main">
            <a:r>
              <a:t/>
            </a:r>
          </a:p>
          <a:p xmlns:a="http://schemas.openxmlformats.org/drawingml/2006/main">
            <a:r>
              <a:t>RETAIN THE GRAPH AND ERROR REASONING Measure from the central maximum, not a screen edge. Using several fringes reduces the relative uncertainty from locating one bright center. If angles are appreciable, calculate θ from tan θ = y/L and fit sin θ against order instead.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26.</a:t>
            </a:r>
          </a:p>
          <a:p xmlns:a="http://schemas.openxmlformats.org/drawingml/2006/main">
            <a:r>
              <a:t>Original source: N22 pp.6-11</a:t>
            </a:r>
          </a:p>
          <a:p xmlns:a="http://schemas.openxmlformats.org/drawingml/2006/main">
            <a:r>
              <a:t>CED: 14.6-14.8</a:t>
            </a:r>
          </a:p>
          <a:p xmlns:a="http://schemas.openxmlformats.org/drawingml/2006/main">
            <a:r>
              <a:t/>
            </a:r>
          </a:p>
          <a:p xmlns:a="http://schemas.openxmlformats.org/drawingml/2006/main">
            <a:r>
              <a:t>Two in-phase speakers are 0.75 m apart. A measurement line is 5.0 m away and parallel to the speaker separation. With f = 2500 Hz and sound speed 343 m/s, λ = 0.1372 m. Near the center, use the same path-difference geometry as two slits.</a:t>
            </a:r>
          </a:p>
          <a:p xmlns:a="http://schemas.openxmlformats.org/drawingml/2006/main">
            <a:r>
              <a:t/>
            </a:r>
          </a:p>
          <a:p xmlns:a="http://schemas.openxmlformats.org/drawingml/2006/main">
            <a:r>
              <a:t>First quiet point: d sin θ = λ/2</a:t>
            </a:r>
          </a:p>
          <a:p xmlns:a="http://schemas.openxmlformats.org/drawingml/2006/main">
            <a:r>
              <a:t>sin θ = 0.1372/(2 × 0.75) = 0.09147</a:t>
            </a:r>
          </a:p>
          <a:p xmlns:a="http://schemas.openxmlformats.org/drawingml/2006/main">
            <a:r>
              <a:t>y = L tan θ ≈ 0.459 m</a:t>
            </a:r>
          </a:p>
          <a:p xmlns:a="http://schemas.openxmlformats.org/drawingml/2006/main">
            <a:r>
              <a:t/>
            </a:r>
          </a:p>
          <a:p xmlns:a="http://schemas.openxmlformats.org/drawingml/2006/main">
            <a:r>
              <a:t>The corresponding minimum exists on the opposite side of center. Lowering f increases λ, so the minima move farther from center. Real unequal amplitudes or room reflections prevent a perfectly silent minimum.</a:t>
            </a:r>
          </a:p>
          <a:p xmlns:a="http://schemas.openxmlformats.org/drawingml/2006/main">
            <a:r>
              <a:t/>
            </a:r>
          </a:p>
          <a:p xmlns:a="http://schemas.openxmlformats.org/drawingml/2006/main">
            <a:r>
              <a:t>Measure a slit separation using a known laser wavelength</a:t>
            </a:r>
          </a:p>
          <a:p xmlns:a="http://schemas.openxmlformats.org/drawingml/2006/main">
            <a:r>
              <a:t/>
            </a:r>
          </a:p>
          <a:p xmlns:a="http://schemas.openxmlformats.org/drawingml/2006/main">
            <a:r>
              <a:t>Measure a long distance L, then measure across several bright-fringe spacings and divide by their number. Plot fringe position y against signed order m. With small angles, slope s = λL/d, so d = λL/s. Repeat measurements and use a best-fit line.</a:t>
            </a:r>
          </a:p>
          <a:p xmlns:a="http://schemas.openxmlformats.org/drawingml/2006/main">
            <a:r>
              <a:t/>
            </a:r>
          </a:p>
          <a:p xmlns:a="http://schemas.openxmlformats.org/drawingml/2006/main">
            <a:r>
              <a:t>RETAIN THE GRAPH AND ERROR REASONING Measure from the central maximum, not a screen edge. Using several fringes reduces the relative uncertainty from locating one bright center. If angles are appreciable, calculate θ from tan θ = y/L and fit sin θ against order instead.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27.</a:t>
            </a:r>
          </a:p>
          <a:p xmlns:a="http://schemas.openxmlformats.org/drawingml/2006/main">
            <a:r>
              <a:t>Original source: N22 pp.7-11; CED science practices</a:t>
            </a:r>
          </a:p>
          <a:p xmlns:a="http://schemas.openxmlformats.org/drawingml/2006/main">
            <a:r>
              <a:t>CED: Science practices</a:t>
            </a:r>
          </a:p>
          <a:p xmlns:a="http://schemas.openxmlformats.org/drawingml/2006/main">
            <a:r>
              <a:t/>
            </a:r>
          </a:p>
          <a:p xmlns:a="http://schemas.openxmlformats.org/drawingml/2006/main">
            <a:r>
              <a:t>A: Determine a laser wavelength</a:t>
            </a:r>
          </a:p>
          <a:p xmlns:a="http://schemas.openxmlformats.org/drawingml/2006/main">
            <a:r>
              <a:t/>
            </a:r>
          </a:p>
          <a:p xmlns:a="http://schemas.openxmlformats.org/drawingml/2006/main">
            <a:r>
              <a:t>Use a double slit of known separation d and a screen at measured distance L. Mark the central fringe and several maxima on both sides. Measure the span from order -m to +m to reduce fractional position error; divide by 2m to get Δy. Repeat for several L values. Plot Δy against L; the slope is λ/d. Use y = L tan θ and d sin θ = mλ if the small-angle assumption fails.</a:t>
            </a:r>
          </a:p>
          <a:p xmlns:a="http://schemas.openxmlformats.org/drawingml/2006/main">
            <a:r>
              <a:t/>
            </a:r>
          </a:p>
          <a:p xmlns:a="http://schemas.openxmlformats.org/drawingml/2006/main">
            <a:r>
              <a:t>Keep slit orientation fixed, measure L perpendicular to the screen and avoid saturating the bright-fringe position by judging a broad glare spot. An uncertain slit separation directly affects inferred wavelength. Do not confuse half a bright-to-bright spacing with one full spacing.</a:t>
            </a:r>
          </a:p>
          <a:p xmlns:a="http://schemas.openxmlformats.org/drawingml/2006/main">
            <a:r>
              <a:t/>
            </a:r>
          </a:p>
          <a:p xmlns:a="http://schemas.openxmlformats.org/drawingml/2006/main">
            <a:r>
              <a:t>B: Determine sound speed with a resonance tube</a:t>
            </a:r>
          </a:p>
          <a:p xmlns:a="http://schemas.openxmlformats.org/drawingml/2006/main">
            <a:r>
              <a:t/>
            </a:r>
          </a:p>
          <a:p xmlns:a="http://schemas.openxmlformats.org/drawingml/2006/main">
            <a:r>
              <a:t>For a tube closed at one end and driven at known frequency f, find successive resonant lengths L₁ and L₂. Their difference is approximately λ/2, so v = 2f(L₂ - L₁). Taking the difference can largely cancel an approximately constant end correction. Repeat with several frequencies and record room temperature.</a:t>
            </a:r>
          </a:p>
          <a:p xmlns:a="http://schemas.openxmlformats.org/drawingml/2006/main">
            <a:r>
              <a:t/>
            </a:r>
          </a:p>
          <a:p xmlns:a="http://schemas.openxmlformats.org/drawingml/2006/main">
            <a:r>
              <a:t>Example data At f = 500 Hz, successive resonances occur at 0.170 m and 0.510 m. The difference is 0.340 m, so v = 2(500)(0.340) = 340 m/s. Using v = 4fL₁ gives the same ideal value, but is more sensitive to an end correction.</a:t>
            </a:r>
          </a:p>
          <a:p xmlns:a="http://schemas.openxmlformats.org/drawingml/2006/main">
            <a:r>
              <a:t/>
            </a:r>
          </a:p>
          <a:p xmlns:a="http://schemas.openxmlformats.org/drawingml/2006/main">
            <a:r>
              <a:t>For polarization demonstrations, rotate an analyzer while keeping source intensity and detector position fixed. Repeat with a third polarizer between crossed filters. The sequence of transmission directions explains the change in intensity without needing a different propagation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27.</a:t>
            </a:r>
          </a:p>
          <a:p xmlns:a="http://schemas.openxmlformats.org/drawingml/2006/main">
            <a:r>
              <a:t>Original source: N22 pp.7-11; CED science practices</a:t>
            </a:r>
          </a:p>
          <a:p xmlns:a="http://schemas.openxmlformats.org/drawingml/2006/main">
            <a:r>
              <a:t>CED: Science practices</a:t>
            </a:r>
          </a:p>
          <a:p xmlns:a="http://schemas.openxmlformats.org/drawingml/2006/main">
            <a:r>
              <a:t/>
            </a:r>
          </a:p>
          <a:p xmlns:a="http://schemas.openxmlformats.org/drawingml/2006/main">
            <a:r>
              <a:t>A: Determine a laser wavelength</a:t>
            </a:r>
          </a:p>
          <a:p xmlns:a="http://schemas.openxmlformats.org/drawingml/2006/main">
            <a:r>
              <a:t/>
            </a:r>
          </a:p>
          <a:p xmlns:a="http://schemas.openxmlformats.org/drawingml/2006/main">
            <a:r>
              <a:t>Use a double slit of known separation d and a screen at measured distance L. Mark the central fringe and several maxima on both sides. Measure the span from order -m to +m to reduce fractional position error; divide by 2m to get Δy. Repeat for several L values. Plot Δy against L; the slope is λ/d. Use y = L tan θ and d sin θ = mλ if the small-angle assumption fails.</a:t>
            </a:r>
          </a:p>
          <a:p xmlns:a="http://schemas.openxmlformats.org/drawingml/2006/main">
            <a:r>
              <a:t/>
            </a:r>
          </a:p>
          <a:p xmlns:a="http://schemas.openxmlformats.org/drawingml/2006/main">
            <a:r>
              <a:t>Keep slit orientation fixed, measure L perpendicular to the screen and avoid saturating the bright-fringe position by judging a broad glare spot. An uncertain slit separation directly affects inferred wavelength. Do not confuse half a bright-to-bright spacing with one full spacing.</a:t>
            </a:r>
          </a:p>
          <a:p xmlns:a="http://schemas.openxmlformats.org/drawingml/2006/main">
            <a:r>
              <a:t/>
            </a:r>
          </a:p>
          <a:p xmlns:a="http://schemas.openxmlformats.org/drawingml/2006/main">
            <a:r>
              <a:t>B: Determine sound speed with a resonance tube</a:t>
            </a:r>
          </a:p>
          <a:p xmlns:a="http://schemas.openxmlformats.org/drawingml/2006/main">
            <a:r>
              <a:t/>
            </a:r>
          </a:p>
          <a:p xmlns:a="http://schemas.openxmlformats.org/drawingml/2006/main">
            <a:r>
              <a:t>For a tube closed at one end and driven at known frequency f, find successive resonant lengths L₁ and L₂. Their difference is approximately λ/2, so v = 2f(L₂ - L₁). Taking the difference can largely cancel an approximately constant end correction. Repeat with several frequencies and record room temperature.</a:t>
            </a:r>
          </a:p>
          <a:p xmlns:a="http://schemas.openxmlformats.org/drawingml/2006/main">
            <a:r>
              <a:t/>
            </a:r>
          </a:p>
          <a:p xmlns:a="http://schemas.openxmlformats.org/drawingml/2006/main">
            <a:r>
              <a:t>Example data At f = 500 Hz, successive resonances occur at 0.170 m and 0.510 m. The difference is 0.340 m, so v = 2(500)(0.340) = 340 m/s. Using v = 4fL₁ gives the same ideal value, but is more sensitive to an end correction.</a:t>
            </a:r>
          </a:p>
          <a:p xmlns:a="http://schemas.openxmlformats.org/drawingml/2006/main">
            <a:r>
              <a:t/>
            </a:r>
          </a:p>
          <a:p xmlns:a="http://schemas.openxmlformats.org/drawingml/2006/main">
            <a:r>
              <a:t>For polarization demonstrations, rotate an analyzer while keeping source intensity and detector position fixed. Repeat with a third polarizer between crossed filters. The sequence of transmission directions explains the change in intensity without needing a different propagation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27.</a:t>
            </a:r>
          </a:p>
          <a:p xmlns:a="http://schemas.openxmlformats.org/drawingml/2006/main">
            <a:r>
              <a:t>Original source: N22 pp.7-11; CED science practices</a:t>
            </a:r>
          </a:p>
          <a:p xmlns:a="http://schemas.openxmlformats.org/drawingml/2006/main">
            <a:r>
              <a:t>CED: Science practices</a:t>
            </a:r>
          </a:p>
          <a:p xmlns:a="http://schemas.openxmlformats.org/drawingml/2006/main">
            <a:r>
              <a:t/>
            </a:r>
          </a:p>
          <a:p xmlns:a="http://schemas.openxmlformats.org/drawingml/2006/main">
            <a:r>
              <a:t>A: Determine a laser wavelength</a:t>
            </a:r>
          </a:p>
          <a:p xmlns:a="http://schemas.openxmlformats.org/drawingml/2006/main">
            <a:r>
              <a:t/>
            </a:r>
          </a:p>
          <a:p xmlns:a="http://schemas.openxmlformats.org/drawingml/2006/main">
            <a:r>
              <a:t>Use a double slit of known separation d and a screen at measured distance L. Mark the central fringe and several maxima on both sides. Measure the span from order -m to +m to reduce fractional position error; divide by 2m to get Δy. Repeat for several L values. Plot Δy against L; the slope is λ/d. Use y = L tan θ and d sin θ = mλ if the small-angle assumption fails.</a:t>
            </a:r>
          </a:p>
          <a:p xmlns:a="http://schemas.openxmlformats.org/drawingml/2006/main">
            <a:r>
              <a:t/>
            </a:r>
          </a:p>
          <a:p xmlns:a="http://schemas.openxmlformats.org/drawingml/2006/main">
            <a:r>
              <a:t>Keep slit orientation fixed, measure L perpendicular to the screen and avoid saturating the bright-fringe position by judging a broad glare spot. An uncertain slit separation directly affects inferred wavelength. Do not confuse half a bright-to-bright spacing with one full spacing.</a:t>
            </a:r>
          </a:p>
          <a:p xmlns:a="http://schemas.openxmlformats.org/drawingml/2006/main">
            <a:r>
              <a:t/>
            </a:r>
          </a:p>
          <a:p xmlns:a="http://schemas.openxmlformats.org/drawingml/2006/main">
            <a:r>
              <a:t>B: Determine sound speed with a resonance tube</a:t>
            </a:r>
          </a:p>
          <a:p xmlns:a="http://schemas.openxmlformats.org/drawingml/2006/main">
            <a:r>
              <a:t/>
            </a:r>
          </a:p>
          <a:p xmlns:a="http://schemas.openxmlformats.org/drawingml/2006/main">
            <a:r>
              <a:t>For a tube closed at one end and driven at known frequency f, find successive resonant lengths L₁ and L₂. Their difference is approximately λ/2, so v = 2f(L₂ - L₁). Taking the difference can largely cancel an approximately constant end correction. Repeat with several frequencies and record room temperature.</a:t>
            </a:r>
          </a:p>
          <a:p xmlns:a="http://schemas.openxmlformats.org/drawingml/2006/main">
            <a:r>
              <a:t/>
            </a:r>
          </a:p>
          <a:p xmlns:a="http://schemas.openxmlformats.org/drawingml/2006/main">
            <a:r>
              <a:t>Example data At f = 500 Hz, successive resonances occur at 0.170 m and 0.510 m. The difference is 0.340 m, so v = 2(500)(0.340) = 340 m/s. Using v = 4fL₁ gives the same ideal value, but is more sensitive to an end correction.</a:t>
            </a:r>
          </a:p>
          <a:p xmlns:a="http://schemas.openxmlformats.org/drawingml/2006/main">
            <a:r>
              <a:t/>
            </a:r>
          </a:p>
          <a:p xmlns:a="http://schemas.openxmlformats.org/drawingml/2006/main">
            <a:r>
              <a:t>For polarization demonstrations, rotate an analyzer while keeping source intensity and detector position fixed. Repeat with a third polarizer between crossed filters. The sequence of transmission directions explains the change in intensity without needing a different propagation speed.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28.</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1. A string has μ = 0.0050 kg/m and tension 20 N. Find wave speed.</a:t>
            </a:r>
          </a:p>
          <a:p xmlns:a="http://schemas.openxmlformats.org/drawingml/2006/main">
            <a:r>
              <a:t/>
            </a:r>
          </a:p>
          <a:p xmlns:a="http://schemas.openxmlformats.org/drawingml/2006/main">
            <a:r>
              <a:t>2. A wave has period 0.010 s and wavelength 0.30 m. Find f and v.</a:t>
            </a:r>
          </a:p>
          <a:p xmlns:a="http://schemas.openxmlformats.org/drawingml/2006/main">
            <a:r>
              <a:t/>
            </a:r>
          </a:p>
          <a:p xmlns:a="http://schemas.openxmlformats.org/drawingml/2006/main">
            <a:r>
              <a:t>3. A wave enters a medium where speed halves. What happens to f and λ?</a:t>
            </a:r>
          </a:p>
          <a:p xmlns:a="http://schemas.openxmlformats.org/drawingml/2006/main">
            <a:r>
              <a:t/>
            </a:r>
          </a:p>
          <a:p xmlns:a="http://schemas.openxmlformats.org/drawingml/2006/main">
            <a:r>
              <a:t>4. Two forks at 440 Hz and 444 Hz sound together. Find the beat frequency.</a:t>
            </a:r>
          </a:p>
          <a:p xmlns:a="http://schemas.openxmlformats.org/drawingml/2006/main">
            <a:r>
              <a:t/>
            </a:r>
          </a:p>
          <a:p xmlns:a="http://schemas.openxmlformats.org/drawingml/2006/main">
            <a:r>
              <a:t>5. A fixed-fixed string 0.60 m long has speed 120 m/s. Find its first three harmonic frequencies.</a:t>
            </a:r>
          </a:p>
          <a:p xmlns:a="http://schemas.openxmlformats.org/drawingml/2006/main">
            <a:r>
              <a:t/>
            </a:r>
          </a:p>
          <a:p xmlns:a="http://schemas.openxmlformats.org/drawingml/2006/main">
            <a:r>
              <a:t>6. A 0.50 m closed-open pipe has sound speed 340 m/s. Find its first three allowed frequencies.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28.</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1. A string has μ = 0.0050 kg/m and tension 20 N. Find wave speed.</a:t>
            </a:r>
          </a:p>
          <a:p xmlns:a="http://schemas.openxmlformats.org/drawingml/2006/main">
            <a:r>
              <a:t/>
            </a:r>
          </a:p>
          <a:p xmlns:a="http://schemas.openxmlformats.org/drawingml/2006/main">
            <a:r>
              <a:t>2. A wave has period 0.010 s and wavelength 0.30 m. Find f and v.</a:t>
            </a:r>
          </a:p>
          <a:p xmlns:a="http://schemas.openxmlformats.org/drawingml/2006/main">
            <a:r>
              <a:t/>
            </a:r>
          </a:p>
          <a:p xmlns:a="http://schemas.openxmlformats.org/drawingml/2006/main">
            <a:r>
              <a:t>3. A wave enters a medium where speed halves. What happens to f and λ?</a:t>
            </a:r>
          </a:p>
          <a:p xmlns:a="http://schemas.openxmlformats.org/drawingml/2006/main">
            <a:r>
              <a:t/>
            </a:r>
          </a:p>
          <a:p xmlns:a="http://schemas.openxmlformats.org/drawingml/2006/main">
            <a:r>
              <a:t>4. Two forks at 440 Hz and 444 Hz sound together. Find the beat frequency.</a:t>
            </a:r>
          </a:p>
          <a:p xmlns:a="http://schemas.openxmlformats.org/drawingml/2006/main">
            <a:r>
              <a:t/>
            </a:r>
          </a:p>
          <a:p xmlns:a="http://schemas.openxmlformats.org/drawingml/2006/main">
            <a:r>
              <a:t>5. A fixed-fixed string 0.60 m long has speed 120 m/s. Find its first three harmonic frequencies.</a:t>
            </a:r>
          </a:p>
          <a:p xmlns:a="http://schemas.openxmlformats.org/drawingml/2006/main">
            <a:r>
              <a:t/>
            </a:r>
          </a:p>
          <a:p xmlns:a="http://schemas.openxmlformats.org/drawingml/2006/main">
            <a:r>
              <a:t>6. A 0.50 m closed-open pipe has sound speed 340 m/s. Find its first three allowed frequencies.</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29.</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7. A single slit 0.20 mm wide receives 500 nm light. The screen is 2.0 m away. Find central-maximum width.</a:t>
            </a:r>
          </a:p>
          <a:p xmlns:a="http://schemas.openxmlformats.org/drawingml/2006/main">
            <a:r>
              <a:t/>
            </a:r>
          </a:p>
          <a:p xmlns:a="http://schemas.openxmlformats.org/drawingml/2006/main">
            <a:r>
              <a:t>8. A double slit of separation 0.50 mm receives 600 nm light, with L = 1.5 m. Find fringe spacing and the first dark-fringe position.</a:t>
            </a:r>
          </a:p>
          <a:p xmlns:a="http://schemas.openxmlformats.org/drawingml/2006/main">
            <a:r>
              <a:t/>
            </a:r>
          </a:p>
          <a:p xmlns:a="http://schemas.openxmlformats.org/drawingml/2006/main">
            <a:r>
              <a:t>9. A 600 lines/mm grating receives 500 nm light. Find the first-order angle.</a:t>
            </a:r>
          </a:p>
          <a:p xmlns:a="http://schemas.openxmlformats.org/drawingml/2006/main">
            <a:r>
              <a:t/>
            </a:r>
          </a:p>
          <a:p xmlns:a="http://schemas.openxmlformats.org/drawingml/2006/main">
            <a:r>
              <a:t>10. A soap film of index 1.25 in air strongly reflects 500 nm light at normal incidence. Find the least positive thickness.</a:t>
            </a:r>
          </a:p>
          <a:p xmlns:a="http://schemas.openxmlformats.org/drawingml/2006/main">
            <a:r>
              <a:t/>
            </a:r>
          </a:p>
          <a:p xmlns:a="http://schemas.openxmlformats.org/drawingml/2006/main">
            <a:r>
              <a:t>11. Extension: unpolarized intensity 100 W/m² passes through two ideal polarizers at 45° to one another. Find transmitted intensity.</a:t>
            </a:r>
          </a:p>
          <a:p xmlns:a="http://schemas.openxmlformats.org/drawingml/2006/main">
            <a:r>
              <a:t/>
            </a:r>
          </a:p>
          <a:p xmlns:a="http://schemas.openxmlformats.org/drawingml/2006/main">
            <a:r>
              <a:t>12. A source approaches an observer. What happens to observed pitch? Does this require a change in the source’s own oscillation frequency?</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29.</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7. A single slit 0.20 mm wide receives 500 nm light. The screen is 2.0 m away. Find central-maximum width.</a:t>
            </a:r>
          </a:p>
          <a:p xmlns:a="http://schemas.openxmlformats.org/drawingml/2006/main">
            <a:r>
              <a:t/>
            </a:r>
          </a:p>
          <a:p xmlns:a="http://schemas.openxmlformats.org/drawingml/2006/main">
            <a:r>
              <a:t>8. A double slit of separation 0.50 mm receives 600 nm light, with L = 1.5 m. Find fringe spacing and the first dark-fringe position.</a:t>
            </a:r>
          </a:p>
          <a:p xmlns:a="http://schemas.openxmlformats.org/drawingml/2006/main">
            <a:r>
              <a:t/>
            </a:r>
          </a:p>
          <a:p xmlns:a="http://schemas.openxmlformats.org/drawingml/2006/main">
            <a:r>
              <a:t>9. A 600 lines/mm grating receives 500 nm light. Find the first-order angle.</a:t>
            </a:r>
          </a:p>
          <a:p xmlns:a="http://schemas.openxmlformats.org/drawingml/2006/main">
            <a:r>
              <a:t/>
            </a:r>
          </a:p>
          <a:p xmlns:a="http://schemas.openxmlformats.org/drawingml/2006/main">
            <a:r>
              <a:t>10. A soap film of index 1.25 in air strongly reflects 500 nm light at normal incidence. Find the least positive thickness.</a:t>
            </a:r>
          </a:p>
          <a:p xmlns:a="http://schemas.openxmlformats.org/drawingml/2006/main">
            <a:r>
              <a:t/>
            </a:r>
          </a:p>
          <a:p xmlns:a="http://schemas.openxmlformats.org/drawingml/2006/main">
            <a:r>
              <a:t>11. Extension: unpolarized intensity 100 W/m² passes through two ideal polarizers at 45° to one another. Find transmitted intensity.</a:t>
            </a:r>
          </a:p>
          <a:p xmlns:a="http://schemas.openxmlformats.org/drawingml/2006/main">
            <a:r>
              <a:t/>
            </a:r>
          </a:p>
          <a:p xmlns:a="http://schemas.openxmlformats.org/drawingml/2006/main">
            <a:r>
              <a:t>12. A source approaches an observer. What happens to observed pitch? Does this require a change in the source’s own oscillation frequency?</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30.</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1. v = √(20/0.0050) = 63.2 m/s.</a:t>
            </a:r>
          </a:p>
          <a:p xmlns:a="http://schemas.openxmlformats.org/drawingml/2006/main">
            <a:r>
              <a:t/>
            </a:r>
          </a:p>
          <a:p xmlns:a="http://schemas.openxmlformats.org/drawingml/2006/main">
            <a:r>
              <a:t>2. f = 1/T = 100 Hz; v = fλ = 30 m/s.</a:t>
            </a:r>
          </a:p>
          <a:p xmlns:a="http://schemas.openxmlformats.org/drawingml/2006/main">
            <a:r>
              <a:t/>
            </a:r>
          </a:p>
          <a:p xmlns:a="http://schemas.openxmlformats.org/drawingml/2006/main">
            <a:r>
              <a:t>3. Frequency stays fixed at the stationary interface; wavelength halves.</a:t>
            </a:r>
          </a:p>
          <a:p xmlns:a="http://schemas.openxmlformats.org/drawingml/2006/main">
            <a:r>
              <a:t/>
            </a:r>
          </a:p>
          <a:p xmlns:a="http://schemas.openxmlformats.org/drawingml/2006/main">
            <a:r>
              <a:t>4. |444 - 440| = 4 Hz.</a:t>
            </a:r>
          </a:p>
          <a:p xmlns:a="http://schemas.openxmlformats.org/drawingml/2006/main">
            <a:r>
              <a:t/>
            </a:r>
          </a:p>
          <a:p xmlns:a="http://schemas.openxmlformats.org/drawingml/2006/main">
            <a:r>
              <a:t>5. f₁ = v/(2L) = 100 Hz. Harmonics: 100, 200, 300 Hz.</a:t>
            </a:r>
          </a:p>
          <a:p xmlns:a="http://schemas.openxmlformats.org/drawingml/2006/main">
            <a:r>
              <a:t/>
            </a:r>
          </a:p>
          <a:p xmlns:a="http://schemas.openxmlformats.org/drawingml/2006/main">
            <a:r>
              <a:t>6. f₁ = v/(4L) = 170 Hz. Odd harmonics: 170, 510, 850 Hz.</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31.</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7. Width = 2λL/a = 0.010 m = 1.0 cm.</a:t>
            </a:r>
          </a:p>
          <a:p xmlns:a="http://schemas.openxmlformats.org/drawingml/2006/main">
            <a:r>
              <a:t/>
            </a:r>
          </a:p>
          <a:p xmlns:a="http://schemas.openxmlformats.org/drawingml/2006/main">
            <a:r>
              <a:t>8. Δy = λL/d = 1.8 mm. First dark fringe is 0.90 mm from center on either side.</a:t>
            </a:r>
          </a:p>
          <a:p xmlns:a="http://schemas.openxmlformats.org/drawingml/2006/main">
            <a:r>
              <a:t/>
            </a:r>
          </a:p>
          <a:p xmlns:a="http://schemas.openxmlformats.org/drawingml/2006/main">
            <a:r>
              <a:t>9. d = 1/(600 × 10³) m. sin θ = λ/d = 0.300, so θ = 17.5°.</a:t>
            </a:r>
          </a:p>
          <a:p xmlns:a="http://schemas.openxmlformats.org/drawingml/2006/main">
            <a:r>
              <a:t/>
            </a:r>
          </a:p>
          <a:p xmlns:a="http://schemas.openxmlformats.org/drawingml/2006/main">
            <a:r>
              <a:t>10. One reflection phase reversal, so t = λ₀/(4n) = 100 nm.</a:t>
            </a:r>
          </a:p>
          <a:p xmlns:a="http://schemas.openxmlformats.org/drawingml/2006/main">
            <a:r>
              <a:t/>
            </a:r>
          </a:p>
          <a:p xmlns:a="http://schemas.openxmlformats.org/drawingml/2006/main">
            <a:r>
              <a:t>11. I = (100/2)cos²45° = 25 W/m².</a:t>
            </a:r>
          </a:p>
          <a:p xmlns:a="http://schemas.openxmlformats.org/drawingml/2006/main">
            <a:r>
              <a:t/>
            </a:r>
          </a:p>
          <a:p xmlns:a="http://schemas.openxmlformats.org/drawingml/2006/main">
            <a:r>
              <a:t>12. The observed frequency/pitch increases; the source frequency can remain unchanged.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31.</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7. Width = 2λL/a = 0.010 m = 1.0 cm.</a:t>
            </a:r>
          </a:p>
          <a:p xmlns:a="http://schemas.openxmlformats.org/drawingml/2006/main">
            <a:r>
              <a:t/>
            </a:r>
          </a:p>
          <a:p xmlns:a="http://schemas.openxmlformats.org/drawingml/2006/main">
            <a:r>
              <a:t>8. Δy = λL/d = 1.8 mm. First dark fringe is 0.90 mm from center on either side.</a:t>
            </a:r>
          </a:p>
          <a:p xmlns:a="http://schemas.openxmlformats.org/drawingml/2006/main">
            <a:r>
              <a:t/>
            </a:r>
          </a:p>
          <a:p xmlns:a="http://schemas.openxmlformats.org/drawingml/2006/main">
            <a:r>
              <a:t>9. d = 1/(600 × 10³) m. sin θ = λ/d = 0.300, so θ = 17.5°.</a:t>
            </a:r>
          </a:p>
          <a:p xmlns:a="http://schemas.openxmlformats.org/drawingml/2006/main">
            <a:r>
              <a:t/>
            </a:r>
          </a:p>
          <a:p xmlns:a="http://schemas.openxmlformats.org/drawingml/2006/main">
            <a:r>
              <a:t>10. One reflection phase reversal, so t = λ₀/(4n) = 100 nm.</a:t>
            </a:r>
          </a:p>
          <a:p xmlns:a="http://schemas.openxmlformats.org/drawingml/2006/main">
            <a:r>
              <a:t/>
            </a:r>
          </a:p>
          <a:p xmlns:a="http://schemas.openxmlformats.org/drawingml/2006/main">
            <a:r>
              <a:t>11. I = (100/2)cos²45° = 25 W/m².</a:t>
            </a:r>
          </a:p>
          <a:p xmlns:a="http://schemas.openxmlformats.org/drawingml/2006/main">
            <a:r>
              <a:t/>
            </a:r>
          </a:p>
          <a:p xmlns:a="http://schemas.openxmlformats.org/drawingml/2006/main">
            <a:r>
              <a:t>12. The observed frequency/pitch increases; the source frequency can remain unchanged.</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34.</a:t>
            </a:r>
          </a:p>
          <a:p xmlns:a="http://schemas.openxmlformats.org/drawingml/2006/main">
            <a:r>
              <a:t>Original source: Original pattern comparisons expanded</a:t>
            </a:r>
          </a:p>
          <a:p xmlns:a="http://schemas.openxmlformats.org/drawingml/2006/main">
            <a:r>
              <a:t>CED: 14.1-14.9</a:t>
            </a:r>
          </a:p>
          <a:p xmlns:a="http://schemas.openxmlformats.org/drawingml/2006/main">
            <a:r>
              <a:t/>
            </a:r>
          </a:p>
          <a:p xmlns:a="http://schemas.openxmlformats.org/drawingml/2006/main">
            <a:r>
              <a:t>[['System', 'Geometrical condition', 'Frequency / position', 'Main distinction'], ['Traveling wave', 'One wavelength per period', 'v = fλ; f = 1/T', 'x graph gives λ; t graph gives T'], ['Fixed-fixed / open-open', 'L = nλ/2', 'fn = nv/(2L), n = 1,2,3...', 'Same-type ends; all harmonics'], ['Fixed-free / closed-open', 'L = nλ/4', 'fn = nv/(4L), n = 1,3,5...', 'Mixed ends; odd harmonics'], ['Two coherent narrow slits', 'Bright: d sin θ = mλ', 'Δy ≈ λL/d', 'Dark: half-integer path difference'], ['Grating', 'Principal bright: d sin θ = mλ', 'd = reciprocal line density', 'Keep sin θ; count allowed orders'], ['One slit', 'Dark: a sin θ = mλ; m ≠ 0', 'Central width ≈ 2λL/a', 'a is width; broad central maximum'], ['Reflected thin film: one flip', 'Bright: 2nt = (m + ½)λ0', 'Dark: 2nt = mλ0', 'Near-normal incidence'], ['Reflected thin film: zero/two flips', 'Bright: 2nt = mλ0', 'Dark: 2nt = (m + ½)λ0', 'Relative phase flips cancel']] [146, 223, 197, 192] 8.8</a:t>
            </a:r>
          </a:p>
          <a:p xmlns:a="http://schemas.openxmlformats.org/drawingml/2006/main">
            <a:r>
              <a:t/>
            </a:r>
          </a:p>
          <a:p xmlns:a="http://schemas.openxmlformats.org/drawingml/2006/main">
            <a:r>
              <a:t>Also remember: I = P/A; intensity scales with amplitude squared under the stated fixed-medium conditions. Beats occur at |f1 - f2|. An open pipe end is a displacement antinode but a pressure node.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34.</a:t>
            </a:r>
          </a:p>
          <a:p xmlns:a="http://schemas.openxmlformats.org/drawingml/2006/main">
            <a:r>
              <a:t>Original source: Original pattern comparisons expanded</a:t>
            </a:r>
          </a:p>
          <a:p xmlns:a="http://schemas.openxmlformats.org/drawingml/2006/main">
            <a:r>
              <a:t>CED: 14.1-14.9</a:t>
            </a:r>
          </a:p>
          <a:p xmlns:a="http://schemas.openxmlformats.org/drawingml/2006/main">
            <a:r>
              <a:t/>
            </a:r>
          </a:p>
          <a:p xmlns:a="http://schemas.openxmlformats.org/drawingml/2006/main">
            <a:r>
              <a:t>[['System', 'Geometrical condition', 'Frequency / position', 'Main distinction'], ['Traveling wave', 'One wavelength per period', 'v = fλ; f = 1/T', 'x graph gives λ; t graph gives T'], ['Fixed-fixed / open-open', 'L = nλ/2', 'fn = nv/(2L), n = 1,2,3...', 'Same-type ends; all harmonics'], ['Fixed-free / closed-open', 'L = nλ/4', 'fn = nv/(4L), n = 1,3,5...', 'Mixed ends; odd harmonics'], ['Two coherent narrow slits', 'Bright: d sin θ = mλ', 'Δy ≈ λL/d', 'Dark: half-integer path difference'], ['Grating', 'Principal bright: d sin θ = mλ', 'd = reciprocal line density', 'Keep sin θ; count allowed orders'], ['One slit', 'Dark: a sin θ = mλ; m ≠ 0', 'Central width ≈ 2λL/a', 'a is width; broad central maximum'], ['Reflected thin film: one flip', 'Bright: 2nt = (m + ½)λ0', 'Dark: 2nt = mλ0', 'Near-normal incidence'], ['Reflected thin film: zero/two flips', 'Bright: 2nt = mλ0', 'Dark: 2nt = (m + ½)λ0', 'Relative phase flips cancel']] [146, 223, 197, 192] 8.8</a:t>
            </a:r>
          </a:p>
          <a:p xmlns:a="http://schemas.openxmlformats.org/drawingml/2006/main">
            <a:r>
              <a:t/>
            </a:r>
          </a:p>
          <a:p xmlns:a="http://schemas.openxmlformats.org/drawingml/2006/main">
            <a:r>
              <a:t>Also remember: I = P/A; intensity scales with amplitude squared under the stated fixed-medium conditions. Beats occur at |f1 - f2|. An open pipe end is a displacement antinode but a pressure node.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14_Waves_Sound_and_Physical_Optics_Notes.pdf, page 34.</a:t>
            </a:r>
          </a:p>
          <a:p xmlns:a="http://schemas.openxmlformats.org/drawingml/2006/main">
            <a:r>
              <a:t>Original source: Original pattern comparisons expanded</a:t>
            </a:r>
          </a:p>
          <a:p xmlns:a="http://schemas.openxmlformats.org/drawingml/2006/main">
            <a:r>
              <a:t>CED: 14.1-14.9</a:t>
            </a:r>
          </a:p>
          <a:p xmlns:a="http://schemas.openxmlformats.org/drawingml/2006/main">
            <a:r>
              <a:t/>
            </a:r>
          </a:p>
          <a:p xmlns:a="http://schemas.openxmlformats.org/drawingml/2006/main">
            <a:r>
              <a:t>[['System', 'Geometrical condition', 'Frequency / position', 'Main distinction'], ['Traveling wave', 'One wavelength per period', 'v = fλ; f = 1/T', 'x graph gives λ; t graph gives T'], ['Fixed-fixed / open-open', 'L = nλ/2', 'fn = nv/(2L), n = 1,2,3...', 'Same-type ends; all harmonics'], ['Fixed-free / closed-open', 'L = nλ/4', 'fn = nv/(4L), n = 1,3,5...', 'Mixed ends; odd harmonics'], ['Two coherent narrow slits', 'Bright: d sin θ = mλ', 'Δy ≈ λL/d', 'Dark: half-integer path difference'], ['Grating', 'Principal bright: d sin θ = mλ', 'd = reciprocal line density', 'Keep sin θ; count allowed orders'], ['One slit', 'Dark: a sin θ = mλ; m ≠ 0', 'Central width ≈ 2λL/a', 'a is width; broad central maximum'], ['Reflected thin film: one flip', 'Bright: 2nt = (m + ½)λ0', 'Dark: 2nt = mλ0', 'Near-normal incidence'], ['Reflected thin film: zero/two flips', 'Bright: 2nt = mλ0', 'Dark: 2nt = (m + ½)λ0', 'Relative phase flips cancel']] [146, 223, 197, 192] 8.8</a:t>
            </a:r>
          </a:p>
          <a:p xmlns:a="http://schemas.openxmlformats.org/drawingml/2006/main">
            <a:r>
              <a:t/>
            </a:r>
          </a:p>
          <a:p xmlns:a="http://schemas.openxmlformats.org/drawingml/2006/main">
            <a:r>
              <a:t>Also remember: I = P/A; intensity scales with amplitude squared under the stated fixed-medium conditions. Beats occur at |f1 - f2|. An open pipe end is a displacement antinode but a pressure node.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E:\teaching\output\pdf\Rebuilt_Chapter_Notes\14_Waves_Sound_and_Physical_Optics_Notes.pdf</a:t>
            </a:r>
          </a:p>
          <a:p xmlns:a="http://schemas.openxmlformats.org/drawingml/2006/main">
            <a:r>
              <a:t>https://openstax.org/books/university-physics-volume-3/pages/3-4-interference-in-thin-films</a:t>
            </a:r>
          </a:p>
          <a:p xmlns:a="http://schemas.openxmlformats.org/drawingml/2006/main">
            <a:r>
              <a:t>https://openstax.org/books/university-physics-volume-3/pages/4-1-single-slit-diffraction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ea40c1dfba400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33a207919be464b" /><Relationship Type="http://schemas.openxmlformats.org/officeDocument/2006/relationships/slideLayout" Target="/ppt/slideLayouts/slideLayout1.xml" Id="Rbb3586e2f56e454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b3586e2f56e454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c2c99f251374d2f" /><Relationship Type="http://schemas.openxmlformats.org/officeDocument/2006/relationships/notesSlide" Target="/ppt/notesSlides/notesSlide1.xml" Id="Rcdd513aadf7d419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842ed89b57348c9" /><Relationship Type="http://schemas.openxmlformats.org/officeDocument/2006/relationships/notesSlide" Target="/ppt/notesSlides/notesSlide2.xml" Id="Rc8544193af7b46c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cf6e2a352034c3e" /><Relationship Type="http://schemas.openxmlformats.org/officeDocument/2006/relationships/notesSlide" Target="/ppt/notesSlides/notesSlide3.xml" Id="R2dce87b8a7894c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ee173622aef415a" /><Relationship Type="http://schemas.openxmlformats.org/officeDocument/2006/relationships/notesSlide" Target="/ppt/notesSlides/notesSlide4.xml" Id="R1721c643bdea492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8ef2e77c2ae4652" /><Relationship Type="http://schemas.openxmlformats.org/officeDocument/2006/relationships/notesSlide" Target="/ppt/notesSlides/notesSlide5.xml" Id="Reb9416515e3148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96b5d38684740c8" /><Relationship Type="http://schemas.openxmlformats.org/officeDocument/2006/relationships/notesSlide" Target="/ppt/notesSlides/notesSlide6.xml" Id="Rc69a69a589214c4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9c78b366cc7499d" /><Relationship Type="http://schemas.openxmlformats.org/officeDocument/2006/relationships/notesSlide" Target="/ppt/notesSlides/notesSlide7.xml" Id="R04e387fe20844c8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e82de11a52c4372" /><Relationship Type="http://schemas.openxmlformats.org/officeDocument/2006/relationships/notesSlide" Target="/ppt/notesSlides/notesSlide8.xml" Id="Rbfac1956e14a4f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3f10d02f6fe4b55" /><Relationship Type="http://schemas.openxmlformats.org/officeDocument/2006/relationships/image" Target="/ppt/media/image.png" Id="Ra1d3ae17ea0d4512" /><Relationship Type="http://schemas.openxmlformats.org/officeDocument/2006/relationships/notesSlide" Target="/ppt/notesSlides/notesSlide9.xml" Id="R90887b09c5ae405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bec171d028c4fd1" /><Relationship Type="http://schemas.openxmlformats.org/officeDocument/2006/relationships/notesSlide" Target="/ppt/notesSlides/notesSlide10.xml" Id="R3ca496d0544b48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50273d69abb430f" /><Relationship Type="http://schemas.openxmlformats.org/officeDocument/2006/relationships/notesSlide" Target="/ppt/notesSlides/notesSlide11.xml" Id="R24303bc508ad4aa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b6abaa266b848c3" /><Relationship Type="http://schemas.openxmlformats.org/officeDocument/2006/relationships/notesSlide" Target="/ppt/notesSlides/notesSlide12.xml" Id="R8ca28c4893c44d6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bd0cf3916dc4948" /><Relationship Type="http://schemas.openxmlformats.org/officeDocument/2006/relationships/notesSlide" Target="/ppt/notesSlides/notesSlide13.xml" Id="R90bf4fbf3dc34b0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f9790229e254d66" /><Relationship Type="http://schemas.openxmlformats.org/officeDocument/2006/relationships/notesSlide" Target="/ppt/notesSlides/notesSlide14.xml" Id="Rf0c06bf5c95b4a0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fa0facabf044bfe" /><Relationship Type="http://schemas.openxmlformats.org/officeDocument/2006/relationships/notesSlide" Target="/ppt/notesSlides/notesSlide15.xml" Id="Rff66f6bf22ad459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636bb8e7b894762" /><Relationship Type="http://schemas.openxmlformats.org/officeDocument/2006/relationships/notesSlide" Target="/ppt/notesSlides/notesSlide16.xml" Id="R31a89130d3204d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5270067dc814b96" /><Relationship Type="http://schemas.openxmlformats.org/officeDocument/2006/relationships/notesSlide" Target="/ppt/notesSlides/notesSlide17.xml" Id="Rce5f10014f71454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b84a615d53c41e4" /><Relationship Type="http://schemas.openxmlformats.org/officeDocument/2006/relationships/notesSlide" Target="/ppt/notesSlides/notesSlide18.xml" Id="Rb4b82df9c75a462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b25e322a027479b" /><Relationship Type="http://schemas.openxmlformats.org/officeDocument/2006/relationships/notesSlide" Target="/ppt/notesSlides/notesSlide19.xml" Id="R0c0312b4643d43a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88455b6653e496c" /><Relationship Type="http://schemas.openxmlformats.org/officeDocument/2006/relationships/notesSlide" Target="/ppt/notesSlides/notesSlide20.xml" Id="R4812cbf0c03148d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cdfb9d3684644e3" /><Relationship Type="http://schemas.openxmlformats.org/officeDocument/2006/relationships/image" Target="/ppt/media/image2.png" Id="R5f20f2af744640dc" /><Relationship Type="http://schemas.openxmlformats.org/officeDocument/2006/relationships/notesSlide" Target="/ppt/notesSlides/notesSlide21.xml" Id="R7e78a0d17613483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245ff9df9bb4fab" /><Relationship Type="http://schemas.openxmlformats.org/officeDocument/2006/relationships/notesSlide" Target="/ppt/notesSlides/notesSlide22.xml" Id="Rfff64107987746f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0dbd6c68cb5490f" /><Relationship Type="http://schemas.openxmlformats.org/officeDocument/2006/relationships/notesSlide" Target="/ppt/notesSlides/notesSlide23.xml" Id="R784b968b4d1448e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a9ac2ea03714d1c" /><Relationship Type="http://schemas.openxmlformats.org/officeDocument/2006/relationships/notesSlide" Target="/ppt/notesSlides/notesSlide24.xml" Id="R5b425041c91443e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848042f67774d2e" /><Relationship Type="http://schemas.openxmlformats.org/officeDocument/2006/relationships/notesSlide" Target="/ppt/notesSlides/notesSlide25.xml" Id="R691cdbdaf689482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0a66c0e56fe4a49" /><Relationship Type="http://schemas.openxmlformats.org/officeDocument/2006/relationships/notesSlide" Target="/ppt/notesSlides/notesSlide26.xml" Id="R9b14ae27e68d401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36b6e90504546a9" /><Relationship Type="http://schemas.openxmlformats.org/officeDocument/2006/relationships/image" Target="/ppt/media/image3.png" Id="R3985c667a3b8494e" /><Relationship Type="http://schemas.openxmlformats.org/officeDocument/2006/relationships/notesSlide" Target="/ppt/notesSlides/notesSlide27.xml" Id="R46a1d9b76fd64dc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527bfc7ab754599" /><Relationship Type="http://schemas.openxmlformats.org/officeDocument/2006/relationships/notesSlide" Target="/ppt/notesSlides/notesSlide28.xml" Id="Rbbbe1eaa997d4e2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4283629fec8641d1" /><Relationship Type="http://schemas.openxmlformats.org/officeDocument/2006/relationships/notesSlide" Target="/ppt/notesSlides/notesSlide29.xml" Id="Red576b0e1f6348f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6da3d4ddff8422b" /><Relationship Type="http://schemas.openxmlformats.org/officeDocument/2006/relationships/notesSlide" Target="/ppt/notesSlides/notesSlide30.xml" Id="Rd9043d9ee48a4f9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50d9b67a992d4a4e" /><Relationship Type="http://schemas.openxmlformats.org/officeDocument/2006/relationships/image" Target="/ppt/media/image4.png" Id="Rba8fd87bdff54d5f" /><Relationship Type="http://schemas.openxmlformats.org/officeDocument/2006/relationships/notesSlide" Target="/ppt/notesSlides/notesSlide31.xml" Id="R542d2b9fa73249e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2649ed1470314639" /><Relationship Type="http://schemas.openxmlformats.org/officeDocument/2006/relationships/notesSlide" Target="/ppt/notesSlides/notesSlide32.xml" Id="R32e89444cd094fd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bd5f70e1b99a4f32" /><Relationship Type="http://schemas.openxmlformats.org/officeDocument/2006/relationships/notesSlide" Target="/ppt/notesSlides/notesSlide33.xml" Id="R0d9504b3b0a5489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be3143a99b714eee" /><Relationship Type="http://schemas.openxmlformats.org/officeDocument/2006/relationships/notesSlide" Target="/ppt/notesSlides/notesSlide34.xml" Id="R15af19b0cff14ec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191e6dea7eb744ef" /><Relationship Type="http://schemas.openxmlformats.org/officeDocument/2006/relationships/notesSlide" Target="/ppt/notesSlides/notesSlide35.xml" Id="R67172c51cc4a407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29afdb6fe6e4397" /><Relationship Type="http://schemas.openxmlformats.org/officeDocument/2006/relationships/notesSlide" Target="/ppt/notesSlides/notesSlide36.xml" Id="Rea64aefda2f846e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372192a1217a4255" /><Relationship Type="http://schemas.openxmlformats.org/officeDocument/2006/relationships/notesSlide" Target="/ppt/notesSlides/notesSlide37.xml" Id="R2c796aa2bcff4f8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2f1fbbf71d7a42a1" /><Relationship Type="http://schemas.openxmlformats.org/officeDocument/2006/relationships/notesSlide" Target="/ppt/notesSlides/notesSlide38.xml" Id="R54df3672eaf2499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4202767c927c4613" /><Relationship Type="http://schemas.openxmlformats.org/officeDocument/2006/relationships/notesSlide" Target="/ppt/notesSlides/notesSlide39.xml" Id="R51bb4695355547f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c357112f75c64ce0" /><Relationship Type="http://schemas.openxmlformats.org/officeDocument/2006/relationships/notesSlide" Target="/ppt/notesSlides/notesSlide40.xml" Id="R98cb491b855c407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e0c0845cca994c27" /><Relationship Type="http://schemas.openxmlformats.org/officeDocument/2006/relationships/notesSlide" Target="/ppt/notesSlides/notesSlide41.xml" Id="R6f3c28563870435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a600fd3ff732429a" /><Relationship Type="http://schemas.openxmlformats.org/officeDocument/2006/relationships/notesSlide" Target="/ppt/notesSlides/notesSlide42.xml" Id="Rf586345c0910470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fad1218803214fdf" /><Relationship Type="http://schemas.openxmlformats.org/officeDocument/2006/relationships/notesSlide" Target="/ppt/notesSlides/notesSlide43.xml" Id="R7ba745174d59478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a4af5c8d6f8c4f16" /><Relationship Type="http://schemas.openxmlformats.org/officeDocument/2006/relationships/notesSlide" Target="/ppt/notesSlides/notesSlide44.xml" Id="R4294f7461a3b469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188483f320d64002" /><Relationship Type="http://schemas.openxmlformats.org/officeDocument/2006/relationships/image" Target="/ppt/media/image5.png" Id="R37b956887d24434c" /><Relationship Type="http://schemas.openxmlformats.org/officeDocument/2006/relationships/notesSlide" Target="/ppt/notesSlides/notesSlide45.xml" Id="R9fa5f711b3124ab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dfef513a6f1749ce" /><Relationship Type="http://schemas.openxmlformats.org/officeDocument/2006/relationships/notesSlide" Target="/ppt/notesSlides/notesSlide46.xml" Id="Rbab124e9040c4a7d"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583780a47d3849bf" /><Relationship Type="http://schemas.openxmlformats.org/officeDocument/2006/relationships/notesSlide" Target="/ppt/notesSlides/notesSlide47.xml" Id="Rf45af4bac3ea468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16b790591b5d47ef" /><Relationship Type="http://schemas.openxmlformats.org/officeDocument/2006/relationships/notesSlide" Target="/ppt/notesSlides/notesSlide48.xml" Id="R052f419716a444f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70e5a2d543fa45ab" /><Relationship Type="http://schemas.openxmlformats.org/officeDocument/2006/relationships/image" Target="/ppt/media/image6.png" Id="Rc46f233865274e68" /><Relationship Type="http://schemas.openxmlformats.org/officeDocument/2006/relationships/notesSlide" Target="/ppt/notesSlides/notesSlide49.xml" Id="R8b026fbc1975410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079e1e4910984ebf" /><Relationship Type="http://schemas.openxmlformats.org/officeDocument/2006/relationships/notesSlide" Target="/ppt/notesSlides/notesSlide50.xml" Id="Rc82fb6f2233548b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9b33d758f9784239" /><Relationship Type="http://schemas.openxmlformats.org/officeDocument/2006/relationships/notesSlide" Target="/ppt/notesSlides/notesSlide51.xml" Id="Re8077505b4cc429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a16f247717f4415c" /><Relationship Type="http://schemas.openxmlformats.org/officeDocument/2006/relationships/notesSlide" Target="/ppt/notesSlides/notesSlide52.xml" Id="R5518a54d4ffa47b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f863ad5f7ad64d41" /><Relationship Type="http://schemas.openxmlformats.org/officeDocument/2006/relationships/image" Target="/ppt/media/image7.png" Id="Rfaba607fc98d4430" /><Relationship Type="http://schemas.openxmlformats.org/officeDocument/2006/relationships/notesSlide" Target="/ppt/notesSlides/notesSlide53.xml" Id="R5802e67ab70545f6"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7cb42c7e4aad4b4f" /><Relationship Type="http://schemas.openxmlformats.org/officeDocument/2006/relationships/notesSlide" Target="/ppt/notesSlides/notesSlide54.xml" Id="R3e4929d19460469b"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d6f0291ff2174ac3" /><Relationship Type="http://schemas.openxmlformats.org/officeDocument/2006/relationships/notesSlide" Target="/ppt/notesSlides/notesSlide55.xml" Id="Rdc377c699c6e4b48"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adff2df87f234dd9" /><Relationship Type="http://schemas.openxmlformats.org/officeDocument/2006/relationships/notesSlide" Target="/ppt/notesSlides/notesSlide56.xml" Id="R8f7161ac954242fe"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6db3f95c0312409d" /><Relationship Type="http://schemas.openxmlformats.org/officeDocument/2006/relationships/notesSlide" Target="/ppt/notesSlides/notesSlide57.xml" Id="R1dc96c16a1964d09"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5dca6666319c4806" /><Relationship Type="http://schemas.openxmlformats.org/officeDocument/2006/relationships/notesSlide" Target="/ppt/notesSlides/notesSlide58.xml" Id="Rd82969b8262b45b6"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3e0745134d7a4a28" /><Relationship Type="http://schemas.openxmlformats.org/officeDocument/2006/relationships/image" Target="/ppt/media/image8.png" Id="R76c76b0eb2f04884" /><Relationship Type="http://schemas.openxmlformats.org/officeDocument/2006/relationships/notesSlide" Target="/ppt/notesSlides/notesSlide59.xml" Id="R65e874f0bc87453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f5dc4a680db242ec" /><Relationship Type="http://schemas.openxmlformats.org/officeDocument/2006/relationships/notesSlide" Target="/ppt/notesSlides/notesSlide60.xml" Id="R8822fe06d7984e8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362ddcb501b842b2" /><Relationship Type="http://schemas.openxmlformats.org/officeDocument/2006/relationships/notesSlide" Target="/ppt/notesSlides/notesSlide61.xml" Id="Rb389ce6b88354a5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a35fce2476354d43" /><Relationship Type="http://schemas.openxmlformats.org/officeDocument/2006/relationships/notesSlide" Target="/ppt/notesSlides/notesSlide62.xml" Id="R748e95b172ff4d35"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1278b0c1f049456e" /><Relationship Type="http://schemas.openxmlformats.org/officeDocument/2006/relationships/notesSlide" Target="/ppt/notesSlides/notesSlide63.xml" Id="R115db616f74b4316"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ac59c482de354ccf" /><Relationship Type="http://schemas.openxmlformats.org/officeDocument/2006/relationships/image" Target="/ppt/media/image9.png" Id="R692b110f2f6243be" /><Relationship Type="http://schemas.openxmlformats.org/officeDocument/2006/relationships/notesSlide" Target="/ppt/notesSlides/notesSlide64.xml" Id="Rd2b201f6914f4ca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1bda4598fd584d8a" /><Relationship Type="http://schemas.openxmlformats.org/officeDocument/2006/relationships/notesSlide" Target="/ppt/notesSlides/notesSlide65.xml" Id="Ra5d7e0c197ea4b87"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55a40b6ba0764616" /><Relationship Type="http://schemas.openxmlformats.org/officeDocument/2006/relationships/image" Target="/ppt/media/image10.png" Id="Rfa4ad36073c145e7" /><Relationship Type="http://schemas.openxmlformats.org/officeDocument/2006/relationships/notesSlide" Target="/ppt/notesSlides/notesSlide66.xml" Id="Rc25e3d9bd61140a1"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6bbd522c36a74f18" /><Relationship Type="http://schemas.openxmlformats.org/officeDocument/2006/relationships/notesSlide" Target="/ppt/notesSlides/notesSlide67.xml" Id="Rc9d544fac2a6465c"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6c9b848218204cdf" /><Relationship Type="http://schemas.openxmlformats.org/officeDocument/2006/relationships/notesSlide" Target="/ppt/notesSlides/notesSlide68.xml" Id="R2e72fe0c9a764a67"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302a3a9a6aba41b1" /><Relationship Type="http://schemas.openxmlformats.org/officeDocument/2006/relationships/notesSlide" Target="/ppt/notesSlides/notesSlide69.xml" Id="R516ca703ec49405e"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95c168d6ce944c2d" /><Relationship Type="http://schemas.openxmlformats.org/officeDocument/2006/relationships/notesSlide" Target="/ppt/notesSlides/notesSlide70.xml" Id="Rca3d55f0884a49cd"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ac78b5e621084f84" /><Relationship Type="http://schemas.openxmlformats.org/officeDocument/2006/relationships/notesSlide" Target="/ppt/notesSlides/notesSlide71.xml" Id="Re447e949b90e4eae"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d9f2839fc79b441e" /><Relationship Type="http://schemas.openxmlformats.org/officeDocument/2006/relationships/notesSlide" Target="/ppt/notesSlides/notesSlide72.xml" Id="Rf9a66e4b02774c17"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b3286c5781174e69" /><Relationship Type="http://schemas.openxmlformats.org/officeDocument/2006/relationships/notesSlide" Target="/ppt/notesSlides/notesSlide73.xml" Id="R09d3d4eed4a247cc"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6f856b984c024747" /><Relationship Type="http://schemas.openxmlformats.org/officeDocument/2006/relationships/notesSlide" Target="/ppt/notesSlides/notesSlide74.xml" Id="R53ff2597fe084854"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6dac123d38494110" /><Relationship Type="http://schemas.openxmlformats.org/officeDocument/2006/relationships/notesSlide" Target="/ppt/notesSlides/notesSlide75.xml" Id="R58e91fbe30754705"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7a6f58239dbc4ad0" /><Relationship Type="http://schemas.openxmlformats.org/officeDocument/2006/relationships/notesSlide" Target="/ppt/notesSlides/notesSlide76.xml" Id="R000946ace664423f"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a952b15690b444f9" /><Relationship Type="http://schemas.openxmlformats.org/officeDocument/2006/relationships/image" Target="/ppt/media/image11.png" Id="R97d2141d9dbb4437" /><Relationship Type="http://schemas.openxmlformats.org/officeDocument/2006/relationships/notesSlide" Target="/ppt/notesSlides/notesSlide77.xml" Id="R36227c61350c4e57"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5c2bb2897f5b4500" /><Relationship Type="http://schemas.openxmlformats.org/officeDocument/2006/relationships/notesSlide" Target="/ppt/notesSlides/notesSlide78.xml" Id="Re44512dd90004c8e"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88496b2e98f94b81" /><Relationship Type="http://schemas.openxmlformats.org/officeDocument/2006/relationships/notesSlide" Target="/ppt/notesSlides/notesSlide79.xml" Id="R69d6391c06a7422d"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2bfd82dfa63140a2" /><Relationship Type="http://schemas.openxmlformats.org/officeDocument/2006/relationships/image" Target="/ppt/media/image12.png" Id="R30260348d42a4688" /><Relationship Type="http://schemas.openxmlformats.org/officeDocument/2006/relationships/notesSlide" Target="/ppt/notesSlides/notesSlide80.xml" Id="Re544d347c839496d"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8d96afea2acf48fa" /><Relationship Type="http://schemas.openxmlformats.org/officeDocument/2006/relationships/notesSlide" Target="/ppt/notesSlides/notesSlide81.xml" Id="R3d04b9a6d9194f39"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23075b52d9294269" /><Relationship Type="http://schemas.openxmlformats.org/officeDocument/2006/relationships/notesSlide" Target="/ppt/notesSlides/notesSlide82.xml" Id="Ra18b5e36ca0f400b"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888381affe53431a" /><Relationship Type="http://schemas.openxmlformats.org/officeDocument/2006/relationships/image" Target="/ppt/media/image13.png" Id="Rd9e4cf0375a642df" /><Relationship Type="http://schemas.openxmlformats.org/officeDocument/2006/relationships/notesSlide" Target="/ppt/notesSlides/notesSlide83.xml" Id="R6745d815461d46e9"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1e9ca030c2b641fb" /><Relationship Type="http://schemas.openxmlformats.org/officeDocument/2006/relationships/notesSlide" Target="/ppt/notesSlides/notesSlide84.xml" Id="R75f6239b07ea4043"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d7b6638b447d41da" /><Relationship Type="http://schemas.openxmlformats.org/officeDocument/2006/relationships/notesSlide" Target="/ppt/notesSlides/notesSlide85.xml" Id="R55c64f67e85647cd"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57f5f3b40f574b35" /><Relationship Type="http://schemas.openxmlformats.org/officeDocument/2006/relationships/notesSlide" Target="/ppt/notesSlides/notesSlide86.xml" Id="R0415fe3551054371"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2527b94ae2db4c2a" /><Relationship Type="http://schemas.openxmlformats.org/officeDocument/2006/relationships/image" Target="/ppt/media/image14.png" Id="Rd4a804aa73ad43fc" /><Relationship Type="http://schemas.openxmlformats.org/officeDocument/2006/relationships/notesSlide" Target="/ppt/notesSlides/notesSlide87.xml" Id="R04c15aa4f2f34e18"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4810d578081f4793" /><Relationship Type="http://schemas.openxmlformats.org/officeDocument/2006/relationships/notesSlide" Target="/ppt/notesSlides/notesSlide88.xml" Id="Rb24c69a6dcf6428c"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29a7d3b7a8d943f8" /><Relationship Type="http://schemas.openxmlformats.org/officeDocument/2006/relationships/notesSlide" Target="/ppt/notesSlides/notesSlide89.xml" Id="R937b3ca86e684928"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cf0b022a67c141ee" /><Relationship Type="http://schemas.openxmlformats.org/officeDocument/2006/relationships/notesSlide" Target="/ppt/notesSlides/notesSlide90.xml" Id="R13676075a15243fc"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1a3c8f0ab92b4a06" /><Relationship Type="http://schemas.openxmlformats.org/officeDocument/2006/relationships/image" Target="/ppt/media/image15.png" Id="R595b597f564243d5" /><Relationship Type="http://schemas.openxmlformats.org/officeDocument/2006/relationships/notesSlide" Target="/ppt/notesSlides/notesSlide91.xml" Id="Redc88ee4dede4f09"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6863b567580a414f" /><Relationship Type="http://schemas.openxmlformats.org/officeDocument/2006/relationships/notesSlide" Target="/ppt/notesSlides/notesSlide92.xml" Id="R4ddd3e63e5064ef1"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6c07475249974aff" /><Relationship Type="http://schemas.openxmlformats.org/officeDocument/2006/relationships/notesSlide" Target="/ppt/notesSlides/notesSlide93.xml" Id="R8c432d4f65844f65"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4e05b80bd4b74a2b" /><Relationship Type="http://schemas.openxmlformats.org/officeDocument/2006/relationships/notesSlide" Target="/ppt/notesSlides/notesSlide94.xml" Id="Re603ac7790194af4"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fea05721ac894e8c" /><Relationship Type="http://schemas.openxmlformats.org/officeDocument/2006/relationships/notesSlide" Target="/ppt/notesSlides/notesSlide95.xml" Id="Rb5ef7179b4294d8c"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d9f8fd71e21d4dc4" /><Relationship Type="http://schemas.openxmlformats.org/officeDocument/2006/relationships/notesSlide" Target="/ppt/notesSlides/notesSlide96.xml" Id="Rb21cd9d27cdf425d"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8b0e4a8c20854ede" /><Relationship Type="http://schemas.openxmlformats.org/officeDocument/2006/relationships/notesSlide" Target="/ppt/notesSlides/notesSlide97.xml" Id="Rce21ebd39b07483d"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cc23cfb4c2064df7" /><Relationship Type="http://schemas.openxmlformats.org/officeDocument/2006/relationships/notesSlide" Target="/ppt/notesSlides/notesSlide98.xml" Id="Rddf40c7f50f24952"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177d2d427c8046b9" /><Relationship Type="http://schemas.openxmlformats.org/officeDocument/2006/relationships/notesSlide" Target="/ppt/notesSlides/notesSlide99.xml" Id="R1314561af1084783"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71c75dff7e6f46bf" /><Relationship Type="http://schemas.openxmlformats.org/officeDocument/2006/relationships/notesSlide" Target="/ppt/notesSlides/notesSlide100.xml" Id="R916d97eaf5dc4be7"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ba21c5f6e8494071" /><Relationship Type="http://schemas.openxmlformats.org/officeDocument/2006/relationships/notesSlide" Target="/ppt/notesSlides/notesSlide101.xml" Id="Rf3a063d7dbe44dc9"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5f53c0ebcc264a0c" /><Relationship Type="http://schemas.openxmlformats.org/officeDocument/2006/relationships/notesSlide" Target="/ppt/notesSlides/notesSlide102.xml" Id="Radc0116308134090"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c924cecc878342ba" /><Relationship Type="http://schemas.openxmlformats.org/officeDocument/2006/relationships/notesSlide" Target="/ppt/notesSlides/notesSlide103.xml" Id="Raac232a5d97246fd"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24eac1ad2cce4637" /><Relationship Type="http://schemas.openxmlformats.org/officeDocument/2006/relationships/notesSlide" Target="/ppt/notesSlides/notesSlide104.xml" Id="Ra5e973fa366440f7"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263ea8f4bec042b6" /><Relationship Type="http://schemas.openxmlformats.org/officeDocument/2006/relationships/notesSlide" Target="/ppt/notesSlides/notesSlide105.xml" Id="R6f391cc88b6f4f65"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cfcea4cd1d1e4efb" /><Relationship Type="http://schemas.openxmlformats.org/officeDocument/2006/relationships/notesSlide" Target="/ppt/notesSlides/notesSlide106.xml" Id="R22e6c86d6b6148ca"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48656b2234ac4544" /><Relationship Type="http://schemas.openxmlformats.org/officeDocument/2006/relationships/notesSlide" Target="/ppt/notesSlides/notesSlide107.xml" Id="Rb4e576cc69bb4837"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a89fcda4c82a47dc" /><Relationship Type="http://schemas.openxmlformats.org/officeDocument/2006/relationships/notesSlide" Target="/ppt/notesSlides/notesSlide108.xml" Id="R5b46a81e4cd04ba9"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261ea9445d674c21" /><Relationship Type="http://schemas.openxmlformats.org/officeDocument/2006/relationships/notesSlide" Target="/ppt/notesSlides/notesSlide109.xml" Id="Redd07ae9e2ab4d9a"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313b1351eab547ff" /><Relationship Type="http://schemas.openxmlformats.org/officeDocument/2006/relationships/notesSlide" Target="/ppt/notesSlides/notesSlide110.xml" Id="Rf2dcfe08af5e4a76"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e12f17d11a234f15" /><Relationship Type="http://schemas.openxmlformats.org/officeDocument/2006/relationships/notesSlide" Target="/ppt/notesSlides/notesSlide111.xml" Id="R08757cdb2fcb4e46"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2fe4f8b488384802" /><Relationship Type="http://schemas.openxmlformats.org/officeDocument/2006/relationships/notesSlide" Target="/ppt/notesSlides/notesSlide112.xml" Id="Rf815edd44d0c4dc4"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377302EF-DDA6-448D-AEFB-540D05D02388}"/>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A5A8C96F-8B38-45E7-9373-2D809F11751E}"/>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14</a:t>
            </a:r>
          </a:p>
        </p:txBody>
      </p:sp>
      <p:sp>
        <p:nvSpPr>
          <p:cNvPr id="3" name="title">
            <a:extLst xmlns:a="http://schemas.openxmlformats.org/drawingml/2006/main">
              <a:ext uri="{FF2B5EF4-FFF2-40B4-BE49-F238E27FC236}">
                <a16:creationId xmlns:a16="http://schemas.microsoft.com/office/drawing/2014/main" id="{6BF60AD9-F8DA-4D05-99BF-7B293DC026D5}"/>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Waves Sound and Physical Optics</a:t>
            </a:r>
          </a:p>
        </p:txBody>
      </p:sp>
      <p:sp>
        <p:nvSpPr>
          <p:cNvPr id="4" name="subtitle">
            <a:extLst xmlns:a="http://schemas.openxmlformats.org/drawingml/2006/main">
              <a:ext uri="{FF2B5EF4-FFF2-40B4-BE49-F238E27FC236}">
                <a16:creationId xmlns:a16="http://schemas.microsoft.com/office/drawing/2014/main" id="{820A57C7-E0E4-4392-A595-C0B7FFC8B4EE}"/>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123968125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482020C-F787-45CF-9CAF-B539F751745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0C4EB72-C07E-49B3-B96E-EBDAE59525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18803DDB-EC20-48F8-9738-1ABAA07BA4B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8AA44264-883D-4828-B0CE-8825131A8D1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112</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Lesson group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Focus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Traveling waves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Particle motion, graphs, EM spectrum and boundaries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Combining waves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Doppler, superposition, beats and standing modes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Physical optics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Diffraction first; double slit, grating, then single-slit minima</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Thin films and review</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Count reflection phase changes, compare cases, then practice</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48907645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F0D78B-F4C1-4662-8127-BF8A6F76D0F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525404B7-BDD4-4146-B979-07DCDA6E6F9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travels when a wave travels?</a:t>
            </a:r>
          </a:p>
        </p:txBody>
      </p:sp>
      <p:sp>
        <p:nvSpPr>
          <p:cNvPr id="3" name="source-page">
            <a:extLst xmlns:a="http://schemas.openxmlformats.org/drawingml/2006/main">
              <a:ext uri="{FF2B5EF4-FFF2-40B4-BE49-F238E27FC236}">
                <a16:creationId xmlns:a16="http://schemas.microsoft.com/office/drawing/2014/main" id="{264047B1-3B09-4411-9150-C543FA360B0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14.1</a:t>
            </a:r>
          </a:p>
        </p:txBody>
      </p:sp>
      <p:sp>
        <p:nvSpPr>
          <p:cNvPr id="4" name="slide-number">
            <a:extLst xmlns:a="http://schemas.openxmlformats.org/drawingml/2006/main">
              <a:ext uri="{FF2B5EF4-FFF2-40B4-BE49-F238E27FC236}">
                <a16:creationId xmlns:a16="http://schemas.microsoft.com/office/drawing/2014/main" id="{EFF9306E-EA32-4668-AC34-A660E5539A4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112</a:t>
            </a:r>
          </a:p>
        </p:txBody>
      </p:sp>
      <p:sp>
        <p:nvSpPr>
          <p:cNvPr id="5" name="body">
            <a:extLst xmlns:a="http://schemas.openxmlformats.org/drawingml/2006/main">
              <a:ext uri="{FF2B5EF4-FFF2-40B4-BE49-F238E27FC236}">
                <a16:creationId xmlns:a16="http://schemas.microsoft.com/office/drawing/2014/main" id="{3C3C4345-74F6-416D-A820-8E079EA17C2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pulse is one localized disturbance; a periodic wave repeats.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ideal wave model, the disturbance and energy travel while medium particles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oscillate around equilibrium rather than being carried from source to receiver.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mechanical wave requires a medium; an electromagnetic wave does not.</a:t>
            </a:r>
          </a:p>
        </p:txBody>
      </p:sp>
    </p:spTree>
    <p:extLst>
      <p:ext uri="{BB962C8B-B14F-4D97-AF65-F5344CB8AC3E}">
        <p14:creationId xmlns:p14="http://schemas.microsoft.com/office/powerpoint/2010/main" val="23774393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51AA0B-3147-4FAA-AC3E-6B2A7401D0C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8C83EF6-0338-4ABB-A433-67E8FB98C0E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travels when a wave travels?</a:t>
            </a:r>
          </a:p>
        </p:txBody>
      </p:sp>
      <p:sp>
        <p:nvSpPr>
          <p:cNvPr id="3" name="source-page">
            <a:extLst xmlns:a="http://schemas.openxmlformats.org/drawingml/2006/main">
              <a:ext uri="{FF2B5EF4-FFF2-40B4-BE49-F238E27FC236}">
                <a16:creationId xmlns:a16="http://schemas.microsoft.com/office/drawing/2014/main" id="{60E7FD5E-68EA-4023-8ED2-B4EDFF0A5B3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14.1</a:t>
            </a:r>
          </a:p>
        </p:txBody>
      </p:sp>
      <p:sp>
        <p:nvSpPr>
          <p:cNvPr id="4" name="slide-number">
            <a:extLst xmlns:a="http://schemas.openxmlformats.org/drawingml/2006/main">
              <a:ext uri="{FF2B5EF4-FFF2-40B4-BE49-F238E27FC236}">
                <a16:creationId xmlns:a16="http://schemas.microsoft.com/office/drawing/2014/main" id="{6CB5D637-3FD2-4045-B734-91B58EFEA45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112</a:t>
            </a:r>
          </a:p>
        </p:txBody>
      </p:sp>
      <p:graphicFrame>
        <p:nvGraphicFramePr>
          <p:cNvPr id="10" name=""/>
          <p:cNvGraphicFramePr/>
          <p:nvPr/>
        </p:nvGraphicFramePr>
        <p:xfrm>
          <a:off xmlns:a="http://schemas.openxmlformats.org/drawingml/2006/main" x="609600" y="1809750"/>
          <a:ext xmlns:a="http://schemas.openxmlformats.org/drawingml/2006/main" cx="10972800" cy="2299716"/>
        </p:xfrm>
        <a:graphic xmlns:a="http://schemas.openxmlformats.org/drawingml/2006/main">
          <a:graphicData uri="http://schemas.openxmlformats.org/drawingml/2006/table">
            <a:tbl>
              <a:tblPr/>
              <a:tblGrid>
                <a:gridCol w="3657600"/>
                <a:gridCol w="3657600"/>
                <a:gridCol w="3657600"/>
              </a:tblGrid>
              <a:tr h="766572">
                <a:tc>
                  <a:txBody>
                    <a:bodyPr wrap="square" lIns="95250" tIns="76200" rIns="95250" bIns="76200">
                      <a:noAutofit/>
                    </a:bodyPr>
                    <a:lstStyle/>
                    <a:p>
                      <a:r>
                        <a:rPr sz="1800" b="1">
                          <a:solidFill>
                            <a:srgbClr val="FFFFFF"/>
                          </a:solidFill>
                          <a:latin typeface="Arial"/>
                          <a:ea typeface="Arial"/>
                          <a:cs typeface="Arial"/>
                        </a:rPr>
                        <a:t>Type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Disturbance relative to propagation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Example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Transverse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Perpendicular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Displacement of a stretched string; electric field of light.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Longitudinal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Parallel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Sound in air: pressure/density compressions and rarefactions.</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96969673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A88E3D16-C05E-4AD6-9E38-473CCE175CD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BA3C3741-95B8-44F6-9854-5CEFB5B6A93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travels when a wave travels?</a:t>
            </a:r>
          </a:p>
        </p:txBody>
      </p:sp>
      <p:sp>
        <p:nvSpPr>
          <p:cNvPr id="3" name="section-label">
            <a:extLst xmlns:a="http://schemas.openxmlformats.org/drawingml/2006/main">
              <a:ext uri="{FF2B5EF4-FFF2-40B4-BE49-F238E27FC236}">
                <a16:creationId xmlns:a16="http://schemas.microsoft.com/office/drawing/2014/main" id="{F9A44CD7-8582-440E-AA30-AC53B7AD1EC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353EB98-645E-43B0-9B04-13C2AB1A36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14.1</a:t>
            </a:r>
          </a:p>
        </p:txBody>
      </p:sp>
      <p:sp>
        <p:nvSpPr>
          <p:cNvPr id="5" name="slide-number">
            <a:extLst xmlns:a="http://schemas.openxmlformats.org/drawingml/2006/main">
              <a:ext uri="{FF2B5EF4-FFF2-40B4-BE49-F238E27FC236}">
                <a16:creationId xmlns:a16="http://schemas.microsoft.com/office/drawing/2014/main" id="{766E67C3-8FBD-46DD-9358-64275955288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 / 112</a:t>
            </a:r>
          </a:p>
        </p:txBody>
      </p:sp>
      <p:sp>
        <p:nvSpPr>
          <p:cNvPr id="6" name="body">
            <a:extLst xmlns:a="http://schemas.openxmlformats.org/drawingml/2006/main">
              <a:ext uri="{FF2B5EF4-FFF2-40B4-BE49-F238E27FC236}">
                <a16:creationId xmlns:a16="http://schemas.microsoft.com/office/drawing/2014/main" id="{691ADFB9-F12C-4582-A385-DEA1152F010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String-wave speed: v = √(F_T/μ), where μ = m/L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fixed medium, wave speed depends primarily on the medium’s properties, not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on the source frequency.</a:t>
            </a:r>
          </a:p>
        </p:txBody>
      </p:sp>
      <p:sp>
        <p:nvSpPr>
          <p:cNvPr id="7" name="body">
            <a:extLst xmlns:a="http://schemas.openxmlformats.org/drawingml/2006/main">
              <a:ext uri="{FF2B5EF4-FFF2-40B4-BE49-F238E27FC236}">
                <a16:creationId xmlns:a16="http://schemas.microsoft.com/office/drawing/2014/main" id="{458CE062-A943-4204-874B-6924E042FA73}"/>
              </a:ext>
            </a:extLst>
          </p:cNvPr>
          <p:cNvSpPr>
            <a:spLocks xmlns:a="http://schemas.openxmlformats.org/drawingml/2006/main" noGrp="1"/>
          </p:cNvSpPr>
          <p:nvPr/>
        </p:nvSpPr>
        <p:spPr>
          <a:xfrm xmlns:a="http://schemas.openxmlformats.org/drawingml/2006/main">
            <a:off x="609600" y="3195638"/>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Tension F_T supplies a restoring influence; linear density μ supplies inertia.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Increasing tension speeds up disturbances, while increasing mass per length slows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them down.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Sound speed in a gas generally increases with absolute temperature for fixed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composition.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 the usual linear model, changing how hard a source oscillates changes amplitude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rather than wave speed.</a:t>
            </a:r>
          </a:p>
        </p:txBody>
      </p:sp>
    </p:spTree>
    <p:extLst>
      <p:ext uri="{BB962C8B-B14F-4D97-AF65-F5344CB8AC3E}">
        <p14:creationId xmlns:p14="http://schemas.microsoft.com/office/powerpoint/2010/main" val="96214735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5492AA9-9CE5-403D-8448-A4F8C0D6DE0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B95E3C14-E794-405A-8C97-417C58FCBB4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travels when a wave travels?</a:t>
            </a:r>
          </a:p>
        </p:txBody>
      </p:sp>
      <p:sp>
        <p:nvSpPr>
          <p:cNvPr id="3" name="section-label">
            <a:extLst xmlns:a="http://schemas.openxmlformats.org/drawingml/2006/main">
              <a:ext uri="{FF2B5EF4-FFF2-40B4-BE49-F238E27FC236}">
                <a16:creationId xmlns:a16="http://schemas.microsoft.com/office/drawing/2014/main" id="{AF17786C-7A64-4E51-BFB0-0E1421A41B5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C0A3C19-ABEF-4D8D-A241-88B14BC6F3A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14.1</a:t>
            </a:r>
          </a:p>
        </p:txBody>
      </p:sp>
      <p:sp>
        <p:nvSpPr>
          <p:cNvPr id="5" name="slide-number">
            <a:extLst xmlns:a="http://schemas.openxmlformats.org/drawingml/2006/main">
              <a:ext uri="{FF2B5EF4-FFF2-40B4-BE49-F238E27FC236}">
                <a16:creationId xmlns:a16="http://schemas.microsoft.com/office/drawing/2014/main" id="{E880A3EC-1DD5-4688-90D1-3D14BD30600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112</a:t>
            </a:r>
          </a:p>
        </p:txBody>
      </p:sp>
      <p:sp>
        <p:nvSpPr>
          <p:cNvPr id="6" name="body">
            <a:extLst xmlns:a="http://schemas.openxmlformats.org/drawingml/2006/main">
              <a:ext uri="{FF2B5EF4-FFF2-40B4-BE49-F238E27FC236}">
                <a16:creationId xmlns:a16="http://schemas.microsoft.com/office/drawing/2014/main" id="{67CA1F7E-FCC1-4176-8D6E-CD3BF7BDF97D}"/>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string has mass 0.020 kg over 2.0 m, so μ = 0.010 kg/m.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Under 40 N tension, v = √(40/0.010) = 63.2 m/s.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Quadrupling the tension doubles speed; quadrupling μ halves it.</a:t>
            </a:r>
          </a:p>
        </p:txBody>
      </p:sp>
    </p:spTree>
    <p:extLst>
      <p:ext uri="{BB962C8B-B14F-4D97-AF65-F5344CB8AC3E}">
        <p14:creationId xmlns:p14="http://schemas.microsoft.com/office/powerpoint/2010/main" val="117777678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8F31A8A-6516-4ACF-9F29-26179A6794B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F5C8C1A-4DC5-4106-8E85-452EA7355D5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travels when a wave travels?</a:t>
            </a:r>
          </a:p>
        </p:txBody>
      </p:sp>
      <p:sp>
        <p:nvSpPr>
          <p:cNvPr id="3" name="section-label">
            <a:extLst xmlns:a="http://schemas.openxmlformats.org/drawingml/2006/main">
              <a:ext uri="{FF2B5EF4-FFF2-40B4-BE49-F238E27FC236}">
                <a16:creationId xmlns:a16="http://schemas.microsoft.com/office/drawing/2014/main" id="{C3C849D8-B701-47B9-8BD8-F0051C0FAE8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Teaching check</a:t>
            </a:r>
          </a:p>
        </p:txBody>
      </p:sp>
      <p:sp>
        <p:nvSpPr>
          <p:cNvPr id="4" name="source-page">
            <a:extLst xmlns:a="http://schemas.openxmlformats.org/drawingml/2006/main">
              <a:ext uri="{FF2B5EF4-FFF2-40B4-BE49-F238E27FC236}">
                <a16:creationId xmlns:a16="http://schemas.microsoft.com/office/drawing/2014/main" id="{A448B276-6A6B-4183-8267-2B93DC24D46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14.1</a:t>
            </a:r>
          </a:p>
        </p:txBody>
      </p:sp>
      <p:sp>
        <p:nvSpPr>
          <p:cNvPr id="5" name="slide-number">
            <a:extLst xmlns:a="http://schemas.openxmlformats.org/drawingml/2006/main">
              <a:ext uri="{FF2B5EF4-FFF2-40B4-BE49-F238E27FC236}">
                <a16:creationId xmlns:a16="http://schemas.microsoft.com/office/drawing/2014/main" id="{F9570E15-515E-4D2A-BFBB-FB9FA146973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 / 112</a:t>
            </a:r>
          </a:p>
        </p:txBody>
      </p:sp>
      <p:sp>
        <p:nvSpPr>
          <p:cNvPr id="6" name="body">
            <a:extLst xmlns:a="http://schemas.openxmlformats.org/drawingml/2006/main">
              <a:ext uri="{FF2B5EF4-FFF2-40B4-BE49-F238E27FC236}">
                <a16:creationId xmlns:a16="http://schemas.microsoft.com/office/drawing/2014/main" id="{DB7BD6A8-7B56-4A69-9611-9326DF594DF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floating marker moves up and down as a small water wave passes.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pattern travels across the water; the marker’s repeated motion is not the wave’s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propagation speed.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Real fluids can also have currents, which are a separate motion.</a:t>
            </a:r>
          </a:p>
        </p:txBody>
      </p:sp>
    </p:spTree>
    <p:extLst>
      <p:ext uri="{BB962C8B-B14F-4D97-AF65-F5344CB8AC3E}">
        <p14:creationId xmlns:p14="http://schemas.microsoft.com/office/powerpoint/2010/main" val="149091847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B0F61F7-FDB2-4005-8EEE-A2C7FD9D34A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C05EAE5-B1DB-4C71-8E22-D4C01427B05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 wave graph before using it</a:t>
            </a:r>
          </a:p>
        </p:txBody>
      </p:sp>
      <p:sp>
        <p:nvSpPr>
          <p:cNvPr id="3" name="section-label">
            <a:extLst xmlns:a="http://schemas.openxmlformats.org/drawingml/2006/main">
              <a:ext uri="{FF2B5EF4-FFF2-40B4-BE49-F238E27FC236}">
                <a16:creationId xmlns:a16="http://schemas.microsoft.com/office/drawing/2014/main" id="{99684E0F-25BC-4DCE-B6EA-6B052536169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6BEB46C-BC1A-4039-957F-198F5A2E0E1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14.2</a:t>
            </a:r>
          </a:p>
        </p:txBody>
      </p:sp>
      <p:sp>
        <p:nvSpPr>
          <p:cNvPr id="5" name="slide-number">
            <a:extLst xmlns:a="http://schemas.openxmlformats.org/drawingml/2006/main">
              <a:ext uri="{FF2B5EF4-FFF2-40B4-BE49-F238E27FC236}">
                <a16:creationId xmlns:a16="http://schemas.microsoft.com/office/drawing/2014/main" id="{4CCC02B1-13A5-4F73-9104-ECEAA535231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 / 112</a:t>
            </a:r>
          </a:p>
        </p:txBody>
      </p:sp>
      <p:sp>
        <p:nvSpPr>
          <p:cNvPr id="6" name="body">
            <a:extLst xmlns:a="http://schemas.openxmlformats.org/drawingml/2006/main">
              <a:ext uri="{FF2B5EF4-FFF2-40B4-BE49-F238E27FC236}">
                <a16:creationId xmlns:a16="http://schemas.microsoft.com/office/drawing/2014/main" id="{E26F6526-1BC3-4CA0-ACED-15C388B6094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 = 1/T; v = fλ</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sinusoidal history at one location: y(t) = A cos(2πt/T + φ)</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snapshot at one time: y(x) = A cos(2πx/λ + φ).</a:t>
            </a:r>
          </a:p>
        </p:txBody>
      </p:sp>
    </p:spTree>
    <p:extLst>
      <p:ext uri="{BB962C8B-B14F-4D97-AF65-F5344CB8AC3E}">
        <p14:creationId xmlns:p14="http://schemas.microsoft.com/office/powerpoint/2010/main" val="160404185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E19ADD-352D-4EAE-8D64-FD56B38C6B4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7EEA49A5-CC1E-4263-BAAF-24CD704586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 wave graph before using it</a:t>
            </a:r>
          </a:p>
        </p:txBody>
      </p:sp>
      <p:sp>
        <p:nvSpPr>
          <p:cNvPr id="3" name="source-page">
            <a:extLst xmlns:a="http://schemas.openxmlformats.org/drawingml/2006/main">
              <a:ext uri="{FF2B5EF4-FFF2-40B4-BE49-F238E27FC236}">
                <a16:creationId xmlns:a16="http://schemas.microsoft.com/office/drawing/2014/main" id="{7A61C720-0FD3-4483-91C0-BB8BD71AD2F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14.2</a:t>
            </a:r>
          </a:p>
        </p:txBody>
      </p:sp>
      <p:sp>
        <p:nvSpPr>
          <p:cNvPr id="4" name="slide-number">
            <a:extLst xmlns:a="http://schemas.openxmlformats.org/drawingml/2006/main">
              <a:ext uri="{FF2B5EF4-FFF2-40B4-BE49-F238E27FC236}">
                <a16:creationId xmlns:a16="http://schemas.microsoft.com/office/drawing/2014/main" id="{A73C9892-2C68-41E9-9597-3AD0631042C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1d3ae17ea0d4512"/>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4B65F1A-7BAE-4E0B-BCF4-1AF4DFE29E6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Top: a snapshot gives wavelength from a distance interval. Bottom: a time record gives period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from a time interval. A crest-to-trough interval is half a cycle, not a whole cycle.</a:t>
            </a:r>
          </a:p>
        </p:txBody>
      </p:sp>
    </p:spTree>
    <p:extLst>
      <p:ext uri="{BB962C8B-B14F-4D97-AF65-F5344CB8AC3E}">
        <p14:creationId xmlns:p14="http://schemas.microsoft.com/office/powerpoint/2010/main" val="188990743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E967C4-F804-407E-8836-84F17277C80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505A0FB3-CBBE-4597-8C99-5609D92CF1D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 wave graph before using it</a:t>
            </a:r>
          </a:p>
        </p:txBody>
      </p:sp>
      <p:sp>
        <p:nvSpPr>
          <p:cNvPr id="3" name="source-page">
            <a:extLst xmlns:a="http://schemas.openxmlformats.org/drawingml/2006/main">
              <a:ext uri="{FF2B5EF4-FFF2-40B4-BE49-F238E27FC236}">
                <a16:creationId xmlns:a16="http://schemas.microsoft.com/office/drawing/2014/main" id="{95C50A2F-E4BF-4FBA-917B-32AB78AFCBB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14.2</a:t>
            </a:r>
          </a:p>
        </p:txBody>
      </p:sp>
      <p:sp>
        <p:nvSpPr>
          <p:cNvPr id="4" name="slide-number">
            <a:extLst xmlns:a="http://schemas.openxmlformats.org/drawingml/2006/main">
              <a:ext uri="{FF2B5EF4-FFF2-40B4-BE49-F238E27FC236}">
                <a16:creationId xmlns:a16="http://schemas.microsoft.com/office/drawing/2014/main" id="{8764FDFF-72DB-4622-9D8B-CE6AA1A9879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 / 112</a:t>
            </a:r>
          </a:p>
        </p:txBody>
      </p:sp>
      <p:sp>
        <p:nvSpPr>
          <p:cNvPr id="5" name="body">
            <a:extLst xmlns:a="http://schemas.openxmlformats.org/drawingml/2006/main">
              <a:ext uri="{FF2B5EF4-FFF2-40B4-BE49-F238E27FC236}">
                <a16:creationId xmlns:a16="http://schemas.microsoft.com/office/drawing/2014/main" id="{BE030EB8-E019-4ED7-ABEA-9418F9A531AC}"/>
              </a:ext>
            </a:extLst>
          </p:cNvPr>
          <p:cNvSpPr>
            <a:spLocks xmlns:a="http://schemas.openxmlformats.org/drawingml/2006/main" noGrp="1"/>
          </p:cNvSpPr>
          <p:nvPr/>
        </p:nvSpPr>
        <p:spPr>
          <a:xfrm xmlns:a="http://schemas.openxmlformats.org/drawingml/2006/main">
            <a:off x="609600" y="1866900"/>
            <a:ext cx="109728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Amplitude A is the largest displacement from equilibrium.</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Wavelength λ is the distance between neighboring points in the same phase, such as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crest to crest.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Period T is the time between successive repetitions at one point.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Frequency determines pitch for sound; amplitude is associated with loudness.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vertical axis of a sound graph may be pressure variation rather than particle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displacement.</a:t>
            </a:r>
          </a:p>
        </p:txBody>
      </p:sp>
      <p:sp>
        <p:nvSpPr>
          <p:cNvPr id="6" name="body">
            <a:extLst xmlns:a="http://schemas.openxmlformats.org/drawingml/2006/main">
              <a:ext uri="{FF2B5EF4-FFF2-40B4-BE49-F238E27FC236}">
                <a16:creationId xmlns:a16="http://schemas.microsoft.com/office/drawing/2014/main" id="{DA264C0B-2188-4911-9DB7-0984404B0E58}"/>
              </a:ext>
            </a:extLst>
          </p:cNvPr>
          <p:cNvSpPr>
            <a:spLocks xmlns:a="http://schemas.openxmlformats.org/drawingml/2006/main" noGrp="1"/>
          </p:cNvSpPr>
          <p:nvPr/>
        </p:nvSpPr>
        <p:spPr>
          <a:xfrm xmlns:a="http://schemas.openxmlformats.org/drawingml/2006/main">
            <a:off x="609600" y="445770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Worked example: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wave repeats every 0.020 s and has crests 0.80 m apart. f = 50 Hz and v = 40 m/s.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If its amplitude doubles while the linear medium is unchanged, neither f nor v must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change.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energy transport increases.</a:t>
            </a:r>
          </a:p>
        </p:txBody>
      </p:sp>
    </p:spTree>
    <p:extLst>
      <p:ext uri="{BB962C8B-B14F-4D97-AF65-F5344CB8AC3E}">
        <p14:creationId xmlns:p14="http://schemas.microsoft.com/office/powerpoint/2010/main" val="181796672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5FF30FB-94BD-4C06-8C10-9ACE19007DC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185D3A7-06DF-4C53-B11B-DA98F6CF995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 wave graph before using it</a:t>
            </a:r>
          </a:p>
        </p:txBody>
      </p:sp>
      <p:sp>
        <p:nvSpPr>
          <p:cNvPr id="3" name="source-page">
            <a:extLst xmlns:a="http://schemas.openxmlformats.org/drawingml/2006/main">
              <a:ext uri="{FF2B5EF4-FFF2-40B4-BE49-F238E27FC236}">
                <a16:creationId xmlns:a16="http://schemas.microsoft.com/office/drawing/2014/main" id="{CBE90397-43EA-4CC2-96C4-9DE0310750B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14.2</a:t>
            </a:r>
          </a:p>
        </p:txBody>
      </p:sp>
      <p:sp>
        <p:nvSpPr>
          <p:cNvPr id="4" name="slide-number">
            <a:extLst xmlns:a="http://schemas.openxmlformats.org/drawingml/2006/main">
              <a:ext uri="{FF2B5EF4-FFF2-40B4-BE49-F238E27FC236}">
                <a16:creationId xmlns:a16="http://schemas.microsoft.com/office/drawing/2014/main" id="{EA17A0E2-4062-4E6E-B15C-587828190AD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112</a:t>
            </a:r>
          </a:p>
        </p:txBody>
      </p:sp>
      <p:sp>
        <p:nvSpPr>
          <p:cNvPr id="5" name="body">
            <a:extLst xmlns:a="http://schemas.openxmlformats.org/drawingml/2006/main">
              <a:ext uri="{FF2B5EF4-FFF2-40B4-BE49-F238E27FC236}">
                <a16:creationId xmlns:a16="http://schemas.microsoft.com/office/drawing/2014/main" id="{4194C9F8-7492-4858-8FFC-E888EAB1B818}"/>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y(x,t) = A cos(kx - ωt + φ) travels in +x; replacing -ωt by +ωt reverses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travel direction.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Here k = 2π/λ and ω = 2πf.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snapshot alone generally does not tell which way the wave travels.</a:t>
            </a:r>
          </a:p>
        </p:txBody>
      </p:sp>
    </p:spTree>
    <p:extLst>
      <p:ext uri="{BB962C8B-B14F-4D97-AF65-F5344CB8AC3E}">
        <p14:creationId xmlns:p14="http://schemas.microsoft.com/office/powerpoint/2010/main" val="124509610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B49CAEF-4E0C-4948-8C38-977906BB4C5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D96F333-FB6A-434C-98C7-D398C7EBA32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Electromagnetic waves and the spectrum</a:t>
            </a:r>
          </a:p>
        </p:txBody>
      </p:sp>
      <p:sp>
        <p:nvSpPr>
          <p:cNvPr id="3" name="source-page">
            <a:extLst xmlns:a="http://schemas.openxmlformats.org/drawingml/2006/main">
              <a:ext uri="{FF2B5EF4-FFF2-40B4-BE49-F238E27FC236}">
                <a16:creationId xmlns:a16="http://schemas.microsoft.com/office/drawing/2014/main" id="{9B48ACE4-197C-47CD-A48F-906A879EC5B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14.4</a:t>
            </a:r>
          </a:p>
        </p:txBody>
      </p:sp>
      <p:sp>
        <p:nvSpPr>
          <p:cNvPr id="4" name="slide-number">
            <a:extLst xmlns:a="http://schemas.openxmlformats.org/drawingml/2006/main">
              <a:ext uri="{FF2B5EF4-FFF2-40B4-BE49-F238E27FC236}">
                <a16:creationId xmlns:a16="http://schemas.microsoft.com/office/drawing/2014/main" id="{11162BF0-9988-44C4-8A90-5D8067569CA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 / 112</a:t>
            </a:r>
          </a:p>
        </p:txBody>
      </p:sp>
      <p:sp>
        <p:nvSpPr>
          <p:cNvPr id="5" name="body">
            <a:extLst xmlns:a="http://schemas.openxmlformats.org/drawingml/2006/main">
              <a:ext uri="{FF2B5EF4-FFF2-40B4-BE49-F238E27FC236}">
                <a16:creationId xmlns:a16="http://schemas.microsoft.com/office/drawing/2014/main" id="{94804322-36B6-4E23-A198-A4370E0C7BE5}"/>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plane electromagnetic wave consists of oscillating electric and magnetic fields,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mutually perpendicular and perpendicular to the direction of propagation.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vacuum, all electromagnetic wavelengths travel at c ≈ 3.00 × 10⁸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Different colors do not have different vacuum speeds.</a:t>
            </a:r>
          </a:p>
        </p:txBody>
      </p:sp>
      <p:sp>
        <p:nvSpPr>
          <p:cNvPr id="6" name="body">
            <a:extLst xmlns:a="http://schemas.openxmlformats.org/drawingml/2006/main">
              <a:ext uri="{FF2B5EF4-FFF2-40B4-BE49-F238E27FC236}">
                <a16:creationId xmlns:a16="http://schemas.microsoft.com/office/drawing/2014/main" id="{F876AF67-FB32-4562-8690-E22F4E6D02EF}"/>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vacuum: c = fλ</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Order from longest wavelength / lowest frequency to shortest wavelength / highest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radio → microwave → infrared → visible → ultraviolet → X-ray → gamma ray</a:t>
            </a:r>
          </a:p>
        </p:txBody>
      </p:sp>
    </p:spTree>
    <p:extLst>
      <p:ext uri="{BB962C8B-B14F-4D97-AF65-F5344CB8AC3E}">
        <p14:creationId xmlns:p14="http://schemas.microsoft.com/office/powerpoint/2010/main" val="57020212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C53E86A-3451-4EE6-9769-F5F52F7A2CF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49EEBF4-E29E-4852-8115-605D69EBF5C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Electromagnetic waves and the spectrum</a:t>
            </a:r>
          </a:p>
        </p:txBody>
      </p:sp>
      <p:sp>
        <p:nvSpPr>
          <p:cNvPr id="3" name="source-page">
            <a:extLst xmlns:a="http://schemas.openxmlformats.org/drawingml/2006/main">
              <a:ext uri="{FF2B5EF4-FFF2-40B4-BE49-F238E27FC236}">
                <a16:creationId xmlns:a16="http://schemas.microsoft.com/office/drawing/2014/main" id="{C7BAF449-A54C-47DF-A3D0-24EAB7125DC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14.4</a:t>
            </a:r>
          </a:p>
        </p:txBody>
      </p:sp>
      <p:sp>
        <p:nvSpPr>
          <p:cNvPr id="4" name="slide-number">
            <a:extLst xmlns:a="http://schemas.openxmlformats.org/drawingml/2006/main">
              <a:ext uri="{FF2B5EF4-FFF2-40B4-BE49-F238E27FC236}">
                <a16:creationId xmlns:a16="http://schemas.microsoft.com/office/drawing/2014/main" id="{C9CD5349-BB51-4C2F-B737-730D0525638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 / 112</a:t>
            </a:r>
          </a:p>
        </p:txBody>
      </p:sp>
      <p:graphicFrame>
        <p:nvGraphicFramePr>
          <p:cNvPr id="10" name=""/>
          <p:cNvGraphicFramePr/>
          <p:nvPr/>
        </p:nvGraphicFramePr>
        <p:xfrm>
          <a:off xmlns:a="http://schemas.openxmlformats.org/drawingml/2006/main" x="609600" y="1809750"/>
          <a:ext xmlns:a="http://schemas.openxmlformats.org/drawingml/2006/main" cx="10972800" cy="1245108"/>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Visible ordering</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Relative wavelength</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Relative frequency</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Red → orange → yellow → green → blue → violet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Decreases along the sequence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Increases along the sequence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70054095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C77EABA-628E-4B3D-B8C9-EF73348D334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280909F-2D6A-44EE-8AB9-0CEC687FCBD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Electromagnetic waves and the spectrum</a:t>
            </a:r>
          </a:p>
        </p:txBody>
      </p:sp>
      <p:sp>
        <p:nvSpPr>
          <p:cNvPr id="3" name="section-label">
            <a:extLst xmlns:a="http://schemas.openxmlformats.org/drawingml/2006/main">
              <a:ext uri="{FF2B5EF4-FFF2-40B4-BE49-F238E27FC236}">
                <a16:creationId xmlns:a16="http://schemas.microsoft.com/office/drawing/2014/main" id="{C6DBF3E9-E049-4B12-94ED-72A30307966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86AFCD4E-6D41-4C8A-9BF2-7CEA35D331D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14.4</a:t>
            </a:r>
          </a:p>
        </p:txBody>
      </p:sp>
      <p:sp>
        <p:nvSpPr>
          <p:cNvPr id="5" name="slide-number">
            <a:extLst xmlns:a="http://schemas.openxmlformats.org/drawingml/2006/main">
              <a:ext uri="{FF2B5EF4-FFF2-40B4-BE49-F238E27FC236}">
                <a16:creationId xmlns:a16="http://schemas.microsoft.com/office/drawing/2014/main" id="{DF0E1F3C-9B3B-4E65-B83C-5A13E89B2AC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14 / 112</a:t>
            </a:r>
          </a:p>
        </p:txBody>
      </p:sp>
      <p:sp>
        <p:nvSpPr>
          <p:cNvPr id="6" name="body">
            <a:extLst xmlns:a="http://schemas.openxmlformats.org/drawingml/2006/main">
              <a:ext uri="{FF2B5EF4-FFF2-40B4-BE49-F238E27FC236}">
                <a16:creationId xmlns:a16="http://schemas.microsoft.com/office/drawing/2014/main" id="{2E09C0A5-4E60-420A-9EF0-7838D4C97471}"/>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radio wave has f = 1.00 × 10⁸ Hz. λ = c/f = 3.00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Green light with vacuum wavelength 500 nm has frequency 6.00 × 10¹⁴ Hz.</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Their frequencies differ enormously, but both travel at c in vacuum.</a:t>
            </a:r>
          </a:p>
        </p:txBody>
      </p:sp>
      <p:sp>
        <p:nvSpPr>
          <p:cNvPr id="7" name="body">
            <a:extLst xmlns:a="http://schemas.openxmlformats.org/drawingml/2006/main">
              <a:ext uri="{FF2B5EF4-FFF2-40B4-BE49-F238E27FC236}">
                <a16:creationId xmlns:a16="http://schemas.microsoft.com/office/drawing/2014/main" id="{974A4A67-A8F9-4CCD-AC09-8FBFB96C6FAC}"/>
              </a:ext>
            </a:extLst>
          </p:cNvPr>
          <p:cNvSpPr>
            <a:spLocks xmlns:a="http://schemas.openxmlformats.org/drawingml/2006/main" noGrp="1"/>
          </p:cNvSpPr>
          <p:nvPr/>
        </p:nvSpPr>
        <p:spPr>
          <a:xfrm xmlns:a="http://schemas.openxmlformats.org/drawingml/2006/main">
            <a:off x="609600" y="3195638"/>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Wavefronts join points of equal phase.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Plane waves have planar wavefronts and parallel rays perpendicular to those fronts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uniform isotropic medium.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point source can instead produce approximately spherical fronts.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Far from a small source, a small portion of a spherical front can be approximated 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planar.</a:t>
            </a:r>
          </a:p>
        </p:txBody>
      </p:sp>
    </p:spTree>
    <p:extLst>
      <p:ext uri="{BB962C8B-B14F-4D97-AF65-F5344CB8AC3E}">
        <p14:creationId xmlns:p14="http://schemas.microsoft.com/office/powerpoint/2010/main" val="3722970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AB939D0-1D06-4E6A-B53D-8717BEC48FA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DAC3ED7-E655-4BC2-BA1C-EB70BC2DEAE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Electromagnetic waves and the spectrum</a:t>
            </a:r>
          </a:p>
        </p:txBody>
      </p:sp>
      <p:sp>
        <p:nvSpPr>
          <p:cNvPr id="3" name="section-label">
            <a:extLst xmlns:a="http://schemas.openxmlformats.org/drawingml/2006/main">
              <a:ext uri="{FF2B5EF4-FFF2-40B4-BE49-F238E27FC236}">
                <a16:creationId xmlns:a16="http://schemas.microsoft.com/office/drawing/2014/main" id="{AB4D62B1-E35E-48BD-BB77-6860D78BE9C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DE2997CA-115E-4FB2-BAD8-FEDAE0CBC0D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14.4</a:t>
            </a:r>
          </a:p>
        </p:txBody>
      </p:sp>
      <p:sp>
        <p:nvSpPr>
          <p:cNvPr id="5" name="slide-number">
            <a:extLst xmlns:a="http://schemas.openxmlformats.org/drawingml/2006/main">
              <a:ext uri="{FF2B5EF4-FFF2-40B4-BE49-F238E27FC236}">
                <a16:creationId xmlns:a16="http://schemas.microsoft.com/office/drawing/2014/main" id="{F83735E7-7213-47B4-994E-EFA46D93C3A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112</a:t>
            </a:r>
          </a:p>
        </p:txBody>
      </p:sp>
      <p:sp>
        <p:nvSpPr>
          <p:cNvPr id="6" name="body">
            <a:extLst xmlns:a="http://schemas.openxmlformats.org/drawingml/2006/main">
              <a:ext uri="{FF2B5EF4-FFF2-40B4-BE49-F238E27FC236}">
                <a16:creationId xmlns:a16="http://schemas.microsoft.com/office/drawing/2014/main" id="{048F9CFC-F45A-4E4D-A55F-F02E7B53D9D9}"/>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Exact category boundary wavelengths are not required by the supplied CED.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Memorize the ordering and qualitative scale, not a table of arbitrary dividing values.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material, speed depends on refractive index and may depend on 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that is dispersion, covered in geometric optics.</a:t>
            </a:r>
          </a:p>
        </p:txBody>
      </p:sp>
    </p:spTree>
    <p:extLst>
      <p:ext uri="{BB962C8B-B14F-4D97-AF65-F5344CB8AC3E}">
        <p14:creationId xmlns:p14="http://schemas.microsoft.com/office/powerpoint/2010/main" val="79932328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AF9BC5-D8C4-41F0-8134-DCABA9C14B2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CB43A7A-7262-4C1B-8B6E-14D7A58C0DE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Electromagnetic waves and the spectrum</a:t>
            </a:r>
          </a:p>
        </p:txBody>
      </p:sp>
      <p:sp>
        <p:nvSpPr>
          <p:cNvPr id="3" name="section-label">
            <a:extLst xmlns:a="http://schemas.openxmlformats.org/drawingml/2006/main">
              <a:ext uri="{FF2B5EF4-FFF2-40B4-BE49-F238E27FC236}">
                <a16:creationId xmlns:a16="http://schemas.microsoft.com/office/drawing/2014/main" id="{9B64BFC7-6EB9-4990-AE5E-25961CD54F8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Link to Unit 15</a:t>
            </a:r>
          </a:p>
        </p:txBody>
      </p:sp>
      <p:sp>
        <p:nvSpPr>
          <p:cNvPr id="4" name="source-page">
            <a:extLst xmlns:a="http://schemas.openxmlformats.org/drawingml/2006/main">
              <a:ext uri="{FF2B5EF4-FFF2-40B4-BE49-F238E27FC236}">
                <a16:creationId xmlns:a16="http://schemas.microsoft.com/office/drawing/2014/main" id="{94C252CA-592A-41B4-B452-9C30060EA04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14.4</a:t>
            </a:r>
          </a:p>
        </p:txBody>
      </p:sp>
      <p:sp>
        <p:nvSpPr>
          <p:cNvPr id="5" name="slide-number">
            <a:extLst xmlns:a="http://schemas.openxmlformats.org/drawingml/2006/main">
              <a:ext uri="{FF2B5EF4-FFF2-40B4-BE49-F238E27FC236}">
                <a16:creationId xmlns:a16="http://schemas.microsoft.com/office/drawing/2014/main" id="{4FA34B3C-FFAD-4606-B309-12390CA50F2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112</a:t>
            </a:r>
          </a:p>
        </p:txBody>
      </p:sp>
      <p:sp>
        <p:nvSpPr>
          <p:cNvPr id="6" name="body">
            <a:extLst xmlns:a="http://schemas.openxmlformats.org/drawingml/2006/main">
              <a:ext uri="{FF2B5EF4-FFF2-40B4-BE49-F238E27FC236}">
                <a16:creationId xmlns:a16="http://schemas.microsoft.com/office/drawing/2014/main" id="{439511FA-F656-40B7-9A22-1487D1D3BDFE}"/>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Interference and polarization support the wave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Photoelectric emission and Compton scattering require photon energy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momentum.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are complementary descriptions of light used for different observations.</a:t>
            </a:r>
          </a:p>
        </p:txBody>
      </p:sp>
    </p:spTree>
    <p:extLst>
      <p:ext uri="{BB962C8B-B14F-4D97-AF65-F5344CB8AC3E}">
        <p14:creationId xmlns:p14="http://schemas.microsoft.com/office/powerpoint/2010/main" val="158395112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C8C37D9-BDEA-462B-B83D-9A15E68E936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BEA7AFB7-FA7E-4700-A63C-434C6873EFD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Reflection, transmission and intensity</a:t>
            </a:r>
          </a:p>
        </p:txBody>
      </p:sp>
      <p:sp>
        <p:nvSpPr>
          <p:cNvPr id="3" name="source-page">
            <a:extLst xmlns:a="http://schemas.openxmlformats.org/drawingml/2006/main">
              <a:ext uri="{FF2B5EF4-FFF2-40B4-BE49-F238E27FC236}">
                <a16:creationId xmlns:a16="http://schemas.microsoft.com/office/drawing/2014/main" id="{29F3FC2A-318A-4ED9-9051-AC1951D6841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14.3 + 14.1</a:t>
            </a:r>
          </a:p>
        </p:txBody>
      </p:sp>
      <p:sp>
        <p:nvSpPr>
          <p:cNvPr id="4" name="slide-number">
            <a:extLst xmlns:a="http://schemas.openxmlformats.org/drawingml/2006/main">
              <a:ext uri="{FF2B5EF4-FFF2-40B4-BE49-F238E27FC236}">
                <a16:creationId xmlns:a16="http://schemas.microsoft.com/office/drawing/2014/main" id="{3A1C8B9D-15F1-49DF-B679-97A5E45C8D9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112</a:t>
            </a:r>
          </a:p>
        </p:txBody>
      </p:sp>
      <p:sp>
        <p:nvSpPr>
          <p:cNvPr id="5" name="body">
            <a:extLst xmlns:a="http://schemas.openxmlformats.org/drawingml/2006/main">
              <a:ext uri="{FF2B5EF4-FFF2-40B4-BE49-F238E27FC236}">
                <a16:creationId xmlns:a16="http://schemas.microsoft.com/office/drawing/2014/main" id="{0330F4AC-1F85-4ED2-B571-8AF1C3BF71F6}"/>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a boundary, part of a wave can reflect and part transmit.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displacement pulse reflecting from a fixed end inverts; at a free end it does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strings under equal tension, reflection from a heavier, slower string is inverted;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reflection toward a lighter, faster string is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transmitted displacement pulse is not inverted in the usual joined-string model.</a:t>
            </a:r>
          </a:p>
        </p:txBody>
      </p:sp>
      <p:sp>
        <p:nvSpPr>
          <p:cNvPr id="6" name="body">
            <a:extLst xmlns:a="http://schemas.openxmlformats.org/drawingml/2006/main">
              <a:ext uri="{FF2B5EF4-FFF2-40B4-BE49-F238E27FC236}">
                <a16:creationId xmlns:a16="http://schemas.microsoft.com/office/drawing/2014/main" id="{450B0CFC-911B-4738-9266-18EDA80C6010}"/>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a stationary boundary: f₁ = f₂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λ₂/λ₁ = v₂/v₁.</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Intensity I = average power / area, measured in W/m².</a:t>
            </a:r>
          </a:p>
        </p:txBody>
      </p:sp>
    </p:spTree>
    <p:extLst>
      <p:ext uri="{BB962C8B-B14F-4D97-AF65-F5344CB8AC3E}">
        <p14:creationId xmlns:p14="http://schemas.microsoft.com/office/powerpoint/2010/main" val="197263447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F873B33-3BC9-4010-B923-3B2D3E6F597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7915DA51-8CA9-4DE6-9FFE-709C5FBE1F5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Reflection, transmission and intensity</a:t>
            </a:r>
          </a:p>
        </p:txBody>
      </p:sp>
      <p:sp>
        <p:nvSpPr>
          <p:cNvPr id="3" name="source-page">
            <a:extLst xmlns:a="http://schemas.openxmlformats.org/drawingml/2006/main">
              <a:ext uri="{FF2B5EF4-FFF2-40B4-BE49-F238E27FC236}">
                <a16:creationId xmlns:a16="http://schemas.microsoft.com/office/drawing/2014/main" id="{285D6317-F820-4E07-9D6C-593A5ECF185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14.3 + 14.1</a:t>
            </a:r>
          </a:p>
        </p:txBody>
      </p:sp>
      <p:sp>
        <p:nvSpPr>
          <p:cNvPr id="4" name="slide-number">
            <a:extLst xmlns:a="http://schemas.openxmlformats.org/drawingml/2006/main">
              <a:ext uri="{FF2B5EF4-FFF2-40B4-BE49-F238E27FC236}">
                <a16:creationId xmlns:a16="http://schemas.microsoft.com/office/drawing/2014/main" id="{8AF77F10-4085-4F48-B5DE-25D4C90D848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112</a:t>
            </a:r>
          </a:p>
        </p:txBody>
      </p:sp>
      <p:sp>
        <p:nvSpPr>
          <p:cNvPr id="5" name="body">
            <a:extLst xmlns:a="http://schemas.openxmlformats.org/drawingml/2006/main">
              <a:ext uri="{FF2B5EF4-FFF2-40B4-BE49-F238E27FC236}">
                <a16:creationId xmlns:a16="http://schemas.microsoft.com/office/drawing/2014/main" id="{E15DF1B9-6448-4769-8923-F10638B37C0B}"/>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wave enters a slower medium, the wavelength decreases because the interface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must keep oscillating at the driving 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reflected wave remains in the original medium and keeps that medium’s wave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Reduced transmitted amplitude can mean energy was reflected or absorbed; it does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not mean the source frequency changed.</a:t>
            </a:r>
          </a:p>
        </p:txBody>
      </p:sp>
      <p:sp>
        <p:nvSpPr>
          <p:cNvPr id="6" name="body">
            <a:extLst xmlns:a="http://schemas.openxmlformats.org/drawingml/2006/main">
              <a:ext uri="{FF2B5EF4-FFF2-40B4-BE49-F238E27FC236}">
                <a16:creationId xmlns:a16="http://schemas.microsoft.com/office/drawing/2014/main" id="{E8A44BE6-F83F-40C7-A3BA-AADC6F0C2B3D}"/>
              </a:ext>
            </a:extLst>
          </p:cNvPr>
          <p:cNvSpPr>
            <a:spLocks xmlns:a="http://schemas.openxmlformats.org/drawingml/2006/main" noGrp="1"/>
          </p:cNvSpPr>
          <p:nvPr/>
        </p:nvSpPr>
        <p:spPr>
          <a:xfrm xmlns:a="http://schemas.openxmlformats.org/drawingml/2006/main">
            <a:off x="609600" y="42672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20 Hz wave travels at 8.0 m/s before a boundary and 5.0 m/s after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wavelength changes from 0.40 m to 0.25 m; its frequency remains 20 Hz.</a:t>
            </a:r>
          </a:p>
        </p:txBody>
      </p:sp>
    </p:spTree>
    <p:extLst>
      <p:ext uri="{BB962C8B-B14F-4D97-AF65-F5344CB8AC3E}">
        <p14:creationId xmlns:p14="http://schemas.microsoft.com/office/powerpoint/2010/main" val="232657228"/>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D8AA588-32A4-4E0D-A16A-6308246C939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A4AFB66-78FF-4B5A-A3F9-D0BBA176590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Reflection, transmission and intensity</a:t>
            </a:r>
          </a:p>
        </p:txBody>
      </p:sp>
      <p:sp>
        <p:nvSpPr>
          <p:cNvPr id="3" name="source-page">
            <a:extLst xmlns:a="http://schemas.openxmlformats.org/drawingml/2006/main">
              <a:ext uri="{FF2B5EF4-FFF2-40B4-BE49-F238E27FC236}">
                <a16:creationId xmlns:a16="http://schemas.microsoft.com/office/drawing/2014/main" id="{DC00C662-D524-40FD-8932-D36B55328CE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14.3 + 14.1</a:t>
            </a:r>
          </a:p>
        </p:txBody>
      </p:sp>
      <p:sp>
        <p:nvSpPr>
          <p:cNvPr id="4" name="slide-number">
            <a:extLst xmlns:a="http://schemas.openxmlformats.org/drawingml/2006/main">
              <a:ext uri="{FF2B5EF4-FFF2-40B4-BE49-F238E27FC236}">
                <a16:creationId xmlns:a16="http://schemas.microsoft.com/office/drawing/2014/main" id="{49B9857C-04CB-4744-8A64-810CABB53F6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112</a:t>
            </a:r>
          </a:p>
        </p:txBody>
      </p:sp>
      <p:sp>
        <p:nvSpPr>
          <p:cNvPr id="5" name="body">
            <a:extLst xmlns:a="http://schemas.openxmlformats.org/drawingml/2006/main">
              <a:ext uri="{FF2B5EF4-FFF2-40B4-BE49-F238E27FC236}">
                <a16:creationId xmlns:a16="http://schemas.microsoft.com/office/drawing/2014/main" id="{BC394B2E-D84B-4124-8DAD-19595CD683E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many linear waves at fixed frequency and medium, intensity is proportional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amplitude squared.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Doubling amplitude then gives four times the intensity.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isotropic point source without absorption, I = P/(4πr²), so doubling distance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gives one quarter the intensity.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useful scaling extensions require their stated assumptions.</a:t>
            </a:r>
          </a:p>
        </p:txBody>
      </p:sp>
    </p:spTree>
    <p:extLst>
      <p:ext uri="{BB962C8B-B14F-4D97-AF65-F5344CB8AC3E}">
        <p14:creationId xmlns:p14="http://schemas.microsoft.com/office/powerpoint/2010/main" val="64703174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BDBC75-B222-4083-B221-51C8E9C3BA9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043531B-45CB-4ECD-A38B-00944A16BF6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Reflection, transmission and intensity</a:t>
            </a:r>
          </a:p>
        </p:txBody>
      </p:sp>
      <p:sp>
        <p:nvSpPr>
          <p:cNvPr id="3" name="source-page">
            <a:extLst xmlns:a="http://schemas.openxmlformats.org/drawingml/2006/main">
              <a:ext uri="{FF2B5EF4-FFF2-40B4-BE49-F238E27FC236}">
                <a16:creationId xmlns:a16="http://schemas.microsoft.com/office/drawing/2014/main" id="{0FEA14DD-145B-480B-A3B2-CF89E0E06C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14.3 + 14.1</a:t>
            </a:r>
          </a:p>
        </p:txBody>
      </p:sp>
      <p:sp>
        <p:nvSpPr>
          <p:cNvPr id="4" name="slide-number">
            <a:extLst xmlns:a="http://schemas.openxmlformats.org/drawingml/2006/main">
              <a:ext uri="{FF2B5EF4-FFF2-40B4-BE49-F238E27FC236}">
                <a16:creationId xmlns:a16="http://schemas.microsoft.com/office/drawing/2014/main" id="{4D1DC29B-3B26-4AA0-B7E0-C58CE3FF29D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112</a:t>
            </a:r>
          </a:p>
        </p:txBody>
      </p:sp>
      <p:sp>
        <p:nvSpPr>
          <p:cNvPr id="5" name="body">
            <a:extLst xmlns:a="http://schemas.openxmlformats.org/drawingml/2006/main">
              <a:ext uri="{FF2B5EF4-FFF2-40B4-BE49-F238E27FC236}">
                <a16:creationId xmlns:a16="http://schemas.microsoft.com/office/drawing/2014/main" id="{BFB07B8F-329E-49E0-93DE-90667CAC586D}"/>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needs a specified comparison: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sinusoidal mechanical wave at fixed displacement amplitude and medium,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frequency increases energy transport.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electromagnetic waves at fixed field amplitude, classical intensity is set by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amplitude; photon energy separately increases with 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Avoid a blanket claim that frequency alone determines every wave’s total energy.</a:t>
            </a:r>
          </a:p>
        </p:txBody>
      </p:sp>
    </p:spTree>
    <p:extLst>
      <p:ext uri="{BB962C8B-B14F-4D97-AF65-F5344CB8AC3E}">
        <p14:creationId xmlns:p14="http://schemas.microsoft.com/office/powerpoint/2010/main" val="186884365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71E157A-CB44-4326-8DE8-5884EC45162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EAE2211-3BF7-4006-9F4A-1D78B426C74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Boundary comparison: fixed, free, heavy, light</a:t>
            </a:r>
          </a:p>
        </p:txBody>
      </p:sp>
      <p:sp>
        <p:nvSpPr>
          <p:cNvPr id="3" name="source-page">
            <a:extLst xmlns:a="http://schemas.openxmlformats.org/drawingml/2006/main">
              <a:ext uri="{FF2B5EF4-FFF2-40B4-BE49-F238E27FC236}">
                <a16:creationId xmlns:a16="http://schemas.microsoft.com/office/drawing/2014/main" id="{2EA0A468-81E9-40C3-AB33-95F0294417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14.3</a:t>
            </a:r>
          </a:p>
        </p:txBody>
      </p:sp>
      <p:sp>
        <p:nvSpPr>
          <p:cNvPr id="4" name="slide-number">
            <a:extLst xmlns:a="http://schemas.openxmlformats.org/drawingml/2006/main">
              <a:ext uri="{FF2B5EF4-FFF2-40B4-BE49-F238E27FC236}">
                <a16:creationId xmlns:a16="http://schemas.microsoft.com/office/drawing/2014/main" id="{7AEEC5D4-F2E2-4294-8E73-4108C32FE2F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21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f20f2af744640dc"/>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6E53FC5-8B13-4090-ACBF-C72400E4C919}"/>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At a fixed end an upward incident displacement pulse returns inverted. At a free end it returns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upright.</a:t>
            </a:r>
          </a:p>
        </p:txBody>
      </p:sp>
    </p:spTree>
    <p:extLst>
      <p:ext uri="{BB962C8B-B14F-4D97-AF65-F5344CB8AC3E}">
        <p14:creationId xmlns:p14="http://schemas.microsoft.com/office/powerpoint/2010/main" val="85497291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CD40BF-0C08-46C7-BE3E-23DB2126E7A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D9E749DD-F82D-489B-9BB9-8C5C53139F2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Boundary comparison: fixed, free, heavy, light</a:t>
            </a:r>
          </a:p>
        </p:txBody>
      </p:sp>
      <p:sp>
        <p:nvSpPr>
          <p:cNvPr id="3" name="source-page">
            <a:extLst xmlns:a="http://schemas.openxmlformats.org/drawingml/2006/main">
              <a:ext uri="{FF2B5EF4-FFF2-40B4-BE49-F238E27FC236}">
                <a16:creationId xmlns:a16="http://schemas.microsoft.com/office/drawing/2014/main" id="{D9D60759-C37F-45CE-BF77-C8C329F7AB5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14.3</a:t>
            </a:r>
          </a:p>
        </p:txBody>
      </p:sp>
      <p:sp>
        <p:nvSpPr>
          <p:cNvPr id="4" name="slide-number">
            <a:extLst xmlns:a="http://schemas.openxmlformats.org/drawingml/2006/main">
              <a:ext uri="{FF2B5EF4-FFF2-40B4-BE49-F238E27FC236}">
                <a16:creationId xmlns:a16="http://schemas.microsoft.com/office/drawing/2014/main" id="{B15AB557-EE64-4030-84FE-FEBE4DFDE52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112</a:t>
            </a:r>
          </a:p>
        </p:txBody>
      </p:sp>
      <p:graphicFrame>
        <p:nvGraphicFramePr>
          <p:cNvPr id="10" name=""/>
          <p:cNvGraphicFramePr/>
          <p:nvPr/>
        </p:nvGraphicFramePr>
        <p:xfrm>
          <a:off xmlns:a="http://schemas.openxmlformats.org/drawingml/2006/main" x="609600" y="1809750"/>
          <a:ext xmlns:a="http://schemas.openxmlformats.org/drawingml/2006/main" cx="10972800" cy="3544824"/>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Boundary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Reflected displacement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Physical connection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Fixed endpoint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Inverted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Endpoint must stay at zero displacement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Free endpoint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Not inverted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Endpoint can move; transverse slope is zero in the ideal model</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Light string → heavy string, equal tension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Inverted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Transmitted speed is smaller</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Heavy string → light string, equal tension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Not inverted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Transmitted speed is larger</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60233778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C5828D5-2EC1-49A2-8A20-A693FC86A21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71B9D43-4D0C-4A40-9FAE-9895699E0DC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Boundary comparison: fixed, free, heavy, light</a:t>
            </a:r>
          </a:p>
        </p:txBody>
      </p:sp>
      <p:sp>
        <p:nvSpPr>
          <p:cNvPr id="3" name="source-page">
            <a:extLst xmlns:a="http://schemas.openxmlformats.org/drawingml/2006/main">
              <a:ext uri="{FF2B5EF4-FFF2-40B4-BE49-F238E27FC236}">
                <a16:creationId xmlns:a16="http://schemas.microsoft.com/office/drawing/2014/main" id="{585B6D96-4C56-44F5-9240-1AD53DBA82F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14.3</a:t>
            </a:r>
          </a:p>
        </p:txBody>
      </p:sp>
      <p:sp>
        <p:nvSpPr>
          <p:cNvPr id="4" name="slide-number">
            <a:extLst xmlns:a="http://schemas.openxmlformats.org/drawingml/2006/main">
              <a:ext uri="{FF2B5EF4-FFF2-40B4-BE49-F238E27FC236}">
                <a16:creationId xmlns:a16="http://schemas.microsoft.com/office/drawing/2014/main" id="{B3415CC3-2887-4A2E-A833-1F7BD814F23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23 / 112</a:t>
            </a:r>
          </a:p>
        </p:txBody>
      </p:sp>
      <p:sp>
        <p:nvSpPr>
          <p:cNvPr id="5" name="body">
            <a:extLst xmlns:a="http://schemas.openxmlformats.org/drawingml/2006/main">
              <a:ext uri="{FF2B5EF4-FFF2-40B4-BE49-F238E27FC236}">
                <a16:creationId xmlns:a16="http://schemas.microsoft.com/office/drawing/2014/main" id="{31EAED06-A701-4C07-AD14-2E91D88AD961}"/>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source’s heavy/light comparison refers to linear mass density, with the same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tension.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transmitted wave in the joined-string model remains upright.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wavelength changes with its speed; its frequency remains the source frequency.</a:t>
            </a:r>
          </a:p>
        </p:txBody>
      </p:sp>
    </p:spTree>
    <p:extLst>
      <p:ext uri="{BB962C8B-B14F-4D97-AF65-F5344CB8AC3E}">
        <p14:creationId xmlns:p14="http://schemas.microsoft.com/office/powerpoint/2010/main" val="167095345"/>
      </p:ext>
    </p:extLst>
  </p:cSld>
</p:sld>
</file>

<file path=ppt/slides/slide24.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3C3F417-F51B-4C1E-82A9-D6DD2F5DCA9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65E7C89B-7080-4AA4-8781-1167A94A728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Boundary comparison: fixed, free, heavy, light</a:t>
            </a:r>
          </a:p>
        </p:txBody>
      </p:sp>
      <p:sp>
        <p:nvSpPr>
          <p:cNvPr id="3" name="section-label">
            <a:extLst xmlns:a="http://schemas.openxmlformats.org/drawingml/2006/main">
              <a:ext uri="{FF2B5EF4-FFF2-40B4-BE49-F238E27FC236}">
                <a16:creationId xmlns:a16="http://schemas.microsoft.com/office/drawing/2014/main" id="{5D617BD6-6091-468B-A522-83B39B97ABC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50839E7D-FF9B-4AFB-BCD9-12897CB8CC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6    14.3</a:t>
            </a:r>
          </a:p>
        </p:txBody>
      </p:sp>
      <p:sp>
        <p:nvSpPr>
          <p:cNvPr id="5" name="slide-number">
            <a:extLst xmlns:a="http://schemas.openxmlformats.org/drawingml/2006/main">
              <a:ext uri="{FF2B5EF4-FFF2-40B4-BE49-F238E27FC236}">
                <a16:creationId xmlns:a16="http://schemas.microsoft.com/office/drawing/2014/main" id="{823C6927-E34E-404C-8202-DDD92BF84FC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24 / 112</a:t>
            </a:r>
          </a:p>
        </p:txBody>
      </p:sp>
      <p:sp>
        <p:nvSpPr>
          <p:cNvPr id="6" name="body">
            <a:extLst xmlns:a="http://schemas.openxmlformats.org/drawingml/2006/main">
              <a:ext uri="{FF2B5EF4-FFF2-40B4-BE49-F238E27FC236}">
                <a16:creationId xmlns:a16="http://schemas.microsoft.com/office/drawing/2014/main" id="{E75C921A-ED19-4FF8-B584-C7F602568AC2}"/>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Does an inverted reflected pulse mean the wave’s energy became negative?</a:t>
            </a:r>
          </a:p>
        </p:txBody>
      </p:sp>
    </p:spTree>
    <p:extLst>
      <p:ext uri="{BB962C8B-B14F-4D97-AF65-F5344CB8AC3E}">
        <p14:creationId xmlns:p14="http://schemas.microsoft.com/office/powerpoint/2010/main" val="72842752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C08A0F6-CDBF-49FF-A83B-154F81E3E4D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E6D312A7-99AE-45D7-9A21-DDC22F40A5E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Boundary comparison: fixed, free, heavy, light</a:t>
            </a:r>
          </a:p>
        </p:txBody>
      </p:sp>
      <p:sp>
        <p:nvSpPr>
          <p:cNvPr id="3" name="section-label">
            <a:extLst xmlns:a="http://schemas.openxmlformats.org/drawingml/2006/main">
              <a:ext uri="{FF2B5EF4-FFF2-40B4-BE49-F238E27FC236}">
                <a16:creationId xmlns:a16="http://schemas.microsoft.com/office/drawing/2014/main" id="{65470F22-CCBD-4DE4-87DA-EEE60BE4411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CBCF7B37-8910-48E9-A623-6276FF3395A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14.3</a:t>
            </a:r>
          </a:p>
        </p:txBody>
      </p:sp>
      <p:sp>
        <p:nvSpPr>
          <p:cNvPr id="5" name="slide-number">
            <a:extLst xmlns:a="http://schemas.openxmlformats.org/drawingml/2006/main">
              <a:ext uri="{FF2B5EF4-FFF2-40B4-BE49-F238E27FC236}">
                <a16:creationId xmlns:a16="http://schemas.microsoft.com/office/drawing/2014/main" id="{F3EF0714-7D9C-42AC-BB59-77AF261C166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25 / 112</a:t>
            </a:r>
          </a:p>
        </p:txBody>
      </p:sp>
      <p:sp>
        <p:nvSpPr>
          <p:cNvPr id="6" name="body">
            <a:extLst xmlns:a="http://schemas.openxmlformats.org/drawingml/2006/main">
              <a:ext uri="{FF2B5EF4-FFF2-40B4-BE49-F238E27FC236}">
                <a16:creationId xmlns:a16="http://schemas.microsoft.com/office/drawing/2014/main" id="{EAD53764-9EE1-4E64-BCD5-7C7A5AEBF91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Inversion changes displacement sign and phase.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is still nonnegative and is distributed between reflected and transmitted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waves.</a:t>
            </a:r>
          </a:p>
        </p:txBody>
      </p:sp>
    </p:spTree>
    <p:extLst>
      <p:ext uri="{BB962C8B-B14F-4D97-AF65-F5344CB8AC3E}">
        <p14:creationId xmlns:p14="http://schemas.microsoft.com/office/powerpoint/2010/main" val="792516890"/>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5270F6-3B21-4A47-AC95-7636D6D52C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8919B22-09C0-4C8B-BE49-4B92DCF621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Polarization isolates an oscillation direction</a:t>
            </a:r>
          </a:p>
        </p:txBody>
      </p:sp>
      <p:sp>
        <p:nvSpPr>
          <p:cNvPr id="3" name="source-page">
            <a:extLst xmlns:a="http://schemas.openxmlformats.org/drawingml/2006/main">
              <a:ext uri="{FF2B5EF4-FFF2-40B4-BE49-F238E27FC236}">
                <a16:creationId xmlns:a16="http://schemas.microsoft.com/office/drawing/2014/main" id="{48506A6C-B958-4EBD-A9EA-F8A8FDF9ABB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14.3</a:t>
            </a:r>
          </a:p>
        </p:txBody>
      </p:sp>
      <p:sp>
        <p:nvSpPr>
          <p:cNvPr id="4" name="slide-number">
            <a:extLst xmlns:a="http://schemas.openxmlformats.org/drawingml/2006/main">
              <a:ext uri="{FF2B5EF4-FFF2-40B4-BE49-F238E27FC236}">
                <a16:creationId xmlns:a16="http://schemas.microsoft.com/office/drawing/2014/main" id="{55F66420-610B-469D-B5EF-EE03688552A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26 / 112</a:t>
            </a:r>
          </a:p>
        </p:txBody>
      </p:sp>
      <p:sp>
        <p:nvSpPr>
          <p:cNvPr id="5" name="body">
            <a:extLst xmlns:a="http://schemas.openxmlformats.org/drawingml/2006/main">
              <a:ext uri="{FF2B5EF4-FFF2-40B4-BE49-F238E27FC236}">
                <a16:creationId xmlns:a16="http://schemas.microsoft.com/office/drawing/2014/main" id="{B8825DD3-C4F2-4ACC-844D-36DBE57B84D9}"/>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transverse wave has possible oscillation directions perpendicular to travel.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polarizer selects a direction from them.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Reflection and transmission at an interface can also preferentially select an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oscillation direction; polarized sunglasses reduce glare associated with reflected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ideal longitudinal wave has no comparable transverse oscillation direction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select, so ordinary longitudinal sound cannot be polarized this way.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Polarization of light is evidence that light is transverse.</a:t>
            </a:r>
          </a:p>
        </p:txBody>
      </p:sp>
    </p:spTree>
    <p:extLst>
      <p:ext uri="{BB962C8B-B14F-4D97-AF65-F5344CB8AC3E}">
        <p14:creationId xmlns:p14="http://schemas.microsoft.com/office/powerpoint/2010/main" val="190926410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7DE874-F9C5-4330-873C-CE15C0E66EA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707997D5-7D0E-454D-A22D-641410FC95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Polarization isolates an oscillation direction</a:t>
            </a:r>
          </a:p>
        </p:txBody>
      </p:sp>
      <p:sp>
        <p:nvSpPr>
          <p:cNvPr id="3" name="source-page">
            <a:extLst xmlns:a="http://schemas.openxmlformats.org/drawingml/2006/main">
              <a:ext uri="{FF2B5EF4-FFF2-40B4-BE49-F238E27FC236}">
                <a16:creationId xmlns:a16="http://schemas.microsoft.com/office/drawing/2014/main" id="{4313BCB7-DE40-44C3-84FC-889C0E9EAB2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14.3</a:t>
            </a:r>
          </a:p>
        </p:txBody>
      </p:sp>
      <p:sp>
        <p:nvSpPr>
          <p:cNvPr id="4" name="slide-number">
            <a:extLst xmlns:a="http://schemas.openxmlformats.org/drawingml/2006/main">
              <a:ext uri="{FF2B5EF4-FFF2-40B4-BE49-F238E27FC236}">
                <a16:creationId xmlns:a16="http://schemas.microsoft.com/office/drawing/2014/main" id="{887C69C1-0527-46A3-B23B-F575B65DEAA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27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985c667a3b8494e"/>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866C6472-A55C-4BE9-9042-43EAD72FB1E6}"/>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After an ideal first polarizer, initially unpolarized light has half its original intensity. A second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analyzer transmits the component aligned with its axis.</a:t>
            </a:r>
          </a:p>
        </p:txBody>
      </p:sp>
    </p:spTree>
    <p:extLst>
      <p:ext uri="{BB962C8B-B14F-4D97-AF65-F5344CB8AC3E}">
        <p14:creationId xmlns:p14="http://schemas.microsoft.com/office/powerpoint/2010/main" val="97924244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10CA8BD-C1E2-4F57-B3E8-12773A4982A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240E59C-7335-44F8-8EFE-A5E8981BB77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Polarization isolates an oscillation direction</a:t>
            </a:r>
          </a:p>
        </p:txBody>
      </p:sp>
      <p:sp>
        <p:nvSpPr>
          <p:cNvPr id="3" name="section-label">
            <a:extLst xmlns:a="http://schemas.openxmlformats.org/drawingml/2006/main">
              <a:ext uri="{FF2B5EF4-FFF2-40B4-BE49-F238E27FC236}">
                <a16:creationId xmlns:a16="http://schemas.microsoft.com/office/drawing/2014/main" id="{F260B23B-888B-4333-9298-3EE4ED67EEA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C5DFB9FA-F917-47C6-81DD-25B02399D89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14.3</a:t>
            </a:r>
          </a:p>
        </p:txBody>
      </p:sp>
      <p:sp>
        <p:nvSpPr>
          <p:cNvPr id="5" name="slide-number">
            <a:extLst xmlns:a="http://schemas.openxmlformats.org/drawingml/2006/main">
              <a:ext uri="{FF2B5EF4-FFF2-40B4-BE49-F238E27FC236}">
                <a16:creationId xmlns:a16="http://schemas.microsoft.com/office/drawing/2014/main" id="{CE0A3A33-34FD-49BF-ABF0-B462C2C7B22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112</a:t>
            </a:r>
          </a:p>
        </p:txBody>
      </p:sp>
      <p:sp>
        <p:nvSpPr>
          <p:cNvPr id="6" name="body">
            <a:extLst xmlns:a="http://schemas.openxmlformats.org/drawingml/2006/main">
              <a:ext uri="{FF2B5EF4-FFF2-40B4-BE49-F238E27FC236}">
                <a16:creationId xmlns:a16="http://schemas.microsoft.com/office/drawing/2014/main" id="{8DFAE34E-A031-40A4-ACF6-A12017B3FF2E}"/>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Useful quantitative extension: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Initially unpolarized light through an ideal polarizer: I₁ = I₀/2</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Linearly polarized light through an analyzer: I = I_in cos²θ (Malus’s law).</a:t>
            </a:r>
          </a:p>
        </p:txBody>
      </p:sp>
      <p:sp>
        <p:nvSpPr>
          <p:cNvPr id="7" name="body">
            <a:extLst xmlns:a="http://schemas.openxmlformats.org/drawingml/2006/main">
              <a:ext uri="{FF2B5EF4-FFF2-40B4-BE49-F238E27FC236}">
                <a16:creationId xmlns:a16="http://schemas.microsoft.com/office/drawing/2014/main" id="{38CC3D56-BA82-4DE5-B104-0837306D45A8}"/>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Parallel transmission axes give the greatest transmission from the first polarizer;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perpendicular axes block it in the ideal model.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Inserting a third polarizer at an intermediate angle between crossed polarizers can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permit light through: the polarization direction is changed in stages.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This is not ordinary light “bending around” the second polarizer.</a:t>
            </a:r>
          </a:p>
        </p:txBody>
      </p:sp>
    </p:spTree>
    <p:extLst>
      <p:ext uri="{BB962C8B-B14F-4D97-AF65-F5344CB8AC3E}">
        <p14:creationId xmlns:p14="http://schemas.microsoft.com/office/powerpoint/2010/main" val="26679360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84E26AF-B118-439B-A088-40A9A39F250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07D1C8B-BAD9-4142-8EDC-B5D17F51F89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Polarization isolates an oscillation direction</a:t>
            </a:r>
          </a:p>
        </p:txBody>
      </p:sp>
      <p:sp>
        <p:nvSpPr>
          <p:cNvPr id="3" name="section-label">
            <a:extLst xmlns:a="http://schemas.openxmlformats.org/drawingml/2006/main">
              <a:ext uri="{FF2B5EF4-FFF2-40B4-BE49-F238E27FC236}">
                <a16:creationId xmlns:a16="http://schemas.microsoft.com/office/drawing/2014/main" id="{DAB6D346-7CDD-4417-BE79-2B34EED042B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F05BA9D4-8AF1-4741-94DF-A2C54DDD74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14.3</a:t>
            </a:r>
          </a:p>
        </p:txBody>
      </p:sp>
      <p:sp>
        <p:nvSpPr>
          <p:cNvPr id="5" name="slide-number">
            <a:extLst xmlns:a="http://schemas.openxmlformats.org/drawingml/2006/main">
              <a:ext uri="{FF2B5EF4-FFF2-40B4-BE49-F238E27FC236}">
                <a16:creationId xmlns:a16="http://schemas.microsoft.com/office/drawing/2014/main" id="{C717FAAD-47F4-47BE-A3A6-EA08BC45A2B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112</a:t>
            </a:r>
          </a:p>
        </p:txBody>
      </p:sp>
      <p:sp>
        <p:nvSpPr>
          <p:cNvPr id="6" name="body">
            <a:extLst xmlns:a="http://schemas.openxmlformats.org/drawingml/2006/main">
              <a:ext uri="{FF2B5EF4-FFF2-40B4-BE49-F238E27FC236}">
                <a16:creationId xmlns:a16="http://schemas.microsoft.com/office/drawing/2014/main" id="{39FE43F8-ABB0-44FB-ABB7-DF7C037C12D0}"/>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extension: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Unpolarized light of intensity 80 W/m² passes through an ideal polarizer and an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analyzer at 60°.</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First I = 40 W/m²; then I = 40 cos²60° = 10 W/m².</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Applying the 1/2 factor again at the second filter would be wrong because its input is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already polarized.</a:t>
            </a:r>
          </a:p>
        </p:txBody>
      </p:sp>
    </p:spTree>
    <p:extLst>
      <p:ext uri="{BB962C8B-B14F-4D97-AF65-F5344CB8AC3E}">
        <p14:creationId xmlns:p14="http://schemas.microsoft.com/office/powerpoint/2010/main" val="23254564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D103284-5EA5-4873-BCA3-2A4604B200F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8F69D54-C4A6-450D-9E45-02A1063523F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Polarization isolates an oscillation direction</a:t>
            </a:r>
          </a:p>
        </p:txBody>
      </p:sp>
      <p:sp>
        <p:nvSpPr>
          <p:cNvPr id="3" name="source-page">
            <a:extLst xmlns:a="http://schemas.openxmlformats.org/drawingml/2006/main">
              <a:ext uri="{FF2B5EF4-FFF2-40B4-BE49-F238E27FC236}">
                <a16:creationId xmlns:a16="http://schemas.microsoft.com/office/drawing/2014/main" id="{B531A326-534F-4371-8836-98ED99E4B6F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14.3</a:t>
            </a:r>
          </a:p>
        </p:txBody>
      </p:sp>
      <p:sp>
        <p:nvSpPr>
          <p:cNvPr id="4" name="slide-number">
            <a:extLst xmlns:a="http://schemas.openxmlformats.org/drawingml/2006/main">
              <a:ext uri="{FF2B5EF4-FFF2-40B4-BE49-F238E27FC236}">
                <a16:creationId xmlns:a16="http://schemas.microsoft.com/office/drawing/2014/main" id="{D61E3481-BCAE-49E9-943F-7DFD73201C7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112</a:t>
            </a:r>
          </a:p>
        </p:txBody>
      </p:sp>
      <p:sp>
        <p:nvSpPr>
          <p:cNvPr id="5" name="body">
            <a:extLst xmlns:a="http://schemas.openxmlformats.org/drawingml/2006/main">
              <a:ext uri="{FF2B5EF4-FFF2-40B4-BE49-F238E27FC236}">
                <a16:creationId xmlns:a16="http://schemas.microsoft.com/office/drawing/2014/main" id="{38BDB055-F340-45FB-B657-4C098E2B2019}"/>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supplied CED requires the polarization concept and its connection to intensity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reduction.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Malus’s-law calculations are included to support the original polarization notes,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are labeled here as an extension.</a:t>
            </a:r>
          </a:p>
        </p:txBody>
      </p:sp>
    </p:spTree>
    <p:extLst>
      <p:ext uri="{BB962C8B-B14F-4D97-AF65-F5344CB8AC3E}">
        <p14:creationId xmlns:p14="http://schemas.microsoft.com/office/powerpoint/2010/main" val="668504139"/>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AE27982-A8FF-470E-9109-F0194AB08E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72AE192-7CBF-40DD-83FA-575C7FFFB01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Doppler effect</a:t>
            </a:r>
          </a:p>
        </p:txBody>
      </p:sp>
      <p:sp>
        <p:nvSpPr>
          <p:cNvPr id="3" name="source-page">
            <a:extLst xmlns:a="http://schemas.openxmlformats.org/drawingml/2006/main">
              <a:ext uri="{FF2B5EF4-FFF2-40B4-BE49-F238E27FC236}">
                <a16:creationId xmlns:a16="http://schemas.microsoft.com/office/drawing/2014/main" id="{C8916122-CE18-4005-9526-430BA502057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14.5</a:t>
            </a:r>
          </a:p>
        </p:txBody>
      </p:sp>
      <p:sp>
        <p:nvSpPr>
          <p:cNvPr id="4" name="slide-number">
            <a:extLst xmlns:a="http://schemas.openxmlformats.org/drawingml/2006/main">
              <a:ext uri="{FF2B5EF4-FFF2-40B4-BE49-F238E27FC236}">
                <a16:creationId xmlns:a16="http://schemas.microsoft.com/office/drawing/2014/main" id="{813FC44E-FD2B-4A7F-B36D-0F10F40ABFD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a8fd87bdff54d5f"/>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502A7711-F5C6-4741-9F3B-34248A7E65C7}"/>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moving source emits successive wavefronts from different positions. Fronts crowd ahead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and spread behind. The source does not increase the wave speed in a stationary medium.</a:t>
            </a:r>
          </a:p>
        </p:txBody>
      </p:sp>
    </p:spTree>
    <p:extLst>
      <p:ext uri="{BB962C8B-B14F-4D97-AF65-F5344CB8AC3E}">
        <p14:creationId xmlns:p14="http://schemas.microsoft.com/office/powerpoint/2010/main" val="93143135"/>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7570E6E-552F-4247-8612-7E466DA1ED6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EA729A24-7BE2-4433-9C39-99F147B5028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Doppler effect</a:t>
            </a:r>
          </a:p>
        </p:txBody>
      </p:sp>
      <p:sp>
        <p:nvSpPr>
          <p:cNvPr id="3" name="source-page">
            <a:extLst xmlns:a="http://schemas.openxmlformats.org/drawingml/2006/main">
              <a:ext uri="{FF2B5EF4-FFF2-40B4-BE49-F238E27FC236}">
                <a16:creationId xmlns:a16="http://schemas.microsoft.com/office/drawing/2014/main" id="{474AEA22-6C06-4AFC-A8F5-E073F57E87A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14.5</a:t>
            </a:r>
          </a:p>
        </p:txBody>
      </p:sp>
      <p:sp>
        <p:nvSpPr>
          <p:cNvPr id="4" name="slide-number">
            <a:extLst xmlns:a="http://schemas.openxmlformats.org/drawingml/2006/main">
              <a:ext uri="{FF2B5EF4-FFF2-40B4-BE49-F238E27FC236}">
                <a16:creationId xmlns:a16="http://schemas.microsoft.com/office/drawing/2014/main" id="{F77D7FD9-4558-413A-9CFE-E571174670F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112</a:t>
            </a:r>
          </a:p>
        </p:txBody>
      </p:sp>
      <p:sp>
        <p:nvSpPr>
          <p:cNvPr id="5" name="body">
            <a:extLst xmlns:a="http://schemas.openxmlformats.org/drawingml/2006/main">
              <a:ext uri="{FF2B5EF4-FFF2-40B4-BE49-F238E27FC236}">
                <a16:creationId xmlns:a16="http://schemas.microsoft.com/office/drawing/2014/main" id="{DE89FFB4-165D-47E9-B194-B6884C422682}"/>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source and observer approach one another along the relevant line of sight,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observed frequency is higher than the source’s rest 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they separate, it is lower.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greater approach/recession speed produces a larger shift in the usual subsonic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sound situations.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equal source and observer velocities along the same line through a still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medium, there is no frequency shift.</a:t>
            </a:r>
          </a:p>
        </p:txBody>
      </p:sp>
    </p:spTree>
    <p:extLst>
      <p:ext uri="{BB962C8B-B14F-4D97-AF65-F5344CB8AC3E}">
        <p14:creationId xmlns:p14="http://schemas.microsoft.com/office/powerpoint/2010/main" val="868188195"/>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C115E2-3E85-4B22-A87D-ED82C5CFDE4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801F7BB-5992-4402-BDA7-3F289E113D9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Doppler effect</a:t>
            </a:r>
          </a:p>
        </p:txBody>
      </p:sp>
      <p:sp>
        <p:nvSpPr>
          <p:cNvPr id="3" name="source-page">
            <a:extLst xmlns:a="http://schemas.openxmlformats.org/drawingml/2006/main">
              <a:ext uri="{FF2B5EF4-FFF2-40B4-BE49-F238E27FC236}">
                <a16:creationId xmlns:a16="http://schemas.microsoft.com/office/drawing/2014/main" id="{1A0B28EF-0FB5-4A92-A0EF-4B987D17784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14.5</a:t>
            </a:r>
          </a:p>
        </p:txBody>
      </p:sp>
      <p:sp>
        <p:nvSpPr>
          <p:cNvPr id="4" name="slide-number">
            <a:extLst xmlns:a="http://schemas.openxmlformats.org/drawingml/2006/main">
              <a:ext uri="{FF2B5EF4-FFF2-40B4-BE49-F238E27FC236}">
                <a16:creationId xmlns:a16="http://schemas.microsoft.com/office/drawing/2014/main" id="{75068F1D-294C-4FC4-93EC-B2767E41AA0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33 / 112</a:t>
            </a:r>
          </a:p>
        </p:txBody>
      </p:sp>
      <p:sp>
        <p:nvSpPr>
          <p:cNvPr id="5" name="body">
            <a:extLst xmlns:a="http://schemas.openxmlformats.org/drawingml/2006/main">
              <a:ext uri="{FF2B5EF4-FFF2-40B4-BE49-F238E27FC236}">
                <a16:creationId xmlns:a16="http://schemas.microsoft.com/office/drawing/2014/main" id="{65C2F242-DB3E-4E25-9203-CB1570408214}"/>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moving sound source, the spacing of emitted fronts in the medium changes.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observer moving through an otherwise unchanged wave pattern, fronts 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encountered at a different rate.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mechanisms differ, although both can alter observed pitch.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source traveling sideways need not produce the same shift as a source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approaching head-on; use the motion along the observation direction.</a:t>
            </a:r>
          </a:p>
        </p:txBody>
      </p:sp>
    </p:spTree>
    <p:extLst>
      <p:ext uri="{BB962C8B-B14F-4D97-AF65-F5344CB8AC3E}">
        <p14:creationId xmlns:p14="http://schemas.microsoft.com/office/powerpoint/2010/main" val="294889551"/>
      </p:ext>
    </p:extLst>
  </p:cSld>
</p:sld>
</file>

<file path=ppt/slides/slide34.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A2FD67D-0E95-4B73-9735-F6AB6833EBD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5DE3DEC4-3E2B-4449-BDF3-8B8DD9B5017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The Doppler effect</a:t>
            </a:r>
          </a:p>
        </p:txBody>
      </p:sp>
      <p:sp>
        <p:nvSpPr>
          <p:cNvPr id="3" name="section-label">
            <a:extLst xmlns:a="http://schemas.openxmlformats.org/drawingml/2006/main">
              <a:ext uri="{FF2B5EF4-FFF2-40B4-BE49-F238E27FC236}">
                <a16:creationId xmlns:a16="http://schemas.microsoft.com/office/drawing/2014/main" id="{D122B762-4EC0-4A95-BA68-81D4894CFCC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Predict without an equation</a:t>
            </a:r>
          </a:p>
        </p:txBody>
      </p:sp>
      <p:sp>
        <p:nvSpPr>
          <p:cNvPr id="4" name="source-page">
            <a:extLst xmlns:a="http://schemas.openxmlformats.org/drawingml/2006/main">
              <a:ext uri="{FF2B5EF4-FFF2-40B4-BE49-F238E27FC236}">
                <a16:creationId xmlns:a16="http://schemas.microsoft.com/office/drawing/2014/main" id="{CFC8B2E0-6875-476E-A04B-17263B6680A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8    14.5</a:t>
            </a:r>
          </a:p>
        </p:txBody>
      </p:sp>
      <p:sp>
        <p:nvSpPr>
          <p:cNvPr id="5" name="slide-number">
            <a:extLst xmlns:a="http://schemas.openxmlformats.org/drawingml/2006/main">
              <a:ext uri="{FF2B5EF4-FFF2-40B4-BE49-F238E27FC236}">
                <a16:creationId xmlns:a16="http://schemas.microsoft.com/office/drawing/2014/main" id="{06D3E728-1B43-422B-9A83-61AC7455A89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34 / 112</a:t>
            </a:r>
          </a:p>
        </p:txBody>
      </p:sp>
      <p:sp>
        <p:nvSpPr>
          <p:cNvPr id="6" name="body">
            <a:extLst xmlns:a="http://schemas.openxmlformats.org/drawingml/2006/main">
              <a:ext uri="{FF2B5EF4-FFF2-40B4-BE49-F238E27FC236}">
                <a16:creationId xmlns:a16="http://schemas.microsoft.com/office/drawing/2014/main" id="{B361E6B4-75F4-4A63-B8CE-14E65DAF90A3}"/>
              </a:ext>
            </a:extLst>
          </p:cNvPr>
          <p:cNvSpPr>
            <a:spLocks xmlns:a="http://schemas.openxmlformats.org/drawingml/2006/main" noGrp="1"/>
          </p:cNvSpPr>
          <p:nvPr/>
        </p:nvSpPr>
        <p:spPr>
          <a:xfrm xmlns:a="http://schemas.openxmlformats.org/drawingml/2006/main">
            <a:off x="609600" y="1866900"/>
            <a:ext cx="109728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 ambulance approaches, passes and recedes.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Before passing its sound is higher in pitch than the rest tone; afterward it is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lower.</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source’s emitted frequency can remain constant.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observed pitch change is not evidence that the siren itself slowed its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oscillation.</a:t>
            </a:r>
          </a:p>
        </p:txBody>
      </p:sp>
    </p:spTree>
    <p:extLst>
      <p:ext uri="{BB962C8B-B14F-4D97-AF65-F5344CB8AC3E}">
        <p14:creationId xmlns:p14="http://schemas.microsoft.com/office/powerpoint/2010/main" val="149596619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FE52E01-9A71-4EDB-95A4-2CBFA2723CD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44B3636-38C5-456A-ADB0-2DA9E347FB0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Doppler effect</a:t>
            </a:r>
          </a:p>
        </p:txBody>
      </p:sp>
      <p:sp>
        <p:nvSpPr>
          <p:cNvPr id="3" name="source-page">
            <a:extLst xmlns:a="http://schemas.openxmlformats.org/drawingml/2006/main">
              <a:ext uri="{FF2B5EF4-FFF2-40B4-BE49-F238E27FC236}">
                <a16:creationId xmlns:a16="http://schemas.microsoft.com/office/drawing/2014/main" id="{9794488C-618A-4FEB-9BD3-C95B7DD0044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14.5</a:t>
            </a:r>
          </a:p>
        </p:txBody>
      </p:sp>
      <p:sp>
        <p:nvSpPr>
          <p:cNvPr id="4" name="slide-number">
            <a:extLst xmlns:a="http://schemas.openxmlformats.org/drawingml/2006/main">
              <a:ext uri="{FF2B5EF4-FFF2-40B4-BE49-F238E27FC236}">
                <a16:creationId xmlns:a16="http://schemas.microsoft.com/office/drawing/2014/main" id="{4CEEF37B-4D38-4118-A3E1-8062E51036B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35 / 112</a:t>
            </a:r>
          </a:p>
        </p:txBody>
      </p:sp>
      <p:sp>
        <p:nvSpPr>
          <p:cNvPr id="5" name="body">
            <a:extLst xmlns:a="http://schemas.openxmlformats.org/drawingml/2006/main">
              <a:ext uri="{FF2B5EF4-FFF2-40B4-BE49-F238E27FC236}">
                <a16:creationId xmlns:a16="http://schemas.microsoft.com/office/drawing/2014/main" id="{B5520D37-BF24-48DD-8B1A-7A1F1978948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for one-dimensional sound in a still medium: f_obs = f_source(v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v_observer,toward)/(v - v_source,toward).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velocities are signed relative to the medium with the named toward directions.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formula is not the light Doppler formula and is not required for the supplied AP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Physics 2 topic.</a:t>
            </a:r>
          </a:p>
        </p:txBody>
      </p:sp>
    </p:spTree>
    <p:extLst>
      <p:ext uri="{BB962C8B-B14F-4D97-AF65-F5344CB8AC3E}">
        <p14:creationId xmlns:p14="http://schemas.microsoft.com/office/powerpoint/2010/main" val="18579008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3B371D-6E1E-4419-8070-18BFB86AA37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FA2896FB-78B0-4A7F-9971-B53915117042}"/>
              </a:ext>
            </a:extLst>
          </p:cNvPr>
          <p:cNvSpPr>
            <a:spLocks xmlns:a="http://schemas.openxmlformats.org/drawingml/2006/main" noGrp="1"/>
          </p:cNvSpPr>
          <p:nvPr/>
        </p:nvSpPr>
        <p:spPr>
          <a:xfrm xmlns:a="http://schemas.openxmlformats.org/drawingml/2006/main">
            <a:off x="609600" y="581025"/>
            <a:ext cx="10972800" cy="1021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 motion and observer motion: keep the two</a:t>
            </a:r>
          </a:p>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pictures</a:t>
            </a:r>
          </a:p>
        </p:txBody>
      </p:sp>
      <p:sp>
        <p:nvSpPr>
          <p:cNvPr id="3" name="source-page">
            <a:extLst xmlns:a="http://schemas.openxmlformats.org/drawingml/2006/main">
              <a:ext uri="{FF2B5EF4-FFF2-40B4-BE49-F238E27FC236}">
                <a16:creationId xmlns:a16="http://schemas.microsoft.com/office/drawing/2014/main" id="{03D0E6CC-8406-4859-B8E3-1E922B12CDB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14.5</a:t>
            </a:r>
          </a:p>
        </p:txBody>
      </p:sp>
      <p:sp>
        <p:nvSpPr>
          <p:cNvPr id="4" name="slide-number">
            <a:extLst xmlns:a="http://schemas.openxmlformats.org/drawingml/2006/main">
              <a:ext uri="{FF2B5EF4-FFF2-40B4-BE49-F238E27FC236}">
                <a16:creationId xmlns:a16="http://schemas.microsoft.com/office/drawing/2014/main" id="{842951DD-6E9C-425B-AC8F-729F228BE6D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112</a:t>
            </a:r>
          </a:p>
        </p:txBody>
      </p:sp>
      <p:graphicFrame>
        <p:nvGraphicFramePr>
          <p:cNvPr id="10" name=""/>
          <p:cNvGraphicFramePr/>
          <p:nvPr/>
        </p:nvGraphicFramePr>
        <p:xfrm>
          <a:off xmlns:a="http://schemas.openxmlformats.org/drawingml/2006/main" x="609600" y="1809750"/>
          <a:ext xmlns:a="http://schemas.openxmlformats.org/drawingml/2006/main" cx="10972800" cy="3544824"/>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Situation in a still medium</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changes?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stays fixed?</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Source approaches stationary observer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Wavefront spacing ahead gets shorter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Sound speed relative to the medium</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Source recedes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Wavefront spacing behind gets longer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Source oscillation frequency can stay fixed</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Observer approaches stationary source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Fronts encountered more rapidly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Wavefront spacing in the medium</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Observer recedes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Fronts encountered less rapidly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Wavefront spacing in the medium</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03775144"/>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540F685-1E24-43AA-9A04-E9BFD74C03A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04E8105-25A4-492A-A8E0-B25628B9B24C}"/>
              </a:ext>
            </a:extLst>
          </p:cNvPr>
          <p:cNvSpPr>
            <a:spLocks xmlns:a="http://schemas.openxmlformats.org/drawingml/2006/main" noGrp="1"/>
          </p:cNvSpPr>
          <p:nvPr/>
        </p:nvSpPr>
        <p:spPr>
          <a:xfrm xmlns:a="http://schemas.openxmlformats.org/drawingml/2006/main">
            <a:off x="609600" y="581025"/>
            <a:ext cx="10972800" cy="1021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 motion and observer motion: keep the two</a:t>
            </a:r>
          </a:p>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pictures</a:t>
            </a:r>
          </a:p>
        </p:txBody>
      </p:sp>
      <p:sp>
        <p:nvSpPr>
          <p:cNvPr id="3" name="section-label">
            <a:extLst xmlns:a="http://schemas.openxmlformats.org/drawingml/2006/main">
              <a:ext uri="{FF2B5EF4-FFF2-40B4-BE49-F238E27FC236}">
                <a16:creationId xmlns:a16="http://schemas.microsoft.com/office/drawing/2014/main" id="{10BF71DE-3F22-4B8E-96EF-BE6F39BC178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D4F0561C-0577-4463-8BF5-68C9A97130B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14.5</a:t>
            </a:r>
          </a:p>
        </p:txBody>
      </p:sp>
      <p:sp>
        <p:nvSpPr>
          <p:cNvPr id="5" name="slide-number">
            <a:extLst xmlns:a="http://schemas.openxmlformats.org/drawingml/2006/main">
              <a:ext uri="{FF2B5EF4-FFF2-40B4-BE49-F238E27FC236}">
                <a16:creationId xmlns:a16="http://schemas.microsoft.com/office/drawing/2014/main" id="{14843E05-A709-4750-B818-FDC674570FB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112</a:t>
            </a:r>
          </a:p>
        </p:txBody>
      </p:sp>
      <p:sp>
        <p:nvSpPr>
          <p:cNvPr id="6" name="body">
            <a:extLst xmlns:a="http://schemas.openxmlformats.org/drawingml/2006/main">
              <a:ext uri="{FF2B5EF4-FFF2-40B4-BE49-F238E27FC236}">
                <a16:creationId xmlns:a16="http://schemas.microsoft.com/office/drawing/2014/main" id="{2C1379AA-6ED1-408B-A013-FBDC40BBAD3C}"/>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Observed frequency = rate at which wavefronts are encountered</a:t>
            </a:r>
          </a:p>
        </p:txBody>
      </p:sp>
      <p:sp>
        <p:nvSpPr>
          <p:cNvPr id="7" name="body">
            <a:extLst xmlns:a="http://schemas.openxmlformats.org/drawingml/2006/main">
              <a:ext uri="{FF2B5EF4-FFF2-40B4-BE49-F238E27FC236}">
                <a16:creationId xmlns:a16="http://schemas.microsoft.com/office/drawing/2014/main" id="{98B58CBE-9030-494B-9C27-DD280DA8991C}"/>
              </a:ext>
            </a:extLst>
          </p:cNvPr>
          <p:cNvSpPr>
            <a:spLocks xmlns:a="http://schemas.openxmlformats.org/drawingml/2006/main" noGrp="1"/>
          </p:cNvSpPr>
          <p:nvPr/>
        </p:nvSpPr>
        <p:spPr>
          <a:xfrm xmlns:a="http://schemas.openxmlformats.org/drawingml/2006/main">
            <a:off x="609600" y="248126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original notes use f = speed/spacing in both pictures.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moving observer, the speed in that encounter-rate reasoning is the relative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speed of wavefronts past the observer.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 is not a change in the sound speed measured relative to the air.</a:t>
            </a:r>
          </a:p>
        </p:txBody>
      </p:sp>
    </p:spTree>
    <p:extLst>
      <p:ext uri="{BB962C8B-B14F-4D97-AF65-F5344CB8AC3E}">
        <p14:creationId xmlns:p14="http://schemas.microsoft.com/office/powerpoint/2010/main" val="829836920"/>
      </p:ext>
    </p:extLst>
  </p:cSld>
</p:sld>
</file>

<file path=ppt/slides/slide38.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AD2AC17-B680-454E-B2D3-0DFA2072658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9CC29C6-B461-4A48-9C57-90FE41BE61B7}"/>
              </a:ext>
            </a:extLst>
          </p:cNvPr>
          <p:cNvSpPr>
            <a:spLocks xmlns:a="http://schemas.openxmlformats.org/drawingml/2006/main" noGrp="1"/>
          </p:cNvSpPr>
          <p:nvPr/>
        </p:nvSpPr>
        <p:spPr>
          <a:xfrm xmlns:a="http://schemas.openxmlformats.org/drawingml/2006/main">
            <a:off x="609600" y="581025"/>
            <a:ext cx="10972800" cy="1021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Source motion and observer motion: keep the two</a:t>
            </a:r>
          </a:p>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pictures</a:t>
            </a:r>
          </a:p>
        </p:txBody>
      </p:sp>
      <p:sp>
        <p:nvSpPr>
          <p:cNvPr id="3" name="section-label">
            <a:extLst xmlns:a="http://schemas.openxmlformats.org/drawingml/2006/main">
              <a:ext uri="{FF2B5EF4-FFF2-40B4-BE49-F238E27FC236}">
                <a16:creationId xmlns:a16="http://schemas.microsoft.com/office/drawing/2014/main" id="{9CAFEA7A-E3ED-4BB4-826F-9DD6EBDD6F2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CLASSROOM PREDICTION</a:t>
            </a:r>
          </a:p>
        </p:txBody>
      </p:sp>
      <p:sp>
        <p:nvSpPr>
          <p:cNvPr id="4" name="source-page">
            <a:extLst xmlns:a="http://schemas.openxmlformats.org/drawingml/2006/main">
              <a:ext uri="{FF2B5EF4-FFF2-40B4-BE49-F238E27FC236}">
                <a16:creationId xmlns:a16="http://schemas.microsoft.com/office/drawing/2014/main" id="{53CBCAD7-CF9C-41C3-AB14-4095F3571EE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9    14.5</a:t>
            </a:r>
          </a:p>
        </p:txBody>
      </p:sp>
      <p:sp>
        <p:nvSpPr>
          <p:cNvPr id="5" name="slide-number">
            <a:extLst xmlns:a="http://schemas.openxmlformats.org/drawingml/2006/main">
              <a:ext uri="{FF2B5EF4-FFF2-40B4-BE49-F238E27FC236}">
                <a16:creationId xmlns:a16="http://schemas.microsoft.com/office/drawing/2014/main" id="{25BF5F13-6502-49D0-A3BC-CF2349C91A4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38 / 112</a:t>
            </a:r>
          </a:p>
        </p:txBody>
      </p:sp>
      <p:sp>
        <p:nvSpPr>
          <p:cNvPr id="6" name="body">
            <a:extLst xmlns:a="http://schemas.openxmlformats.org/drawingml/2006/main">
              <a:ext uri="{FF2B5EF4-FFF2-40B4-BE49-F238E27FC236}">
                <a16:creationId xmlns:a16="http://schemas.microsoft.com/office/drawing/2014/main" id="{C8F06DDB-B527-478A-AD08-A503B26E8541}"/>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listener runs toward a stationary loudspeaker. Are the physical wavefronts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compressed in the air?</a:t>
            </a:r>
          </a:p>
        </p:txBody>
      </p:sp>
    </p:spTree>
    <p:extLst>
      <p:ext uri="{BB962C8B-B14F-4D97-AF65-F5344CB8AC3E}">
        <p14:creationId xmlns:p14="http://schemas.microsoft.com/office/powerpoint/2010/main" val="162917469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FFD705-A475-4712-A244-A34DB76282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DB9ED312-BC1A-4F12-8488-FDB0D413E44D}"/>
              </a:ext>
            </a:extLst>
          </p:cNvPr>
          <p:cNvSpPr>
            <a:spLocks xmlns:a="http://schemas.openxmlformats.org/drawingml/2006/main" noGrp="1"/>
          </p:cNvSpPr>
          <p:nvPr/>
        </p:nvSpPr>
        <p:spPr>
          <a:xfrm xmlns:a="http://schemas.openxmlformats.org/drawingml/2006/main">
            <a:off x="609600" y="581025"/>
            <a:ext cx="10972800" cy="1021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 motion and observer motion: keep the two</a:t>
            </a:r>
          </a:p>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pictures</a:t>
            </a:r>
          </a:p>
        </p:txBody>
      </p:sp>
      <p:sp>
        <p:nvSpPr>
          <p:cNvPr id="3" name="section-label">
            <a:extLst xmlns:a="http://schemas.openxmlformats.org/drawingml/2006/main">
              <a:ext uri="{FF2B5EF4-FFF2-40B4-BE49-F238E27FC236}">
                <a16:creationId xmlns:a16="http://schemas.microsoft.com/office/drawing/2014/main" id="{2C4F4936-9F3A-4C91-B5A8-1F89C71D53D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DEE3F9C0-725B-4C97-95B1-1CCDD7B0C05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14.5</a:t>
            </a:r>
          </a:p>
        </p:txBody>
      </p:sp>
      <p:sp>
        <p:nvSpPr>
          <p:cNvPr id="5" name="slide-number">
            <a:extLst xmlns:a="http://schemas.openxmlformats.org/drawingml/2006/main">
              <a:ext uri="{FF2B5EF4-FFF2-40B4-BE49-F238E27FC236}">
                <a16:creationId xmlns:a16="http://schemas.microsoft.com/office/drawing/2014/main" id="{E4156696-E3B2-41A7-AB00-639C4EC4C97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39 / 112</a:t>
            </a:r>
          </a:p>
        </p:txBody>
      </p:sp>
      <p:sp>
        <p:nvSpPr>
          <p:cNvPr id="6" name="body">
            <a:extLst xmlns:a="http://schemas.openxmlformats.org/drawingml/2006/main">
              <a:ext uri="{FF2B5EF4-FFF2-40B4-BE49-F238E27FC236}">
                <a16:creationId xmlns:a16="http://schemas.microsoft.com/office/drawing/2014/main" id="{B402F703-5CE4-4DB3-88BA-FDD73DC1264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listener crosses the unchanged fronts faster.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distinguishes the observer case from the moving-source case.</a:t>
            </a:r>
          </a:p>
        </p:txBody>
      </p:sp>
    </p:spTree>
    <p:extLst>
      <p:ext uri="{BB962C8B-B14F-4D97-AF65-F5344CB8AC3E}">
        <p14:creationId xmlns:p14="http://schemas.microsoft.com/office/powerpoint/2010/main" val="1115761701"/>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861C25-3A04-4FAF-842A-0A05D0CE81A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B075A53-478B-4D1A-996C-2059EE92D5CD}"/>
              </a:ext>
            </a:extLst>
          </p:cNvPr>
          <p:cNvSpPr>
            <a:spLocks xmlns:a="http://schemas.openxmlformats.org/drawingml/2006/main" noGrp="1"/>
          </p:cNvSpPr>
          <p:nvPr/>
        </p:nvSpPr>
        <p:spPr>
          <a:xfrm xmlns:a="http://schemas.openxmlformats.org/drawingml/2006/main">
            <a:off x="609600" y="581025"/>
            <a:ext cx="10972800" cy="1021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 motion and observer motion: keep the two</a:t>
            </a:r>
          </a:p>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pictures</a:t>
            </a:r>
          </a:p>
        </p:txBody>
      </p:sp>
      <p:sp>
        <p:nvSpPr>
          <p:cNvPr id="3" name="source-page">
            <a:extLst xmlns:a="http://schemas.openxmlformats.org/drawingml/2006/main">
              <a:ext uri="{FF2B5EF4-FFF2-40B4-BE49-F238E27FC236}">
                <a16:creationId xmlns:a16="http://schemas.microsoft.com/office/drawing/2014/main" id="{6BF84C2B-9E42-431B-8F62-649ECD5D798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14.5</a:t>
            </a:r>
          </a:p>
        </p:txBody>
      </p:sp>
      <p:sp>
        <p:nvSpPr>
          <p:cNvPr id="4" name="slide-number">
            <a:extLst xmlns:a="http://schemas.openxmlformats.org/drawingml/2006/main">
              <a:ext uri="{FF2B5EF4-FFF2-40B4-BE49-F238E27FC236}">
                <a16:creationId xmlns:a16="http://schemas.microsoft.com/office/drawing/2014/main" id="{2A2B12CC-50F8-45A8-A7FA-FDF212BB0F3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112</a:t>
            </a:r>
          </a:p>
        </p:txBody>
      </p:sp>
      <p:sp>
        <p:nvSpPr>
          <p:cNvPr id="5" name="body">
            <a:extLst xmlns:a="http://schemas.openxmlformats.org/drawingml/2006/main">
              <a:ext uri="{FF2B5EF4-FFF2-40B4-BE49-F238E27FC236}">
                <a16:creationId xmlns:a16="http://schemas.microsoft.com/office/drawing/2014/main" id="{026D09C2-4697-4202-ADCC-71F8100E9DA9}"/>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CED requires qualitative Doppler reasoning.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Quantitative sound formulas are a labeled extension, and must not be applied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light.</a:t>
            </a:r>
          </a:p>
        </p:txBody>
      </p:sp>
    </p:spTree>
    <p:extLst>
      <p:ext uri="{BB962C8B-B14F-4D97-AF65-F5344CB8AC3E}">
        <p14:creationId xmlns:p14="http://schemas.microsoft.com/office/powerpoint/2010/main" val="1437029099"/>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91A1CB1-1D64-4FD0-93A5-9CDC2B9492B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6967D374-1764-45F5-AC53-63106301726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Superposition, path difference and beats</a:t>
            </a:r>
          </a:p>
        </p:txBody>
      </p:sp>
      <p:sp>
        <p:nvSpPr>
          <p:cNvPr id="3" name="section-label">
            <a:extLst xmlns:a="http://schemas.openxmlformats.org/drawingml/2006/main">
              <a:ext uri="{FF2B5EF4-FFF2-40B4-BE49-F238E27FC236}">
                <a16:creationId xmlns:a16="http://schemas.microsoft.com/office/drawing/2014/main" id="{548CA29F-3D10-4949-B969-A3415376C65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0E6B87D-FC9C-4797-96CC-5C17322E4F2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14.6</a:t>
            </a:r>
          </a:p>
        </p:txBody>
      </p:sp>
      <p:sp>
        <p:nvSpPr>
          <p:cNvPr id="5" name="slide-number">
            <a:extLst xmlns:a="http://schemas.openxmlformats.org/drawingml/2006/main">
              <a:ext uri="{FF2B5EF4-FFF2-40B4-BE49-F238E27FC236}">
                <a16:creationId xmlns:a16="http://schemas.microsoft.com/office/drawing/2014/main" id="{E82A53F7-0E51-452F-9DCF-E4275E2BDAA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41 / 112</a:t>
            </a:r>
          </a:p>
        </p:txBody>
      </p:sp>
      <p:sp>
        <p:nvSpPr>
          <p:cNvPr id="6" name="body">
            <a:extLst xmlns:a="http://schemas.openxmlformats.org/drawingml/2006/main">
              <a:ext uri="{FF2B5EF4-FFF2-40B4-BE49-F238E27FC236}">
                <a16:creationId xmlns:a16="http://schemas.microsoft.com/office/drawing/2014/main" id="{2D3548E3-60EB-44EE-BF64-EFEC9FF157F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Net displacement: y_net = y₁ + y₂ +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two in-phase sources: constructive when Δr = mλ; destructive when Δr = (m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½)λ.</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Beat frequency: f_beat = |f₁ - f₂|.</a:t>
            </a:r>
          </a:p>
        </p:txBody>
      </p:sp>
    </p:spTree>
    <p:extLst>
      <p:ext uri="{BB962C8B-B14F-4D97-AF65-F5344CB8AC3E}">
        <p14:creationId xmlns:p14="http://schemas.microsoft.com/office/powerpoint/2010/main" val="1408059784"/>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0E701A6-D9E4-45DC-824A-D70512766E7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C144D3B-F97F-48FD-99E1-A05B0D733C2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Superposition, path difference and beats</a:t>
            </a:r>
          </a:p>
        </p:txBody>
      </p:sp>
      <p:sp>
        <p:nvSpPr>
          <p:cNvPr id="3" name="source-page">
            <a:extLst xmlns:a="http://schemas.openxmlformats.org/drawingml/2006/main">
              <a:ext uri="{FF2B5EF4-FFF2-40B4-BE49-F238E27FC236}">
                <a16:creationId xmlns:a16="http://schemas.microsoft.com/office/drawing/2014/main" id="{A15722BE-025B-4208-8458-69A9198BDE2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14.6</a:t>
            </a:r>
          </a:p>
        </p:txBody>
      </p:sp>
      <p:sp>
        <p:nvSpPr>
          <p:cNvPr id="4" name="slide-number">
            <a:extLst xmlns:a="http://schemas.openxmlformats.org/drawingml/2006/main">
              <a:ext uri="{FF2B5EF4-FFF2-40B4-BE49-F238E27FC236}">
                <a16:creationId xmlns:a16="http://schemas.microsoft.com/office/drawing/2014/main" id="{3A301C37-ED19-45B1-807F-C4A2EA189FA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112</a:t>
            </a:r>
          </a:p>
        </p:txBody>
      </p:sp>
      <p:sp>
        <p:nvSpPr>
          <p:cNvPr id="5" name="body">
            <a:extLst xmlns:a="http://schemas.openxmlformats.org/drawingml/2006/main">
              <a:ext uri="{FF2B5EF4-FFF2-40B4-BE49-F238E27FC236}">
                <a16:creationId xmlns:a16="http://schemas.microsoft.com/office/drawing/2014/main" id="{3BED6C1E-9CA6-42E7-AAC0-E2B26A9A8A80}"/>
              </a:ext>
            </a:extLst>
          </p:cNvPr>
          <p:cNvSpPr>
            <a:spLocks xmlns:a="http://schemas.openxmlformats.org/drawingml/2006/main" noGrp="1"/>
          </p:cNvSpPr>
          <p:nvPr/>
        </p:nvSpPr>
        <p:spPr>
          <a:xfrm xmlns:a="http://schemas.openxmlformats.org/drawingml/2006/main">
            <a:off x="609600" y="186690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Add signed displacements, not intensities, to find the instantaneous resulting disturbance.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Equal displacements in the same direction reinforce; equal opposite displacements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cancel.</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Pulses continue through one another after overlap in a linear medium.</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Temporary cancellation does not annihilate the waves or violate energy conservation.</a:t>
            </a:r>
          </a:p>
        </p:txBody>
      </p:sp>
      <p:sp>
        <p:nvSpPr>
          <p:cNvPr id="6" name="body">
            <a:extLst xmlns:a="http://schemas.openxmlformats.org/drawingml/2006/main">
              <a:ext uri="{FF2B5EF4-FFF2-40B4-BE49-F238E27FC236}">
                <a16:creationId xmlns:a16="http://schemas.microsoft.com/office/drawing/2014/main" id="{EB50FD54-5887-4CA5-B6C4-9B8639807C62}"/>
              </a:ext>
            </a:extLst>
          </p:cNvPr>
          <p:cNvSpPr>
            <a:spLocks xmlns:a="http://schemas.openxmlformats.org/drawingml/2006/main" noGrp="1"/>
          </p:cNvSpPr>
          <p:nvPr/>
        </p:nvSpPr>
        <p:spPr>
          <a:xfrm xmlns:a="http://schemas.openxmlformats.org/drawingml/2006/main">
            <a:off x="609600" y="379095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Stable interference requires a stable relative phase, often obtained by splitting one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source.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path-difference rules above assume the sources start in phase; an additional phase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difference shifts the constructive/destructive conditions.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Complete destructive interference also requires equal amplitudes at the observation point.</a:t>
            </a:r>
          </a:p>
        </p:txBody>
      </p:sp>
    </p:spTree>
    <p:extLst>
      <p:ext uri="{BB962C8B-B14F-4D97-AF65-F5344CB8AC3E}">
        <p14:creationId xmlns:p14="http://schemas.microsoft.com/office/powerpoint/2010/main" val="148540445"/>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6DE82549-A060-4A9C-A140-BFB33FB9CF3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7E77B0B-C8DA-46C0-8969-CF9DD4DBD54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Superposition, path difference and beats</a:t>
            </a:r>
          </a:p>
        </p:txBody>
      </p:sp>
      <p:sp>
        <p:nvSpPr>
          <p:cNvPr id="3" name="section-label">
            <a:extLst xmlns:a="http://schemas.openxmlformats.org/drawingml/2006/main">
              <a:ext uri="{FF2B5EF4-FFF2-40B4-BE49-F238E27FC236}">
                <a16:creationId xmlns:a16="http://schemas.microsoft.com/office/drawing/2014/main" id="{4CBCFF7E-D374-4DAE-8982-77AC3A36B8F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two speakers</a:t>
            </a:r>
          </a:p>
        </p:txBody>
      </p:sp>
      <p:sp>
        <p:nvSpPr>
          <p:cNvPr id="4" name="source-page">
            <a:extLst xmlns:a="http://schemas.openxmlformats.org/drawingml/2006/main">
              <a:ext uri="{FF2B5EF4-FFF2-40B4-BE49-F238E27FC236}">
                <a16:creationId xmlns:a16="http://schemas.microsoft.com/office/drawing/2014/main" id="{A0A41B0E-C4A9-44E3-A68B-761A617EDC1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14.6</a:t>
            </a:r>
          </a:p>
        </p:txBody>
      </p:sp>
      <p:sp>
        <p:nvSpPr>
          <p:cNvPr id="5" name="slide-number">
            <a:extLst xmlns:a="http://schemas.openxmlformats.org/drawingml/2006/main">
              <a:ext uri="{FF2B5EF4-FFF2-40B4-BE49-F238E27FC236}">
                <a16:creationId xmlns:a16="http://schemas.microsoft.com/office/drawing/2014/main" id="{5E0EC1BE-777E-471B-9CC2-0D018270FC8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112</a:t>
            </a:r>
          </a:p>
        </p:txBody>
      </p:sp>
      <p:sp>
        <p:nvSpPr>
          <p:cNvPr id="6" name="body">
            <a:extLst xmlns:a="http://schemas.openxmlformats.org/drawingml/2006/main">
              <a:ext uri="{FF2B5EF4-FFF2-40B4-BE49-F238E27FC236}">
                <a16:creationId xmlns:a16="http://schemas.microsoft.com/office/drawing/2014/main" id="{C2B0EC3D-649F-4063-8AC2-369DF003D27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In-phase speakers emit sound of wavelength 0.40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a point with path difference 0.80 m, Δr = 2λ, so interference is constructive.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a point with path difference 0.60 m, Δr = 1.5λ, so it is destructive in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equal-amplitude idealization.</a:t>
            </a:r>
          </a:p>
        </p:txBody>
      </p:sp>
      <p:sp>
        <p:nvSpPr>
          <p:cNvPr id="7" name="body">
            <a:extLst xmlns:a="http://schemas.openxmlformats.org/drawingml/2006/main">
              <a:ext uri="{FF2B5EF4-FFF2-40B4-BE49-F238E27FC236}">
                <a16:creationId xmlns:a16="http://schemas.microsoft.com/office/drawing/2014/main" id="{34B69E0C-97AC-4B0B-B6B1-7A7D245209FE}"/>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 tuning with beats: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256 Hz tuning fork and a nearby unknown fork produce 4 beats/s.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unknown frequency could be 252 Hz or 260 Hz.</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slightly lowering the unknown frequency reduces the beat rate, it started above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256 Hz.</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Beat rate alone does not determine which side of the reference it lies on.</a:t>
            </a:r>
          </a:p>
        </p:txBody>
      </p:sp>
    </p:spTree>
    <p:extLst>
      <p:ext uri="{BB962C8B-B14F-4D97-AF65-F5344CB8AC3E}">
        <p14:creationId xmlns:p14="http://schemas.microsoft.com/office/powerpoint/2010/main" val="1968140892"/>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5941D2-BFDB-4D8D-A9BA-50C99F86F47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0A0CE0E-1E4B-4990-A9EB-056C86A1459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Superposition, path difference and beats</a:t>
            </a:r>
          </a:p>
        </p:txBody>
      </p:sp>
      <p:sp>
        <p:nvSpPr>
          <p:cNvPr id="3" name="source-page">
            <a:extLst xmlns:a="http://schemas.openxmlformats.org/drawingml/2006/main">
              <a:ext uri="{FF2B5EF4-FFF2-40B4-BE49-F238E27FC236}">
                <a16:creationId xmlns:a16="http://schemas.microsoft.com/office/drawing/2014/main" id="{EDC68C49-FE4F-44AC-BE34-5D02999440E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14.6</a:t>
            </a:r>
          </a:p>
        </p:txBody>
      </p:sp>
      <p:sp>
        <p:nvSpPr>
          <p:cNvPr id="4" name="slide-number">
            <a:extLst xmlns:a="http://schemas.openxmlformats.org/drawingml/2006/main">
              <a:ext uri="{FF2B5EF4-FFF2-40B4-BE49-F238E27FC236}">
                <a16:creationId xmlns:a16="http://schemas.microsoft.com/office/drawing/2014/main" id="{AE39D957-FD26-4E3C-9DB3-2ACA4ACB25B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44 / 112</a:t>
            </a:r>
          </a:p>
        </p:txBody>
      </p:sp>
      <p:sp>
        <p:nvSpPr>
          <p:cNvPr id="5" name="body">
            <a:extLst xmlns:a="http://schemas.openxmlformats.org/drawingml/2006/main">
              <a:ext uri="{FF2B5EF4-FFF2-40B4-BE49-F238E27FC236}">
                <a16:creationId xmlns:a16="http://schemas.microsoft.com/office/drawing/2014/main" id="{A7454BCB-2F6D-43F5-A65E-CFAA79292D7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Beats are slow amplitude variations caused by nearby frequencies repeatedly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moving into and out of phase.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rapid oscillation remains near their mean frequency.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Counting every positive and negative envelope extremum as a separate audible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beat would double-count the beat rate.</a:t>
            </a:r>
          </a:p>
        </p:txBody>
      </p:sp>
    </p:spTree>
    <p:extLst>
      <p:ext uri="{BB962C8B-B14F-4D97-AF65-F5344CB8AC3E}">
        <p14:creationId xmlns:p14="http://schemas.microsoft.com/office/powerpoint/2010/main" val="1397048668"/>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08BB45A-0967-41A8-AAB8-A48F19C6EEE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8E0D1C6-91D0-4DFD-9D53-A8E3E3911AF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Pulse sums: add displacement point by point</a:t>
            </a:r>
          </a:p>
        </p:txBody>
      </p:sp>
      <p:sp>
        <p:nvSpPr>
          <p:cNvPr id="3" name="source-page">
            <a:extLst xmlns:a="http://schemas.openxmlformats.org/drawingml/2006/main">
              <a:ext uri="{FF2B5EF4-FFF2-40B4-BE49-F238E27FC236}">
                <a16:creationId xmlns:a16="http://schemas.microsoft.com/office/drawing/2014/main" id="{9E7C2305-49DC-405D-866D-448FFC4BE86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14.6</a:t>
            </a:r>
          </a:p>
        </p:txBody>
      </p:sp>
      <p:sp>
        <p:nvSpPr>
          <p:cNvPr id="4" name="slide-number">
            <a:extLst xmlns:a="http://schemas.openxmlformats.org/drawingml/2006/main">
              <a:ext uri="{FF2B5EF4-FFF2-40B4-BE49-F238E27FC236}">
                <a16:creationId xmlns:a16="http://schemas.microsoft.com/office/drawing/2014/main" id="{4DD2383B-B661-47EE-BDC8-75391116F75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7b956887d24434c"/>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514C094D-5DD9-423E-A8C6-4AAE38199990}"/>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At complete overlap, +2 cm and +6 cm give +8 cm; -2 cm and +6 cm give +4 cm.</a:t>
            </a:r>
          </a:p>
        </p:txBody>
      </p:sp>
    </p:spTree>
    <p:extLst>
      <p:ext uri="{BB962C8B-B14F-4D97-AF65-F5344CB8AC3E}">
        <p14:creationId xmlns:p14="http://schemas.microsoft.com/office/powerpoint/2010/main" val="61803494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44BFB6A-B6B1-471B-B121-EBA48CCA62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9827C25-4F19-4698-8930-4BA2428147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Pulse sums: add displacement point by point</a:t>
            </a:r>
          </a:p>
        </p:txBody>
      </p:sp>
      <p:sp>
        <p:nvSpPr>
          <p:cNvPr id="3" name="source-page">
            <a:extLst xmlns:a="http://schemas.openxmlformats.org/drawingml/2006/main">
              <a:ext uri="{FF2B5EF4-FFF2-40B4-BE49-F238E27FC236}">
                <a16:creationId xmlns:a16="http://schemas.microsoft.com/office/drawing/2014/main" id="{97F8BF63-4CB7-44BC-9372-F666F7B468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14.6</a:t>
            </a:r>
          </a:p>
        </p:txBody>
      </p:sp>
      <p:sp>
        <p:nvSpPr>
          <p:cNvPr id="4" name="slide-number">
            <a:extLst xmlns:a="http://schemas.openxmlformats.org/drawingml/2006/main">
              <a:ext uri="{FF2B5EF4-FFF2-40B4-BE49-F238E27FC236}">
                <a16:creationId xmlns:a16="http://schemas.microsoft.com/office/drawing/2014/main" id="{23F3B70F-BEDA-410E-89F1-856B882020F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46 / 112</a:t>
            </a:r>
          </a:p>
        </p:txBody>
      </p:sp>
      <p:sp>
        <p:nvSpPr>
          <p:cNvPr id="5" name="body">
            <a:extLst xmlns:a="http://schemas.openxmlformats.org/drawingml/2006/main">
              <a:ext uri="{FF2B5EF4-FFF2-40B4-BE49-F238E27FC236}">
                <a16:creationId xmlns:a16="http://schemas.microsoft.com/office/drawing/2014/main" id="{D839727C-AA78-4334-B8BB-56D7CCF40515}"/>
              </a:ext>
            </a:extLst>
          </p:cNvPr>
          <p:cNvSpPr>
            <a:spLocks xmlns:a="http://schemas.openxmlformats.org/drawingml/2006/main" noGrp="1"/>
          </p:cNvSpPr>
          <p:nvPr/>
        </p:nvSpPr>
        <p:spPr>
          <a:xfrm xmlns:a="http://schemas.openxmlformats.org/drawingml/2006/main">
            <a:off x="609600" y="1866900"/>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operation is an algebraic sum of displacements at the same position and time.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After overlap, each ideal linear pulse continues in its original direction and with its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original shape.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smaller temporary resultant does not mean one pulse has permanently lost height.</a:t>
            </a:r>
          </a:p>
        </p:txBody>
      </p:sp>
      <p:sp>
        <p:nvSpPr>
          <p:cNvPr id="6" name="body">
            <a:extLst xmlns:a="http://schemas.openxmlformats.org/drawingml/2006/main">
              <a:ext uri="{FF2B5EF4-FFF2-40B4-BE49-F238E27FC236}">
                <a16:creationId xmlns:a16="http://schemas.microsoft.com/office/drawing/2014/main" id="{98A1C0F2-53AC-4058-9A45-9EA97BFE80E0}"/>
              </a:ext>
            </a:extLst>
          </p:cNvPr>
          <p:cNvSpPr>
            <a:spLocks xmlns:a="http://schemas.openxmlformats.org/drawingml/2006/main" noGrp="1"/>
          </p:cNvSpPr>
          <p:nvPr/>
        </p:nvSpPr>
        <p:spPr>
          <a:xfrm xmlns:a="http://schemas.openxmlformats.org/drawingml/2006/main">
            <a:off x="609600" y="3481388"/>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Relationships and conditions: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Same sign: +2 cm + 6 cm = +8 cm</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Opposite signs: -2 cm + 6 cm = +4 cm</a:t>
            </a:r>
          </a:p>
        </p:txBody>
      </p:sp>
      <p:sp>
        <p:nvSpPr>
          <p:cNvPr id="7" name="body">
            <a:extLst xmlns:a="http://schemas.openxmlformats.org/drawingml/2006/main">
              <a:ext uri="{FF2B5EF4-FFF2-40B4-BE49-F238E27FC236}">
                <a16:creationId xmlns:a16="http://schemas.microsoft.com/office/drawing/2014/main" id="{CBA12243-AF2F-4BAF-A8CB-7A5EEDDEAA46}"/>
              </a:ext>
            </a:extLst>
          </p:cNvPr>
          <p:cNvSpPr>
            <a:spLocks xmlns:a="http://schemas.openxmlformats.org/drawingml/2006/main" noGrp="1"/>
          </p:cNvSpPr>
          <p:nvPr/>
        </p:nvSpPr>
        <p:spPr>
          <a:xfrm xmlns:a="http://schemas.openxmlformats.org/drawingml/2006/main">
            <a:off x="609600" y="4756547"/>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For in-phase periodic sources, compare total path lengths to the observation point.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Paths of 6λ and 7λ arrive in phase; paths of 6λ and 6.5λ arrive half a cycle apart.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It is the difference, not the absolute length of either path, that determines the relative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phase.</a:t>
            </a:r>
          </a:p>
        </p:txBody>
      </p:sp>
    </p:spTree>
    <p:extLst>
      <p:ext uri="{BB962C8B-B14F-4D97-AF65-F5344CB8AC3E}">
        <p14:creationId xmlns:p14="http://schemas.microsoft.com/office/powerpoint/2010/main" val="838326156"/>
      </p:ext>
    </p:extLst>
  </p:cSld>
</p:sld>
</file>

<file path=ppt/slides/slide47.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025727D-FF9E-42B7-B170-00AD1036837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678546C-05CF-4218-A241-B2234847F0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Pulse sums: add displacement point by point</a:t>
            </a:r>
          </a:p>
        </p:txBody>
      </p:sp>
      <p:sp>
        <p:nvSpPr>
          <p:cNvPr id="3" name="section-label">
            <a:extLst xmlns:a="http://schemas.openxmlformats.org/drawingml/2006/main">
              <a:ext uri="{FF2B5EF4-FFF2-40B4-BE49-F238E27FC236}">
                <a16:creationId xmlns:a16="http://schemas.microsoft.com/office/drawing/2014/main" id="{6BBCF85C-9A90-4126-B2F6-36B68E7B6B7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F0F190C1-805D-4D11-8300-7B916F9E337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11    14.6</a:t>
            </a:r>
          </a:p>
        </p:txBody>
      </p:sp>
      <p:sp>
        <p:nvSpPr>
          <p:cNvPr id="5" name="slide-number">
            <a:extLst xmlns:a="http://schemas.openxmlformats.org/drawingml/2006/main">
              <a:ext uri="{FF2B5EF4-FFF2-40B4-BE49-F238E27FC236}">
                <a16:creationId xmlns:a16="http://schemas.microsoft.com/office/drawing/2014/main" id="{5DA30F3A-7A34-4B4E-9055-8059CCB662C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47 / 112</a:t>
            </a:r>
          </a:p>
        </p:txBody>
      </p:sp>
      <p:sp>
        <p:nvSpPr>
          <p:cNvPr id="6" name="body">
            <a:extLst xmlns:a="http://schemas.openxmlformats.org/drawingml/2006/main">
              <a:ext uri="{FF2B5EF4-FFF2-40B4-BE49-F238E27FC236}">
                <a16:creationId xmlns:a16="http://schemas.microsoft.com/office/drawing/2014/main" id="{171A40F2-9B4E-4EE0-8707-6E986A80C2AF}"/>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Two equal opposite pulses momentarily make a flat string. Has energy</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disappeared?</a:t>
            </a:r>
          </a:p>
        </p:txBody>
      </p:sp>
    </p:spTree>
    <p:extLst>
      <p:ext uri="{BB962C8B-B14F-4D97-AF65-F5344CB8AC3E}">
        <p14:creationId xmlns:p14="http://schemas.microsoft.com/office/powerpoint/2010/main" val="1553479826"/>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A315D84-5D4C-478B-90E1-369A889440F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D79EB0BB-3149-49C3-ADCF-7B041BD1D9C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Pulse sums: add displacement point by point</a:t>
            </a:r>
          </a:p>
        </p:txBody>
      </p:sp>
      <p:sp>
        <p:nvSpPr>
          <p:cNvPr id="3" name="section-label">
            <a:extLst xmlns:a="http://schemas.openxmlformats.org/drawingml/2006/main">
              <a:ext uri="{FF2B5EF4-FFF2-40B4-BE49-F238E27FC236}">
                <a16:creationId xmlns:a16="http://schemas.microsoft.com/office/drawing/2014/main" id="{FAEFCB92-DB27-43C3-B194-B14A9441AF1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602F9975-D259-45B9-B711-0879807DA4F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14.6</a:t>
            </a:r>
          </a:p>
        </p:txBody>
      </p:sp>
      <p:sp>
        <p:nvSpPr>
          <p:cNvPr id="5" name="slide-number">
            <a:extLst xmlns:a="http://schemas.openxmlformats.org/drawingml/2006/main">
              <a:ext uri="{FF2B5EF4-FFF2-40B4-BE49-F238E27FC236}">
                <a16:creationId xmlns:a16="http://schemas.microsoft.com/office/drawing/2014/main" id="{10632347-5C2C-4CFF-A883-839180F202D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112</a:t>
            </a:r>
          </a:p>
        </p:txBody>
      </p:sp>
      <p:sp>
        <p:nvSpPr>
          <p:cNvPr id="6" name="body">
            <a:extLst xmlns:a="http://schemas.openxmlformats.org/drawingml/2006/main">
              <a:ext uri="{FF2B5EF4-FFF2-40B4-BE49-F238E27FC236}">
                <a16:creationId xmlns:a16="http://schemas.microsoft.com/office/drawing/2014/main" id="{482E6E6E-388F-4046-AC6E-5D0C95C6120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that instant energy can be in the medium’s motion even when its displacement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a:t>
            </a:r>
          </a:p>
        </p:txBody>
      </p:sp>
    </p:spTree>
    <p:extLst>
      <p:ext uri="{BB962C8B-B14F-4D97-AF65-F5344CB8AC3E}">
        <p14:creationId xmlns:p14="http://schemas.microsoft.com/office/powerpoint/2010/main" val="478944739"/>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6B9F645-C6FD-4BE5-9356-41103EE8FC5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5CE93DD-81FC-4F30-A9C2-2339AE7CC2A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waves on strings</a:t>
            </a:r>
          </a:p>
        </p:txBody>
      </p:sp>
      <p:sp>
        <p:nvSpPr>
          <p:cNvPr id="3" name="source-page">
            <a:extLst xmlns:a="http://schemas.openxmlformats.org/drawingml/2006/main">
              <a:ext uri="{FF2B5EF4-FFF2-40B4-BE49-F238E27FC236}">
                <a16:creationId xmlns:a16="http://schemas.microsoft.com/office/drawing/2014/main" id="{D8D3F3B5-C597-4074-9134-CF67269A51B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14.6</a:t>
            </a:r>
          </a:p>
        </p:txBody>
      </p:sp>
      <p:sp>
        <p:nvSpPr>
          <p:cNvPr id="4" name="slide-number">
            <a:extLst xmlns:a="http://schemas.openxmlformats.org/drawingml/2006/main">
              <a:ext uri="{FF2B5EF4-FFF2-40B4-BE49-F238E27FC236}">
                <a16:creationId xmlns:a16="http://schemas.microsoft.com/office/drawing/2014/main" id="{B0284165-F803-48F8-872B-4E191B538D3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46f233865274e68"/>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71404B5C-9636-4A33-B820-DB6ED269E74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For a string fixed at both ends, n counts half-wavelength segments. Two curves show opposite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extreme shapes; every point between nodes also passes through equilibrium.</a:t>
            </a:r>
          </a:p>
        </p:txBody>
      </p:sp>
    </p:spTree>
    <p:extLst>
      <p:ext uri="{BB962C8B-B14F-4D97-AF65-F5344CB8AC3E}">
        <p14:creationId xmlns:p14="http://schemas.microsoft.com/office/powerpoint/2010/main" val="2135879549"/>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C5538AE-0898-43EB-8256-B32B46967E9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ACF329B3-1973-4936-86A7-A37686576BF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waves on strings</a:t>
            </a:r>
          </a:p>
        </p:txBody>
      </p:sp>
      <p:sp>
        <p:nvSpPr>
          <p:cNvPr id="3" name="section-label">
            <a:extLst xmlns:a="http://schemas.openxmlformats.org/drawingml/2006/main">
              <a:ext uri="{FF2B5EF4-FFF2-40B4-BE49-F238E27FC236}">
                <a16:creationId xmlns:a16="http://schemas.microsoft.com/office/drawing/2014/main" id="{9B4900CB-2034-4AC1-814B-66D3D5CB203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7DEB0AD9-829F-4B63-9573-29F36F71C2A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14.6</a:t>
            </a:r>
          </a:p>
        </p:txBody>
      </p:sp>
      <p:sp>
        <p:nvSpPr>
          <p:cNvPr id="5" name="slide-number">
            <a:extLst xmlns:a="http://schemas.openxmlformats.org/drawingml/2006/main">
              <a:ext uri="{FF2B5EF4-FFF2-40B4-BE49-F238E27FC236}">
                <a16:creationId xmlns:a16="http://schemas.microsoft.com/office/drawing/2014/main" id="{66EACCE2-C336-4637-A969-86EEABDDA52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50 / 112</a:t>
            </a:r>
          </a:p>
        </p:txBody>
      </p:sp>
      <p:sp>
        <p:nvSpPr>
          <p:cNvPr id="6" name="body">
            <a:extLst xmlns:a="http://schemas.openxmlformats.org/drawingml/2006/main">
              <a:ext uri="{FF2B5EF4-FFF2-40B4-BE49-F238E27FC236}">
                <a16:creationId xmlns:a16="http://schemas.microsoft.com/office/drawing/2014/main" id="{B7DE65F2-045A-4B8D-A461-F30D4D4F592D}"/>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Fixed-fixed string: L = nλ_n/2, λ_n = 2L/n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f_n = nv/(2L), n = 1, 2, 3, …</a:t>
            </a:r>
          </a:p>
        </p:txBody>
      </p:sp>
      <p:sp>
        <p:nvSpPr>
          <p:cNvPr id="7" name="body">
            <a:extLst xmlns:a="http://schemas.openxmlformats.org/drawingml/2006/main">
              <a:ext uri="{FF2B5EF4-FFF2-40B4-BE49-F238E27FC236}">
                <a16:creationId xmlns:a16="http://schemas.microsoft.com/office/drawing/2014/main" id="{FF850BC6-600E-4143-8377-2849D3217E73}"/>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standing wave forms from equal-frequency waves traveling in opposite directions.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node stays at zero displacement.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 antinode has the largest oscillation amplitude; it is not permanently at its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maximum displacement.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Neighboring nodes are λ/2 apart; a node and its nearest antinode are λ/4 apart.</a:t>
            </a:r>
          </a:p>
        </p:txBody>
      </p:sp>
    </p:spTree>
    <p:extLst>
      <p:ext uri="{BB962C8B-B14F-4D97-AF65-F5344CB8AC3E}">
        <p14:creationId xmlns:p14="http://schemas.microsoft.com/office/powerpoint/2010/main" val="1913186338"/>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29172B2-6460-4BBD-BDB4-090B5EADB24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063A322-6DE0-4503-9FDA-20D40819569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waves on strings</a:t>
            </a:r>
          </a:p>
        </p:txBody>
      </p:sp>
      <p:sp>
        <p:nvSpPr>
          <p:cNvPr id="3" name="section-label">
            <a:extLst xmlns:a="http://schemas.openxmlformats.org/drawingml/2006/main">
              <a:ext uri="{FF2B5EF4-FFF2-40B4-BE49-F238E27FC236}">
                <a16:creationId xmlns:a16="http://schemas.microsoft.com/office/drawing/2014/main" id="{327EFF96-813D-4135-A69F-6E51DC7157F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9C35D26-C5D0-4571-A2EF-52DF9990F58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14.6</a:t>
            </a:r>
          </a:p>
        </p:txBody>
      </p:sp>
      <p:sp>
        <p:nvSpPr>
          <p:cNvPr id="5" name="slide-number">
            <a:extLst xmlns:a="http://schemas.openxmlformats.org/drawingml/2006/main">
              <a:ext uri="{FF2B5EF4-FFF2-40B4-BE49-F238E27FC236}">
                <a16:creationId xmlns:a16="http://schemas.microsoft.com/office/drawing/2014/main" id="{157D6785-B239-409D-88CC-2658B9E700E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112</a:t>
            </a:r>
          </a:p>
        </p:txBody>
      </p:sp>
      <p:sp>
        <p:nvSpPr>
          <p:cNvPr id="6" name="body">
            <a:extLst xmlns:a="http://schemas.openxmlformats.org/drawingml/2006/main">
              <a:ext uri="{FF2B5EF4-FFF2-40B4-BE49-F238E27FC236}">
                <a16:creationId xmlns:a16="http://schemas.microsoft.com/office/drawing/2014/main" id="{778D86FA-8491-415B-859A-D1460E0BEB43}"/>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0.80 m string has wave speed 120 m/s and fixed endpoints.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Its fundamental is f₁ = 120/(2 × 0.80) = 75 Hz.</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third harmonic is 225 Hz, with λ₃ = 0.533 m, three antinodes and four nodes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including the ends.</a:t>
            </a:r>
          </a:p>
        </p:txBody>
      </p:sp>
    </p:spTree>
    <p:extLst>
      <p:ext uri="{BB962C8B-B14F-4D97-AF65-F5344CB8AC3E}">
        <p14:creationId xmlns:p14="http://schemas.microsoft.com/office/powerpoint/2010/main" val="201172237"/>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96D626-FFC2-4ED4-84B6-8FBE3B9A79C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72121BEF-CD9B-43AA-8F08-6753BC0F9FD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waves on strings</a:t>
            </a:r>
          </a:p>
        </p:txBody>
      </p:sp>
      <p:sp>
        <p:nvSpPr>
          <p:cNvPr id="3" name="source-page">
            <a:extLst xmlns:a="http://schemas.openxmlformats.org/drawingml/2006/main">
              <a:ext uri="{FF2B5EF4-FFF2-40B4-BE49-F238E27FC236}">
                <a16:creationId xmlns:a16="http://schemas.microsoft.com/office/drawing/2014/main" id="{ACBE7C28-9F63-444A-9E97-3859DE44F90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14.6</a:t>
            </a:r>
          </a:p>
        </p:txBody>
      </p:sp>
      <p:sp>
        <p:nvSpPr>
          <p:cNvPr id="4" name="slide-number">
            <a:extLst xmlns:a="http://schemas.openxmlformats.org/drawingml/2006/main">
              <a:ext uri="{FF2B5EF4-FFF2-40B4-BE49-F238E27FC236}">
                <a16:creationId xmlns:a16="http://schemas.microsoft.com/office/drawing/2014/main" id="{25FE9420-E003-4136-B221-9429C7C3959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112</a:t>
            </a:r>
          </a:p>
        </p:txBody>
      </p:sp>
      <p:sp>
        <p:nvSpPr>
          <p:cNvPr id="5" name="body">
            <a:extLst xmlns:a="http://schemas.openxmlformats.org/drawingml/2006/main">
              <a:ext uri="{FF2B5EF4-FFF2-40B4-BE49-F238E27FC236}">
                <a16:creationId xmlns:a16="http://schemas.microsoft.com/office/drawing/2014/main" id="{C3509E30-F3CC-47D0-9537-931219DB9409}"/>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Doubling string tension doubles neither frequency nor speed: both scale with √F_T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length and density.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double a given harmonic’s frequency, quadruple tension.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Shortening a string increases the harmonic frequencies because fewer wavelengths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fit into a given length.</a:t>
            </a:r>
          </a:p>
        </p:txBody>
      </p:sp>
    </p:spTree>
    <p:extLst>
      <p:ext uri="{BB962C8B-B14F-4D97-AF65-F5344CB8AC3E}">
        <p14:creationId xmlns:p14="http://schemas.microsoft.com/office/powerpoint/2010/main" val="1092878193"/>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B42B3FA-786B-4B8E-B2A6-A89F20CA8AC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FC89220-1A34-4C2B-8F5F-28DFD10624F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Mixed ends: the source’s fixed-free sequence</a:t>
            </a:r>
          </a:p>
        </p:txBody>
      </p:sp>
      <p:sp>
        <p:nvSpPr>
          <p:cNvPr id="3" name="source-page">
            <a:extLst xmlns:a="http://schemas.openxmlformats.org/drawingml/2006/main">
              <a:ext uri="{FF2B5EF4-FFF2-40B4-BE49-F238E27FC236}">
                <a16:creationId xmlns:a16="http://schemas.microsoft.com/office/drawing/2014/main" id="{CCEFC899-DD3B-4819-BF71-7BCCF03A22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14.6</a:t>
            </a:r>
          </a:p>
        </p:txBody>
      </p:sp>
      <p:sp>
        <p:nvSpPr>
          <p:cNvPr id="4" name="slide-number">
            <a:extLst xmlns:a="http://schemas.openxmlformats.org/drawingml/2006/main">
              <a:ext uri="{FF2B5EF4-FFF2-40B4-BE49-F238E27FC236}">
                <a16:creationId xmlns:a16="http://schemas.microsoft.com/office/drawing/2014/main" id="{DAE235C1-F7A3-4C3B-B5A9-50F802B6B60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aba607fc98d4430"/>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67B9340-2A41-4AF4-A628-65BC8B32AAD2}"/>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fixed end is a node and a free end an antinode. The first three allowed modes contain 1, 3 and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5 quarter-wavelengths.</a:t>
            </a:r>
          </a:p>
        </p:txBody>
      </p:sp>
    </p:spTree>
    <p:extLst>
      <p:ext uri="{BB962C8B-B14F-4D97-AF65-F5344CB8AC3E}">
        <p14:creationId xmlns:p14="http://schemas.microsoft.com/office/powerpoint/2010/main" val="1842981453"/>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F07F06E-1C15-47E2-A52F-587E1B6B42A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446096E-F295-4F80-9E35-5A9347C4F4B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Mixed ends: the source’s fixed-free sequence</a:t>
            </a:r>
          </a:p>
        </p:txBody>
      </p:sp>
      <p:sp>
        <p:nvSpPr>
          <p:cNvPr id="3" name="section-label">
            <a:extLst xmlns:a="http://schemas.openxmlformats.org/drawingml/2006/main">
              <a:ext uri="{FF2B5EF4-FFF2-40B4-BE49-F238E27FC236}">
                <a16:creationId xmlns:a16="http://schemas.microsoft.com/office/drawing/2014/main" id="{8B60B2DD-B49A-4D89-B4A7-8FA8D9326D1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C1920E1-3F45-45A8-AA9A-09EED89022D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14.6</a:t>
            </a:r>
          </a:p>
        </p:txBody>
      </p:sp>
      <p:sp>
        <p:nvSpPr>
          <p:cNvPr id="5" name="slide-number">
            <a:extLst xmlns:a="http://schemas.openxmlformats.org/drawingml/2006/main">
              <a:ext uri="{FF2B5EF4-FFF2-40B4-BE49-F238E27FC236}">
                <a16:creationId xmlns:a16="http://schemas.microsoft.com/office/drawing/2014/main" id="{E7D3020F-9827-4DC4-90E0-792DA286BBE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112</a:t>
            </a:r>
          </a:p>
        </p:txBody>
      </p:sp>
      <p:sp>
        <p:nvSpPr>
          <p:cNvPr id="6" name="body">
            <a:extLst xmlns:a="http://schemas.openxmlformats.org/drawingml/2006/main">
              <a:ext uri="{FF2B5EF4-FFF2-40B4-BE49-F238E27FC236}">
                <a16:creationId xmlns:a16="http://schemas.microsoft.com/office/drawing/2014/main" id="{048532E5-6730-4E6C-9755-CC8D7E5D531A}"/>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 = nλ/4; f_n = nv/(4L), n = 1, 3, 5, ...</a:t>
            </a:r>
          </a:p>
        </p:txBody>
      </p:sp>
      <p:sp>
        <p:nvSpPr>
          <p:cNvPr id="7" name="body">
            <a:extLst xmlns:a="http://schemas.openxmlformats.org/drawingml/2006/main">
              <a:ext uri="{FF2B5EF4-FFF2-40B4-BE49-F238E27FC236}">
                <a16:creationId xmlns:a16="http://schemas.microsoft.com/office/drawing/2014/main" id="{C7073AC0-82A7-42DE-908F-FC3A0BE6067E}"/>
              </a:ext>
            </a:extLst>
          </p:cNvPr>
          <p:cNvSpPr>
            <a:spLocks xmlns:a="http://schemas.openxmlformats.org/drawingml/2006/main" noGrp="1"/>
          </p:cNvSpPr>
          <p:nvPr/>
        </p:nvSpPr>
        <p:spPr>
          <a:xfrm xmlns:a="http://schemas.openxmlformats.org/drawingml/2006/main">
            <a:off x="609600" y="248126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Build the diagrams by preserving the two endpoint conditions, then insert an extra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half-wavelength for each new mode.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sequence is first, third, fifth, seventh harmonic.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Calling the second allowed shape “second harmonic” gives the wrong frequency.</a:t>
            </a:r>
          </a:p>
        </p:txBody>
      </p:sp>
      <p:sp>
        <p:nvSpPr>
          <p:cNvPr id="8" name="body">
            <a:extLst xmlns:a="http://schemas.openxmlformats.org/drawingml/2006/main">
              <a:ext uri="{FF2B5EF4-FFF2-40B4-BE49-F238E27FC236}">
                <a16:creationId xmlns:a16="http://schemas.microsoft.com/office/drawing/2014/main" id="{A6CA04D5-3383-4D5A-BE3F-F2D97D1CA754}"/>
              </a:ext>
            </a:extLst>
          </p:cNvPr>
          <p:cNvSpPr>
            <a:spLocks xmlns:a="http://schemas.openxmlformats.org/drawingml/2006/main" noGrp="1"/>
          </p:cNvSpPr>
          <p:nvPr/>
        </p:nvSpPr>
        <p:spPr>
          <a:xfrm xmlns:a="http://schemas.openxmlformats.org/drawingml/2006/main">
            <a:off x="609600" y="416718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Example: v = 80 m/s and L = 0.50 m give f₁ = 40 Hz, followed by 120 Hz and 200</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Hz.</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spacings between successive allowed frequencies are 80 Hz, which is twice the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fundamental.</a:t>
            </a:r>
          </a:p>
        </p:txBody>
      </p:sp>
    </p:spTree>
    <p:extLst>
      <p:ext uri="{BB962C8B-B14F-4D97-AF65-F5344CB8AC3E}">
        <p14:creationId xmlns:p14="http://schemas.microsoft.com/office/powerpoint/2010/main" val="1864088454"/>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D196E5A-C038-4EFE-87E7-EE674CD2B8D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EA77CBAA-5700-4990-A1BD-3AC4EAEF6D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Mixed ends: the source’s fixed-free sequence</a:t>
            </a:r>
          </a:p>
        </p:txBody>
      </p:sp>
      <p:sp>
        <p:nvSpPr>
          <p:cNvPr id="3" name="section-label">
            <a:extLst xmlns:a="http://schemas.openxmlformats.org/drawingml/2006/main">
              <a:ext uri="{FF2B5EF4-FFF2-40B4-BE49-F238E27FC236}">
                <a16:creationId xmlns:a16="http://schemas.microsoft.com/office/drawing/2014/main" id="{F3598131-FECE-4FD6-9532-F9927188D52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FBFFBC04-1AFD-4C72-B345-6F62502F8F6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14.6</a:t>
            </a:r>
          </a:p>
        </p:txBody>
      </p:sp>
      <p:sp>
        <p:nvSpPr>
          <p:cNvPr id="5" name="slide-number">
            <a:extLst xmlns:a="http://schemas.openxmlformats.org/drawingml/2006/main">
              <a:ext uri="{FF2B5EF4-FFF2-40B4-BE49-F238E27FC236}">
                <a16:creationId xmlns:a16="http://schemas.microsoft.com/office/drawing/2014/main" id="{45F5A464-5FF8-42A9-8184-6332CAC0DDE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55 / 112</a:t>
            </a:r>
          </a:p>
        </p:txBody>
      </p:sp>
      <p:sp>
        <p:nvSpPr>
          <p:cNvPr id="6" name="body">
            <a:extLst xmlns:a="http://schemas.openxmlformats.org/drawingml/2006/main">
              <a:ext uri="{FF2B5EF4-FFF2-40B4-BE49-F238E27FC236}">
                <a16:creationId xmlns:a16="http://schemas.microsoft.com/office/drawing/2014/main" id="{882EABF6-619D-465D-A377-8DE1D89B74A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TRANSFER THE PICTURE TO AIR COLUMNS: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closed pipe end is a displacement node; an open end is a displacement antinode.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same quarter-wave construction works.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Pressure nodes and antinodes are opposite to displacement nodes and antinodes.</a:t>
            </a:r>
          </a:p>
        </p:txBody>
      </p:sp>
    </p:spTree>
    <p:extLst>
      <p:ext uri="{BB962C8B-B14F-4D97-AF65-F5344CB8AC3E}">
        <p14:creationId xmlns:p14="http://schemas.microsoft.com/office/powerpoint/2010/main" val="1252574864"/>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3E7467-DE09-4F09-A85B-2E7B1688362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331E280-236E-4F65-99B8-B224A692B19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sound waves and boundary conditions</a:t>
            </a:r>
          </a:p>
        </p:txBody>
      </p:sp>
      <p:sp>
        <p:nvSpPr>
          <p:cNvPr id="3" name="source-page">
            <a:extLst xmlns:a="http://schemas.openxmlformats.org/drawingml/2006/main">
              <a:ext uri="{FF2B5EF4-FFF2-40B4-BE49-F238E27FC236}">
                <a16:creationId xmlns:a16="http://schemas.microsoft.com/office/drawing/2014/main" id="{6A37320E-A01C-4FF2-8E51-C7DFD1A0820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14.6</a:t>
            </a:r>
          </a:p>
        </p:txBody>
      </p:sp>
      <p:sp>
        <p:nvSpPr>
          <p:cNvPr id="4" name="slide-number">
            <a:extLst xmlns:a="http://schemas.openxmlformats.org/drawingml/2006/main">
              <a:ext uri="{FF2B5EF4-FFF2-40B4-BE49-F238E27FC236}">
                <a16:creationId xmlns:a16="http://schemas.microsoft.com/office/drawing/2014/main" id="{4A383763-DEF8-42CB-BB08-EA67552ABC1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56 / 112</a:t>
            </a:r>
          </a:p>
        </p:txBody>
      </p:sp>
      <p:graphicFrame>
        <p:nvGraphicFramePr>
          <p:cNvPr id="10" name=""/>
          <p:cNvGraphicFramePr/>
          <p:nvPr/>
        </p:nvGraphicFramePr>
        <p:xfrm>
          <a:off xmlns:a="http://schemas.openxmlformats.org/drawingml/2006/main" x="609600" y="1809750"/>
          <a:ext xmlns:a="http://schemas.openxmlformats.org/drawingml/2006/main" cx="10972800" cy="3544824"/>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Tube / string endpoints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Displacement condition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Allowed frequencies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Open-open tube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Antinodes at both open ends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f_n = nv/(2L), all positive integers n</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Closed-closed tube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Nodes at both closed ends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f_n = nv/(2L), all positive integers n</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Closed-open tube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Node at closed end; antinode at open end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f_n = nv/(4L), n = 1,3,5,…</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Fixed-free string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Node at fixed end; antinode at free end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odd-harmonic pattern as mixed tube ends</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64167920"/>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BA83555-39F5-4467-93A8-55ACC78C80F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F8F280AC-A00E-4E2A-990E-9CABC0ED612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sound waves and boundary conditions</a:t>
            </a:r>
          </a:p>
        </p:txBody>
      </p:sp>
      <p:sp>
        <p:nvSpPr>
          <p:cNvPr id="3" name="source-page">
            <a:extLst xmlns:a="http://schemas.openxmlformats.org/drawingml/2006/main">
              <a:ext uri="{FF2B5EF4-FFF2-40B4-BE49-F238E27FC236}">
                <a16:creationId xmlns:a16="http://schemas.microsoft.com/office/drawing/2014/main" id="{98B21699-D509-4DBE-BF2B-CE6A6A1C3BF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14.6</a:t>
            </a:r>
          </a:p>
        </p:txBody>
      </p:sp>
      <p:sp>
        <p:nvSpPr>
          <p:cNvPr id="4" name="slide-number">
            <a:extLst xmlns:a="http://schemas.openxmlformats.org/drawingml/2006/main">
              <a:ext uri="{FF2B5EF4-FFF2-40B4-BE49-F238E27FC236}">
                <a16:creationId xmlns:a16="http://schemas.microsoft.com/office/drawing/2014/main" id="{14290EBB-C49E-4850-879A-C1B3E543995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112</a:t>
            </a:r>
          </a:p>
        </p:txBody>
      </p:sp>
      <p:sp>
        <p:nvSpPr>
          <p:cNvPr id="5" name="body">
            <a:extLst xmlns:a="http://schemas.openxmlformats.org/drawingml/2006/main">
              <a:ext uri="{FF2B5EF4-FFF2-40B4-BE49-F238E27FC236}">
                <a16:creationId xmlns:a16="http://schemas.microsoft.com/office/drawing/2014/main" id="{A8CF2ED8-2AB8-4E74-8D2E-364C9F67534D}"/>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sound in a tube, displacement and pressure boundary patterns are opposite: an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open end is approximately a displacement antinode and pressure node; a closed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rigid end is a displacement node and pressure antinode.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First identify what quantity the diagram’s vertical displacement represents.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pressure-wave sketch can look inverted relative to an air-displacement sketch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without being wrong.</a:t>
            </a:r>
          </a:p>
        </p:txBody>
      </p:sp>
      <p:sp>
        <p:nvSpPr>
          <p:cNvPr id="6" name="body">
            <a:extLst xmlns:a="http://schemas.openxmlformats.org/drawingml/2006/main">
              <a:ext uri="{FF2B5EF4-FFF2-40B4-BE49-F238E27FC236}">
                <a16:creationId xmlns:a16="http://schemas.microsoft.com/office/drawing/2014/main" id="{AAE6DDE3-7514-4A8A-BFFE-59268E7A0A7C}"/>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Closed-open tube: fundamental λ₁ = 4L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Successive allowed resonances: f₁, 3f₁, 5f₁,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second allowed mode is the third harmonic, not the second harmonic.</a:t>
            </a:r>
          </a:p>
        </p:txBody>
      </p:sp>
    </p:spTree>
    <p:extLst>
      <p:ext uri="{BB962C8B-B14F-4D97-AF65-F5344CB8AC3E}">
        <p14:creationId xmlns:p14="http://schemas.microsoft.com/office/powerpoint/2010/main" val="1226699452"/>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31C8337A-FAAC-48AB-B92D-6A4F872752D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E3AF8E9-03B2-4137-8E74-F2E30920AF9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Standing sound waves and boundary conditions</a:t>
            </a:r>
          </a:p>
        </p:txBody>
      </p:sp>
      <p:sp>
        <p:nvSpPr>
          <p:cNvPr id="3" name="section-label">
            <a:extLst xmlns:a="http://schemas.openxmlformats.org/drawingml/2006/main">
              <a:ext uri="{FF2B5EF4-FFF2-40B4-BE49-F238E27FC236}">
                <a16:creationId xmlns:a16="http://schemas.microsoft.com/office/drawing/2014/main" id="{4A7D23BE-50C1-43CF-9B85-9A27B8C0AA5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90F1F58A-E196-4DAB-B8C3-F9A1A9EA82F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14.6</a:t>
            </a:r>
          </a:p>
        </p:txBody>
      </p:sp>
      <p:sp>
        <p:nvSpPr>
          <p:cNvPr id="5" name="slide-number">
            <a:extLst xmlns:a="http://schemas.openxmlformats.org/drawingml/2006/main">
              <a:ext uri="{FF2B5EF4-FFF2-40B4-BE49-F238E27FC236}">
                <a16:creationId xmlns:a16="http://schemas.microsoft.com/office/drawing/2014/main" id="{45589F82-0EDF-435D-A6CD-B83B90AE884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112</a:t>
            </a:r>
          </a:p>
        </p:txBody>
      </p:sp>
      <p:sp>
        <p:nvSpPr>
          <p:cNvPr id="6" name="body">
            <a:extLst xmlns:a="http://schemas.openxmlformats.org/drawingml/2006/main">
              <a:ext uri="{FF2B5EF4-FFF2-40B4-BE49-F238E27FC236}">
                <a16:creationId xmlns:a16="http://schemas.microsoft.com/office/drawing/2014/main" id="{B1A48A68-40C6-4146-B447-A0B9D63980E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tube is closed at one end with L = 0.25 m, and sound speed is 340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Fundamental f₁ = 340 Hz; the next two ideal resonances are 1020 Hz and 1700 Hz.</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Opening the closed end changes the fundamental to 680 Hz, with all integer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harmonics allowed.</a:t>
            </a:r>
          </a:p>
        </p:txBody>
      </p:sp>
      <p:sp>
        <p:nvSpPr>
          <p:cNvPr id="7" name="body">
            <a:extLst xmlns:a="http://schemas.openxmlformats.org/drawingml/2006/main">
              <a:ext uri="{FF2B5EF4-FFF2-40B4-BE49-F238E27FC236}">
                <a16:creationId xmlns:a16="http://schemas.microsoft.com/office/drawing/2014/main" id="{ED1992E6-9868-4B88-A5C8-C80C313318FE}"/>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Real open tubes have a small end correction because the displacement antinode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lies slightly beyond the physical opening.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ideal formulas ignore this unless information is supplied.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Resonance measurements can test whether such a correction matters.</a:t>
            </a:r>
          </a:p>
        </p:txBody>
      </p:sp>
    </p:spTree>
    <p:extLst>
      <p:ext uri="{BB962C8B-B14F-4D97-AF65-F5344CB8AC3E}">
        <p14:creationId xmlns:p14="http://schemas.microsoft.com/office/powerpoint/2010/main" val="751217521"/>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F75448-35CB-424C-A60B-080CA23630B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F419F45-56E6-455B-B6D5-065CC1D66C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before formulas: sound around a doorway</a:t>
            </a:r>
          </a:p>
        </p:txBody>
      </p:sp>
      <p:sp>
        <p:nvSpPr>
          <p:cNvPr id="3" name="source-page">
            <a:extLst xmlns:a="http://schemas.openxmlformats.org/drawingml/2006/main">
              <a:ext uri="{FF2B5EF4-FFF2-40B4-BE49-F238E27FC236}">
                <a16:creationId xmlns:a16="http://schemas.microsoft.com/office/drawing/2014/main" id="{266586B8-8769-4CFC-A0B1-1B99E42FA8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14.7</a:t>
            </a:r>
          </a:p>
        </p:txBody>
      </p:sp>
      <p:sp>
        <p:nvSpPr>
          <p:cNvPr id="4" name="slide-number">
            <a:extLst xmlns:a="http://schemas.openxmlformats.org/drawingml/2006/main">
              <a:ext uri="{FF2B5EF4-FFF2-40B4-BE49-F238E27FC236}">
                <a16:creationId xmlns:a16="http://schemas.microsoft.com/office/drawing/2014/main" id="{DC35A0E1-F6F9-41E2-993E-48678F9AC49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59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6c76b0eb2f04884"/>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D48F55B-D7BD-4D7A-BF68-BBABA0D91017}"/>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Schematic outgoing wavefronts and angular spreading. Circular curvature represents the same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isotropic propagation speed. The aperture width relative to wavelength controls the angular</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range of appreciable intensity.</a:t>
            </a:r>
          </a:p>
        </p:txBody>
      </p:sp>
    </p:spTree>
    <p:extLst>
      <p:ext uri="{BB962C8B-B14F-4D97-AF65-F5344CB8AC3E}">
        <p14:creationId xmlns:p14="http://schemas.microsoft.com/office/powerpoint/2010/main" val="330602732"/>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0EBF3D1-8655-46F6-B985-710D17A3E2E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6EC1A9D7-97F1-423F-A082-F2B916F3C5A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before formulas: sound around a doorway</a:t>
            </a:r>
          </a:p>
        </p:txBody>
      </p:sp>
      <p:sp>
        <p:nvSpPr>
          <p:cNvPr id="3" name="source-page">
            <a:extLst xmlns:a="http://schemas.openxmlformats.org/drawingml/2006/main">
              <a:ext uri="{FF2B5EF4-FFF2-40B4-BE49-F238E27FC236}">
                <a16:creationId xmlns:a16="http://schemas.microsoft.com/office/drawing/2014/main" id="{8794A314-15F1-4DED-8285-1FB55B79E1A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14.7</a:t>
            </a:r>
          </a:p>
        </p:txBody>
      </p:sp>
      <p:sp>
        <p:nvSpPr>
          <p:cNvPr id="4" name="slide-number">
            <a:extLst xmlns:a="http://schemas.openxmlformats.org/drawingml/2006/main">
              <a:ext uri="{FF2B5EF4-FFF2-40B4-BE49-F238E27FC236}">
                <a16:creationId xmlns:a16="http://schemas.microsoft.com/office/drawing/2014/main" id="{01E317BA-585E-4CEC-9F15-D412332DC0E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112</a:t>
            </a:r>
          </a:p>
        </p:txBody>
      </p:sp>
      <p:sp>
        <p:nvSpPr>
          <p:cNvPr id="5" name="body">
            <a:extLst xmlns:a="http://schemas.openxmlformats.org/drawingml/2006/main">
              <a:ext uri="{FF2B5EF4-FFF2-40B4-BE49-F238E27FC236}">
                <a16:creationId xmlns:a16="http://schemas.microsoft.com/office/drawing/2014/main" id="{83660F48-7252-4BB2-BF5D-FD818A70A18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classroom picture places a sound source inside a room and a listener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outside, away from a direct ray.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Sound spreads around the doorway.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sound speed 330 m/s and frequency 300 Hz, λ = v/f = 1.1 m, comparable to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typical doorway width.</a:t>
            </a:r>
          </a:p>
        </p:txBody>
      </p:sp>
      <p:sp>
        <p:nvSpPr>
          <p:cNvPr id="6" name="body">
            <a:extLst xmlns:a="http://schemas.openxmlformats.org/drawingml/2006/main">
              <a:ext uri="{FF2B5EF4-FFF2-40B4-BE49-F238E27FC236}">
                <a16:creationId xmlns:a16="http://schemas.microsoft.com/office/drawing/2014/main" id="{467CBA06-6D7A-4262-8F44-72EBFAC2EC5B}"/>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Visible light has a wavelength hundreds of nanometers long, far smaller than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doorway.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spreading angle is correspondingly tiny.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explains why hearing around the door is easy while seeing the source directly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through the wall is not.</a:t>
            </a:r>
          </a:p>
        </p:txBody>
      </p:sp>
    </p:spTree>
    <p:extLst>
      <p:ext uri="{BB962C8B-B14F-4D97-AF65-F5344CB8AC3E}">
        <p14:creationId xmlns:p14="http://schemas.microsoft.com/office/powerpoint/2010/main" val="1081817597"/>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6448F30-DAB7-4FDA-8F40-873EC9AF1EE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73FBF53B-B072-4030-9519-16ACCE52DBA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before formulas: sound around a doorway</a:t>
            </a:r>
          </a:p>
        </p:txBody>
      </p:sp>
      <p:sp>
        <p:nvSpPr>
          <p:cNvPr id="3" name="source-page">
            <a:extLst xmlns:a="http://schemas.openxmlformats.org/drawingml/2006/main">
              <a:ext uri="{FF2B5EF4-FFF2-40B4-BE49-F238E27FC236}">
                <a16:creationId xmlns:a16="http://schemas.microsoft.com/office/drawing/2014/main" id="{0034CFF7-EB3F-49F1-B752-8282BB634EB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14.7</a:t>
            </a:r>
          </a:p>
        </p:txBody>
      </p:sp>
      <p:sp>
        <p:nvSpPr>
          <p:cNvPr id="4" name="slide-number">
            <a:extLst xmlns:a="http://schemas.openxmlformats.org/drawingml/2006/main">
              <a:ext uri="{FF2B5EF4-FFF2-40B4-BE49-F238E27FC236}">
                <a16:creationId xmlns:a16="http://schemas.microsoft.com/office/drawing/2014/main" id="{65B605AC-0EF5-4DA2-A0AD-EEDEA13BD47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61 / 112</a:t>
            </a:r>
          </a:p>
        </p:txBody>
      </p:sp>
      <p:sp>
        <p:nvSpPr>
          <p:cNvPr id="5" name="body">
            <a:extLst xmlns:a="http://schemas.openxmlformats.org/drawingml/2006/main">
              <a:ext uri="{FF2B5EF4-FFF2-40B4-BE49-F238E27FC236}">
                <a16:creationId xmlns:a16="http://schemas.microsoft.com/office/drawing/2014/main" id="{FE860F94-2068-4D52-8622-47D249B6722F}"/>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opening width: larger λ → more spreading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λ: narrower opening → more spreading</a:t>
            </a:r>
          </a:p>
        </p:txBody>
      </p:sp>
    </p:spTree>
    <p:extLst>
      <p:ext uri="{BB962C8B-B14F-4D97-AF65-F5344CB8AC3E}">
        <p14:creationId xmlns:p14="http://schemas.microsoft.com/office/powerpoint/2010/main" val="276033671"/>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B32849-3007-4A7F-8959-F4880C18750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A20B26F-AF47-435C-B1DC-68AAFD10035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before formulas: sound around a doorway</a:t>
            </a:r>
          </a:p>
        </p:txBody>
      </p:sp>
      <p:sp>
        <p:nvSpPr>
          <p:cNvPr id="3" name="section-label">
            <a:extLst xmlns:a="http://schemas.openxmlformats.org/drawingml/2006/main">
              <a:ext uri="{FF2B5EF4-FFF2-40B4-BE49-F238E27FC236}">
                <a16:creationId xmlns:a16="http://schemas.microsoft.com/office/drawing/2014/main" id="{11A9B56A-CFFD-4376-9B9F-105EEB3F36A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A CAREFUL QUALITATIVE STATEMENT</a:t>
            </a:r>
          </a:p>
        </p:txBody>
      </p:sp>
      <p:sp>
        <p:nvSpPr>
          <p:cNvPr id="4" name="source-page">
            <a:extLst xmlns:a="http://schemas.openxmlformats.org/drawingml/2006/main">
              <a:ext uri="{FF2B5EF4-FFF2-40B4-BE49-F238E27FC236}">
                <a16:creationId xmlns:a16="http://schemas.microsoft.com/office/drawing/2014/main" id="{9AC41FAD-784B-4E52-8A71-342F87FB5EE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14.7</a:t>
            </a:r>
          </a:p>
        </p:txBody>
      </p:sp>
      <p:sp>
        <p:nvSpPr>
          <p:cNvPr id="5" name="slide-number">
            <a:extLst xmlns:a="http://schemas.openxmlformats.org/drawingml/2006/main">
              <a:ext uri="{FF2B5EF4-FFF2-40B4-BE49-F238E27FC236}">
                <a16:creationId xmlns:a16="http://schemas.microsoft.com/office/drawing/2014/main" id="{371C880F-7DEC-4107-BABB-0F3CC571067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112</a:t>
            </a:r>
          </a:p>
        </p:txBody>
      </p:sp>
      <p:sp>
        <p:nvSpPr>
          <p:cNvPr id="6" name="body">
            <a:extLst xmlns:a="http://schemas.openxmlformats.org/drawingml/2006/main">
              <a:ext uri="{FF2B5EF4-FFF2-40B4-BE49-F238E27FC236}">
                <a16:creationId xmlns:a16="http://schemas.microsoft.com/office/drawing/2014/main" id="{E948FF84-D9A4-4AD6-B648-C1443B859F9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Diffraction does not suddenly switch on at one exact width.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angular spread grows as the width-to-wavelength ratio decreases.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Small transmitted power through a very small opening is a different issue from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broad angular spreading.</a:t>
            </a:r>
          </a:p>
        </p:txBody>
      </p:sp>
    </p:spTree>
    <p:extLst>
      <p:ext uri="{BB962C8B-B14F-4D97-AF65-F5344CB8AC3E}">
        <p14:creationId xmlns:p14="http://schemas.microsoft.com/office/powerpoint/2010/main" val="442756244"/>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92A4A29-4014-47C0-833A-B6B3C5EA1F9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D9D65AD5-3C15-4D12-A324-FBFACB19D0E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Young’s double-slit interference</a:t>
            </a:r>
          </a:p>
        </p:txBody>
      </p:sp>
      <p:sp>
        <p:nvSpPr>
          <p:cNvPr id="3" name="section-label">
            <a:extLst xmlns:a="http://schemas.openxmlformats.org/drawingml/2006/main">
              <a:ext uri="{FF2B5EF4-FFF2-40B4-BE49-F238E27FC236}">
                <a16:creationId xmlns:a16="http://schemas.microsoft.com/office/drawing/2014/main" id="{BF64B962-ED97-428B-9387-BDAE909B213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64CE40B-9714-47F1-9A1E-2FFABA49060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14.8</a:t>
            </a:r>
          </a:p>
        </p:txBody>
      </p:sp>
      <p:sp>
        <p:nvSpPr>
          <p:cNvPr id="5" name="slide-number">
            <a:extLst xmlns:a="http://schemas.openxmlformats.org/drawingml/2006/main">
              <a:ext uri="{FF2B5EF4-FFF2-40B4-BE49-F238E27FC236}">
                <a16:creationId xmlns:a16="http://schemas.microsoft.com/office/drawing/2014/main" id="{C5739FC9-5F36-4EB6-8B79-6F984D48B7D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112</a:t>
            </a:r>
          </a:p>
        </p:txBody>
      </p:sp>
      <p:sp>
        <p:nvSpPr>
          <p:cNvPr id="6" name="body">
            <a:extLst xmlns:a="http://schemas.openxmlformats.org/drawingml/2006/main">
              <a:ext uri="{FF2B5EF4-FFF2-40B4-BE49-F238E27FC236}">
                <a16:creationId xmlns:a16="http://schemas.microsoft.com/office/drawing/2014/main" id="{E752C4C7-6A4E-4B5A-AD28-CA1C5B3AF79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Bright fringes: d sin θ = mλ, m = 0, ±1, ±2,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Dark fringes for equal slits: d sin θ = (m + ½)λ</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Small angles: y_bright ≈ mλL/d; fringe spacing Δy ≈ λL/d.</a:t>
            </a:r>
          </a:p>
        </p:txBody>
      </p:sp>
    </p:spTree>
    <p:extLst>
      <p:ext uri="{BB962C8B-B14F-4D97-AF65-F5344CB8AC3E}">
        <p14:creationId xmlns:p14="http://schemas.microsoft.com/office/powerpoint/2010/main" val="759985742"/>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E58601-5D7D-475C-B0D0-87BC9BF5D1B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FB39D1E0-339D-442D-B647-F084CD7D5E7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Young’s double-slit interference</a:t>
            </a:r>
          </a:p>
        </p:txBody>
      </p:sp>
      <p:sp>
        <p:nvSpPr>
          <p:cNvPr id="3" name="source-page">
            <a:extLst xmlns:a="http://schemas.openxmlformats.org/drawingml/2006/main">
              <a:ext uri="{FF2B5EF4-FFF2-40B4-BE49-F238E27FC236}">
                <a16:creationId xmlns:a16="http://schemas.microsoft.com/office/drawing/2014/main" id="{524D311A-4883-454C-92E5-A6F9616E690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14.8</a:t>
            </a:r>
          </a:p>
        </p:txBody>
      </p:sp>
      <p:sp>
        <p:nvSpPr>
          <p:cNvPr id="4" name="slide-number">
            <a:extLst xmlns:a="http://schemas.openxmlformats.org/drawingml/2006/main">
              <a:ext uri="{FF2B5EF4-FFF2-40B4-BE49-F238E27FC236}">
                <a16:creationId xmlns:a16="http://schemas.microsoft.com/office/drawing/2014/main" id="{BBEAAD7B-8F5A-42B1-9A0D-E6CE47918EA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64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92b110f2f6243be"/>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9729714-F1EE-40C6-A80D-6FBE4CCB14A9}"/>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two rays reach one point on the screen after traveling different distances. The screen</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displacement obeys y = L tan θ; replace tan θ by sin θ only for sufficiently small angles.</a:t>
            </a:r>
          </a:p>
        </p:txBody>
      </p:sp>
    </p:spTree>
    <p:extLst>
      <p:ext uri="{BB962C8B-B14F-4D97-AF65-F5344CB8AC3E}">
        <p14:creationId xmlns:p14="http://schemas.microsoft.com/office/powerpoint/2010/main" val="1883028621"/>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BAF8EFF-E731-487B-982B-3E9170A24AB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5112F38-C2E8-4453-A0F9-A36B5350C20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Young’s double-slit interference</a:t>
            </a:r>
          </a:p>
        </p:txBody>
      </p:sp>
      <p:sp>
        <p:nvSpPr>
          <p:cNvPr id="3" name="source-page">
            <a:extLst xmlns:a="http://schemas.openxmlformats.org/drawingml/2006/main">
              <a:ext uri="{FF2B5EF4-FFF2-40B4-BE49-F238E27FC236}">
                <a16:creationId xmlns:a16="http://schemas.microsoft.com/office/drawing/2014/main" id="{F7C1F256-27EB-4CD4-A9B9-CA61A45AA2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14.8</a:t>
            </a:r>
          </a:p>
        </p:txBody>
      </p:sp>
      <p:sp>
        <p:nvSpPr>
          <p:cNvPr id="4" name="slide-number">
            <a:extLst xmlns:a="http://schemas.openxmlformats.org/drawingml/2006/main">
              <a:ext uri="{FF2B5EF4-FFF2-40B4-BE49-F238E27FC236}">
                <a16:creationId xmlns:a16="http://schemas.microsoft.com/office/drawing/2014/main" id="{5E9E0ECE-49B7-4ED3-9CB8-85C838060B0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112</a:t>
            </a:r>
          </a:p>
        </p:txBody>
      </p:sp>
      <p:sp>
        <p:nvSpPr>
          <p:cNvPr id="5" name="body">
            <a:extLst xmlns:a="http://schemas.openxmlformats.org/drawingml/2006/main">
              <a:ext uri="{FF2B5EF4-FFF2-40B4-BE49-F238E27FC236}">
                <a16:creationId xmlns:a16="http://schemas.microsoft.com/office/drawing/2014/main" id="{933F1601-8286-4E00-ACB9-0AEEFE1F441E}"/>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central bright fringe is m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first dark fringe is a half-order path difference, not the first single-slit minimum.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wavelength or screen distance widens the interference spacing;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slit separation narrows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Approximately equal spacing applies near the center under the small-angle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approximation, not to all angles.</a:t>
            </a:r>
          </a:p>
        </p:txBody>
      </p:sp>
      <p:sp>
        <p:nvSpPr>
          <p:cNvPr id="6" name="body">
            <a:extLst xmlns:a="http://schemas.openxmlformats.org/drawingml/2006/main">
              <a:ext uri="{FF2B5EF4-FFF2-40B4-BE49-F238E27FC236}">
                <a16:creationId xmlns:a16="http://schemas.microsoft.com/office/drawing/2014/main" id="{70BD9D48-C38C-494F-A655-95B886B088A8}"/>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λ = 500 nm, d = 0.25 mm and L = 2.0 m, Δy = 4.0 mm.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second bright fringe is 8.0 mm from center; the first dark fringe is 2.0 mm from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center.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Halving d doubles all these near-center distances.</a:t>
            </a:r>
          </a:p>
        </p:txBody>
      </p:sp>
    </p:spTree>
    <p:extLst>
      <p:ext uri="{BB962C8B-B14F-4D97-AF65-F5344CB8AC3E}">
        <p14:creationId xmlns:p14="http://schemas.microsoft.com/office/powerpoint/2010/main" val="1983445077"/>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FF6B901-DEF7-40AD-81B2-1CD69029C6B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7661FA1-8208-41E0-84E4-7641A48818C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Geometry: path difference to screen position</a:t>
            </a:r>
          </a:p>
        </p:txBody>
      </p:sp>
      <p:sp>
        <p:nvSpPr>
          <p:cNvPr id="3" name="source-page">
            <a:extLst xmlns:a="http://schemas.openxmlformats.org/drawingml/2006/main">
              <a:ext uri="{FF2B5EF4-FFF2-40B4-BE49-F238E27FC236}">
                <a16:creationId xmlns:a16="http://schemas.microsoft.com/office/drawing/2014/main" id="{32FBB7DE-699B-45C9-97E5-4270043C309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14.8</a:t>
            </a:r>
          </a:p>
        </p:txBody>
      </p:sp>
      <p:sp>
        <p:nvSpPr>
          <p:cNvPr id="4" name="slide-number">
            <a:extLst xmlns:a="http://schemas.openxmlformats.org/drawingml/2006/main">
              <a:ext uri="{FF2B5EF4-FFF2-40B4-BE49-F238E27FC236}">
                <a16:creationId xmlns:a16="http://schemas.microsoft.com/office/drawing/2014/main" id="{B209B4C3-7864-4D81-A56B-608799B4211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a4ad36073c145e7"/>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76A20503-6F42-40F4-A245-576C7F78A1BB}"/>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Use Δr ≈ d sin θ for a distant screen and y = L tan θ for screen position. Only then decide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whether a small-angle approximation is justified.</a:t>
            </a:r>
          </a:p>
        </p:txBody>
      </p:sp>
    </p:spTree>
    <p:extLst>
      <p:ext uri="{BB962C8B-B14F-4D97-AF65-F5344CB8AC3E}">
        <p14:creationId xmlns:p14="http://schemas.microsoft.com/office/powerpoint/2010/main" val="2126973168"/>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B755BBC-A933-4DF1-B80D-36DB70CDA74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25D507A-705F-48E5-9418-38A62D599CE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Geometry: path difference to screen position</a:t>
            </a:r>
          </a:p>
        </p:txBody>
      </p:sp>
      <p:sp>
        <p:nvSpPr>
          <p:cNvPr id="3" name="section-label">
            <a:extLst xmlns:a="http://schemas.openxmlformats.org/drawingml/2006/main">
              <a:ext uri="{FF2B5EF4-FFF2-40B4-BE49-F238E27FC236}">
                <a16:creationId xmlns:a16="http://schemas.microsoft.com/office/drawing/2014/main" id="{382F96E6-D4B2-49D2-9454-D9E0795DC05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605C45F6-2B2E-4F77-A440-1C453D81F8C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14.8</a:t>
            </a:r>
          </a:p>
        </p:txBody>
      </p:sp>
      <p:sp>
        <p:nvSpPr>
          <p:cNvPr id="5" name="slide-number">
            <a:extLst xmlns:a="http://schemas.openxmlformats.org/drawingml/2006/main">
              <a:ext uri="{FF2B5EF4-FFF2-40B4-BE49-F238E27FC236}">
                <a16:creationId xmlns:a16="http://schemas.microsoft.com/office/drawing/2014/main" id="{C10C58EE-E441-4AAC-8D95-CC72A62B1F1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112</a:t>
            </a:r>
          </a:p>
        </p:txBody>
      </p:sp>
      <p:sp>
        <p:nvSpPr>
          <p:cNvPr id="6" name="body">
            <a:extLst xmlns:a="http://schemas.openxmlformats.org/drawingml/2006/main">
              <a:ext uri="{FF2B5EF4-FFF2-40B4-BE49-F238E27FC236}">
                <a16:creationId xmlns:a16="http://schemas.microsoft.com/office/drawing/2014/main" id="{03D6C941-E695-4F7C-8C68-2EC88CC029C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Bright: d sin θ = mλ</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Dark: d sin θ = (m + ½)λ</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Small angle: y_bright ≈ mλL/d; Δy ≈ λL/d</a:t>
            </a:r>
          </a:p>
        </p:txBody>
      </p:sp>
      <p:sp>
        <p:nvSpPr>
          <p:cNvPr id="7" name="body">
            <a:extLst xmlns:a="http://schemas.openxmlformats.org/drawingml/2006/main">
              <a:ext uri="{FF2B5EF4-FFF2-40B4-BE49-F238E27FC236}">
                <a16:creationId xmlns:a16="http://schemas.microsoft.com/office/drawing/2014/main" id="{7915A909-6A34-4356-94C4-73B7858AD685}"/>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Here d is slit separation, L is distance from the slit plane to the screen, and y is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measured from the central maximum.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approximation sin θ ≈ tan θ is good near the center; its accuracy depends 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desired precision rather than on one absolute angle cutoff.</a:t>
            </a:r>
          </a:p>
        </p:txBody>
      </p:sp>
    </p:spTree>
    <p:extLst>
      <p:ext uri="{BB962C8B-B14F-4D97-AF65-F5344CB8AC3E}">
        <p14:creationId xmlns:p14="http://schemas.microsoft.com/office/powerpoint/2010/main" val="228505354"/>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773A430-4BDC-4D3A-8123-FB6AD04458C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EE5274BF-1785-4850-B495-FB4593D9B37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Geometry: path difference to screen position</a:t>
            </a:r>
          </a:p>
        </p:txBody>
      </p:sp>
      <p:sp>
        <p:nvSpPr>
          <p:cNvPr id="3" name="source-page">
            <a:extLst xmlns:a="http://schemas.openxmlformats.org/drawingml/2006/main">
              <a:ext uri="{FF2B5EF4-FFF2-40B4-BE49-F238E27FC236}">
                <a16:creationId xmlns:a16="http://schemas.microsoft.com/office/drawing/2014/main" id="{6678D60A-00D7-4AA3-B1C4-93414E8DCD3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14.8</a:t>
            </a:r>
          </a:p>
        </p:txBody>
      </p:sp>
      <p:sp>
        <p:nvSpPr>
          <p:cNvPr id="4" name="slide-number">
            <a:extLst xmlns:a="http://schemas.openxmlformats.org/drawingml/2006/main">
              <a:ext uri="{FF2B5EF4-FFF2-40B4-BE49-F238E27FC236}">
                <a16:creationId xmlns:a16="http://schemas.microsoft.com/office/drawing/2014/main" id="{7BCFE058-46A7-4AE3-AD8C-EB4A56CBC20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68 / 112</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5486400"/>
                <a:gridCol w="5486400"/>
              </a:tblGrid>
              <a:tr h="478536">
                <a:tc>
                  <a:txBody>
                    <a:bodyPr wrap="square" lIns="95250" tIns="76200" rIns="95250" bIns="76200">
                      <a:noAutofit/>
                    </a:bodyPr>
                    <a:lstStyle/>
                    <a:p>
                      <a:r>
                        <a:rPr sz="1800" b="1">
                          <a:solidFill>
                            <a:srgbClr val="FFFFFF"/>
                          </a:solidFill>
                          <a:latin typeface="Arial"/>
                          <a:ea typeface="Arial"/>
                          <a:cs typeface="Arial"/>
                        </a:rPr>
                        <a:t>Change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Near-center spacing Δy</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Double wavelength λ</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Doubles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Double screen distance 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Doubles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Double slit separation 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Halves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Double d but keep the same spacing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Also double L, with λ fixed</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209493878"/>
      </p:ext>
    </p:extLst>
  </p:cSld>
</p:sld>
</file>

<file path=ppt/slides/slide69.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F8CAB37-2B61-4EA2-B361-A710E3A44EE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D9C658B-9F2B-4B4D-BB4E-BDDE0CE0F21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Geometry: path difference to screen position</a:t>
            </a:r>
          </a:p>
        </p:txBody>
      </p:sp>
      <p:sp>
        <p:nvSpPr>
          <p:cNvPr id="3" name="section-label">
            <a:extLst xmlns:a="http://schemas.openxmlformats.org/drawingml/2006/main">
              <a:ext uri="{FF2B5EF4-FFF2-40B4-BE49-F238E27FC236}">
                <a16:creationId xmlns:a16="http://schemas.microsoft.com/office/drawing/2014/main" id="{E47FD57C-E683-4914-9623-AD4F4FDA0F1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E8E90543-E439-4EB6-BF9C-0377F09D17F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17    14.8</a:t>
            </a:r>
          </a:p>
        </p:txBody>
      </p:sp>
      <p:sp>
        <p:nvSpPr>
          <p:cNvPr id="5" name="slide-number">
            <a:extLst xmlns:a="http://schemas.openxmlformats.org/drawingml/2006/main">
              <a:ext uri="{FF2B5EF4-FFF2-40B4-BE49-F238E27FC236}">
                <a16:creationId xmlns:a16="http://schemas.microsoft.com/office/drawing/2014/main" id="{584A777B-9A8D-45CB-A6CB-509175E5A94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69 / 112</a:t>
            </a:r>
          </a:p>
        </p:txBody>
      </p:sp>
      <p:sp>
        <p:nvSpPr>
          <p:cNvPr id="6" name="body">
            <a:extLst xmlns:a="http://schemas.openxmlformats.org/drawingml/2006/main">
              <a:ext uri="{FF2B5EF4-FFF2-40B4-BE49-F238E27FC236}">
                <a16:creationId xmlns:a16="http://schemas.microsoft.com/office/drawing/2014/main" id="{933F63DF-2AF6-49EB-BB4E-723B83FE2046}"/>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Blocking one finite-width slit removes two-slit interference.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It leaves the broader single-slit diffraction pattern of the remaining opening, not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necessarily uniform brightness.</a:t>
            </a:r>
          </a:p>
        </p:txBody>
      </p:sp>
    </p:spTree>
    <p:extLst>
      <p:ext uri="{BB962C8B-B14F-4D97-AF65-F5344CB8AC3E}">
        <p14:creationId xmlns:p14="http://schemas.microsoft.com/office/powerpoint/2010/main" val="618264514"/>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3EB4632-4569-41E0-948E-368E4A7D4C9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E1AEF69F-E8EB-449E-85FD-03637C4F905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gratings and large angles</a:t>
            </a:r>
          </a:p>
        </p:txBody>
      </p:sp>
      <p:sp>
        <p:nvSpPr>
          <p:cNvPr id="3" name="section-label">
            <a:extLst xmlns:a="http://schemas.openxmlformats.org/drawingml/2006/main">
              <a:ext uri="{FF2B5EF4-FFF2-40B4-BE49-F238E27FC236}">
                <a16:creationId xmlns:a16="http://schemas.microsoft.com/office/drawing/2014/main" id="{19102014-D990-48EA-8821-C1BD98E6CA2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92777EF-8E58-4F02-925E-13BDA7FD1EE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14.8</a:t>
            </a:r>
          </a:p>
        </p:txBody>
      </p:sp>
      <p:sp>
        <p:nvSpPr>
          <p:cNvPr id="5" name="slide-number">
            <a:extLst xmlns:a="http://schemas.openxmlformats.org/drawingml/2006/main">
              <a:ext uri="{FF2B5EF4-FFF2-40B4-BE49-F238E27FC236}">
                <a16:creationId xmlns:a16="http://schemas.microsoft.com/office/drawing/2014/main" id="{BFBEB691-74E7-4055-BD63-63FF3562737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70 / 112</a:t>
            </a:r>
          </a:p>
        </p:txBody>
      </p:sp>
      <p:sp>
        <p:nvSpPr>
          <p:cNvPr id="6" name="body">
            <a:extLst xmlns:a="http://schemas.openxmlformats.org/drawingml/2006/main">
              <a:ext uri="{FF2B5EF4-FFF2-40B4-BE49-F238E27FC236}">
                <a16:creationId xmlns:a16="http://schemas.microsoft.com/office/drawing/2014/main" id="{DDA02EDB-1F72-4285-8324-B6E5DE18B198}"/>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Principal maxima: d sin θ = mλ</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the grating has N lines per meter, d = 1/N.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possible order must satisfy |mλ/d| ≤ 1.</a:t>
            </a:r>
          </a:p>
        </p:txBody>
      </p:sp>
      <p:sp>
        <p:nvSpPr>
          <p:cNvPr id="7" name="body">
            <a:extLst xmlns:a="http://schemas.openxmlformats.org/drawingml/2006/main">
              <a:ext uri="{FF2B5EF4-FFF2-40B4-BE49-F238E27FC236}">
                <a16:creationId xmlns:a16="http://schemas.microsoft.com/office/drawing/2014/main" id="{DEFBD2EF-522C-43E8-99D9-501277ACFA7B}"/>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grating combines many evenly spaced openings.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Their contributions reinforce strongly only near certain directions, creating narrower,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sharper principal maxima than a two-slit arrangement of the same separation.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white light, m = 0 is white; in a given nonzero order, red has the larger angle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than violet because its wavelength is longer.</a:t>
            </a:r>
          </a:p>
        </p:txBody>
      </p:sp>
    </p:spTree>
    <p:extLst>
      <p:ext uri="{BB962C8B-B14F-4D97-AF65-F5344CB8AC3E}">
        <p14:creationId xmlns:p14="http://schemas.microsoft.com/office/powerpoint/2010/main" val="319587583"/>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E4D584D-CD96-4458-BB38-CE5377A0330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B8FA030-C2DF-471A-930E-7B4EC95212E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gratings and large angles</a:t>
            </a:r>
          </a:p>
        </p:txBody>
      </p:sp>
      <p:sp>
        <p:nvSpPr>
          <p:cNvPr id="3" name="section-label">
            <a:extLst xmlns:a="http://schemas.openxmlformats.org/drawingml/2006/main">
              <a:ext uri="{FF2B5EF4-FFF2-40B4-BE49-F238E27FC236}">
                <a16:creationId xmlns:a16="http://schemas.microsoft.com/office/drawing/2014/main" id="{515F0F22-970E-4883-A3F9-025E585E556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EBDBA48-1CBD-415B-AA05-BC7AB7A0185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14.8</a:t>
            </a:r>
          </a:p>
        </p:txBody>
      </p:sp>
      <p:sp>
        <p:nvSpPr>
          <p:cNvPr id="5" name="slide-number">
            <a:extLst xmlns:a="http://schemas.openxmlformats.org/drawingml/2006/main">
              <a:ext uri="{FF2B5EF4-FFF2-40B4-BE49-F238E27FC236}">
                <a16:creationId xmlns:a16="http://schemas.microsoft.com/office/drawing/2014/main" id="{1527AD75-FC54-4391-B3D2-250449ADE95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112</a:t>
            </a:r>
          </a:p>
        </p:txBody>
      </p:sp>
      <p:sp>
        <p:nvSpPr>
          <p:cNvPr id="6" name="body">
            <a:extLst xmlns:a="http://schemas.openxmlformats.org/drawingml/2006/main">
              <a:ext uri="{FF2B5EF4-FFF2-40B4-BE49-F238E27FC236}">
                <a16:creationId xmlns:a16="http://schemas.microsoft.com/office/drawing/2014/main" id="{7B07EA2F-51D1-4095-8E1A-1284815A707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grating has 500 lines/mm = 5.00 × 10⁵ lines/m, so d = 2.00 μm.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λ = 600 nm in first order, sin θ = 0.300, giving θ = 17.5°.</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On a screen 1.0 m away, y = L tan θ = 0.314 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small-angle estimate 0.300 m is already measurably different.</a:t>
            </a:r>
          </a:p>
        </p:txBody>
      </p:sp>
    </p:spTree>
    <p:extLst>
      <p:ext uri="{BB962C8B-B14F-4D97-AF65-F5344CB8AC3E}">
        <p14:creationId xmlns:p14="http://schemas.microsoft.com/office/powerpoint/2010/main" val="1561054165"/>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C1E06B-D6A5-47A7-BF48-42A5ACCC3AF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B2C4023-0892-4742-A43B-E3FB9E53CFD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Diffraction gratings and large angles</a:t>
            </a:r>
          </a:p>
        </p:txBody>
      </p:sp>
      <p:sp>
        <p:nvSpPr>
          <p:cNvPr id="3" name="source-page">
            <a:extLst xmlns:a="http://schemas.openxmlformats.org/drawingml/2006/main">
              <a:ext uri="{FF2B5EF4-FFF2-40B4-BE49-F238E27FC236}">
                <a16:creationId xmlns:a16="http://schemas.microsoft.com/office/drawing/2014/main" id="{6EB6083B-F0E2-47BC-9AE5-666443E8B52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14.8</a:t>
            </a:r>
          </a:p>
        </p:txBody>
      </p:sp>
      <p:sp>
        <p:nvSpPr>
          <p:cNvPr id="4" name="slide-number">
            <a:extLst xmlns:a="http://schemas.openxmlformats.org/drawingml/2006/main">
              <a:ext uri="{FF2B5EF4-FFF2-40B4-BE49-F238E27FC236}">
                <a16:creationId xmlns:a16="http://schemas.microsoft.com/office/drawing/2014/main" id="{88FD89E3-ACDE-4FAE-91D3-D82B92008BC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72 / 112</a:t>
            </a:r>
          </a:p>
        </p:txBody>
      </p:sp>
      <p:sp>
        <p:nvSpPr>
          <p:cNvPr id="5" name="body">
            <a:extLst xmlns:a="http://schemas.openxmlformats.org/drawingml/2006/main">
              <a:ext uri="{FF2B5EF4-FFF2-40B4-BE49-F238E27FC236}">
                <a16:creationId xmlns:a16="http://schemas.microsoft.com/office/drawing/2014/main" id="{8E09D826-DE0C-48AF-8D27-968B7F5CFD51}"/>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that grating, |m| ≤ d/λ = 3.33, so orders 0, ±1, ±2 and ±3 are geometrically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possible.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actual visible intensity also depends on the individual-slit envelope and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apparatus.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the number of illuminated slits sharpens peaks; changing their spacing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changes the angles.</a:t>
            </a:r>
          </a:p>
        </p:txBody>
      </p:sp>
      <p:sp>
        <p:nvSpPr>
          <p:cNvPr id="6" name="body">
            <a:extLst xmlns:a="http://schemas.openxmlformats.org/drawingml/2006/main">
              <a:ext uri="{FF2B5EF4-FFF2-40B4-BE49-F238E27FC236}">
                <a16:creationId xmlns:a16="http://schemas.microsoft.com/office/drawing/2014/main" id="{F92CF665-4AFE-40FB-8D8C-3FB1C188CE46}"/>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the correct unit conversion: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“Lines per millimeter” is a density, not a spacing.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Convert to lines per meter before taking its reciprocal, or use d = (1 mm)/(number of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lines) with units carried explicitly.</a:t>
            </a:r>
          </a:p>
        </p:txBody>
      </p:sp>
    </p:spTree>
    <p:extLst>
      <p:ext uri="{BB962C8B-B14F-4D97-AF65-F5344CB8AC3E}">
        <p14:creationId xmlns:p14="http://schemas.microsoft.com/office/powerpoint/2010/main" val="610259412"/>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DDF27C23-E6DA-4D81-B258-CDE29123E00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AB8B7AB1-77A7-418D-93D4-5E4A01483E7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Grating orders: overlap and the last visible maximum</a:t>
            </a:r>
          </a:p>
        </p:txBody>
      </p:sp>
      <p:sp>
        <p:nvSpPr>
          <p:cNvPr id="3" name="source-page">
            <a:extLst xmlns:a="http://schemas.openxmlformats.org/drawingml/2006/main">
              <a:ext uri="{FF2B5EF4-FFF2-40B4-BE49-F238E27FC236}">
                <a16:creationId xmlns:a16="http://schemas.microsoft.com/office/drawing/2014/main" id="{D74E0B86-B9B3-4AC2-9CCA-0538812BF91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14.8</a:t>
            </a:r>
          </a:p>
        </p:txBody>
      </p:sp>
      <p:sp>
        <p:nvSpPr>
          <p:cNvPr id="4" name="slide-number">
            <a:extLst xmlns:a="http://schemas.openxmlformats.org/drawingml/2006/main">
              <a:ext uri="{FF2B5EF4-FFF2-40B4-BE49-F238E27FC236}">
                <a16:creationId xmlns:a16="http://schemas.microsoft.com/office/drawing/2014/main" id="{3D0052AB-7F58-446A-8134-40285250A6A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73 / 112</a:t>
            </a:r>
          </a:p>
        </p:txBody>
      </p:sp>
      <p:sp>
        <p:nvSpPr>
          <p:cNvPr id="5" name="body">
            <a:extLst xmlns:a="http://schemas.openxmlformats.org/drawingml/2006/main">
              <a:ext uri="{FF2B5EF4-FFF2-40B4-BE49-F238E27FC236}">
                <a16:creationId xmlns:a16="http://schemas.microsoft.com/office/drawing/2014/main" id="{70974040-7151-4824-B14F-B308C2562DB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central order m = 0 has zero path difference for every wavelength, so white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incident light gives a white central maximum.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Within a nonzero order, longer wavelengths lie at larger angles.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Higher orders can overlap across colors.</a:t>
            </a:r>
          </a:p>
        </p:txBody>
      </p:sp>
      <p:sp>
        <p:nvSpPr>
          <p:cNvPr id="6" name="body">
            <a:extLst xmlns:a="http://schemas.openxmlformats.org/drawingml/2006/main">
              <a:ext uri="{FF2B5EF4-FFF2-40B4-BE49-F238E27FC236}">
                <a16:creationId xmlns:a16="http://schemas.microsoft.com/office/drawing/2014/main" id="{421BC3F3-288A-4F37-8D6D-0E0472CA395C}"/>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Same angle: m₁λ₁ = m₂λ₂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order exists only if |mλ/d| ≤ 1.</a:t>
            </a:r>
          </a:p>
        </p:txBody>
      </p:sp>
      <p:sp>
        <p:nvSpPr>
          <p:cNvPr id="7" name="body">
            <a:extLst xmlns:a="http://schemas.openxmlformats.org/drawingml/2006/main">
              <a:ext uri="{FF2B5EF4-FFF2-40B4-BE49-F238E27FC236}">
                <a16:creationId xmlns:a16="http://schemas.microsoft.com/office/drawing/2014/main" id="{89E86932-6DAD-495B-938C-81FB3D986B84}"/>
              </a:ext>
            </a:extLst>
          </p:cNvPr>
          <p:cNvSpPr>
            <a:spLocks xmlns:a="http://schemas.openxmlformats.org/drawingml/2006/main" noGrp="1"/>
          </p:cNvSpPr>
          <p:nvPr/>
        </p:nvSpPr>
        <p:spPr>
          <a:xfrm xmlns:a="http://schemas.openxmlformats.org/drawingml/2006/main">
            <a:off x="609600" y="488156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overlap reasoning: second-order 660 nm light overlaps third-order light with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λ = 2(660)/3 = 440 nm.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600 nm versus 400 nm sketch illustrates the same 2:3 relationship.</a:t>
            </a:r>
          </a:p>
        </p:txBody>
      </p:sp>
    </p:spTree>
    <p:extLst>
      <p:ext uri="{BB962C8B-B14F-4D97-AF65-F5344CB8AC3E}">
        <p14:creationId xmlns:p14="http://schemas.microsoft.com/office/powerpoint/2010/main" val="37818102"/>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8D7C84E-3810-4516-88E5-6883992970C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385C5EF-4865-48DE-B118-11F45FFC41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Grating orders: overlap and the last visible maximum</a:t>
            </a:r>
          </a:p>
        </p:txBody>
      </p:sp>
      <p:sp>
        <p:nvSpPr>
          <p:cNvPr id="3" name="source-page">
            <a:extLst xmlns:a="http://schemas.openxmlformats.org/drawingml/2006/main">
              <a:ext uri="{FF2B5EF4-FFF2-40B4-BE49-F238E27FC236}">
                <a16:creationId xmlns:a16="http://schemas.microsoft.com/office/drawing/2014/main" id="{59F6941B-B9E1-4726-84BE-0F40F9354EA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14.8</a:t>
            </a:r>
          </a:p>
        </p:txBody>
      </p:sp>
      <p:sp>
        <p:nvSpPr>
          <p:cNvPr id="4" name="slide-number">
            <a:extLst xmlns:a="http://schemas.openxmlformats.org/drawingml/2006/main">
              <a:ext uri="{FF2B5EF4-FFF2-40B4-BE49-F238E27FC236}">
                <a16:creationId xmlns:a16="http://schemas.microsoft.com/office/drawing/2014/main" id="{37827EEC-000E-4864-A868-C60EADA7E77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112</a:t>
            </a:r>
          </a:p>
        </p:txBody>
      </p:sp>
      <p:sp>
        <p:nvSpPr>
          <p:cNvPr id="5" name="body">
            <a:extLst xmlns:a="http://schemas.openxmlformats.org/drawingml/2006/main">
              <a:ext uri="{FF2B5EF4-FFF2-40B4-BE49-F238E27FC236}">
                <a16:creationId xmlns:a16="http://schemas.microsoft.com/office/drawing/2014/main" id="{80B18F96-71F8-4BA1-BDFD-409E4B69300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Counting example: if d/λ = 3.7, possible integer orders are 0, ±1, ±2, ±3: seven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principal directions.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Round the maximum order down.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an exact equality gives θ = 90°, that grazing order will not intersect an ordinary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forward screen at finite distance.</a:t>
            </a:r>
          </a:p>
        </p:txBody>
      </p:sp>
    </p:spTree>
    <p:extLst>
      <p:ext uri="{BB962C8B-B14F-4D97-AF65-F5344CB8AC3E}">
        <p14:creationId xmlns:p14="http://schemas.microsoft.com/office/powerpoint/2010/main" val="759838486"/>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44435CE-B57E-4D86-87B6-AD04C07DD2F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A5173213-7C30-46F4-989D-795FBD50A98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Grating orders: overlap and the last visible maximum</a:t>
            </a:r>
          </a:p>
        </p:txBody>
      </p:sp>
      <p:sp>
        <p:nvSpPr>
          <p:cNvPr id="3" name="section-label">
            <a:extLst xmlns:a="http://schemas.openxmlformats.org/drawingml/2006/main">
              <a:ext uri="{FF2B5EF4-FFF2-40B4-BE49-F238E27FC236}">
                <a16:creationId xmlns:a16="http://schemas.microsoft.com/office/drawing/2014/main" id="{21C0A006-FF9C-4FA3-A95B-E7CA76F6332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WHAT MORE SLITS CHANGE</a:t>
            </a:r>
          </a:p>
        </p:txBody>
      </p:sp>
      <p:sp>
        <p:nvSpPr>
          <p:cNvPr id="4" name="source-page">
            <a:extLst xmlns:a="http://schemas.openxmlformats.org/drawingml/2006/main">
              <a:ext uri="{FF2B5EF4-FFF2-40B4-BE49-F238E27FC236}">
                <a16:creationId xmlns:a16="http://schemas.microsoft.com/office/drawing/2014/main" id="{E84A3F29-FE42-4FF2-A905-7CC62951CFF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14.8</a:t>
            </a:r>
          </a:p>
        </p:txBody>
      </p:sp>
      <p:sp>
        <p:nvSpPr>
          <p:cNvPr id="5" name="slide-number">
            <a:extLst xmlns:a="http://schemas.openxmlformats.org/drawingml/2006/main">
              <a:ext uri="{FF2B5EF4-FFF2-40B4-BE49-F238E27FC236}">
                <a16:creationId xmlns:a16="http://schemas.microsoft.com/office/drawing/2014/main" id="{0AA0C95E-728D-498C-8A26-47FAABB1740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112</a:t>
            </a:r>
          </a:p>
        </p:txBody>
      </p:sp>
      <p:sp>
        <p:nvSpPr>
          <p:cNvPr id="6" name="body">
            <a:extLst xmlns:a="http://schemas.openxmlformats.org/drawingml/2006/main">
              <a:ext uri="{FF2B5EF4-FFF2-40B4-BE49-F238E27FC236}">
                <a16:creationId xmlns:a16="http://schemas.microsoft.com/office/drawing/2014/main" id="{A7B2D6F0-47A2-454C-B8A7-24F5532314B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spacing d, adding illuminated slits makes principal peaks sharper.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does not move their ideal angular positions.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the line density changes d and therefore the positions.</a:t>
            </a:r>
          </a:p>
        </p:txBody>
      </p:sp>
      <p:sp>
        <p:nvSpPr>
          <p:cNvPr id="7" name="body">
            <a:extLst xmlns:a="http://schemas.openxmlformats.org/drawingml/2006/main">
              <a:ext uri="{FF2B5EF4-FFF2-40B4-BE49-F238E27FC236}">
                <a16:creationId xmlns:a16="http://schemas.microsoft.com/office/drawing/2014/main" id="{203360EC-E9CD-442C-ABF5-6BAFE6A4EE3C}"/>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Class question: a grating has 1000 lines/cm.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spacing is 10⁻⁵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confuse this with 1000 lines/mm, whose spacing is 10⁻⁶ m.</a:t>
            </a:r>
          </a:p>
        </p:txBody>
      </p:sp>
    </p:spTree>
    <p:extLst>
      <p:ext uri="{BB962C8B-B14F-4D97-AF65-F5344CB8AC3E}">
        <p14:creationId xmlns:p14="http://schemas.microsoft.com/office/powerpoint/2010/main" val="376569970"/>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83DA754-3097-45DD-8289-D5CBD7AE2C2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9805F09-645A-46F3-8F10-BB7B663B9F6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Single-slit diffraction</a:t>
            </a:r>
          </a:p>
        </p:txBody>
      </p:sp>
      <p:sp>
        <p:nvSpPr>
          <p:cNvPr id="3" name="section-label">
            <a:extLst xmlns:a="http://schemas.openxmlformats.org/drawingml/2006/main">
              <a:ext uri="{FF2B5EF4-FFF2-40B4-BE49-F238E27FC236}">
                <a16:creationId xmlns:a16="http://schemas.microsoft.com/office/drawing/2014/main" id="{EB0BB749-20CE-49C3-B2E2-7EA61C60D5B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969141A4-BE67-406C-815A-B985A8F9474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14.7</a:t>
            </a:r>
          </a:p>
        </p:txBody>
      </p:sp>
      <p:sp>
        <p:nvSpPr>
          <p:cNvPr id="5" name="slide-number">
            <a:extLst xmlns:a="http://schemas.openxmlformats.org/drawingml/2006/main">
              <a:ext uri="{FF2B5EF4-FFF2-40B4-BE49-F238E27FC236}">
                <a16:creationId xmlns:a16="http://schemas.microsoft.com/office/drawing/2014/main" id="{9EA9EAF0-0D50-4587-9F74-C2D2D67001D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112</a:t>
            </a:r>
          </a:p>
        </p:txBody>
      </p:sp>
      <p:sp>
        <p:nvSpPr>
          <p:cNvPr id="6" name="body">
            <a:extLst xmlns:a="http://schemas.openxmlformats.org/drawingml/2006/main">
              <a:ext uri="{FF2B5EF4-FFF2-40B4-BE49-F238E27FC236}">
                <a16:creationId xmlns:a16="http://schemas.microsoft.com/office/drawing/2014/main" id="{0484D3A8-DFF6-43D3-8B5B-424293A52F71}"/>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Dark minima: a sin θ = mλ, m = ±1, ±2,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Small angle: y_min ≈ mλL/a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Central-maximum width ≈ 2λL/a (between first minima).</a:t>
            </a:r>
          </a:p>
        </p:txBody>
      </p:sp>
    </p:spTree>
    <p:extLst>
      <p:ext uri="{BB962C8B-B14F-4D97-AF65-F5344CB8AC3E}">
        <p14:creationId xmlns:p14="http://schemas.microsoft.com/office/powerpoint/2010/main" val="1795997855"/>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CA5E3E0-8844-441B-B835-FA65B74B202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1E60C04E-3EC0-4F94-BFBE-34847D910C5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Single-slit diffraction</a:t>
            </a:r>
          </a:p>
        </p:txBody>
      </p:sp>
      <p:sp>
        <p:nvSpPr>
          <p:cNvPr id="3" name="source-page">
            <a:extLst xmlns:a="http://schemas.openxmlformats.org/drawingml/2006/main">
              <a:ext uri="{FF2B5EF4-FFF2-40B4-BE49-F238E27FC236}">
                <a16:creationId xmlns:a16="http://schemas.microsoft.com/office/drawing/2014/main" id="{26CD0935-694B-445B-ADDB-634B20AC20C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14.7</a:t>
            </a:r>
          </a:p>
        </p:txBody>
      </p:sp>
      <p:sp>
        <p:nvSpPr>
          <p:cNvPr id="4" name="slide-number">
            <a:extLst xmlns:a="http://schemas.openxmlformats.org/drawingml/2006/main">
              <a:ext uri="{FF2B5EF4-FFF2-40B4-BE49-F238E27FC236}">
                <a16:creationId xmlns:a16="http://schemas.microsoft.com/office/drawing/2014/main" id="{63129F10-BF59-4CDF-BD7D-A7A7DDF719D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77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7d2141d9dbb4437"/>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B11F446-14B4-48AB-AE6A-ADE7758BB9A4}"/>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single slit creates a broad central bright maximum and weaker side maxima. The central</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maximum spans from the first minimum on one side to the first minimum on the other.</a:t>
            </a:r>
          </a:p>
        </p:txBody>
      </p:sp>
    </p:spTree>
    <p:extLst>
      <p:ext uri="{BB962C8B-B14F-4D97-AF65-F5344CB8AC3E}">
        <p14:creationId xmlns:p14="http://schemas.microsoft.com/office/powerpoint/2010/main" val="144457707"/>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27ADD1-13AA-4FB3-B91B-8E2F2B34ADD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50AC743-4295-4750-B0CD-7995A47919C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Single-slit diffraction</a:t>
            </a:r>
          </a:p>
        </p:txBody>
      </p:sp>
      <p:sp>
        <p:nvSpPr>
          <p:cNvPr id="3" name="source-page">
            <a:extLst xmlns:a="http://schemas.openxmlformats.org/drawingml/2006/main">
              <a:ext uri="{FF2B5EF4-FFF2-40B4-BE49-F238E27FC236}">
                <a16:creationId xmlns:a16="http://schemas.microsoft.com/office/drawing/2014/main" id="{91E238BC-FD28-45FA-B70D-CD3DC618EF1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14.7</a:t>
            </a:r>
          </a:p>
        </p:txBody>
      </p:sp>
      <p:sp>
        <p:nvSpPr>
          <p:cNvPr id="4" name="slide-number">
            <a:extLst xmlns:a="http://schemas.openxmlformats.org/drawingml/2006/main">
              <a:ext uri="{FF2B5EF4-FFF2-40B4-BE49-F238E27FC236}">
                <a16:creationId xmlns:a16="http://schemas.microsoft.com/office/drawing/2014/main" id="{F6A6D1D4-A072-4429-8631-ED3CA0FF893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78 / 112</a:t>
            </a:r>
          </a:p>
        </p:txBody>
      </p:sp>
      <p:sp>
        <p:nvSpPr>
          <p:cNvPr id="5" name="body">
            <a:extLst xmlns:a="http://schemas.openxmlformats.org/drawingml/2006/main">
              <a:ext uri="{FF2B5EF4-FFF2-40B4-BE49-F238E27FC236}">
                <a16:creationId xmlns:a16="http://schemas.microsoft.com/office/drawing/2014/main" id="{CF060C84-F5DC-4469-B812-A892A4420502}"/>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Diffraction is spreading around edges or through openings.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is especially noticeable when the opening is comparable to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narrower slit creates a broader pattern.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Contributions from different parts of the same slit interfere; dividing the slit into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paired contributions explains why integer path differences across the full width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produce dark minima rather than bright maxima.</a:t>
            </a:r>
          </a:p>
        </p:txBody>
      </p:sp>
      <p:sp>
        <p:nvSpPr>
          <p:cNvPr id="6" name="body">
            <a:extLst xmlns:a="http://schemas.openxmlformats.org/drawingml/2006/main">
              <a:ext uri="{FF2B5EF4-FFF2-40B4-BE49-F238E27FC236}">
                <a16:creationId xmlns:a16="http://schemas.microsoft.com/office/drawing/2014/main" id="{A1B5F478-5D44-4953-BC97-2B4F5B56BC04}"/>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λ = 600 nm, slit width a = 0.10 mm and screen distance L = 2.0 m, the first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minimum is y = λL/a = 0.012 m from the center.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central bright maximum is therefore 0.024 m = 2.4 cm wide.</a:t>
            </a:r>
          </a:p>
        </p:txBody>
      </p:sp>
    </p:spTree>
    <p:extLst>
      <p:ext uri="{BB962C8B-B14F-4D97-AF65-F5344CB8AC3E}">
        <p14:creationId xmlns:p14="http://schemas.microsoft.com/office/powerpoint/2010/main" val="16073414"/>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EE1D686-4A3D-4153-B16A-D98AC29D83C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3B8E8EB-C17B-4FEB-A543-8C5B70F6B2E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Single-slit diffraction</a:t>
            </a:r>
          </a:p>
        </p:txBody>
      </p:sp>
      <p:sp>
        <p:nvSpPr>
          <p:cNvPr id="3" name="section-label">
            <a:extLst xmlns:a="http://schemas.openxmlformats.org/drawingml/2006/main">
              <a:ext uri="{FF2B5EF4-FFF2-40B4-BE49-F238E27FC236}">
                <a16:creationId xmlns:a16="http://schemas.microsoft.com/office/drawing/2014/main" id="{03D48D32-955A-4375-B345-131B2E85C63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Two distinctions</a:t>
            </a:r>
          </a:p>
        </p:txBody>
      </p:sp>
      <p:sp>
        <p:nvSpPr>
          <p:cNvPr id="4" name="source-page">
            <a:extLst xmlns:a="http://schemas.openxmlformats.org/drawingml/2006/main">
              <a:ext uri="{FF2B5EF4-FFF2-40B4-BE49-F238E27FC236}">
                <a16:creationId xmlns:a16="http://schemas.microsoft.com/office/drawing/2014/main" id="{885588F3-EBAE-4A56-A32F-0385D4752EE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14.7</a:t>
            </a:r>
          </a:p>
        </p:txBody>
      </p:sp>
      <p:sp>
        <p:nvSpPr>
          <p:cNvPr id="5" name="slide-number">
            <a:extLst xmlns:a="http://schemas.openxmlformats.org/drawingml/2006/main">
              <a:ext uri="{FF2B5EF4-FFF2-40B4-BE49-F238E27FC236}">
                <a16:creationId xmlns:a16="http://schemas.microsoft.com/office/drawing/2014/main" id="{E11C7A09-4DAA-451B-BBD7-DA6DA5C7F2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112</a:t>
            </a:r>
          </a:p>
        </p:txBody>
      </p:sp>
      <p:sp>
        <p:nvSpPr>
          <p:cNvPr id="6" name="body">
            <a:extLst xmlns:a="http://schemas.openxmlformats.org/drawingml/2006/main">
              <a:ext uri="{FF2B5EF4-FFF2-40B4-BE49-F238E27FC236}">
                <a16:creationId xmlns:a16="http://schemas.microsoft.com/office/drawing/2014/main" id="{A63F8D9A-5E36-4A70-B31F-BAA41FEA5EF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slit width a here, not separation d between two slits.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single-slit minima are exact under the far-field model; side maxima are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exactly at half-integer orders.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Different aperture shapes produce different diffraction patterns.</a:t>
            </a:r>
          </a:p>
        </p:txBody>
      </p:sp>
    </p:spTree>
    <p:extLst>
      <p:ext uri="{BB962C8B-B14F-4D97-AF65-F5344CB8AC3E}">
        <p14:creationId xmlns:p14="http://schemas.microsoft.com/office/powerpoint/2010/main" val="1959271160"/>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FA83063-542E-478C-AC09-081EC065438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6AC79F7-C0F4-40A5-A133-D25FFFCD9D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an integer order is dark for one slit</a:t>
            </a:r>
          </a:p>
        </p:txBody>
      </p:sp>
      <p:sp>
        <p:nvSpPr>
          <p:cNvPr id="3" name="source-page">
            <a:extLst xmlns:a="http://schemas.openxmlformats.org/drawingml/2006/main">
              <a:ext uri="{FF2B5EF4-FFF2-40B4-BE49-F238E27FC236}">
                <a16:creationId xmlns:a16="http://schemas.microsoft.com/office/drawing/2014/main" id="{F1866980-0FFB-40F3-8244-0BC313C3407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14.7</a:t>
            </a:r>
          </a:p>
        </p:txBody>
      </p:sp>
      <p:sp>
        <p:nvSpPr>
          <p:cNvPr id="4" name="slide-number">
            <a:extLst xmlns:a="http://schemas.openxmlformats.org/drawingml/2006/main">
              <a:ext uri="{FF2B5EF4-FFF2-40B4-BE49-F238E27FC236}">
                <a16:creationId xmlns:a16="http://schemas.microsoft.com/office/drawing/2014/main" id="{4B80156A-C404-41B2-B67D-03175802311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0260348d42a4688"/>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6A09781-946A-46F1-9AB6-4B144BB3BD46}"/>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For the first minimum, divide the aperture into two equal halves. Each paired pair of points has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path difference λ/2 and cancels.</a:t>
            </a:r>
          </a:p>
        </p:txBody>
      </p:sp>
    </p:spTree>
    <p:extLst>
      <p:ext uri="{BB962C8B-B14F-4D97-AF65-F5344CB8AC3E}">
        <p14:creationId xmlns:p14="http://schemas.microsoft.com/office/powerpoint/2010/main" val="651328740"/>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C46F540-BE7C-48EA-B326-E74A6675234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FBD86E02-9227-4017-A5B7-8997BD619B9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an integer order is dark for one slit</a:t>
            </a:r>
          </a:p>
        </p:txBody>
      </p:sp>
      <p:sp>
        <p:nvSpPr>
          <p:cNvPr id="3" name="section-label">
            <a:extLst xmlns:a="http://schemas.openxmlformats.org/drawingml/2006/main">
              <a:ext uri="{FF2B5EF4-FFF2-40B4-BE49-F238E27FC236}">
                <a16:creationId xmlns:a16="http://schemas.microsoft.com/office/drawing/2014/main" id="{E6DE8F98-D68B-4D1B-BEEA-5506851A335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FB8F990-9B91-4CF0-BB88-DB87F26CB8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14.7</a:t>
            </a:r>
          </a:p>
        </p:txBody>
      </p:sp>
      <p:sp>
        <p:nvSpPr>
          <p:cNvPr id="5" name="slide-number">
            <a:extLst xmlns:a="http://schemas.openxmlformats.org/drawingml/2006/main">
              <a:ext uri="{FF2B5EF4-FFF2-40B4-BE49-F238E27FC236}">
                <a16:creationId xmlns:a16="http://schemas.microsoft.com/office/drawing/2014/main" id="{8B96301E-3C42-4884-9963-6AEE8AD787B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81 / 112</a:t>
            </a:r>
          </a:p>
        </p:txBody>
      </p:sp>
      <p:sp>
        <p:nvSpPr>
          <p:cNvPr id="6" name="body">
            <a:extLst xmlns:a="http://schemas.openxmlformats.org/drawingml/2006/main">
              <a:ext uri="{FF2B5EF4-FFF2-40B4-BE49-F238E27FC236}">
                <a16:creationId xmlns:a16="http://schemas.microsoft.com/office/drawing/2014/main" id="{52BD995A-39DD-4DE3-8C05-B90CACAB5EC3}"/>
              </a:ext>
            </a:extLst>
          </p:cNvPr>
          <p:cNvSpPr>
            <a:spLocks xmlns:a="http://schemas.openxmlformats.org/drawingml/2006/main" noGrp="1"/>
          </p:cNvSpPr>
          <p:nvPr/>
        </p:nvSpPr>
        <p:spPr>
          <a:xfrm xmlns:a="http://schemas.openxmlformats.org/drawingml/2006/main">
            <a:off x="609600" y="1866900"/>
            <a:ext cx="10972800" cy="726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Full-aperture path difference: a sin θ = λ</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Paired points separated by a/2: (a/2) sin θ = λ/2</a:t>
            </a:r>
          </a:p>
        </p:txBody>
      </p:sp>
      <p:sp>
        <p:nvSpPr>
          <p:cNvPr id="7" name="body">
            <a:extLst xmlns:a="http://schemas.openxmlformats.org/drawingml/2006/main">
              <a:ext uri="{FF2B5EF4-FFF2-40B4-BE49-F238E27FC236}">
                <a16:creationId xmlns:a16="http://schemas.microsoft.com/office/drawing/2014/main" id="{9760A39D-859F-42BA-9E9B-5E66F27E75B9}"/>
              </a:ext>
            </a:extLst>
          </p:cNvPr>
          <p:cNvSpPr>
            <a:spLocks xmlns:a="http://schemas.openxmlformats.org/drawingml/2006/main" noGrp="1"/>
          </p:cNvSpPr>
          <p:nvPr/>
        </p:nvSpPr>
        <p:spPr>
          <a:xfrm xmlns:a="http://schemas.openxmlformats.org/drawingml/2006/main">
            <a:off x="609600" y="2802731"/>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crucial difference from two pointlike slits is that every point across the aperture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contributes.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Pair the top half with the bottom half at the first minimum.</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At the second minimum, divide into four equal strips and pair adjacent strips.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general dark conditions are a sin θ = mλ for nonzero integer m.</a:t>
            </a:r>
          </a:p>
        </p:txBody>
      </p:sp>
      <p:sp>
        <p:nvSpPr>
          <p:cNvPr id="8" name="body">
            <a:extLst xmlns:a="http://schemas.openxmlformats.org/drawingml/2006/main">
              <a:ext uri="{FF2B5EF4-FFF2-40B4-BE49-F238E27FC236}">
                <a16:creationId xmlns:a16="http://schemas.microsoft.com/office/drawing/2014/main" id="{26EC6002-E8E7-4AFB-8BD7-B1E24E1657B1}"/>
              </a:ext>
            </a:extLst>
          </p:cNvPr>
          <p:cNvSpPr>
            <a:spLocks xmlns:a="http://schemas.openxmlformats.org/drawingml/2006/main" noGrp="1"/>
          </p:cNvSpPr>
          <p:nvPr/>
        </p:nvSpPr>
        <p:spPr>
          <a:xfrm xmlns:a="http://schemas.openxmlformats.org/drawingml/2006/main">
            <a:off x="609600" y="4756547"/>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At θ = 0 all contributions start together and travel equal distances, so the center is bright.</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Never substitute m = 0 into the dark-minimum list.</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central bright band reaches from m = -1 to m = +1 and is about twice as wide as a</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neighboring side band in the small-angle pattern.</a:t>
            </a:r>
          </a:p>
        </p:txBody>
      </p:sp>
    </p:spTree>
    <p:extLst>
      <p:ext uri="{BB962C8B-B14F-4D97-AF65-F5344CB8AC3E}">
        <p14:creationId xmlns:p14="http://schemas.microsoft.com/office/powerpoint/2010/main" val="322964908"/>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0B0C1B6-3A76-4AA7-85FA-7637C9892E3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DE2D6317-0392-4ED5-89FF-AA2641A727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an integer order is dark for one slit</a:t>
            </a:r>
          </a:p>
        </p:txBody>
      </p:sp>
      <p:sp>
        <p:nvSpPr>
          <p:cNvPr id="3" name="section-label">
            <a:extLst xmlns:a="http://schemas.openxmlformats.org/drawingml/2006/main">
              <a:ext uri="{FF2B5EF4-FFF2-40B4-BE49-F238E27FC236}">
                <a16:creationId xmlns:a16="http://schemas.microsoft.com/office/drawing/2014/main" id="{E33D93A5-84D5-47F0-8AA9-A535903A941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PAIR THIS WITH DOUBLE SLITS</a:t>
            </a:r>
          </a:p>
        </p:txBody>
      </p:sp>
      <p:sp>
        <p:nvSpPr>
          <p:cNvPr id="4" name="source-page">
            <a:extLst xmlns:a="http://schemas.openxmlformats.org/drawingml/2006/main">
              <a:ext uri="{FF2B5EF4-FFF2-40B4-BE49-F238E27FC236}">
                <a16:creationId xmlns:a16="http://schemas.microsoft.com/office/drawing/2014/main" id="{F8494B5E-4D71-4196-9B10-B3B0F3BFE71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14.7</a:t>
            </a:r>
          </a:p>
        </p:txBody>
      </p:sp>
      <p:sp>
        <p:nvSpPr>
          <p:cNvPr id="5" name="slide-number">
            <a:extLst xmlns:a="http://schemas.openxmlformats.org/drawingml/2006/main">
              <a:ext uri="{FF2B5EF4-FFF2-40B4-BE49-F238E27FC236}">
                <a16:creationId xmlns:a16="http://schemas.microsoft.com/office/drawing/2014/main" id="{F8873E4C-338D-487E-80EF-702E1E6EA2C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112</a:t>
            </a:r>
          </a:p>
        </p:txBody>
      </p:sp>
      <p:sp>
        <p:nvSpPr>
          <p:cNvPr id="6" name="body">
            <a:extLst xmlns:a="http://schemas.openxmlformats.org/drawingml/2006/main">
              <a:ext uri="{FF2B5EF4-FFF2-40B4-BE49-F238E27FC236}">
                <a16:creationId xmlns:a16="http://schemas.microsoft.com/office/drawing/2014/main" id="{FF5EE983-1993-4654-9A37-EB47197E8AE6}"/>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Double slit: integer d sin θ/λ gives bright.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Single slit: nonzero integer a sin θ/λ gives dark.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integer alone is not enough; first identify the geometry and the quantity being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canceled.</a:t>
            </a:r>
          </a:p>
        </p:txBody>
      </p:sp>
    </p:spTree>
    <p:extLst>
      <p:ext uri="{BB962C8B-B14F-4D97-AF65-F5344CB8AC3E}">
        <p14:creationId xmlns:p14="http://schemas.microsoft.com/office/powerpoint/2010/main" val="932920835"/>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970E663-5411-472D-887F-0887A2BEE1C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7DEA38AB-8EAD-47AC-A59B-B32700DF172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Finite slit width: the fine fringes sit inside an envelope</a:t>
            </a:r>
          </a:p>
        </p:txBody>
      </p:sp>
      <p:sp>
        <p:nvSpPr>
          <p:cNvPr id="3" name="source-page">
            <a:extLst xmlns:a="http://schemas.openxmlformats.org/drawingml/2006/main">
              <a:ext uri="{FF2B5EF4-FFF2-40B4-BE49-F238E27FC236}">
                <a16:creationId xmlns:a16="http://schemas.microsoft.com/office/drawing/2014/main" id="{4799E9A4-8B5D-47A9-9834-8D014B5494B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14.7-14.8</a:t>
            </a:r>
          </a:p>
        </p:txBody>
      </p:sp>
      <p:sp>
        <p:nvSpPr>
          <p:cNvPr id="4" name="slide-number">
            <a:extLst xmlns:a="http://schemas.openxmlformats.org/drawingml/2006/main">
              <a:ext uri="{FF2B5EF4-FFF2-40B4-BE49-F238E27FC236}">
                <a16:creationId xmlns:a16="http://schemas.microsoft.com/office/drawing/2014/main" id="{DC599482-80AC-4ACA-BF8E-DB3CF1E8E39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9e4cf0375a642df"/>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776B80BC-BBE6-43DC-A104-66A4BB245DCB}"/>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Fine spacing is controlled by separation d. The broad envelope is controlled by slit width a.</a:t>
            </a:r>
          </a:p>
        </p:txBody>
      </p:sp>
    </p:spTree>
    <p:extLst>
      <p:ext uri="{BB962C8B-B14F-4D97-AF65-F5344CB8AC3E}">
        <p14:creationId xmlns:p14="http://schemas.microsoft.com/office/powerpoint/2010/main" val="40722509"/>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CA6E99-B88A-467B-862F-9DDE7782EBC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2D48828-2929-43F5-A149-72CF404E738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Finite slit width: the fine fringes sit inside an envelope</a:t>
            </a:r>
          </a:p>
        </p:txBody>
      </p:sp>
      <p:sp>
        <p:nvSpPr>
          <p:cNvPr id="3" name="source-page">
            <a:extLst xmlns:a="http://schemas.openxmlformats.org/drawingml/2006/main">
              <a:ext uri="{FF2B5EF4-FFF2-40B4-BE49-F238E27FC236}">
                <a16:creationId xmlns:a16="http://schemas.microsoft.com/office/drawing/2014/main" id="{A94F5F5C-05AF-4AB9-90FE-2B5AA2053AE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14.7-14.8</a:t>
            </a:r>
          </a:p>
        </p:txBody>
      </p:sp>
      <p:sp>
        <p:nvSpPr>
          <p:cNvPr id="4" name="slide-number">
            <a:extLst xmlns:a="http://schemas.openxmlformats.org/drawingml/2006/main">
              <a:ext uri="{FF2B5EF4-FFF2-40B4-BE49-F238E27FC236}">
                <a16:creationId xmlns:a16="http://schemas.microsoft.com/office/drawing/2014/main" id="{A9EC2B7D-FCAA-4E95-988B-A02CE03F18E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112</a:t>
            </a:r>
          </a:p>
        </p:txBody>
      </p:sp>
      <p:sp>
        <p:nvSpPr>
          <p:cNvPr id="5" name="body">
            <a:extLst xmlns:a="http://schemas.openxmlformats.org/drawingml/2006/main">
              <a:ext uri="{FF2B5EF4-FFF2-40B4-BE49-F238E27FC236}">
                <a16:creationId xmlns:a16="http://schemas.microsoft.com/office/drawing/2014/main" id="{D51FE315-B1B7-4E95-9D6D-5D9078A6881A}"/>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Finite-width slits also diffract individually.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rapidly spaced double-slit fringes lie inside a broad single-slit envelope.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Slit separation d controls fine fringe spacing; slit width a controls envelope width.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interference maximum can be absent when it coincides with a diffraction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minimum.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why real patterns do not consist of equal-height bright fringes everywhere.</a:t>
            </a:r>
          </a:p>
        </p:txBody>
      </p:sp>
      <p:sp>
        <p:nvSpPr>
          <p:cNvPr id="6" name="body">
            <a:extLst xmlns:a="http://schemas.openxmlformats.org/drawingml/2006/main">
              <a:ext uri="{FF2B5EF4-FFF2-40B4-BE49-F238E27FC236}">
                <a16:creationId xmlns:a16="http://schemas.microsoft.com/office/drawing/2014/main" id="{213063A9-B2E4-429C-8105-E4ADFA2216B9}"/>
              </a:ext>
            </a:extLst>
          </p:cNvPr>
          <p:cNvSpPr>
            <a:spLocks xmlns:a="http://schemas.openxmlformats.org/drawingml/2006/main" noGrp="1"/>
          </p:cNvSpPr>
          <p:nvPr/>
        </p:nvSpPr>
        <p:spPr>
          <a:xfrm xmlns:a="http://schemas.openxmlformats.org/drawingml/2006/main">
            <a:off x="609600" y="42672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Fine fringes: d sin θ = mλ</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Envelope minima: a sin θ = pλ, p = ±1, ±2, ...</a:t>
            </a:r>
          </a:p>
        </p:txBody>
      </p:sp>
    </p:spTree>
    <p:extLst>
      <p:ext uri="{BB962C8B-B14F-4D97-AF65-F5344CB8AC3E}">
        <p14:creationId xmlns:p14="http://schemas.microsoft.com/office/powerpoint/2010/main" val="854290445"/>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95E35AF-E1C9-4339-9C9C-26A52BD31C9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75A14F5-F865-47A2-84FE-6CACB78DC28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Finite slit width: the fine fringes sit inside an envelope</a:t>
            </a:r>
          </a:p>
        </p:txBody>
      </p:sp>
      <p:sp>
        <p:nvSpPr>
          <p:cNvPr id="3" name="source-page">
            <a:extLst xmlns:a="http://schemas.openxmlformats.org/drawingml/2006/main">
              <a:ext uri="{FF2B5EF4-FFF2-40B4-BE49-F238E27FC236}">
                <a16:creationId xmlns:a16="http://schemas.microsoft.com/office/drawing/2014/main" id="{E97CD4AD-D669-4376-B5CA-AFFD056031B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14.7-14.8</a:t>
            </a:r>
          </a:p>
        </p:txBody>
      </p:sp>
      <p:sp>
        <p:nvSpPr>
          <p:cNvPr id="4" name="slide-number">
            <a:extLst xmlns:a="http://schemas.openxmlformats.org/drawingml/2006/main">
              <a:ext uri="{FF2B5EF4-FFF2-40B4-BE49-F238E27FC236}">
                <a16:creationId xmlns:a16="http://schemas.microsoft.com/office/drawing/2014/main" id="{38EDFD53-CBA8-4077-9606-9AF9205090D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85 / 112</a:t>
            </a:r>
          </a:p>
        </p:txBody>
      </p:sp>
      <p:sp>
        <p:nvSpPr>
          <p:cNvPr id="5" name="body">
            <a:extLst xmlns:a="http://schemas.openxmlformats.org/drawingml/2006/main">
              <a:ext uri="{FF2B5EF4-FFF2-40B4-BE49-F238E27FC236}">
                <a16:creationId xmlns:a16="http://schemas.microsoft.com/office/drawing/2014/main" id="{7EC1DE37-9508-4990-932F-CD9A2597A08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d = 4a.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m = 4 interference maximum satisfies sin θ = 4λ/d = λ/a and coincides with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first envelope minimum.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That order is missing.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does not change the slit separation or the spacing of the other fine fringes.</a:t>
            </a:r>
          </a:p>
        </p:txBody>
      </p:sp>
    </p:spTree>
    <p:extLst>
      <p:ext uri="{BB962C8B-B14F-4D97-AF65-F5344CB8AC3E}">
        <p14:creationId xmlns:p14="http://schemas.microsoft.com/office/powerpoint/2010/main" val="933990413"/>
      </p:ext>
    </p:extLst>
  </p:cSld>
</p:sld>
</file>

<file path=ppt/slides/slide86.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9F48A9A-49A3-4626-906A-F2717EB1000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3A13068-85D1-4B2C-A37E-465AC23865C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Finite slit width: the fine fringes sit inside an envelope</a:t>
            </a:r>
          </a:p>
        </p:txBody>
      </p:sp>
      <p:sp>
        <p:nvSpPr>
          <p:cNvPr id="3" name="section-label">
            <a:extLst xmlns:a="http://schemas.openxmlformats.org/drawingml/2006/main">
              <a:ext uri="{FF2B5EF4-FFF2-40B4-BE49-F238E27FC236}">
                <a16:creationId xmlns:a16="http://schemas.microsoft.com/office/drawing/2014/main" id="{2023F156-29D0-4492-8AF4-B65FE3B8607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7B870B25-6AB1-498C-B737-EF5210D62D2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22    14.7-14.8</a:t>
            </a:r>
          </a:p>
        </p:txBody>
      </p:sp>
      <p:sp>
        <p:nvSpPr>
          <p:cNvPr id="5" name="slide-number">
            <a:extLst xmlns:a="http://schemas.openxmlformats.org/drawingml/2006/main">
              <a:ext uri="{FF2B5EF4-FFF2-40B4-BE49-F238E27FC236}">
                <a16:creationId xmlns:a16="http://schemas.microsoft.com/office/drawing/2014/main" id="{9F49ABA1-74EC-4B51-ACC9-9BBF754DCFB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86 / 112</a:t>
            </a:r>
          </a:p>
        </p:txBody>
      </p:sp>
      <p:sp>
        <p:nvSpPr>
          <p:cNvPr id="6" name="body">
            <a:extLst xmlns:a="http://schemas.openxmlformats.org/drawingml/2006/main">
              <a:ext uri="{FF2B5EF4-FFF2-40B4-BE49-F238E27FC236}">
                <a16:creationId xmlns:a16="http://schemas.microsoft.com/office/drawing/2014/main" id="{D2474256-7097-4FE0-B51B-C9B1C4DFB88E}"/>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Increase each slit’s width while keeping their separation fixed.</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broad central envelope becomes narrower; the near-center fine fringe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spacing stays approximately the same.</a:t>
            </a:r>
          </a:p>
        </p:txBody>
      </p:sp>
    </p:spTree>
    <p:extLst>
      <p:ext uri="{BB962C8B-B14F-4D97-AF65-F5344CB8AC3E}">
        <p14:creationId xmlns:p14="http://schemas.microsoft.com/office/powerpoint/2010/main" val="857896812"/>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A5F3DAB-980C-49E0-BA37-9433BDAFA05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80E3101-AFEC-44AA-BEED-EB0DCC6963C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Thin films: count phase reversals first</a:t>
            </a:r>
          </a:p>
        </p:txBody>
      </p:sp>
      <p:sp>
        <p:nvSpPr>
          <p:cNvPr id="3" name="source-page">
            <a:extLst xmlns:a="http://schemas.openxmlformats.org/drawingml/2006/main">
              <a:ext uri="{FF2B5EF4-FFF2-40B4-BE49-F238E27FC236}">
                <a16:creationId xmlns:a16="http://schemas.microsoft.com/office/drawing/2014/main" id="{92FF61DB-519B-47B6-9C02-5EEA36B135F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14.9</a:t>
            </a:r>
          </a:p>
        </p:txBody>
      </p:sp>
      <p:sp>
        <p:nvSpPr>
          <p:cNvPr id="4" name="slide-number">
            <a:extLst xmlns:a="http://schemas.openxmlformats.org/drawingml/2006/main">
              <a:ext uri="{FF2B5EF4-FFF2-40B4-BE49-F238E27FC236}">
                <a16:creationId xmlns:a16="http://schemas.microsoft.com/office/drawing/2014/main" id="{49D5CFA7-5B2A-4638-95FA-F42E657D484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87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4a804aa73ad43fc"/>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5E55C209-4D82-44C3-8FBA-273455B38399}"/>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Two reflected rays interfere. One reflects at the top; the other enters the film, reflects at the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bottom and leaves. Determine the index change at EACH reflecting interface. Rays are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separated obliquely for visibility; the 2nt equations below use the normal-incidence limit.</a:t>
            </a:r>
          </a:p>
        </p:txBody>
      </p:sp>
    </p:spTree>
    <p:extLst>
      <p:ext uri="{BB962C8B-B14F-4D97-AF65-F5344CB8AC3E}">
        <p14:creationId xmlns:p14="http://schemas.microsoft.com/office/powerpoint/2010/main" val="1381215405"/>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166B6A9-A473-40D1-9B27-99E3DEE8D39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2B76CA6-50FC-491D-A323-9B92C7F6CF5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Thin films: count phase reversals first</a:t>
            </a:r>
          </a:p>
        </p:txBody>
      </p:sp>
      <p:sp>
        <p:nvSpPr>
          <p:cNvPr id="3" name="source-page">
            <a:extLst xmlns:a="http://schemas.openxmlformats.org/drawingml/2006/main">
              <a:ext uri="{FF2B5EF4-FFF2-40B4-BE49-F238E27FC236}">
                <a16:creationId xmlns:a16="http://schemas.microsoft.com/office/drawing/2014/main" id="{D6C5E670-EDAA-42E4-B8CF-0B07B3A2ECD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14.9</a:t>
            </a:r>
          </a:p>
        </p:txBody>
      </p:sp>
      <p:sp>
        <p:nvSpPr>
          <p:cNvPr id="4" name="slide-number">
            <a:extLst xmlns:a="http://schemas.openxmlformats.org/drawingml/2006/main">
              <a:ext uri="{FF2B5EF4-FFF2-40B4-BE49-F238E27FC236}">
                <a16:creationId xmlns:a16="http://schemas.microsoft.com/office/drawing/2014/main" id="{1106BF7A-22E0-4059-B6DC-690B17EB1AB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88 / 112</a:t>
            </a:r>
          </a:p>
        </p:txBody>
      </p:sp>
      <p:sp>
        <p:nvSpPr>
          <p:cNvPr id="5" name="body">
            <a:extLst xmlns:a="http://schemas.openxmlformats.org/drawingml/2006/main">
              <a:ext uri="{FF2B5EF4-FFF2-40B4-BE49-F238E27FC236}">
                <a16:creationId xmlns:a16="http://schemas.microsoft.com/office/drawing/2014/main" id="{7F8814CC-2766-4E9A-BEA5-6C72FB1E5E4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the ideal transparent nonabsorbing dielectric interfaces used here, reflection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from lower to higher refractive index produces a 180° phase reversal.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Reflection from higher to lower index does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Transmission does not add that reflection phase reversal, although the wave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accumulates phase as it travels through the film.</a:t>
            </a:r>
          </a:p>
        </p:txBody>
      </p:sp>
      <p:sp>
        <p:nvSpPr>
          <p:cNvPr id="6" name="body">
            <a:extLst xmlns:a="http://schemas.openxmlformats.org/drawingml/2006/main">
              <a:ext uri="{FF2B5EF4-FFF2-40B4-BE49-F238E27FC236}">
                <a16:creationId xmlns:a16="http://schemas.microsoft.com/office/drawing/2014/main" id="{532ACEA3-D8E3-4DC0-97A5-960BB01C4F4A}"/>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Normal incidence: extra optical path = 2n_ft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λ₀, the wavelength in vacuum/approximately 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Equivalently, extra geometric path 2t is compared with λ_film = λ₀/n_f.</a:t>
            </a:r>
          </a:p>
        </p:txBody>
      </p:sp>
    </p:spTree>
    <p:extLst>
      <p:ext uri="{BB962C8B-B14F-4D97-AF65-F5344CB8AC3E}">
        <p14:creationId xmlns:p14="http://schemas.microsoft.com/office/powerpoint/2010/main" val="472504826"/>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475392E-90FC-4982-92C3-9838808ECEE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D7FE6E63-6F41-4F50-8E36-76065A60BA1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Thin films: count phase reversals first</a:t>
            </a:r>
          </a:p>
        </p:txBody>
      </p:sp>
      <p:sp>
        <p:nvSpPr>
          <p:cNvPr id="3" name="source-page">
            <a:extLst xmlns:a="http://schemas.openxmlformats.org/drawingml/2006/main">
              <a:ext uri="{FF2B5EF4-FFF2-40B4-BE49-F238E27FC236}">
                <a16:creationId xmlns:a16="http://schemas.microsoft.com/office/drawing/2014/main" id="{A0ADD583-CDD9-4FA0-B842-B0292C766A3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14.9</a:t>
            </a:r>
          </a:p>
        </p:txBody>
      </p:sp>
      <p:sp>
        <p:nvSpPr>
          <p:cNvPr id="4" name="slide-number">
            <a:extLst xmlns:a="http://schemas.openxmlformats.org/drawingml/2006/main">
              <a:ext uri="{FF2B5EF4-FFF2-40B4-BE49-F238E27FC236}">
                <a16:creationId xmlns:a16="http://schemas.microsoft.com/office/drawing/2014/main" id="{4BC977C8-BD7A-41B6-8091-699FF3968E3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89 / 112</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Relative reflection phase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Constructive reflected light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Destructive reflected light</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Exactly one phase reversal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2n_ft = (m + ½)λ₀</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2n_ft = mλ₀</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Zero or two reversals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2n_ft = mλ₀</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2n_ft = (m + ½)λ₀</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273776394"/>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4B1A70-EA7C-450E-A656-8ECC7742E61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228F54D-3464-4D98-B2B7-E4A809B568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Thin films: count phase reversals first</a:t>
            </a:r>
          </a:p>
        </p:txBody>
      </p:sp>
      <p:sp>
        <p:nvSpPr>
          <p:cNvPr id="3" name="source-page">
            <a:extLst xmlns:a="http://schemas.openxmlformats.org/drawingml/2006/main">
              <a:ext uri="{FF2B5EF4-FFF2-40B4-BE49-F238E27FC236}">
                <a16:creationId xmlns:a16="http://schemas.microsoft.com/office/drawing/2014/main" id="{0DA8F24A-139E-44E6-A94D-E74C1620FCE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14.9</a:t>
            </a:r>
          </a:p>
        </p:txBody>
      </p:sp>
      <p:sp>
        <p:nvSpPr>
          <p:cNvPr id="4" name="slide-number">
            <a:extLst xmlns:a="http://schemas.openxmlformats.org/drawingml/2006/main">
              <a:ext uri="{FF2B5EF4-FFF2-40B4-BE49-F238E27FC236}">
                <a16:creationId xmlns:a16="http://schemas.microsoft.com/office/drawing/2014/main" id="{20769B49-A7D3-432E-BB69-195BF515F71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90 / 112</a:t>
            </a:r>
          </a:p>
        </p:txBody>
      </p:sp>
      <p:sp>
        <p:nvSpPr>
          <p:cNvPr id="5" name="body">
            <a:extLst xmlns:a="http://schemas.openxmlformats.org/drawingml/2006/main">
              <a:ext uri="{FF2B5EF4-FFF2-40B4-BE49-F238E27FC236}">
                <a16:creationId xmlns:a16="http://schemas.microsoft.com/office/drawing/2014/main" id="{CDC8C150-B69B-42C6-920F-B1416CE8FEE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Here m is an integer selected for a physically allowed thickness.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beyond the normal-incidence assessment boundary: at non-normal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incidence, the appropriate optical-path term becomes 2n_ft cos θ_film;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normal-incidence version is the main model in the examples.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Thin-film colors vary with thickness, wavelength and viewing angle.</a:t>
            </a:r>
          </a:p>
        </p:txBody>
      </p:sp>
    </p:spTree>
    <p:extLst>
      <p:ext uri="{BB962C8B-B14F-4D97-AF65-F5344CB8AC3E}">
        <p14:creationId xmlns:p14="http://schemas.microsoft.com/office/powerpoint/2010/main" val="136821695"/>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FEA2795-8502-40F4-A06C-9E1CB16E1E1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C0A5111-F60A-4C14-98C4-CEC3FF9F4C5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Keep the original three thin-film cases together</a:t>
            </a:r>
          </a:p>
        </p:txBody>
      </p:sp>
      <p:sp>
        <p:nvSpPr>
          <p:cNvPr id="3" name="source-page">
            <a:extLst xmlns:a="http://schemas.openxmlformats.org/drawingml/2006/main">
              <a:ext uri="{FF2B5EF4-FFF2-40B4-BE49-F238E27FC236}">
                <a16:creationId xmlns:a16="http://schemas.microsoft.com/office/drawing/2014/main" id="{3666BF51-AA26-481B-B7B7-917BC3A10DB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14.9</a:t>
            </a:r>
          </a:p>
        </p:txBody>
      </p:sp>
      <p:sp>
        <p:nvSpPr>
          <p:cNvPr id="4" name="slide-number">
            <a:extLst xmlns:a="http://schemas.openxmlformats.org/drawingml/2006/main">
              <a:ext uri="{FF2B5EF4-FFF2-40B4-BE49-F238E27FC236}">
                <a16:creationId xmlns:a16="http://schemas.microsoft.com/office/drawing/2014/main" id="{ECC66921-C6AD-4A14-9DF0-CA63C7E04B6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91 / 112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95b597f564243d5"/>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58395C8-EC34-4520-87D6-348F221AC63E}"/>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Count the phase change of each reflected ray separately. A reflection from lower to higher index</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adds π in this ideal dielectric model. Rays are separated obliquely for visibility; the 2nt equations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below use the normal-incidence limit.</a:t>
            </a:r>
          </a:p>
        </p:txBody>
      </p:sp>
    </p:spTree>
    <p:extLst>
      <p:ext uri="{BB962C8B-B14F-4D97-AF65-F5344CB8AC3E}">
        <p14:creationId xmlns:p14="http://schemas.microsoft.com/office/powerpoint/2010/main" val="1552354109"/>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E50E72B-842A-4760-8FA6-04570FE684F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1892B86-EF2D-4823-9AC0-9EABD0C3AAF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Keep the original three thin-film cases together</a:t>
            </a:r>
          </a:p>
        </p:txBody>
      </p:sp>
      <p:sp>
        <p:nvSpPr>
          <p:cNvPr id="3" name="source-page">
            <a:extLst xmlns:a="http://schemas.openxmlformats.org/drawingml/2006/main">
              <a:ext uri="{FF2B5EF4-FFF2-40B4-BE49-F238E27FC236}">
                <a16:creationId xmlns:a16="http://schemas.microsoft.com/office/drawing/2014/main" id="{5FA07961-5B08-4FAF-8005-5FBE7584A68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14.9</a:t>
            </a:r>
          </a:p>
        </p:txBody>
      </p:sp>
      <p:sp>
        <p:nvSpPr>
          <p:cNvPr id="4" name="slide-number">
            <a:extLst xmlns:a="http://schemas.openxmlformats.org/drawingml/2006/main">
              <a:ext uri="{FF2B5EF4-FFF2-40B4-BE49-F238E27FC236}">
                <a16:creationId xmlns:a16="http://schemas.microsoft.com/office/drawing/2014/main" id="{CA3CBCB5-226E-4512-A16F-5791B63502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92 / 112</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3994013"/>
                <a:gridCol w="1524596"/>
                <a:gridCol w="5454190"/>
              </a:tblGrid>
              <a:tr h="766572">
                <a:tc>
                  <a:txBody>
                    <a:bodyPr wrap="square" lIns="95250" tIns="76200" rIns="95250" bIns="76200">
                      <a:noAutofit/>
                    </a:bodyPr>
                    <a:lstStyle/>
                    <a:p>
                      <a:r>
                        <a:rPr sz="1800" b="1">
                          <a:solidFill>
                            <a:srgbClr val="FFFFFF"/>
                          </a:solidFill>
                          <a:latin typeface="Arial"/>
                          <a:ea typeface="Arial"/>
                          <a:cs typeface="Arial"/>
                        </a:rPr>
                        <a:t>Case at near-normal incidence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Reflection flips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Reflected-light condition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Air / oil 1.50 / water 1.33</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One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Bright: 2nt = (m + ½)λ0</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Air / low-index film 1.25 / water 1.33</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Two</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Bright: 2nt = mλ0</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Air / coating 1.40 / glass 1.60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Two</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Dark: 2nt = (m + ½)λ0</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730075901"/>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EE49FC-3F2B-4A1E-B870-0817F3A00AA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FC02635E-5313-4CD1-BDF0-A5D1A2497DD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Keep the original three thin-film cases together</a:t>
            </a:r>
          </a:p>
        </p:txBody>
      </p:sp>
      <p:sp>
        <p:nvSpPr>
          <p:cNvPr id="3" name="source-page">
            <a:extLst xmlns:a="http://schemas.openxmlformats.org/drawingml/2006/main">
              <a:ext uri="{FF2B5EF4-FFF2-40B4-BE49-F238E27FC236}">
                <a16:creationId xmlns:a16="http://schemas.microsoft.com/office/drawing/2014/main" id="{4859C1E0-50F0-4D21-A1BE-AE34BD4E2E3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14.9</a:t>
            </a:r>
          </a:p>
        </p:txBody>
      </p:sp>
      <p:sp>
        <p:nvSpPr>
          <p:cNvPr id="4" name="slide-number">
            <a:extLst xmlns:a="http://schemas.openxmlformats.org/drawingml/2006/main">
              <a:ext uri="{FF2B5EF4-FFF2-40B4-BE49-F238E27FC236}">
                <a16:creationId xmlns:a16="http://schemas.microsoft.com/office/drawing/2014/main" id="{42E3204B-DF87-4D62-898A-B8D5A8AA692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93 / 112</a:t>
            </a:r>
          </a:p>
        </p:txBody>
      </p:sp>
      <p:sp>
        <p:nvSpPr>
          <p:cNvPr id="5" name="body">
            <a:extLst xmlns:a="http://schemas.openxmlformats.org/drawingml/2006/main">
              <a:ext uri="{FF2B5EF4-FFF2-40B4-BE49-F238E27FC236}">
                <a16:creationId xmlns:a16="http://schemas.microsoft.com/office/drawing/2014/main" id="{E4587DF5-175E-4D4B-9832-A64F57ACCFED}"/>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first case, the top reflection flips and the lower reflection does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second and third, both flip: the relative reflection shift is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film index in 2nt is always that of the middle layer. λ₀ is the vacuum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wavelength.</a:t>
            </a:r>
          </a:p>
        </p:txBody>
      </p:sp>
      <p:sp>
        <p:nvSpPr>
          <p:cNvPr id="6" name="body">
            <a:extLst xmlns:a="http://schemas.openxmlformats.org/drawingml/2006/main">
              <a:ext uri="{FF2B5EF4-FFF2-40B4-BE49-F238E27FC236}">
                <a16:creationId xmlns:a16="http://schemas.microsoft.com/office/drawing/2014/main" id="{A693B8E8-E5CB-4AA2-A006-F5EE7ECC57A8}"/>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CORRECTION TO A POSSIBLE LABEL AMBIGUITY: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the stated numerical indices to count flips.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film of index 1.50 over water 1.33 has one flip, even if a handwritten label calls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“soap.” A film of index 1.25 over water 1.33 has two.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name of the liquid does not determine the answer.</a:t>
            </a:r>
          </a:p>
        </p:txBody>
      </p:sp>
    </p:spTree>
    <p:extLst>
      <p:ext uri="{BB962C8B-B14F-4D97-AF65-F5344CB8AC3E}">
        <p14:creationId xmlns:p14="http://schemas.microsoft.com/office/powerpoint/2010/main" val="601039529"/>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12825206-D1ED-46E4-8F70-08AAF8E9FCE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03BF1D1-3907-4D69-9058-E45AD486D33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Soap films and antireflection coatings</a:t>
            </a:r>
          </a:p>
        </p:txBody>
      </p:sp>
      <p:sp>
        <p:nvSpPr>
          <p:cNvPr id="3" name="section-label">
            <a:extLst xmlns:a="http://schemas.openxmlformats.org/drawingml/2006/main">
              <a:ext uri="{FF2B5EF4-FFF2-40B4-BE49-F238E27FC236}">
                <a16:creationId xmlns:a16="http://schemas.microsoft.com/office/drawing/2014/main" id="{9CF5D0E6-622D-4609-997A-144D380757E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Example A: soap film in air</a:t>
            </a:r>
          </a:p>
        </p:txBody>
      </p:sp>
      <p:sp>
        <p:nvSpPr>
          <p:cNvPr id="4" name="source-page">
            <a:extLst xmlns:a="http://schemas.openxmlformats.org/drawingml/2006/main">
              <a:ext uri="{FF2B5EF4-FFF2-40B4-BE49-F238E27FC236}">
                <a16:creationId xmlns:a16="http://schemas.microsoft.com/office/drawing/2014/main" id="{CE62B35B-8890-4806-80A1-05B5C6DC9D7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14.9</a:t>
            </a:r>
          </a:p>
        </p:txBody>
      </p:sp>
      <p:sp>
        <p:nvSpPr>
          <p:cNvPr id="5" name="slide-number">
            <a:extLst xmlns:a="http://schemas.openxmlformats.org/drawingml/2006/main">
              <a:ext uri="{FF2B5EF4-FFF2-40B4-BE49-F238E27FC236}">
                <a16:creationId xmlns:a16="http://schemas.microsoft.com/office/drawing/2014/main" id="{50B3D669-7B17-4A51-91AC-B4B1B88C4F9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94 / 112</a:t>
            </a:r>
          </a:p>
        </p:txBody>
      </p:sp>
      <p:sp>
        <p:nvSpPr>
          <p:cNvPr id="6" name="body">
            <a:extLst xmlns:a="http://schemas.openxmlformats.org/drawingml/2006/main">
              <a:ext uri="{FF2B5EF4-FFF2-40B4-BE49-F238E27FC236}">
                <a16:creationId xmlns:a16="http://schemas.microsoft.com/office/drawing/2014/main" id="{36CFFE5F-CD60-45BD-AE92-C85F02BA44CE}"/>
              </a:ext>
            </a:extLst>
          </p:cNvPr>
          <p:cNvSpPr>
            <a:spLocks xmlns:a="http://schemas.openxmlformats.org/drawingml/2006/main" noGrp="1"/>
          </p:cNvSpPr>
          <p:nvPr/>
        </p:nvSpPr>
        <p:spPr>
          <a:xfrm xmlns:a="http://schemas.openxmlformats.org/drawingml/2006/main">
            <a:off x="609600" y="1866900"/>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Take n_film = 1.33 between air on both sides.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top reflection reverses phase; the bottom does not.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For strong reflected 600 nm light, the least positive constructive thickness satisfies 2nt =</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λ₀/2, giving t = 113 nm.</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Very thin regions can look dark in reflection because the two reflected waves nearly</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cancel.</a:t>
            </a:r>
          </a:p>
        </p:txBody>
      </p:sp>
      <p:sp>
        <p:nvSpPr>
          <p:cNvPr id="7" name="body">
            <a:extLst xmlns:a="http://schemas.openxmlformats.org/drawingml/2006/main">
              <a:ext uri="{FF2B5EF4-FFF2-40B4-BE49-F238E27FC236}">
                <a16:creationId xmlns:a16="http://schemas.microsoft.com/office/drawing/2014/main" id="{AE733279-70B9-466B-B457-4E20D9D66D3A}"/>
              </a:ext>
            </a:extLst>
          </p:cNvPr>
          <p:cNvSpPr>
            <a:spLocks xmlns:a="http://schemas.openxmlformats.org/drawingml/2006/main" noGrp="1"/>
          </p:cNvSpPr>
          <p:nvPr/>
        </p:nvSpPr>
        <p:spPr>
          <a:xfrm xmlns:a="http://schemas.openxmlformats.org/drawingml/2006/main">
            <a:off x="609600" y="4124325"/>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Example B: coating on glass: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Air → coating n = 1.38 → glass n = 1.52 gives a phase reversal at both reflections.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To reduce reflection of 550 nm light, use the smallest positive destructive thickness t =</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λ₀/(4n) = 99.6 nm.</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same quarter-wave thickness has a different role from the soap-film case because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the reflection phase pattern differs.</a:t>
            </a:r>
          </a:p>
        </p:txBody>
      </p:sp>
    </p:spTree>
    <p:extLst>
      <p:ext uri="{BB962C8B-B14F-4D97-AF65-F5344CB8AC3E}">
        <p14:creationId xmlns:p14="http://schemas.microsoft.com/office/powerpoint/2010/main" val="1699669465"/>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8108FB7-8B77-4892-88AA-BA63C9F6EF6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3FB8C70B-BF3A-4CE3-99B6-A2F617406FE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Soap films and antireflection coatings</a:t>
            </a:r>
          </a:p>
        </p:txBody>
      </p:sp>
      <p:sp>
        <p:nvSpPr>
          <p:cNvPr id="3" name="source-page">
            <a:extLst xmlns:a="http://schemas.openxmlformats.org/drawingml/2006/main">
              <a:ext uri="{FF2B5EF4-FFF2-40B4-BE49-F238E27FC236}">
                <a16:creationId xmlns:a16="http://schemas.microsoft.com/office/drawing/2014/main" id="{F97F7174-293B-4DFC-A639-3D4295D4DBA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14.9</a:t>
            </a:r>
          </a:p>
        </p:txBody>
      </p:sp>
      <p:sp>
        <p:nvSpPr>
          <p:cNvPr id="4" name="slide-number">
            <a:extLst xmlns:a="http://schemas.openxmlformats.org/drawingml/2006/main">
              <a:ext uri="{FF2B5EF4-FFF2-40B4-BE49-F238E27FC236}">
                <a16:creationId xmlns:a16="http://schemas.microsoft.com/office/drawing/2014/main" id="{3371A79D-197B-4F4C-8800-65FA88ED3EE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95 / 112</a:t>
            </a:r>
          </a:p>
        </p:txBody>
      </p:sp>
      <p:sp>
        <p:nvSpPr>
          <p:cNvPr id="5" name="body">
            <a:extLst xmlns:a="http://schemas.openxmlformats.org/drawingml/2006/main">
              <a:ext uri="{FF2B5EF4-FFF2-40B4-BE49-F238E27FC236}">
                <a16:creationId xmlns:a16="http://schemas.microsoft.com/office/drawing/2014/main" id="{38A2580E-61D9-4683-A967-00C03FB9C43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quarter-wave thickness is not a universal “constructive” or “destructive” rule.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Always draw the layers, label their indices and count the relative phase changes.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wavelength in the quarter-wave formula is the wavelength inside the coating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when written as t = λ_coating/4.</a:t>
            </a:r>
          </a:p>
        </p:txBody>
      </p:sp>
      <p:sp>
        <p:nvSpPr>
          <p:cNvPr id="6" name="body">
            <a:extLst xmlns:a="http://schemas.openxmlformats.org/drawingml/2006/main">
              <a:ext uri="{FF2B5EF4-FFF2-40B4-BE49-F238E27FC236}">
                <a16:creationId xmlns:a16="http://schemas.microsoft.com/office/drawing/2014/main" id="{070B8661-0FF5-45FB-AB76-82C2BFF83A26}"/>
              </a:ext>
            </a:extLst>
          </p:cNvPr>
          <p:cNvSpPr>
            <a:spLocks xmlns:a="http://schemas.openxmlformats.org/drawingml/2006/main" noGrp="1"/>
          </p:cNvSpPr>
          <p:nvPr/>
        </p:nvSpPr>
        <p:spPr>
          <a:xfrm xmlns:a="http://schemas.openxmlformats.org/drawingml/2006/main">
            <a:off x="609600" y="3552825"/>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Depth of explanation: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Destructive phase alignment minimizes reflection, but exact cancellation also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requires matching the amplitudes of the reflected waves.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ideal single coating at normal incidence, the amplitude-matching condition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n_coating = √(n_airn_substrate).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an extension; it explains why not every quarter-wave coating gives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reflected intensity.</a:t>
            </a:r>
          </a:p>
        </p:txBody>
      </p:sp>
    </p:spTree>
    <p:extLst>
      <p:ext uri="{BB962C8B-B14F-4D97-AF65-F5344CB8AC3E}">
        <p14:creationId xmlns:p14="http://schemas.microsoft.com/office/powerpoint/2010/main" val="691831006"/>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C2B66C3-8A9B-4E02-8F94-05A672AE5E9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E1DE573-D1EA-4C20-9750-9BEAB284E75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Soap films and antireflection coatings</a:t>
            </a:r>
          </a:p>
        </p:txBody>
      </p:sp>
      <p:sp>
        <p:nvSpPr>
          <p:cNvPr id="3" name="source-page">
            <a:extLst xmlns:a="http://schemas.openxmlformats.org/drawingml/2006/main">
              <a:ext uri="{FF2B5EF4-FFF2-40B4-BE49-F238E27FC236}">
                <a16:creationId xmlns:a16="http://schemas.microsoft.com/office/drawing/2014/main" id="{01FFDE9C-9663-4BCC-8A74-14494520CE3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14.9</a:t>
            </a:r>
          </a:p>
        </p:txBody>
      </p:sp>
      <p:sp>
        <p:nvSpPr>
          <p:cNvPr id="4" name="slide-number">
            <a:extLst xmlns:a="http://schemas.openxmlformats.org/drawingml/2006/main">
              <a:ext uri="{FF2B5EF4-FFF2-40B4-BE49-F238E27FC236}">
                <a16:creationId xmlns:a16="http://schemas.microsoft.com/office/drawing/2014/main" id="{E0CBABE5-0545-41AD-BB2B-09C12E63513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96 / 112</a:t>
            </a:r>
          </a:p>
        </p:txBody>
      </p:sp>
      <p:sp>
        <p:nvSpPr>
          <p:cNvPr id="5" name="body">
            <a:extLst xmlns:a="http://schemas.openxmlformats.org/drawingml/2006/main">
              <a:ext uri="{FF2B5EF4-FFF2-40B4-BE49-F238E27FC236}">
                <a16:creationId xmlns:a16="http://schemas.microsoft.com/office/drawing/2014/main" id="{4737DD2F-F548-477B-8A61-3A8926D83BE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transparent lossless layers, reduced reflection generally corresponds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increased transmission, not destroyed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Real coatings can absorb light and are designed for particular wavelength/angle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ranges.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single layer cannot perfectly remove reflections over every color and angle.</a:t>
            </a:r>
          </a:p>
        </p:txBody>
      </p:sp>
    </p:spTree>
    <p:extLst>
      <p:ext uri="{BB962C8B-B14F-4D97-AF65-F5344CB8AC3E}">
        <p14:creationId xmlns:p14="http://schemas.microsoft.com/office/powerpoint/2010/main" val="865201151"/>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76DBD418-E2F7-4D2D-9B18-CBF823951F5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C5B4C6D-B6F3-4CCC-8548-A5778FE7E21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Two-speaker problem and slit experiment</a:t>
            </a:r>
          </a:p>
        </p:txBody>
      </p:sp>
      <p:sp>
        <p:nvSpPr>
          <p:cNvPr id="3" name="source-page">
            <a:extLst xmlns:a="http://schemas.openxmlformats.org/drawingml/2006/main">
              <a:ext uri="{FF2B5EF4-FFF2-40B4-BE49-F238E27FC236}">
                <a16:creationId xmlns:a16="http://schemas.microsoft.com/office/drawing/2014/main" id="{9BC64D78-C34A-4508-BA68-45E2EE0D297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14.6-14.8</a:t>
            </a:r>
          </a:p>
        </p:txBody>
      </p:sp>
      <p:sp>
        <p:nvSpPr>
          <p:cNvPr id="4" name="slide-number">
            <a:extLst xmlns:a="http://schemas.openxmlformats.org/drawingml/2006/main">
              <a:ext uri="{FF2B5EF4-FFF2-40B4-BE49-F238E27FC236}">
                <a16:creationId xmlns:a16="http://schemas.microsoft.com/office/drawing/2014/main" id="{EA3C6FEF-4472-4559-A3CF-847CC8F39D3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97 / 112</a:t>
            </a:r>
          </a:p>
        </p:txBody>
      </p:sp>
      <p:sp>
        <p:nvSpPr>
          <p:cNvPr id="5" name="body">
            <a:extLst xmlns:a="http://schemas.openxmlformats.org/drawingml/2006/main">
              <a:ext uri="{FF2B5EF4-FFF2-40B4-BE49-F238E27FC236}">
                <a16:creationId xmlns:a16="http://schemas.microsoft.com/office/drawing/2014/main" id="{41E6BA6C-E5FB-4339-8D7D-FF174694C020}"/>
              </a:ext>
            </a:extLst>
          </p:cNvPr>
          <p:cNvSpPr>
            <a:spLocks xmlns:a="http://schemas.openxmlformats.org/drawingml/2006/main" noGrp="1"/>
          </p:cNvSpPr>
          <p:nvPr/>
        </p:nvSpPr>
        <p:spPr>
          <a:xfrm xmlns:a="http://schemas.openxmlformats.org/drawingml/2006/main">
            <a:off x="609600" y="1866900"/>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Two in-phase speakers are 0.75 m apart.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measurement line is 5.0 m away and parallel to the speaker separation.</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With f = 2500 Hz and sound speed 343 m/s, λ = 0.1372 m.</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Near the center, use the same path-difference geometry as two slits.</a:t>
            </a:r>
          </a:p>
        </p:txBody>
      </p:sp>
      <p:sp>
        <p:nvSpPr>
          <p:cNvPr id="6" name="body">
            <a:extLst xmlns:a="http://schemas.openxmlformats.org/drawingml/2006/main">
              <a:ext uri="{FF2B5EF4-FFF2-40B4-BE49-F238E27FC236}">
                <a16:creationId xmlns:a16="http://schemas.microsoft.com/office/drawing/2014/main" id="{D22C2D89-631F-43C4-A64A-C8C03C6C6164}"/>
              </a:ext>
            </a:extLst>
          </p:cNvPr>
          <p:cNvSpPr>
            <a:spLocks xmlns:a="http://schemas.openxmlformats.org/drawingml/2006/main" noGrp="1"/>
          </p:cNvSpPr>
          <p:nvPr/>
        </p:nvSpPr>
        <p:spPr>
          <a:xfrm xmlns:a="http://schemas.openxmlformats.org/drawingml/2006/main">
            <a:off x="609600" y="3481388"/>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Relationships and conditions: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First quiet point: d sin θ = λ/2</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sin θ = 0.1372/(2 × 0.75) = 0.09147</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y = L tan θ ≈ 0.459 m</a:t>
            </a:r>
          </a:p>
        </p:txBody>
      </p:sp>
      <p:sp>
        <p:nvSpPr>
          <p:cNvPr id="7" name="body">
            <a:extLst xmlns:a="http://schemas.openxmlformats.org/drawingml/2006/main">
              <a:ext uri="{FF2B5EF4-FFF2-40B4-BE49-F238E27FC236}">
                <a16:creationId xmlns:a16="http://schemas.microsoft.com/office/drawing/2014/main" id="{3E7E9650-74CD-4E98-8536-673BFADD44D7}"/>
              </a:ext>
            </a:extLst>
          </p:cNvPr>
          <p:cNvSpPr>
            <a:spLocks xmlns:a="http://schemas.openxmlformats.org/drawingml/2006/main" noGrp="1"/>
          </p:cNvSpPr>
          <p:nvPr/>
        </p:nvSpPr>
        <p:spPr>
          <a:xfrm xmlns:a="http://schemas.openxmlformats.org/drawingml/2006/main">
            <a:off x="609600" y="5095875"/>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corresponding minimum exists on the opposite side of center.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Lowering f increases λ, so the minima move farther from center.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Real unequal amplitudes or room reflections prevent a perfectly silent minimum.</a:t>
            </a:r>
          </a:p>
        </p:txBody>
      </p:sp>
    </p:spTree>
    <p:extLst>
      <p:ext uri="{BB962C8B-B14F-4D97-AF65-F5344CB8AC3E}">
        <p14:creationId xmlns:p14="http://schemas.microsoft.com/office/powerpoint/2010/main" val="1530374530"/>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91D51A7-933F-4C1F-B325-EDEE48A3D51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63E33F6D-FE10-4E44-8A76-56F9271F983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Measure a slit separation using a known laser wavelength</a:t>
            </a:r>
          </a:p>
        </p:txBody>
      </p:sp>
      <p:sp>
        <p:nvSpPr>
          <p:cNvPr id="3" name="source-page">
            <a:extLst xmlns:a="http://schemas.openxmlformats.org/drawingml/2006/main">
              <a:ext uri="{FF2B5EF4-FFF2-40B4-BE49-F238E27FC236}">
                <a16:creationId xmlns:a16="http://schemas.microsoft.com/office/drawing/2014/main" id="{EA240E7D-D973-49D9-94A6-0210F9572A7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14.6-14.8</a:t>
            </a:r>
          </a:p>
        </p:txBody>
      </p:sp>
      <p:sp>
        <p:nvSpPr>
          <p:cNvPr id="4" name="slide-number">
            <a:extLst xmlns:a="http://schemas.openxmlformats.org/drawingml/2006/main">
              <a:ext uri="{FF2B5EF4-FFF2-40B4-BE49-F238E27FC236}">
                <a16:creationId xmlns:a16="http://schemas.microsoft.com/office/drawing/2014/main" id="{2383994D-F908-46C4-99E7-55C99788B25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98 / 112</a:t>
            </a:r>
          </a:p>
        </p:txBody>
      </p:sp>
      <p:sp>
        <p:nvSpPr>
          <p:cNvPr id="5" name="body">
            <a:extLst xmlns:a="http://schemas.openxmlformats.org/drawingml/2006/main">
              <a:ext uri="{FF2B5EF4-FFF2-40B4-BE49-F238E27FC236}">
                <a16:creationId xmlns:a16="http://schemas.microsoft.com/office/drawing/2014/main" id="{883D52C3-302B-4B86-9F70-D9F627DE70F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a long distance L, then measure across several bright-fringe spacings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divide by their number.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fringe position y against signed order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small angles, slope s = λL/d, so d = λL/s.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measurements and use a best-fit line.</a:t>
            </a:r>
          </a:p>
        </p:txBody>
      </p:sp>
      <p:sp>
        <p:nvSpPr>
          <p:cNvPr id="6" name="body">
            <a:extLst xmlns:a="http://schemas.openxmlformats.org/drawingml/2006/main">
              <a:ext uri="{FF2B5EF4-FFF2-40B4-BE49-F238E27FC236}">
                <a16:creationId xmlns:a16="http://schemas.microsoft.com/office/drawing/2014/main" id="{1FF4C2BC-DCC3-4ECD-94AF-7398B32719EB}"/>
              </a:ext>
            </a:extLst>
          </p:cNvPr>
          <p:cNvSpPr>
            <a:spLocks xmlns:a="http://schemas.openxmlformats.org/drawingml/2006/main" noGrp="1"/>
          </p:cNvSpPr>
          <p:nvPr/>
        </p:nvSpPr>
        <p:spPr>
          <a:xfrm xmlns:a="http://schemas.openxmlformats.org/drawingml/2006/main">
            <a:off x="609600" y="3910013"/>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RETAIN THE GRAPH AND ERROR REASONING: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from the central maximum, not a screen edge.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Using several fringes reduces the relative uncertainty from locating one bright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center.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angles are appreciable, calculate θ from tan θ = y/L and fit sin θ against order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instead.</a:t>
            </a:r>
          </a:p>
        </p:txBody>
      </p:sp>
    </p:spTree>
    <p:extLst>
      <p:ext uri="{BB962C8B-B14F-4D97-AF65-F5344CB8AC3E}">
        <p14:creationId xmlns:p14="http://schemas.microsoft.com/office/powerpoint/2010/main" val="1418709623"/>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D6ECF0B-2DCE-403E-BB7D-5648DE6B40B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696970D-9E74-4EF1-8589-93C6F2D9D2C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Determine a laser wavelength</a:t>
            </a:r>
          </a:p>
        </p:txBody>
      </p:sp>
      <p:sp>
        <p:nvSpPr>
          <p:cNvPr id="3" name="source-page">
            <a:extLst xmlns:a="http://schemas.openxmlformats.org/drawingml/2006/main">
              <a:ext uri="{FF2B5EF4-FFF2-40B4-BE49-F238E27FC236}">
                <a16:creationId xmlns:a16="http://schemas.microsoft.com/office/drawing/2014/main" id="{23F2532A-415E-4883-8E31-E6FD0AE27CE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Science practices</a:t>
            </a:r>
          </a:p>
        </p:txBody>
      </p:sp>
      <p:sp>
        <p:nvSpPr>
          <p:cNvPr id="4" name="slide-number">
            <a:extLst xmlns:a="http://schemas.openxmlformats.org/drawingml/2006/main">
              <a:ext uri="{FF2B5EF4-FFF2-40B4-BE49-F238E27FC236}">
                <a16:creationId xmlns:a16="http://schemas.microsoft.com/office/drawing/2014/main" id="{826C1E32-048E-4025-8B97-B02D50A6A93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99 / 112</a:t>
            </a:r>
          </a:p>
        </p:txBody>
      </p:sp>
      <p:sp>
        <p:nvSpPr>
          <p:cNvPr id="5" name="body">
            <a:extLst xmlns:a="http://schemas.openxmlformats.org/drawingml/2006/main">
              <a:ext uri="{FF2B5EF4-FFF2-40B4-BE49-F238E27FC236}">
                <a16:creationId xmlns:a16="http://schemas.microsoft.com/office/drawing/2014/main" id="{B34506A0-C6BC-4896-9976-9243236DF65D}"/>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a double slit of known separation d and a screen at measured distance 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Mark the central fringe and several maxima on both sides.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the span from order -m to +m to reduce fractional position error; divide by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2m to get Δy.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for several L values.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Δy against L; the slope is λ/d.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y = L tan θ and d sin θ = mλ if the small-angle assumption fails.</a:t>
            </a:r>
          </a:p>
        </p:txBody>
      </p:sp>
      <p:sp>
        <p:nvSpPr>
          <p:cNvPr id="6" name="body">
            <a:extLst xmlns:a="http://schemas.openxmlformats.org/drawingml/2006/main">
              <a:ext uri="{FF2B5EF4-FFF2-40B4-BE49-F238E27FC236}">
                <a16:creationId xmlns:a16="http://schemas.microsoft.com/office/drawing/2014/main" id="{317BD34E-0B1F-4983-AE4B-B37A0FAB3E29}"/>
              </a:ext>
            </a:extLst>
          </p:cNvPr>
          <p:cNvSpPr>
            <a:spLocks xmlns:a="http://schemas.openxmlformats.org/drawingml/2006/main" noGrp="1"/>
          </p:cNvSpPr>
          <p:nvPr/>
        </p:nvSpPr>
        <p:spPr>
          <a:xfrm xmlns:a="http://schemas.openxmlformats.org/drawingml/2006/main">
            <a:off x="609600" y="462438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slit orientation fixed, measure L perpendicular to the screen and avoid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saturating the bright-fringe position by judging a broad glare spot.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uncertain slit separation directly affects inferred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confuse half a bright-to-bright spacing with one full spacing.</a:t>
            </a:r>
          </a:p>
        </p:txBody>
      </p:sp>
    </p:spTree>
    <p:extLst>
      <p:ext uri="{BB962C8B-B14F-4D97-AF65-F5344CB8AC3E}">
        <p14:creationId xmlns:p14="http://schemas.microsoft.com/office/powerpoint/2010/main" val="599736919"/>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FA5F230-6D21-4BA6-8A16-900086A7DD0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AE5AB792-EF2D-4437-838C-97AA635E2F6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Determine sound speed with a resonance tube</a:t>
            </a:r>
          </a:p>
        </p:txBody>
      </p:sp>
      <p:sp>
        <p:nvSpPr>
          <p:cNvPr id="3" name="source-page">
            <a:extLst xmlns:a="http://schemas.openxmlformats.org/drawingml/2006/main">
              <a:ext uri="{FF2B5EF4-FFF2-40B4-BE49-F238E27FC236}">
                <a16:creationId xmlns:a16="http://schemas.microsoft.com/office/drawing/2014/main" id="{5484E0E1-4089-45F1-9B7F-C04E37CA866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Science practices</a:t>
            </a:r>
          </a:p>
        </p:txBody>
      </p:sp>
      <p:sp>
        <p:nvSpPr>
          <p:cNvPr id="4" name="slide-number">
            <a:extLst xmlns:a="http://schemas.openxmlformats.org/drawingml/2006/main">
              <a:ext uri="{FF2B5EF4-FFF2-40B4-BE49-F238E27FC236}">
                <a16:creationId xmlns:a16="http://schemas.microsoft.com/office/drawing/2014/main" id="{7FB355F5-E02F-4503-BED7-79FCB49F876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100 / 112</a:t>
            </a:r>
          </a:p>
        </p:txBody>
      </p:sp>
      <p:sp>
        <p:nvSpPr>
          <p:cNvPr id="5" name="body">
            <a:extLst xmlns:a="http://schemas.openxmlformats.org/drawingml/2006/main">
              <a:ext uri="{FF2B5EF4-FFF2-40B4-BE49-F238E27FC236}">
                <a16:creationId xmlns:a16="http://schemas.microsoft.com/office/drawing/2014/main" id="{5BD82E55-94BD-4E81-8271-BC20FEF434C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tube closed at one end and driven at known frequency f, find successive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resonant lengths L₁ and L₂.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Their difference is approximately λ/2, so v = 2f(L₂ - L₁).</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Taking the difference can largely cancel an approximately constant end correction.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with several frequencies and record room temperature.</a:t>
            </a:r>
          </a:p>
        </p:txBody>
      </p:sp>
      <p:sp>
        <p:nvSpPr>
          <p:cNvPr id="6" name="body">
            <a:extLst xmlns:a="http://schemas.openxmlformats.org/drawingml/2006/main">
              <a:ext uri="{FF2B5EF4-FFF2-40B4-BE49-F238E27FC236}">
                <a16:creationId xmlns:a16="http://schemas.microsoft.com/office/drawing/2014/main" id="{BB5AA92A-9D41-44BE-99EB-4EB6BD365B1F}"/>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data: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 = 500 Hz, successive resonances occur at 0.170 m and 0.510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difference is 0.340 m, so v = 2(500)(0.340) = 340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Using v = 4fL₁ gives the same ideal value, but is more sensitive to an end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correction.</a:t>
            </a:r>
          </a:p>
        </p:txBody>
      </p:sp>
    </p:spTree>
    <p:extLst>
      <p:ext uri="{BB962C8B-B14F-4D97-AF65-F5344CB8AC3E}">
        <p14:creationId xmlns:p14="http://schemas.microsoft.com/office/powerpoint/2010/main" val="37047786"/>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B7FD919-CB09-4EA3-A558-FD19C1D700B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9CFBFF4C-136B-442D-A79C-11CFB829897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Determine sound speed with a resonance tube</a:t>
            </a:r>
          </a:p>
        </p:txBody>
      </p:sp>
      <p:sp>
        <p:nvSpPr>
          <p:cNvPr id="3" name="source-page">
            <a:extLst xmlns:a="http://schemas.openxmlformats.org/drawingml/2006/main">
              <a:ext uri="{FF2B5EF4-FFF2-40B4-BE49-F238E27FC236}">
                <a16:creationId xmlns:a16="http://schemas.microsoft.com/office/drawing/2014/main" id="{4D1415D4-4A0D-4763-B516-DBB04DACFE2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Science practices</a:t>
            </a:r>
          </a:p>
        </p:txBody>
      </p:sp>
      <p:sp>
        <p:nvSpPr>
          <p:cNvPr id="4" name="slide-number">
            <a:extLst xmlns:a="http://schemas.openxmlformats.org/drawingml/2006/main">
              <a:ext uri="{FF2B5EF4-FFF2-40B4-BE49-F238E27FC236}">
                <a16:creationId xmlns:a16="http://schemas.microsoft.com/office/drawing/2014/main" id="{FB57B133-A436-465A-9D72-D44903CA59E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101 / 112</a:t>
            </a:r>
          </a:p>
        </p:txBody>
      </p:sp>
      <p:sp>
        <p:nvSpPr>
          <p:cNvPr id="5" name="body">
            <a:extLst xmlns:a="http://schemas.openxmlformats.org/drawingml/2006/main">
              <a:ext uri="{FF2B5EF4-FFF2-40B4-BE49-F238E27FC236}">
                <a16:creationId xmlns:a16="http://schemas.microsoft.com/office/drawing/2014/main" id="{CAA8AE96-E2F4-41D8-B32A-9110BB6AC78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polarization demonstrations, rotate an analyzer while keeping source intensity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and detector position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with a third polarizer between crossed filters.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sequence of transmission directions explains the change in intensity without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needing a different propagation speed.</a:t>
            </a:r>
          </a:p>
        </p:txBody>
      </p:sp>
    </p:spTree>
    <p:extLst>
      <p:ext uri="{BB962C8B-B14F-4D97-AF65-F5344CB8AC3E}">
        <p14:creationId xmlns:p14="http://schemas.microsoft.com/office/powerpoint/2010/main" val="743363355"/>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3520F16-8929-4CB4-995B-66B04D25C10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04BEAC87-2D5B-4189-BF35-0B0B4CE1C8B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7E25660A-C253-40D3-91A4-7DBC31B1FA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Original questions</a:t>
            </a:r>
          </a:p>
        </p:txBody>
      </p:sp>
      <p:sp>
        <p:nvSpPr>
          <p:cNvPr id="4" name="slide-number">
            <a:extLst xmlns:a="http://schemas.openxmlformats.org/drawingml/2006/main">
              <a:ext uri="{FF2B5EF4-FFF2-40B4-BE49-F238E27FC236}">
                <a16:creationId xmlns:a16="http://schemas.microsoft.com/office/drawing/2014/main" id="{7855B68B-4CC7-4DC0-AA49-BCEFCC38EAF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102 / 112</a:t>
            </a:r>
          </a:p>
        </p:txBody>
      </p:sp>
      <p:sp>
        <p:nvSpPr>
          <p:cNvPr id="5" name="body">
            <a:extLst xmlns:a="http://schemas.openxmlformats.org/drawingml/2006/main">
              <a:ext uri="{FF2B5EF4-FFF2-40B4-BE49-F238E27FC236}">
                <a16:creationId xmlns:a16="http://schemas.microsoft.com/office/drawing/2014/main" id="{FC38097B-A8C2-44B1-B658-672E640CAED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string has μ = 0.0050 kg/m and tension 20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wave speed.</a:t>
            </a:r>
          </a:p>
        </p:txBody>
      </p:sp>
      <p:sp>
        <p:nvSpPr>
          <p:cNvPr id="6" name="body">
            <a:extLst xmlns:a="http://schemas.openxmlformats.org/drawingml/2006/main">
              <a:ext uri="{FF2B5EF4-FFF2-40B4-BE49-F238E27FC236}">
                <a16:creationId xmlns:a16="http://schemas.microsoft.com/office/drawing/2014/main" id="{E85C12DB-0DBC-44EE-BEDB-BA6624D29D4E}"/>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wave has period 0.010 s and wavelength 0.30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f and v.</a:t>
            </a:r>
          </a:p>
        </p:txBody>
      </p:sp>
      <p:sp>
        <p:nvSpPr>
          <p:cNvPr id="7" name="body">
            <a:extLst xmlns:a="http://schemas.openxmlformats.org/drawingml/2006/main">
              <a:ext uri="{FF2B5EF4-FFF2-40B4-BE49-F238E27FC236}">
                <a16:creationId xmlns:a16="http://schemas.microsoft.com/office/drawing/2014/main" id="{54CB68A6-D053-433E-A409-F3D95AA25A84}"/>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wave enters a medium where speed halves.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happens to f and λ?</a:t>
            </a:r>
          </a:p>
        </p:txBody>
      </p:sp>
    </p:spTree>
    <p:extLst>
      <p:ext uri="{BB962C8B-B14F-4D97-AF65-F5344CB8AC3E}">
        <p14:creationId xmlns:p14="http://schemas.microsoft.com/office/powerpoint/2010/main" val="230223943"/>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75EE78E-8A25-4213-B461-FBB1F8336E4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5003DBA-4AD8-4E0E-98B0-2848A676934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35B55BB7-4C5F-4CE5-A394-5BED61C1BED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Original questions</a:t>
            </a:r>
          </a:p>
        </p:txBody>
      </p:sp>
      <p:sp>
        <p:nvSpPr>
          <p:cNvPr id="4" name="slide-number">
            <a:extLst xmlns:a="http://schemas.openxmlformats.org/drawingml/2006/main">
              <a:ext uri="{FF2B5EF4-FFF2-40B4-BE49-F238E27FC236}">
                <a16:creationId xmlns:a16="http://schemas.microsoft.com/office/drawing/2014/main" id="{9FC7A002-C927-4953-A8AF-E647A51272D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103 / 112</a:t>
            </a:r>
          </a:p>
        </p:txBody>
      </p:sp>
      <p:sp>
        <p:nvSpPr>
          <p:cNvPr id="5" name="body">
            <a:extLst xmlns:a="http://schemas.openxmlformats.org/drawingml/2006/main">
              <a:ext uri="{FF2B5EF4-FFF2-40B4-BE49-F238E27FC236}">
                <a16:creationId xmlns:a16="http://schemas.microsoft.com/office/drawing/2014/main" id="{B7677A92-D456-4A50-ACF7-FB520D9FC1E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forks at 440 Hz and 444 Hz sound together.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beat frequency.</a:t>
            </a:r>
          </a:p>
        </p:txBody>
      </p:sp>
      <p:sp>
        <p:nvSpPr>
          <p:cNvPr id="6" name="body">
            <a:extLst xmlns:a="http://schemas.openxmlformats.org/drawingml/2006/main">
              <a:ext uri="{FF2B5EF4-FFF2-40B4-BE49-F238E27FC236}">
                <a16:creationId xmlns:a16="http://schemas.microsoft.com/office/drawing/2014/main" id="{5064C7C2-0B32-42D4-B4EB-EF0CCFCE8B99}"/>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fixed-fixed string 0.60 m long has speed 120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its first three harmonic frequencies.</a:t>
            </a:r>
          </a:p>
        </p:txBody>
      </p:sp>
      <p:sp>
        <p:nvSpPr>
          <p:cNvPr id="7" name="body">
            <a:extLst xmlns:a="http://schemas.openxmlformats.org/drawingml/2006/main">
              <a:ext uri="{FF2B5EF4-FFF2-40B4-BE49-F238E27FC236}">
                <a16:creationId xmlns:a16="http://schemas.microsoft.com/office/drawing/2014/main" id="{7E84A5C9-B3B0-478F-9EA3-710899D4AC72}"/>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0.50 m closed-open pipe has sound speed 340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its first three allowed frequencies.</a:t>
            </a:r>
          </a:p>
        </p:txBody>
      </p:sp>
    </p:spTree>
    <p:extLst>
      <p:ext uri="{BB962C8B-B14F-4D97-AF65-F5344CB8AC3E}">
        <p14:creationId xmlns:p14="http://schemas.microsoft.com/office/powerpoint/2010/main" val="248263006"/>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02CBCC8-DB6C-4E61-BAC9-630E6F598BE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B8EE7B16-A6B9-4AA7-B98F-C364B4510B8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Review: diffraction, films and polarization</a:t>
            </a:r>
          </a:p>
        </p:txBody>
      </p:sp>
      <p:sp>
        <p:nvSpPr>
          <p:cNvPr id="3" name="source-page">
            <a:extLst xmlns:a="http://schemas.openxmlformats.org/drawingml/2006/main">
              <a:ext uri="{FF2B5EF4-FFF2-40B4-BE49-F238E27FC236}">
                <a16:creationId xmlns:a16="http://schemas.microsoft.com/office/drawing/2014/main" id="{795C7F69-4198-4BCC-A919-231560D512B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29    Original questions</a:t>
            </a:r>
          </a:p>
        </p:txBody>
      </p:sp>
      <p:sp>
        <p:nvSpPr>
          <p:cNvPr id="4" name="slide-number">
            <a:extLst xmlns:a="http://schemas.openxmlformats.org/drawingml/2006/main">
              <a:ext uri="{FF2B5EF4-FFF2-40B4-BE49-F238E27FC236}">
                <a16:creationId xmlns:a16="http://schemas.microsoft.com/office/drawing/2014/main" id="{CC6AF42F-541A-4E0A-9D69-A66EE127BF4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104 / 112</a:t>
            </a:r>
          </a:p>
        </p:txBody>
      </p:sp>
      <p:sp>
        <p:nvSpPr>
          <p:cNvPr id="5" name="body">
            <a:extLst xmlns:a="http://schemas.openxmlformats.org/drawingml/2006/main">
              <a:ext uri="{FF2B5EF4-FFF2-40B4-BE49-F238E27FC236}">
                <a16:creationId xmlns:a16="http://schemas.microsoft.com/office/drawing/2014/main" id="{77BC24BF-0D56-4039-80DA-BB352A236AE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single slit 0.20 mm wide receives 500 nm 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screen is 2.0 m away.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central-maximum width.</a:t>
            </a:r>
          </a:p>
        </p:txBody>
      </p:sp>
      <p:sp>
        <p:nvSpPr>
          <p:cNvPr id="6" name="body">
            <a:extLst xmlns:a="http://schemas.openxmlformats.org/drawingml/2006/main">
              <a:ext uri="{FF2B5EF4-FFF2-40B4-BE49-F238E27FC236}">
                <a16:creationId xmlns:a16="http://schemas.microsoft.com/office/drawing/2014/main" id="{9CBF9FD4-C76D-40AF-80F3-614E302E5B6F}"/>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double slit of separation 0.50 mm receives 600 nm light, with L = 1.5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fringe spacing and the first dark-fringe position.</a:t>
            </a:r>
          </a:p>
        </p:txBody>
      </p:sp>
      <p:sp>
        <p:nvSpPr>
          <p:cNvPr id="7" name="body">
            <a:extLst xmlns:a="http://schemas.openxmlformats.org/drawingml/2006/main">
              <a:ext uri="{FF2B5EF4-FFF2-40B4-BE49-F238E27FC236}">
                <a16:creationId xmlns:a16="http://schemas.microsoft.com/office/drawing/2014/main" id="{326F3D4F-C639-480C-9F8C-5FB657569EF0}"/>
              </a:ext>
            </a:extLst>
          </p:cNvPr>
          <p:cNvSpPr>
            <a:spLocks xmlns:a="http://schemas.openxmlformats.org/drawingml/2006/main" noGrp="1"/>
          </p:cNvSpPr>
          <p:nvPr/>
        </p:nvSpPr>
        <p:spPr>
          <a:xfrm xmlns:a="http://schemas.openxmlformats.org/drawingml/2006/main">
            <a:off x="609600" y="488156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600 lines/mm grating receives 500 nm 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first-order angle.</a:t>
            </a:r>
          </a:p>
        </p:txBody>
      </p:sp>
    </p:spTree>
    <p:extLst>
      <p:ext uri="{BB962C8B-B14F-4D97-AF65-F5344CB8AC3E}">
        <p14:creationId xmlns:p14="http://schemas.microsoft.com/office/powerpoint/2010/main" val="2144974328"/>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0940B57E-DD90-466F-B042-DEC0934082D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59C3D17B-C2CC-49DB-B840-F9E8F006BF3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Review: diffraction, films and polarization</a:t>
            </a:r>
          </a:p>
        </p:txBody>
      </p:sp>
      <p:sp>
        <p:nvSpPr>
          <p:cNvPr id="3" name="source-page">
            <a:extLst xmlns:a="http://schemas.openxmlformats.org/drawingml/2006/main">
              <a:ext uri="{FF2B5EF4-FFF2-40B4-BE49-F238E27FC236}">
                <a16:creationId xmlns:a16="http://schemas.microsoft.com/office/drawing/2014/main" id="{DF853ECF-C837-47CC-86EB-B4CECDC9629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29    Original questions</a:t>
            </a:r>
          </a:p>
        </p:txBody>
      </p:sp>
      <p:sp>
        <p:nvSpPr>
          <p:cNvPr id="4" name="slide-number">
            <a:extLst xmlns:a="http://schemas.openxmlformats.org/drawingml/2006/main">
              <a:ext uri="{FF2B5EF4-FFF2-40B4-BE49-F238E27FC236}">
                <a16:creationId xmlns:a16="http://schemas.microsoft.com/office/drawing/2014/main" id="{AF3601A9-07C4-4436-A719-6EE9367C558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105 / 112</a:t>
            </a:r>
          </a:p>
        </p:txBody>
      </p:sp>
      <p:sp>
        <p:nvSpPr>
          <p:cNvPr id="5" name="body">
            <a:extLst xmlns:a="http://schemas.openxmlformats.org/drawingml/2006/main">
              <a:ext uri="{FF2B5EF4-FFF2-40B4-BE49-F238E27FC236}">
                <a16:creationId xmlns:a16="http://schemas.microsoft.com/office/drawing/2014/main" id="{D0A31F50-65C0-48F3-ACED-7E9DD2D3A083}"/>
              </a:ext>
            </a:extLst>
          </p:cNvPr>
          <p:cNvSpPr>
            <a:spLocks xmlns:a="http://schemas.openxmlformats.org/drawingml/2006/main" noGrp="1"/>
          </p:cNvSpPr>
          <p:nvPr/>
        </p:nvSpPr>
        <p:spPr>
          <a:xfrm xmlns:a="http://schemas.openxmlformats.org/drawingml/2006/main">
            <a:off x="609600" y="1866900"/>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10.</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soap film of index 1.25 in air strongly reflects 500 nm light at normal incidence.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Find the least positive thickness.</a:t>
            </a:r>
          </a:p>
        </p:txBody>
      </p:sp>
      <p:sp>
        <p:nvSpPr>
          <p:cNvPr id="6" name="body">
            <a:extLst xmlns:a="http://schemas.openxmlformats.org/drawingml/2006/main">
              <a:ext uri="{FF2B5EF4-FFF2-40B4-BE49-F238E27FC236}">
                <a16:creationId xmlns:a16="http://schemas.microsoft.com/office/drawing/2014/main" id="{4EC6000A-3AC9-41C0-A4E9-C3AEEB9691B5}"/>
              </a:ext>
            </a:extLst>
          </p:cNvPr>
          <p:cNvSpPr>
            <a:spLocks xmlns:a="http://schemas.openxmlformats.org/drawingml/2006/main" noGrp="1"/>
          </p:cNvSpPr>
          <p:nvPr/>
        </p:nvSpPr>
        <p:spPr>
          <a:xfrm xmlns:a="http://schemas.openxmlformats.org/drawingml/2006/main">
            <a:off x="609600" y="3142059"/>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11.</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Extension: unpolarized intensity 100 W/m² passes through two ideal polarizers at 45° to</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one another.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Find transmitted intensity.</a:t>
            </a:r>
          </a:p>
        </p:txBody>
      </p:sp>
      <p:sp>
        <p:nvSpPr>
          <p:cNvPr id="7" name="body">
            <a:extLst xmlns:a="http://schemas.openxmlformats.org/drawingml/2006/main">
              <a:ext uri="{FF2B5EF4-FFF2-40B4-BE49-F238E27FC236}">
                <a16:creationId xmlns:a16="http://schemas.microsoft.com/office/drawing/2014/main" id="{AF60ED28-0DED-45AA-99A1-CB0D445A91E1}"/>
              </a:ext>
            </a:extLst>
          </p:cNvPr>
          <p:cNvSpPr>
            <a:spLocks xmlns:a="http://schemas.openxmlformats.org/drawingml/2006/main" noGrp="1"/>
          </p:cNvSpPr>
          <p:nvPr/>
        </p:nvSpPr>
        <p:spPr>
          <a:xfrm xmlns:a="http://schemas.openxmlformats.org/drawingml/2006/main">
            <a:off x="609600" y="4756547"/>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12.</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source approaches an observer.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What happens to observed pitch?</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Does this require a change in the source’s own oscillation frequency?</a:t>
            </a:r>
          </a:p>
        </p:txBody>
      </p:sp>
    </p:spTree>
    <p:extLst>
      <p:ext uri="{BB962C8B-B14F-4D97-AF65-F5344CB8AC3E}">
        <p14:creationId xmlns:p14="http://schemas.microsoft.com/office/powerpoint/2010/main" val="652988847"/>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course">
            <a:extLst xmlns:a="http://schemas.openxmlformats.org/drawingml/2006/main">
              <a:ext uri="{FF2B5EF4-FFF2-40B4-BE49-F238E27FC236}">
                <a16:creationId xmlns:a16="http://schemas.microsoft.com/office/drawing/2014/main" id="{831C2546-AB2F-4D70-8E3D-421F239ED70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4DB3F4C0-1F59-4B47-B901-638BC431302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56DD4A33-A3DC-45E2-813E-29297A08DC4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Answer key</a:t>
            </a:r>
          </a:p>
        </p:txBody>
      </p:sp>
      <p:sp>
        <p:nvSpPr>
          <p:cNvPr id="4" name="slide-number">
            <a:extLst xmlns:a="http://schemas.openxmlformats.org/drawingml/2006/main">
              <a:ext uri="{FF2B5EF4-FFF2-40B4-BE49-F238E27FC236}">
                <a16:creationId xmlns:a16="http://schemas.microsoft.com/office/drawing/2014/main" id="{00B0CC00-DCED-4379-A3DE-2890757C37C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106 / 112</a:t>
            </a:r>
          </a:p>
        </p:txBody>
      </p:sp>
      <p:sp>
        <p:nvSpPr>
          <p:cNvPr id="5" name="body">
            <a:extLst xmlns:a="http://schemas.openxmlformats.org/drawingml/2006/main">
              <a:ext uri="{FF2B5EF4-FFF2-40B4-BE49-F238E27FC236}">
                <a16:creationId xmlns:a16="http://schemas.microsoft.com/office/drawing/2014/main" id="{B1D8FC63-994B-493E-91EF-25E4A6874B43}"/>
              </a:ext>
            </a:extLst>
          </p:cNvPr>
          <p:cNvSpPr>
            <a:spLocks xmlns:a="http://schemas.openxmlformats.org/drawingml/2006/main" noGrp="1"/>
          </p:cNvSpPr>
          <p:nvPr/>
        </p:nvSpPr>
        <p:spPr>
          <a:xfrm xmlns:a="http://schemas.openxmlformats.org/drawingml/2006/main">
            <a:off x="609600" y="18669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1. v = √(20/0.0050) = 63.2 m/s.</a:t>
            </a:r>
          </a:p>
        </p:txBody>
      </p:sp>
      <p:sp>
        <p:nvSpPr>
          <p:cNvPr id="6" name="body">
            <a:extLst xmlns:a="http://schemas.openxmlformats.org/drawingml/2006/main">
              <a:ext uri="{FF2B5EF4-FFF2-40B4-BE49-F238E27FC236}">
                <a16:creationId xmlns:a16="http://schemas.microsoft.com/office/drawing/2014/main" id="{C42B8422-248D-477B-9D8E-13E016D9F121}"/>
              </a:ext>
            </a:extLst>
          </p:cNvPr>
          <p:cNvSpPr>
            <a:spLocks xmlns:a="http://schemas.openxmlformats.org/drawingml/2006/main" noGrp="1"/>
          </p:cNvSpPr>
          <p:nvPr/>
        </p:nvSpPr>
        <p:spPr>
          <a:xfrm xmlns:a="http://schemas.openxmlformats.org/drawingml/2006/main">
            <a:off x="609600" y="245745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2. f = 1/T = 100 Hz; v = fλ = 30 m/s.</a:t>
            </a:r>
          </a:p>
        </p:txBody>
      </p:sp>
      <p:sp>
        <p:nvSpPr>
          <p:cNvPr id="7" name="body">
            <a:extLst xmlns:a="http://schemas.openxmlformats.org/drawingml/2006/main">
              <a:ext uri="{FF2B5EF4-FFF2-40B4-BE49-F238E27FC236}">
                <a16:creationId xmlns:a16="http://schemas.microsoft.com/office/drawing/2014/main" id="{4C57DB02-9CFE-4131-A342-E8704513662B}"/>
              </a:ext>
            </a:extLst>
          </p:cNvPr>
          <p:cNvSpPr>
            <a:spLocks xmlns:a="http://schemas.openxmlformats.org/drawingml/2006/main" noGrp="1"/>
          </p:cNvSpPr>
          <p:nvPr/>
        </p:nvSpPr>
        <p:spPr>
          <a:xfrm xmlns:a="http://schemas.openxmlformats.org/drawingml/2006/main">
            <a:off x="609600" y="304800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3.</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Frequency stays fixed at the stationary interface; wavelength halves.</a:t>
            </a:r>
          </a:p>
        </p:txBody>
      </p:sp>
      <p:sp>
        <p:nvSpPr>
          <p:cNvPr id="8" name="body">
            <a:extLst xmlns:a="http://schemas.openxmlformats.org/drawingml/2006/main">
              <a:ext uri="{FF2B5EF4-FFF2-40B4-BE49-F238E27FC236}">
                <a16:creationId xmlns:a16="http://schemas.microsoft.com/office/drawing/2014/main" id="{DE98CEC5-B8AE-4637-BBBE-117BC469260B}"/>
              </a:ext>
            </a:extLst>
          </p:cNvPr>
          <p:cNvSpPr>
            <a:spLocks xmlns:a="http://schemas.openxmlformats.org/drawingml/2006/main" noGrp="1"/>
          </p:cNvSpPr>
          <p:nvPr/>
        </p:nvSpPr>
        <p:spPr>
          <a:xfrm xmlns:a="http://schemas.openxmlformats.org/drawingml/2006/main">
            <a:off x="609600" y="3971925"/>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4. |444 - 440| = 4 Hz.</a:t>
            </a:r>
          </a:p>
        </p:txBody>
      </p:sp>
      <p:sp>
        <p:nvSpPr>
          <p:cNvPr id="9" name="body">
            <a:extLst xmlns:a="http://schemas.openxmlformats.org/drawingml/2006/main">
              <a:ext uri="{FF2B5EF4-FFF2-40B4-BE49-F238E27FC236}">
                <a16:creationId xmlns:a16="http://schemas.microsoft.com/office/drawing/2014/main" id="{84F067D7-2C7F-41FA-8691-16925AFD86FE}"/>
              </a:ext>
            </a:extLst>
          </p:cNvPr>
          <p:cNvSpPr>
            <a:spLocks xmlns:a="http://schemas.openxmlformats.org/drawingml/2006/main" noGrp="1"/>
          </p:cNvSpPr>
          <p:nvPr/>
        </p:nvSpPr>
        <p:spPr>
          <a:xfrm xmlns:a="http://schemas.openxmlformats.org/drawingml/2006/main">
            <a:off x="609600" y="4562475"/>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5. f₁ = v/(2L) = 100 Hz.</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Harmonics: 100, 200, 300 Hz.</a:t>
            </a:r>
          </a:p>
        </p:txBody>
      </p:sp>
      <p:sp>
        <p:nvSpPr>
          <p:cNvPr id="10" name="body">
            <a:extLst xmlns:a="http://schemas.openxmlformats.org/drawingml/2006/main">
              <a:ext uri="{FF2B5EF4-FFF2-40B4-BE49-F238E27FC236}">
                <a16:creationId xmlns:a16="http://schemas.microsoft.com/office/drawing/2014/main" id="{ACFBE805-5C0B-4549-8F27-BE0B6E659AE7}"/>
              </a:ext>
            </a:extLst>
          </p:cNvPr>
          <p:cNvSpPr>
            <a:spLocks xmlns:a="http://schemas.openxmlformats.org/drawingml/2006/main" noGrp="1"/>
          </p:cNvSpPr>
          <p:nvPr/>
        </p:nvSpPr>
        <p:spPr>
          <a:xfrm xmlns:a="http://schemas.openxmlformats.org/drawingml/2006/main">
            <a:off x="609600" y="548640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6. f₁ = v/(4L) = 170 Hz.</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Odd harmonics: 170, 510, 850 Hz.</a:t>
            </a:r>
          </a:p>
        </p:txBody>
      </p:sp>
    </p:spTree>
    <p:extLst>
      <p:ext uri="{BB962C8B-B14F-4D97-AF65-F5344CB8AC3E}">
        <p14:creationId xmlns:p14="http://schemas.microsoft.com/office/powerpoint/2010/main" val="92642233"/>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course">
            <a:extLst xmlns:a="http://schemas.openxmlformats.org/drawingml/2006/main">
              <a:ext uri="{FF2B5EF4-FFF2-40B4-BE49-F238E27FC236}">
                <a16:creationId xmlns:a16="http://schemas.microsoft.com/office/drawing/2014/main" id="{3349C0E1-DCD6-4E38-89E5-1CB5C24C46D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57A962C3-2C9D-4F50-9E99-049154E0E4B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diffraction, films and polarization</a:t>
            </a:r>
          </a:p>
        </p:txBody>
      </p:sp>
      <p:sp>
        <p:nvSpPr>
          <p:cNvPr id="3" name="source-page">
            <a:extLst xmlns:a="http://schemas.openxmlformats.org/drawingml/2006/main">
              <a:ext uri="{FF2B5EF4-FFF2-40B4-BE49-F238E27FC236}">
                <a16:creationId xmlns:a16="http://schemas.microsoft.com/office/drawing/2014/main" id="{1605234D-6EEB-486A-ABA8-93BA79F27C2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Answer key</a:t>
            </a:r>
          </a:p>
        </p:txBody>
      </p:sp>
      <p:sp>
        <p:nvSpPr>
          <p:cNvPr id="4" name="slide-number">
            <a:extLst xmlns:a="http://schemas.openxmlformats.org/drawingml/2006/main">
              <a:ext uri="{FF2B5EF4-FFF2-40B4-BE49-F238E27FC236}">
                <a16:creationId xmlns:a16="http://schemas.microsoft.com/office/drawing/2014/main" id="{538AC776-090D-4668-9BBC-7D2B2568EE1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107 / 112</a:t>
            </a:r>
          </a:p>
        </p:txBody>
      </p:sp>
      <p:sp>
        <p:nvSpPr>
          <p:cNvPr id="5" name="body">
            <a:extLst xmlns:a="http://schemas.openxmlformats.org/drawingml/2006/main">
              <a:ext uri="{FF2B5EF4-FFF2-40B4-BE49-F238E27FC236}">
                <a16:creationId xmlns:a16="http://schemas.microsoft.com/office/drawing/2014/main" id="{848A42D8-0FE3-486E-8FEE-0D9749B05C12}"/>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Width = 2λL/a = 0.010 m = 1.0 cm.</a:t>
            </a:r>
          </a:p>
        </p:txBody>
      </p:sp>
      <p:sp>
        <p:nvSpPr>
          <p:cNvPr id="6" name="body">
            <a:extLst xmlns:a="http://schemas.openxmlformats.org/drawingml/2006/main">
              <a:ext uri="{FF2B5EF4-FFF2-40B4-BE49-F238E27FC236}">
                <a16:creationId xmlns:a16="http://schemas.microsoft.com/office/drawing/2014/main" id="{A22ECC33-FF7F-4D95-89C2-BBA62F5713F4}"/>
              </a:ext>
            </a:extLst>
          </p:cNvPr>
          <p:cNvSpPr>
            <a:spLocks xmlns:a="http://schemas.openxmlformats.org/drawingml/2006/main" noGrp="1"/>
          </p:cNvSpPr>
          <p:nvPr/>
        </p:nvSpPr>
        <p:spPr>
          <a:xfrm xmlns:a="http://schemas.openxmlformats.org/drawingml/2006/main">
            <a:off x="609600" y="2838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 Δy = λL/d = 1.8 mm.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First dark fringe is 0.90 mm from center on either side.</a:t>
            </a:r>
          </a:p>
        </p:txBody>
      </p:sp>
      <p:sp>
        <p:nvSpPr>
          <p:cNvPr id="7" name="body">
            <a:extLst xmlns:a="http://schemas.openxmlformats.org/drawingml/2006/main">
              <a:ext uri="{FF2B5EF4-FFF2-40B4-BE49-F238E27FC236}">
                <a16:creationId xmlns:a16="http://schemas.microsoft.com/office/drawing/2014/main" id="{F9A5D160-A119-4394-B218-0CA05CEB3CBA}"/>
              </a:ext>
            </a:extLst>
          </p:cNvPr>
          <p:cNvSpPr>
            <a:spLocks xmlns:a="http://schemas.openxmlformats.org/drawingml/2006/main" noGrp="1"/>
          </p:cNvSpPr>
          <p:nvPr/>
        </p:nvSpPr>
        <p:spPr>
          <a:xfrm xmlns:a="http://schemas.openxmlformats.org/drawingml/2006/main">
            <a:off x="609600" y="38100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 d = 1/(600 × 10³) m. sin θ = λ/d = 0.300, so θ = 17.5°.</a:t>
            </a:r>
          </a:p>
        </p:txBody>
      </p:sp>
      <p:sp>
        <p:nvSpPr>
          <p:cNvPr id="8" name="body">
            <a:extLst xmlns:a="http://schemas.openxmlformats.org/drawingml/2006/main">
              <a:ext uri="{FF2B5EF4-FFF2-40B4-BE49-F238E27FC236}">
                <a16:creationId xmlns:a16="http://schemas.microsoft.com/office/drawing/2014/main" id="{B6E440DA-BC8D-4BE8-8090-89A60CA6B88B}"/>
              </a:ext>
            </a:extLst>
          </p:cNvPr>
          <p:cNvSpPr>
            <a:spLocks xmlns:a="http://schemas.openxmlformats.org/drawingml/2006/main" noGrp="1"/>
          </p:cNvSpPr>
          <p:nvPr/>
        </p:nvSpPr>
        <p:spPr>
          <a:xfrm xmlns:a="http://schemas.openxmlformats.org/drawingml/2006/main">
            <a:off x="609600" y="4424363"/>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One reflection phase reversal, so t = λ₀/(4n) = 100 nm.</a:t>
            </a:r>
          </a:p>
        </p:txBody>
      </p:sp>
      <p:sp>
        <p:nvSpPr>
          <p:cNvPr id="9" name="body">
            <a:extLst xmlns:a="http://schemas.openxmlformats.org/drawingml/2006/main">
              <a:ext uri="{FF2B5EF4-FFF2-40B4-BE49-F238E27FC236}">
                <a16:creationId xmlns:a16="http://schemas.microsoft.com/office/drawing/2014/main" id="{963DD064-A1A9-44A8-967B-471E7F992C77}"/>
              </a:ext>
            </a:extLst>
          </p:cNvPr>
          <p:cNvSpPr>
            <a:spLocks xmlns:a="http://schemas.openxmlformats.org/drawingml/2006/main" noGrp="1"/>
          </p:cNvSpPr>
          <p:nvPr/>
        </p:nvSpPr>
        <p:spPr>
          <a:xfrm xmlns:a="http://schemas.openxmlformats.org/drawingml/2006/main">
            <a:off x="609600" y="5395913"/>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 = (100/2)cos²45° = 25 W/m².</a:t>
            </a:r>
          </a:p>
        </p:txBody>
      </p:sp>
    </p:spTree>
    <p:extLst>
      <p:ext uri="{BB962C8B-B14F-4D97-AF65-F5344CB8AC3E}">
        <p14:creationId xmlns:p14="http://schemas.microsoft.com/office/powerpoint/2010/main" val="574135810"/>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0A84023-5FC2-4EE9-9235-709A97FB2D5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27EB5E11-26BF-4456-9402-756DDE881C6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diffraction, films and polarization</a:t>
            </a:r>
          </a:p>
        </p:txBody>
      </p:sp>
      <p:sp>
        <p:nvSpPr>
          <p:cNvPr id="3" name="source-page">
            <a:extLst xmlns:a="http://schemas.openxmlformats.org/drawingml/2006/main">
              <a:ext uri="{FF2B5EF4-FFF2-40B4-BE49-F238E27FC236}">
                <a16:creationId xmlns:a16="http://schemas.microsoft.com/office/drawing/2014/main" id="{0EA8CB75-547C-48F1-80D3-0978CF67A74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Answer key</a:t>
            </a:r>
          </a:p>
        </p:txBody>
      </p:sp>
      <p:sp>
        <p:nvSpPr>
          <p:cNvPr id="4" name="slide-number">
            <a:extLst xmlns:a="http://schemas.openxmlformats.org/drawingml/2006/main">
              <a:ext uri="{FF2B5EF4-FFF2-40B4-BE49-F238E27FC236}">
                <a16:creationId xmlns:a16="http://schemas.microsoft.com/office/drawing/2014/main" id="{C55313B8-06E8-4403-BCA7-ED7A10AB694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108 / 112</a:t>
            </a:r>
          </a:p>
        </p:txBody>
      </p:sp>
      <p:sp>
        <p:nvSpPr>
          <p:cNvPr id="5" name="body">
            <a:extLst xmlns:a="http://schemas.openxmlformats.org/drawingml/2006/main">
              <a:ext uri="{FF2B5EF4-FFF2-40B4-BE49-F238E27FC236}">
                <a16:creationId xmlns:a16="http://schemas.microsoft.com/office/drawing/2014/main" id="{36331486-98BD-47C0-A3C1-B5769208F6A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observed frequency/pitch increases; the source frequency can remain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unchanged.</a:t>
            </a:r>
          </a:p>
        </p:txBody>
      </p:sp>
    </p:spTree>
    <p:extLst>
      <p:ext uri="{BB962C8B-B14F-4D97-AF65-F5344CB8AC3E}">
        <p14:creationId xmlns:p14="http://schemas.microsoft.com/office/powerpoint/2010/main" val="654403585"/>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268009-1CCE-49EB-8171-8F23F1D8C05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99CF011-5281-4198-9110-9129F6EAB76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wave patterns side by side</a:t>
            </a:r>
          </a:p>
        </p:txBody>
      </p:sp>
      <p:sp>
        <p:nvSpPr>
          <p:cNvPr id="3" name="source-page">
            <a:extLst xmlns:a="http://schemas.openxmlformats.org/drawingml/2006/main">
              <a:ext uri="{FF2B5EF4-FFF2-40B4-BE49-F238E27FC236}">
                <a16:creationId xmlns:a16="http://schemas.microsoft.com/office/drawing/2014/main" id="{08FC44F9-B790-4EFB-8A14-36880281C02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34    14.1-14.9</a:t>
            </a:r>
          </a:p>
        </p:txBody>
      </p:sp>
      <p:sp>
        <p:nvSpPr>
          <p:cNvPr id="4" name="slide-number">
            <a:extLst xmlns:a="http://schemas.openxmlformats.org/drawingml/2006/main">
              <a:ext uri="{FF2B5EF4-FFF2-40B4-BE49-F238E27FC236}">
                <a16:creationId xmlns:a16="http://schemas.microsoft.com/office/drawing/2014/main" id="{4DCA0355-E296-47C0-8DE5-61C00A2BC59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109 / 112</a:t>
            </a:r>
          </a:p>
        </p:txBody>
      </p:sp>
      <p:graphicFrame>
        <p:nvGraphicFramePr>
          <p:cNvPr id="10" name=""/>
          <p:cNvGraphicFramePr/>
          <p:nvPr/>
        </p:nvGraphicFramePr>
        <p:xfrm>
          <a:off xmlns:a="http://schemas.openxmlformats.org/drawingml/2006/main" x="609600" y="1809750"/>
          <a:ext xmlns:a="http://schemas.openxmlformats.org/drawingml/2006/main" cx="10972800" cy="4311396"/>
        </p:xfrm>
        <a:graphic xmlns:a="http://schemas.openxmlformats.org/drawingml/2006/main">
          <a:graphicData uri="http://schemas.openxmlformats.org/drawingml/2006/table">
            <a:tbl>
              <a:tblPr/>
              <a:tblGrid>
                <a:gridCol w="2113494"/>
                <a:gridCol w="3228146"/>
                <a:gridCol w="2851770"/>
                <a:gridCol w="2779390"/>
              </a:tblGrid>
              <a:tr h="478536">
                <a:tc>
                  <a:txBody>
                    <a:bodyPr wrap="square" lIns="95250" tIns="76200" rIns="95250" bIns="76200">
                      <a:noAutofit/>
                    </a:bodyPr>
                    <a:lstStyle/>
                    <a:p>
                      <a:r>
                        <a:rPr sz="1800" b="1">
                          <a:solidFill>
                            <a:srgbClr val="FFFFFF"/>
                          </a:solidFill>
                          <a:latin typeface="Arial"/>
                          <a:ea typeface="Arial"/>
                          <a:cs typeface="Arial"/>
                        </a:rPr>
                        <a:t>System</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Geometrical condition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Frequency / position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Main distinction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Traveling wave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One wavelength per period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 = fλ; f = 1/T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x graph gives λ; t graph gives 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Fixed-fixed / open-open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L = nλ/2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fn = nv/(2L), n = 1,2,3...</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Same-type ends; all harmonics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Fixed-free / closed-open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L = nλ/4</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fn = nv/(4L), n = 1,3,5...</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Mixed ends; odd harmonics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Two coherent narrow slits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Bright: d sin θ = mλ</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Δy ≈ λL/d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Dark: half-integer path difference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Grating</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Principal bright: d sin θ = mλ</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 = reciprocal line density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Keep sin θ; count allowed orders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960036322"/>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B9856CC-4A53-499F-A02A-2D97245C6F2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C0332853-72D0-422F-B62A-E943377464D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wave patterns side by side</a:t>
            </a:r>
          </a:p>
        </p:txBody>
      </p:sp>
      <p:sp>
        <p:nvSpPr>
          <p:cNvPr id="3" name="source-page">
            <a:extLst xmlns:a="http://schemas.openxmlformats.org/drawingml/2006/main">
              <a:ext uri="{FF2B5EF4-FFF2-40B4-BE49-F238E27FC236}">
                <a16:creationId xmlns:a16="http://schemas.microsoft.com/office/drawing/2014/main" id="{A2330C3C-DF4C-428C-9DDE-46138DB9EDC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34    14.1-14.9</a:t>
            </a:r>
          </a:p>
        </p:txBody>
      </p:sp>
      <p:sp>
        <p:nvSpPr>
          <p:cNvPr id="4" name="slide-number">
            <a:extLst xmlns:a="http://schemas.openxmlformats.org/drawingml/2006/main">
              <a:ext uri="{FF2B5EF4-FFF2-40B4-BE49-F238E27FC236}">
                <a16:creationId xmlns:a16="http://schemas.microsoft.com/office/drawing/2014/main" id="{4B77D224-7FEB-4F1B-80AE-5090F74CA90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110 / 112</a:t>
            </a:r>
          </a:p>
        </p:txBody>
      </p:sp>
      <p:graphicFrame>
        <p:nvGraphicFramePr>
          <p:cNvPr id="10" name=""/>
          <p:cNvGraphicFramePr/>
          <p:nvPr/>
        </p:nvGraphicFramePr>
        <p:xfrm>
          <a:off xmlns:a="http://schemas.openxmlformats.org/drawingml/2006/main" x="609600" y="1809750"/>
          <a:ext xmlns:a="http://schemas.openxmlformats.org/drawingml/2006/main" cx="10972800" cy="2778252"/>
        </p:xfrm>
        <a:graphic xmlns:a="http://schemas.openxmlformats.org/drawingml/2006/main">
          <a:graphicData uri="http://schemas.openxmlformats.org/drawingml/2006/table">
            <a:tbl>
              <a:tblPr/>
              <a:tblGrid>
                <a:gridCol w="2113494"/>
                <a:gridCol w="3228146"/>
                <a:gridCol w="2851770"/>
                <a:gridCol w="2779390"/>
              </a:tblGrid>
              <a:tr h="478536">
                <a:tc>
                  <a:txBody>
                    <a:bodyPr wrap="square" lIns="95250" tIns="76200" rIns="95250" bIns="76200">
                      <a:noAutofit/>
                    </a:bodyPr>
                    <a:lstStyle/>
                    <a:p>
                      <a:r>
                        <a:rPr sz="1800" b="1">
                          <a:solidFill>
                            <a:srgbClr val="FFFFFF"/>
                          </a:solidFill>
                          <a:latin typeface="Arial"/>
                          <a:ea typeface="Arial"/>
                          <a:cs typeface="Arial"/>
                        </a:rPr>
                        <a:t>System</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Geometrical condition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Frequency / position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Main distinction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One slit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Dark: a sin θ = mλ; m ≠ 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Central width ≈ 2λL/a</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is width; broad central maximum</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Reflected thin film: one flip</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Bright: 2nt = (m + ½)λ0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Dark: 2nt = mλ0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Near-normal incidence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Reflected thin film: zero/two flips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Bright: 2nt = mλ0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Dark: 2nt = (m + ½)λ0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Relative phase flips cancel</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898714693"/>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58AB17-9634-49A3-901D-9A8B5E5F64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8AE90CC2-EE8F-4CC0-8F4A-D55B148B2DD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wave patterns side by side</a:t>
            </a:r>
          </a:p>
        </p:txBody>
      </p:sp>
      <p:sp>
        <p:nvSpPr>
          <p:cNvPr id="3" name="source-page">
            <a:extLst xmlns:a="http://schemas.openxmlformats.org/drawingml/2006/main">
              <a:ext uri="{FF2B5EF4-FFF2-40B4-BE49-F238E27FC236}">
                <a16:creationId xmlns:a16="http://schemas.microsoft.com/office/drawing/2014/main" id="{F91E966C-D614-401A-8C85-D3FCE9DA889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34    14.1-14.9</a:t>
            </a:r>
          </a:p>
        </p:txBody>
      </p:sp>
      <p:sp>
        <p:nvSpPr>
          <p:cNvPr id="4" name="slide-number">
            <a:extLst xmlns:a="http://schemas.openxmlformats.org/drawingml/2006/main">
              <a:ext uri="{FF2B5EF4-FFF2-40B4-BE49-F238E27FC236}">
                <a16:creationId xmlns:a16="http://schemas.microsoft.com/office/drawing/2014/main" id="{D3671F04-9C4A-4BE3-A1A0-ED3863AEB21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111 / 112</a:t>
            </a:r>
          </a:p>
        </p:txBody>
      </p:sp>
      <p:sp>
        <p:nvSpPr>
          <p:cNvPr id="5" name="body">
            <a:extLst xmlns:a="http://schemas.openxmlformats.org/drawingml/2006/main">
              <a:ext uri="{FF2B5EF4-FFF2-40B4-BE49-F238E27FC236}">
                <a16:creationId xmlns:a16="http://schemas.microsoft.com/office/drawing/2014/main" id="{CB3CE8AD-52F1-49D6-BB01-0B379792DE83}"/>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Also remember: I = P/A; intensity scales with amplitude squared under the stated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fixed-medium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Beats occur at |f1 - f2|.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open pipe end is a displacement antinode but a pressure node.</a:t>
            </a:r>
          </a:p>
        </p:txBody>
      </p:sp>
    </p:spTree>
    <p:extLst>
      <p:ext uri="{BB962C8B-B14F-4D97-AF65-F5344CB8AC3E}">
        <p14:creationId xmlns:p14="http://schemas.microsoft.com/office/powerpoint/2010/main" val="1628922825"/>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5FEC238D-462C-4F67-A365-02B1BCF0652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14</a:t>
            </a:r>
          </a:p>
        </p:txBody>
      </p:sp>
      <p:sp>
        <p:nvSpPr>
          <p:cNvPr id="2" name="title">
            <a:extLst xmlns:a="http://schemas.openxmlformats.org/drawingml/2006/main">
              <a:ext uri="{FF2B5EF4-FFF2-40B4-BE49-F238E27FC236}">
                <a16:creationId xmlns:a16="http://schemas.microsoft.com/office/drawing/2014/main" id="{5301F314-FECA-4810-B5CE-A1831A115E6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D0A1D450-FDDA-4430-9D51-F11AD997F7B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527C28BF-965D-4790-A431-14252A7EC4A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112 / 112</a:t>
            </a:r>
          </a:p>
        </p:txBody>
      </p:sp>
      <p:sp>
        <p:nvSpPr>
          <p:cNvPr id="5" name="body">
            <a:extLst xmlns:a="http://schemas.openxmlformats.org/drawingml/2006/main">
              <a:ext uri="{FF2B5EF4-FFF2-40B4-BE49-F238E27FC236}">
                <a16:creationId xmlns:a16="http://schemas.microsoft.com/office/drawing/2014/main" id="{9E965F6E-5365-4863-89F1-CA3FDF86062F}"/>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Waves Sound and Physical Optics</a:t>
            </a:r>
          </a:p>
        </p:txBody>
      </p:sp>
      <p:sp>
        <p:nvSpPr>
          <p:cNvPr id="6" name="body">
            <a:extLst xmlns:a="http://schemas.openxmlformats.org/drawingml/2006/main">
              <a:ext uri="{FF2B5EF4-FFF2-40B4-BE49-F238E27FC236}">
                <a16:creationId xmlns:a16="http://schemas.microsoft.com/office/drawing/2014/main" id="{21728A74-7C51-4641-A2D9-8253AA90B6A9}"/>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A2D6B9C0-7B23-447F-B3BE-56A2B84392A3}"/>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31D38C85-5FA7-46F4-AD49-B9FFB95F7A12}"/>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10249879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2026-10-01T04:00:04.2680000Z</dcterms:created>
  <dcterms:modified xsi:type="dcterms:W3CDTF">2026-10-01T04:00:04.2680000Z</dcterms:modified>
</coreProperties>
</file>